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sldIdLst>
    <p:sldId id="256" r:id="rId2"/>
    <p:sldId id="275" r:id="rId3"/>
    <p:sldId id="276" r:id="rId4"/>
    <p:sldId id="257" r:id="rId5"/>
    <p:sldId id="278" r:id="rId6"/>
    <p:sldId id="279" r:id="rId7"/>
    <p:sldId id="258" r:id="rId8"/>
    <p:sldId id="280" r:id="rId9"/>
    <p:sldId id="281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82" r:id="rId22"/>
    <p:sldId id="290" r:id="rId23"/>
    <p:sldId id="273" r:id="rId24"/>
    <p:sldId id="284" r:id="rId25"/>
    <p:sldId id="283" r:id="rId26"/>
    <p:sldId id="285" r:id="rId27"/>
    <p:sldId id="287" r:id="rId28"/>
    <p:sldId id="277" r:id="rId29"/>
    <p:sldId id="289" r:id="rId30"/>
    <p:sldId id="2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0B16-8C1B-4524-A81E-803F4678B9F2}" type="datetimeFigureOut">
              <a:rPr lang="en-IN" smtClean="0"/>
              <a:t>15-04-2017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AB9A-630E-4C6F-8134-3F42C17673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169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0B16-8C1B-4524-A81E-803F4678B9F2}" type="datetimeFigureOut">
              <a:rPr lang="en-IN" smtClean="0"/>
              <a:t>15-04-2017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AB9A-630E-4C6F-8134-3F42C17673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45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0B16-8C1B-4524-A81E-803F4678B9F2}" type="datetimeFigureOut">
              <a:rPr lang="en-IN" smtClean="0"/>
              <a:t>15-04-2017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AB9A-630E-4C6F-8134-3F42C17673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1650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0B16-8C1B-4524-A81E-803F4678B9F2}" type="datetimeFigureOut">
              <a:rPr lang="en-IN" smtClean="0"/>
              <a:t>15-04-2017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AB9A-630E-4C6F-8134-3F42C17673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568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0B16-8C1B-4524-A81E-803F4678B9F2}" type="datetimeFigureOut">
              <a:rPr lang="en-IN" smtClean="0"/>
              <a:t>15-04-2017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AB9A-630E-4C6F-8134-3F42C17673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5565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0B16-8C1B-4524-A81E-803F4678B9F2}" type="datetimeFigureOut">
              <a:rPr lang="en-IN" smtClean="0"/>
              <a:t>15-04-2017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AB9A-630E-4C6F-8134-3F42C17673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216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0B16-8C1B-4524-A81E-803F4678B9F2}" type="datetimeFigureOut">
              <a:rPr lang="en-IN" smtClean="0"/>
              <a:t>15-04-2017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AB9A-630E-4C6F-8134-3F42C17673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630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0B16-8C1B-4524-A81E-803F4678B9F2}" type="datetimeFigureOut">
              <a:rPr lang="en-IN" smtClean="0"/>
              <a:t>15-04-2017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AB9A-630E-4C6F-8134-3F42C17673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49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0B16-8C1B-4524-A81E-803F4678B9F2}" type="datetimeFigureOut">
              <a:rPr lang="en-IN" smtClean="0"/>
              <a:t>15-04-2017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AB9A-630E-4C6F-8134-3F42C17673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12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0B16-8C1B-4524-A81E-803F4678B9F2}" type="datetimeFigureOut">
              <a:rPr lang="en-IN" smtClean="0"/>
              <a:t>15-04-2017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AB9A-630E-4C6F-8134-3F42C17673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46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0B16-8C1B-4524-A81E-803F4678B9F2}" type="datetimeFigureOut">
              <a:rPr lang="en-IN" smtClean="0"/>
              <a:t>15-04-2017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AB9A-630E-4C6F-8134-3F42C17673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1012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0B16-8C1B-4524-A81E-803F4678B9F2}" type="datetimeFigureOut">
              <a:rPr lang="en-IN" smtClean="0"/>
              <a:t>15-04-2017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AB9A-630E-4C6F-8134-3F42C17673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0927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0B16-8C1B-4524-A81E-803F4678B9F2}" type="datetimeFigureOut">
              <a:rPr lang="en-IN" smtClean="0"/>
              <a:t>15-04-2017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AB9A-630E-4C6F-8134-3F42C17673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42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0B16-8C1B-4524-A81E-803F4678B9F2}" type="datetimeFigureOut">
              <a:rPr lang="en-IN" smtClean="0"/>
              <a:t>15-04-2017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AB9A-630E-4C6F-8134-3F42C17673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8726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0B16-8C1B-4524-A81E-803F4678B9F2}" type="datetimeFigureOut">
              <a:rPr lang="en-IN" smtClean="0"/>
              <a:t>15-04-2017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AB9A-630E-4C6F-8134-3F42C17673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927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0B16-8C1B-4524-A81E-803F4678B9F2}" type="datetimeFigureOut">
              <a:rPr lang="en-IN" smtClean="0"/>
              <a:t>15-04-2017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AB9A-630E-4C6F-8134-3F42C17673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6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70B16-8C1B-4524-A81E-803F4678B9F2}" type="datetimeFigureOut">
              <a:rPr lang="en-IN" smtClean="0"/>
              <a:t>15-04-2017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7FAB9A-630E-4C6F-8134-3F42C17673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61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rl.wustl.edu/~sailesh/download_files/Limited_Edition/hash/Dynamic%20Hash%20Tables.pdf" TargetMode="External"/><Relationship Id="rId2" Type="http://schemas.openxmlformats.org/officeDocument/2006/relationships/hyperlink" Target="https://en.wikipedia.org/wiki/Linear_hash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gi.di.uoa.gr/~ad/MDE515/e_ds_linearhashing.pdf" TargetMode="External"/><Relationship Id="rId4" Type="http://schemas.openxmlformats.org/officeDocument/2006/relationships/hyperlink" Target="http://hackthology.com/pdfs/Litwin-1980-Linear_Hashing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Linear Hashing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 smtClean="0"/>
          </a:p>
          <a:p>
            <a:r>
              <a:rPr lang="en-IN" dirty="0" smtClean="0"/>
              <a:t>Hardeep Singh</a:t>
            </a:r>
          </a:p>
          <a:p>
            <a:r>
              <a:rPr lang="en-IN" dirty="0" smtClean="0"/>
              <a:t>3089450</a:t>
            </a:r>
          </a:p>
        </p:txBody>
      </p:sp>
    </p:spTree>
    <p:extLst>
      <p:ext uri="{BB962C8B-B14F-4D97-AF65-F5344CB8AC3E}">
        <p14:creationId xmlns:p14="http://schemas.microsoft.com/office/powerpoint/2010/main" val="27422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519" y="2956169"/>
            <a:ext cx="9601196" cy="331893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initially suppose M=4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h</a:t>
            </a:r>
            <a:r>
              <a:rPr lang="en-US" altLang="en-US" baseline="-25000" dirty="0"/>
              <a:t>0</a:t>
            </a:r>
            <a:r>
              <a:rPr lang="en-US" altLang="en-US" dirty="0"/>
              <a:t>(key) = key mod M; i.e. key mod 4 (rightmost 2 bits)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h</a:t>
            </a:r>
            <a:r>
              <a:rPr lang="en-US" altLang="en-US" baseline="-25000" dirty="0"/>
              <a:t>1</a:t>
            </a:r>
            <a:r>
              <a:rPr lang="en-US" altLang="en-US" dirty="0"/>
              <a:t>(key) = key mod </a:t>
            </a:r>
            <a:r>
              <a:rPr lang="en-US" altLang="en-US" dirty="0" smtClean="0"/>
              <a:t>2*M                       </a:t>
            </a:r>
            <a:r>
              <a:rPr lang="en-US" altLang="en-US" sz="1600" dirty="0" smtClean="0"/>
              <a:t>Capacity of bucket is 2</a:t>
            </a:r>
            <a:endParaRPr lang="en-US" altLang="en-US" dirty="0"/>
          </a:p>
          <a:p>
            <a:pPr marL="0" indent="0">
              <a:buNone/>
            </a:pPr>
            <a:r>
              <a:rPr lang="en-IN" dirty="0" smtClean="0"/>
              <a:t>                                                             </a:t>
            </a:r>
            <a:r>
              <a:rPr lang="en-IN" sz="1600" dirty="0" smtClean="0"/>
              <a:t>As the file grows bucket split and records are redistributed</a:t>
            </a:r>
            <a:r>
              <a:rPr lang="en-IN" dirty="0" smtClean="0"/>
              <a:t>        </a:t>
            </a:r>
            <a:r>
              <a:rPr lang="en-IN" sz="1400" dirty="0" smtClean="0"/>
              <a:t>                                                           using </a:t>
            </a:r>
            <a:r>
              <a:rPr lang="en-IN" sz="1600" dirty="0" smtClean="0"/>
              <a:t>h</a:t>
            </a:r>
            <a:r>
              <a:rPr lang="en-IN" sz="1200" dirty="0" smtClean="0"/>
              <a:t>1 </a:t>
            </a:r>
            <a:r>
              <a:rPr lang="en-IN" sz="1600" dirty="0" smtClean="0"/>
              <a:t>(key)= Key Mode 2*M.   </a:t>
            </a:r>
          </a:p>
          <a:p>
            <a:pPr marL="0" indent="0">
              <a:buNone/>
            </a:pPr>
            <a:r>
              <a:rPr lang="en-IN" sz="1600" dirty="0" smtClean="0"/>
              <a:t>    n=0                                                                   </a:t>
            </a:r>
          </a:p>
          <a:p>
            <a:pPr marL="0" indent="0">
              <a:buNone/>
            </a:pPr>
            <a:r>
              <a:rPr lang="en-IN" sz="1600" dirty="0" smtClean="0"/>
              <a:t>                  0          1        2         3        4              n=1 ,after the split</a:t>
            </a:r>
            <a:endParaRPr lang="en-IN" sz="1200" dirty="0"/>
          </a:p>
        </p:txBody>
      </p:sp>
      <p:sp>
        <p:nvSpPr>
          <p:cNvPr id="4" name="Rectangle 3"/>
          <p:cNvSpPr/>
          <p:nvPr/>
        </p:nvSpPr>
        <p:spPr>
          <a:xfrm>
            <a:off x="2099256" y="4055405"/>
            <a:ext cx="566671" cy="373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665927" y="4055407"/>
            <a:ext cx="540912" cy="373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206839" y="4055407"/>
            <a:ext cx="540913" cy="373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754192" y="4055407"/>
            <a:ext cx="553792" cy="373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085843" y="4833150"/>
            <a:ext cx="566671" cy="3734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651977" y="4833150"/>
            <a:ext cx="540912" cy="3734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192889" y="4833150"/>
            <a:ext cx="540913" cy="3734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708042" y="4833149"/>
            <a:ext cx="553792" cy="3734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4274177" y="4833148"/>
            <a:ext cx="54091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53803" y="4242151"/>
            <a:ext cx="0" cy="883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53803" y="4267191"/>
            <a:ext cx="2278487" cy="696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6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collision resolution strategy: chaining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split rule:  if load factor &gt; 0.70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insert the records with key values: </a:t>
            </a:r>
          </a:p>
          <a:p>
            <a:pPr lvl="1">
              <a:spcBef>
                <a:spcPct val="50000"/>
              </a:spcBef>
            </a:pPr>
            <a:r>
              <a:rPr lang="en-US" altLang="en-US" sz="1600" dirty="0"/>
              <a:t>3</a:t>
            </a:r>
            <a:r>
              <a:rPr lang="en-US" altLang="en-US" sz="1600" dirty="0" smtClean="0"/>
              <a:t>, 2, 4, 1, 8, 14, 5, 10, 7, 12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                                               The bucket to be added during expansion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     </a:t>
            </a:r>
            <a:r>
              <a:rPr lang="en-US" altLang="en-US" dirty="0"/>
              <a:t> </a:t>
            </a:r>
            <a:r>
              <a:rPr lang="en-US" altLang="en-US" dirty="0" smtClean="0"/>
              <a:t>        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       </a:t>
            </a:r>
            <a:r>
              <a:rPr lang="en-IN" dirty="0" smtClean="0"/>
              <a:t> </a:t>
            </a:r>
            <a:r>
              <a:rPr lang="en-IN" sz="1400" dirty="0" smtClean="0"/>
              <a:t>0        1        2        3        4        5       6        7 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189408" y="4829577"/>
            <a:ext cx="553792" cy="3477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743200" y="4829577"/>
            <a:ext cx="515155" cy="3477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258355" y="4829577"/>
            <a:ext cx="502276" cy="3477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760631" y="4829577"/>
            <a:ext cx="502276" cy="3477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282225" y="4829577"/>
            <a:ext cx="502276" cy="347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765183" y="4829577"/>
            <a:ext cx="515155" cy="347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280338" y="4829577"/>
            <a:ext cx="515155" cy="347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795493" y="4829577"/>
            <a:ext cx="540913" cy="347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7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34107"/>
            <a:ext cx="9601196" cy="34417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when inserting the sixth record (using h</a:t>
            </a:r>
            <a:r>
              <a:rPr lang="en-US" altLang="en-US" baseline="-25000" dirty="0"/>
              <a:t>0 </a:t>
            </a:r>
            <a:r>
              <a:rPr lang="en-US" altLang="en-US" dirty="0"/>
              <a:t>= Key mod M) we </a:t>
            </a:r>
            <a:r>
              <a:rPr lang="en-US" altLang="en-US" dirty="0" smtClean="0"/>
              <a:t>would </a:t>
            </a:r>
            <a:r>
              <a:rPr lang="en-US" altLang="en-US" dirty="0"/>
              <a:t>have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         n=0 before the split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0             1             2              3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83347" y="3535252"/>
            <a:ext cx="1056067" cy="7598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</a:p>
          <a:p>
            <a:pPr algn="ctr"/>
            <a:r>
              <a:rPr lang="en-IN" dirty="0"/>
              <a:t>8</a:t>
            </a:r>
            <a:endParaRPr lang="en-IN" dirty="0" smtClean="0"/>
          </a:p>
        </p:txBody>
      </p:sp>
      <p:sp>
        <p:nvSpPr>
          <p:cNvPr id="5" name="Rectangle 4"/>
          <p:cNvSpPr/>
          <p:nvPr/>
        </p:nvSpPr>
        <p:spPr>
          <a:xfrm>
            <a:off x="3026535" y="3535252"/>
            <a:ext cx="1081826" cy="7598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108361" y="3535252"/>
            <a:ext cx="1030309" cy="7598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</a:p>
          <a:p>
            <a:pPr algn="ctr"/>
            <a:r>
              <a:rPr lang="en-IN" dirty="0" smtClean="0"/>
              <a:t>14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138670" y="3535252"/>
            <a:ext cx="1081826" cy="7598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5679583" y="2962141"/>
            <a:ext cx="2395471" cy="573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665927" y="2962141"/>
            <a:ext cx="3013656" cy="573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2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1925867"/>
            <a:ext cx="9601196" cy="4217356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when inserting the sixth record (using h</a:t>
            </a:r>
            <a:r>
              <a:rPr lang="en-US" altLang="en-US" baseline="-25000" dirty="0"/>
              <a:t>0 </a:t>
            </a:r>
            <a:r>
              <a:rPr lang="en-US" altLang="en-US" dirty="0"/>
              <a:t>= Key mod M) we 	would have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    n=0 ,before the split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</a:t>
            </a:r>
            <a:r>
              <a:rPr lang="en-IN" sz="1600" dirty="0" smtClean="0"/>
              <a:t>0                 1            2           3 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      </a:t>
            </a:r>
            <a:r>
              <a:rPr lang="en-US" altLang="en-US" sz="1600" dirty="0"/>
              <a:t>but the load factor 6/8= 0.75 &gt; 0.70 and so bucket 0 must be 	split (using h</a:t>
            </a:r>
            <a:r>
              <a:rPr lang="en-US" altLang="en-US" sz="1600" baseline="-25000" dirty="0"/>
              <a:t>1 </a:t>
            </a:r>
            <a:r>
              <a:rPr lang="en-US" altLang="en-US" sz="1600" dirty="0"/>
              <a:t>= Key mod 2M</a:t>
            </a:r>
            <a:r>
              <a:rPr lang="en-US" altLang="en-US" sz="1600" dirty="0" smtClean="0"/>
              <a:t>):</a:t>
            </a:r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r>
              <a:rPr lang="en-US" altLang="en-US" sz="1600" dirty="0" smtClean="0"/>
              <a:t>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                                                                                          </a:t>
            </a:r>
            <a:r>
              <a:rPr lang="en-US" altLang="en-US" sz="2000" dirty="0" smtClean="0"/>
              <a:t>n=1,after the split</a:t>
            </a:r>
            <a:endParaRPr lang="en-US" altLang="en-US" sz="1600" dirty="0" smtClean="0"/>
          </a:p>
          <a:p>
            <a:pPr marL="0" indent="0"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                                                                                            load factor= 6/10 = 0.6</a:t>
            </a:r>
          </a:p>
          <a:p>
            <a:pPr marL="0" indent="0"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              0            1            2            3            4                                      no split</a:t>
            </a:r>
            <a:endParaRPr lang="en-US" altLang="en-US" sz="16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96225" y="2897746"/>
            <a:ext cx="940158" cy="515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</a:p>
          <a:p>
            <a:pPr algn="ctr"/>
            <a:r>
              <a:rPr lang="en-IN" dirty="0"/>
              <a:t>8</a:t>
            </a:r>
          </a:p>
        </p:txBody>
      </p:sp>
      <p:sp>
        <p:nvSpPr>
          <p:cNvPr id="5" name="Rectangle 4"/>
          <p:cNvSpPr/>
          <p:nvPr/>
        </p:nvSpPr>
        <p:spPr>
          <a:xfrm>
            <a:off x="2936382" y="2897746"/>
            <a:ext cx="875763" cy="515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812145" y="2897746"/>
            <a:ext cx="901523" cy="515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</a:p>
          <a:p>
            <a:pPr algn="ctr"/>
            <a:r>
              <a:rPr lang="en-IN" dirty="0" smtClean="0"/>
              <a:t>14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713668" y="2897746"/>
            <a:ext cx="901521" cy="515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5151549" y="2511380"/>
            <a:ext cx="2472744" cy="50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575774" y="2524259"/>
            <a:ext cx="2588654" cy="373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37893" y="4887532"/>
            <a:ext cx="798489" cy="515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2936382" y="4887531"/>
            <a:ext cx="875763" cy="515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812145" y="4887530"/>
            <a:ext cx="798492" cy="515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</a:p>
          <a:p>
            <a:pPr algn="ctr"/>
            <a:r>
              <a:rPr lang="en-IN" dirty="0" smtClean="0"/>
              <a:t>14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4610637" y="4887529"/>
            <a:ext cx="811369" cy="515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435954" y="4887528"/>
            <a:ext cx="965915" cy="515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5615189" y="4340180"/>
            <a:ext cx="2408349" cy="437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374263" y="4356636"/>
            <a:ext cx="2240926" cy="530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09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7346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Inserting (5)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</a:t>
            </a:r>
            <a:r>
              <a:rPr lang="en-IN" sz="1600" dirty="0"/>
              <a:t> </a:t>
            </a: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                               0            1             2             3             4             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                     insert(5)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                                                                                                                n=1, Load             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                                                                                                       factor= 7/10= 0.7  </a:t>
            </a:r>
            <a:r>
              <a:rPr lang="en-IN" dirty="0" smtClean="0"/>
              <a:t> </a:t>
            </a:r>
            <a:r>
              <a:rPr lang="en-IN" sz="1600" dirty="0" smtClean="0"/>
              <a:t>                   .                              0            1                2           3           4    </a:t>
            </a:r>
            <a:r>
              <a:rPr lang="en-IN" dirty="0" smtClean="0"/>
              <a:t>           no split</a:t>
            </a:r>
            <a:endParaRPr lang="en-IN" sz="1600" dirty="0"/>
          </a:p>
        </p:txBody>
      </p:sp>
      <p:sp>
        <p:nvSpPr>
          <p:cNvPr id="4" name="Rectangle 3"/>
          <p:cNvSpPr/>
          <p:nvPr/>
        </p:nvSpPr>
        <p:spPr>
          <a:xfrm>
            <a:off x="2279561" y="3181082"/>
            <a:ext cx="862884" cy="579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142445" y="3168203"/>
            <a:ext cx="914400" cy="579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056845" y="3168203"/>
            <a:ext cx="875763" cy="579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</a:p>
          <a:p>
            <a:pPr algn="ctr"/>
            <a:r>
              <a:rPr lang="en-IN" dirty="0" smtClean="0"/>
              <a:t>14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932608" y="3168203"/>
            <a:ext cx="927279" cy="579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859887" y="3168203"/>
            <a:ext cx="940158" cy="5795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75020" y="3636850"/>
            <a:ext cx="643944" cy="579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/>
          <p:cNvSpPr/>
          <p:nvPr/>
        </p:nvSpPr>
        <p:spPr>
          <a:xfrm>
            <a:off x="4250029" y="4142464"/>
            <a:ext cx="257577" cy="51658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2279561" y="4749920"/>
            <a:ext cx="862884" cy="5924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29566" y="4749920"/>
            <a:ext cx="914400" cy="5924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</a:p>
          <a:p>
            <a:pPr algn="ctr"/>
            <a:r>
              <a:rPr lang="en-IN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43966" y="4749920"/>
            <a:ext cx="875763" cy="5924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</a:p>
          <a:p>
            <a:pPr algn="ctr"/>
            <a:r>
              <a:rPr lang="en-IN" dirty="0" smtClean="0"/>
              <a:t>14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919729" y="4749920"/>
            <a:ext cx="927279" cy="5924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5795492" y="4749920"/>
            <a:ext cx="940158" cy="5924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5795492" y="4314423"/>
            <a:ext cx="1944711" cy="631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18964" y="4314423"/>
            <a:ext cx="2228044" cy="43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74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.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</a:t>
            </a:r>
            <a:r>
              <a:rPr lang="en-IN" sz="1600" dirty="0" smtClean="0"/>
              <a:t>0              1               2              3               4</a:t>
            </a:r>
            <a:r>
              <a:rPr lang="en-IN" dirty="0" smtClean="0"/>
              <a:t>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</a:t>
            </a:r>
            <a:r>
              <a:rPr lang="en-IN" sz="1600" dirty="0" smtClean="0"/>
              <a:t>      insert(10)</a:t>
            </a:r>
            <a:r>
              <a:rPr lang="en-IN" dirty="0" smtClean="0"/>
              <a:t>                                                               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                                                           n=1,load          .                                                                                                factor: 8/10 =0.8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                                                                             split using h</a:t>
            </a:r>
            <a:r>
              <a:rPr lang="en-IN" sz="1400" dirty="0" smtClean="0"/>
              <a:t>1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</a:t>
            </a:r>
            <a:r>
              <a:rPr lang="en-IN" sz="1600" dirty="0" smtClean="0"/>
              <a:t>overflow</a:t>
            </a:r>
            <a:r>
              <a:rPr lang="en-IN" dirty="0" smtClean="0"/>
              <a:t>                 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931831" y="3000777"/>
            <a:ext cx="1004552" cy="5795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936382" y="3000777"/>
            <a:ext cx="1017431" cy="5795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</a:p>
          <a:p>
            <a:pPr algn="ctr"/>
            <a:r>
              <a:rPr lang="en-IN" dirty="0"/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3813" y="3000777"/>
            <a:ext cx="978795" cy="5795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</a:p>
          <a:p>
            <a:pPr algn="ctr"/>
            <a:r>
              <a:rPr lang="en-IN" dirty="0" smtClean="0"/>
              <a:t>14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932608" y="3000777"/>
            <a:ext cx="1004553" cy="5795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950038" y="3000777"/>
            <a:ext cx="1017431" cy="579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cxnSp>
        <p:nvCxnSpPr>
          <p:cNvPr id="11" name="Straight Arrow Connector 10"/>
          <p:cNvCxnSpPr>
            <a:endCxn id="7" idx="2"/>
          </p:cNvCxnSpPr>
          <p:nvPr/>
        </p:nvCxnSpPr>
        <p:spPr>
          <a:xfrm flipV="1">
            <a:off x="2936382" y="3580327"/>
            <a:ext cx="1506829" cy="656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/>
          <p:cNvSpPr/>
          <p:nvPr/>
        </p:nvSpPr>
        <p:spPr>
          <a:xfrm>
            <a:off x="4713668" y="3709115"/>
            <a:ext cx="218940" cy="64394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931831" y="4832678"/>
            <a:ext cx="1004551" cy="5764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936381" y="4832679"/>
            <a:ext cx="1017431" cy="5764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</a:p>
          <a:p>
            <a:pPr algn="ctr"/>
            <a:r>
              <a:rPr lang="en-IN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53812" y="4832679"/>
            <a:ext cx="978796" cy="5764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</a:p>
          <a:p>
            <a:pPr algn="ctr"/>
            <a:r>
              <a:rPr lang="en-IN" dirty="0" smtClean="0"/>
              <a:t>14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932608" y="4832679"/>
            <a:ext cx="1017430" cy="5764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5950038" y="4832679"/>
            <a:ext cx="1017431" cy="576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4211392" y="5731099"/>
            <a:ext cx="901521" cy="3863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</a:t>
            </a:r>
            <a:endParaRPr lang="en-IN" dirty="0"/>
          </a:p>
        </p:txBody>
      </p:sp>
      <p:cxnSp>
        <p:nvCxnSpPr>
          <p:cNvPr id="22" name="Straight Arrow Connector 21"/>
          <p:cNvCxnSpPr>
            <a:endCxn id="20" idx="0"/>
          </p:cNvCxnSpPr>
          <p:nvPr/>
        </p:nvCxnSpPr>
        <p:spPr>
          <a:xfrm>
            <a:off x="4584879" y="5409127"/>
            <a:ext cx="77274" cy="321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653825" y="4353059"/>
            <a:ext cx="1970468" cy="386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554569" y="4353059"/>
            <a:ext cx="2137893" cy="47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01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0784863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                                                                                         n=2,load factor: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                                              8/12=0.66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</a:t>
            </a:r>
            <a:r>
              <a:rPr lang="en-IN" sz="1600" dirty="0" smtClean="0"/>
              <a:t>overflow</a:t>
            </a:r>
            <a:r>
              <a:rPr lang="en-IN" dirty="0" smtClean="0"/>
              <a:t>                                                                               No split</a:t>
            </a:r>
          </a:p>
        </p:txBody>
      </p:sp>
      <p:sp>
        <p:nvSpPr>
          <p:cNvPr id="4" name="Rectangle 3"/>
          <p:cNvSpPr/>
          <p:nvPr/>
        </p:nvSpPr>
        <p:spPr>
          <a:xfrm>
            <a:off x="2498501" y="3759200"/>
            <a:ext cx="914400" cy="6582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412901" y="3759200"/>
            <a:ext cx="914400" cy="6582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327301" y="3759200"/>
            <a:ext cx="927279" cy="6582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</a:p>
          <a:p>
            <a:pPr algn="ctr"/>
            <a:r>
              <a:rPr lang="en-IN" dirty="0" smtClean="0"/>
              <a:t>14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254580" y="3759200"/>
            <a:ext cx="1017431" cy="6582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272011" y="3759200"/>
            <a:ext cx="965916" cy="6582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237927" y="3759200"/>
            <a:ext cx="1017431" cy="6582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327301" y="4945487"/>
            <a:ext cx="1120462" cy="6181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</a:t>
            </a:r>
            <a:endParaRPr lang="en-IN" dirty="0"/>
          </a:p>
        </p:txBody>
      </p:sp>
      <p:cxnSp>
        <p:nvCxnSpPr>
          <p:cNvPr id="12" name="Straight Arrow Connector 11"/>
          <p:cNvCxnSpPr>
            <a:stCxn id="6" idx="2"/>
            <a:endCxn id="10" idx="0"/>
          </p:cNvCxnSpPr>
          <p:nvPr/>
        </p:nvCxnSpPr>
        <p:spPr>
          <a:xfrm>
            <a:off x="4790941" y="4417454"/>
            <a:ext cx="96591" cy="528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6581104" y="3142445"/>
            <a:ext cx="1983347" cy="616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887532" y="3142445"/>
            <a:ext cx="1693572" cy="616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24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18294"/>
            <a:ext cx="9601196" cy="3766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Insert(7)                                                         insert(7)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</a:t>
            </a:r>
            <a:r>
              <a:rPr lang="en-IN" sz="1600" dirty="0" smtClean="0"/>
              <a:t>  0                   1                   2                 3                 4                  5 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                                                                                                                   n=2, </a:t>
            </a:r>
            <a:r>
              <a:rPr lang="en-IN" sz="1600" dirty="0" err="1" smtClean="0"/>
              <a:t>loadfactor</a:t>
            </a:r>
            <a:r>
              <a:rPr lang="en-IN" sz="1600" dirty="0" smtClean="0"/>
              <a:t>= 9/12</a:t>
            </a:r>
          </a:p>
          <a:p>
            <a:pPr marL="0" indent="0">
              <a:buNone/>
            </a:pPr>
            <a:r>
              <a:rPr lang="en-IN" sz="1600" dirty="0" smtClean="0"/>
              <a:t>                                                                                                                                                                   .                                                                                                                     =0.75,split using </a:t>
            </a:r>
            <a:r>
              <a:rPr lang="en-IN" sz="2000" dirty="0" smtClean="0"/>
              <a:t>h</a:t>
            </a:r>
            <a:r>
              <a:rPr lang="en-IN" sz="1400" dirty="0" smtClean="0"/>
              <a:t>1</a:t>
            </a: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                                                          overflow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472744" y="2987899"/>
            <a:ext cx="1017431" cy="643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490174" y="2987899"/>
            <a:ext cx="1017431" cy="643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507604" y="2987899"/>
            <a:ext cx="1004553" cy="643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</a:p>
          <a:p>
            <a:pPr algn="ctr"/>
            <a:r>
              <a:rPr lang="en-IN" dirty="0" smtClean="0"/>
              <a:t>14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512157" y="2987899"/>
            <a:ext cx="965916" cy="643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478073" y="2987899"/>
            <a:ext cx="1004552" cy="6439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482625" y="2987899"/>
            <a:ext cx="965916" cy="6439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078828" y="2781837"/>
            <a:ext cx="669702" cy="721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72744" y="4572000"/>
            <a:ext cx="1017430" cy="6053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490174" y="4572000"/>
            <a:ext cx="1017430" cy="6053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507603" y="4572000"/>
            <a:ext cx="1004553" cy="6053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</a:p>
          <a:p>
            <a:pPr algn="ctr"/>
            <a:r>
              <a:rPr lang="en-IN" dirty="0" smtClean="0"/>
              <a:t>14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512155" y="4572000"/>
            <a:ext cx="965917" cy="6053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</a:p>
          <a:p>
            <a:pPr algn="ctr"/>
            <a:r>
              <a:rPr lang="en-IN" dirty="0"/>
              <a:t>7</a:t>
            </a:r>
            <a:endParaRPr lang="en-IN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6478071" y="4572000"/>
            <a:ext cx="1004553" cy="6053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7482623" y="4572000"/>
            <a:ext cx="965917" cy="6053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8" name="Down Arrow 17"/>
          <p:cNvSpPr/>
          <p:nvPr/>
        </p:nvSpPr>
        <p:spPr>
          <a:xfrm>
            <a:off x="5318975" y="3825025"/>
            <a:ext cx="309093" cy="592429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4675031" y="5640946"/>
            <a:ext cx="1043189" cy="5022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318975" y="5177307"/>
            <a:ext cx="0" cy="450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177307" y="4301544"/>
            <a:ext cx="3271233" cy="28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1209866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</a:t>
            </a:r>
            <a:r>
              <a:rPr lang="en-IN" sz="1600" dirty="0" smtClean="0"/>
              <a:t>                0              1            2              3            4              5           6              n=3,load factor=9/14=0.64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                                                                                                                                                     no split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18952" y="3580327"/>
            <a:ext cx="862885" cy="6181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781837" y="3580327"/>
            <a:ext cx="914400" cy="6181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696237" y="3580327"/>
            <a:ext cx="914400" cy="6181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</a:p>
          <a:p>
            <a:pPr algn="ctr"/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610637" y="3580327"/>
            <a:ext cx="914400" cy="6181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</a:p>
          <a:p>
            <a:pPr algn="ctr"/>
            <a:r>
              <a:rPr lang="en-IN" dirty="0"/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5525037" y="3580327"/>
            <a:ext cx="914400" cy="618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439437" y="3580327"/>
            <a:ext cx="914400" cy="618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7353837" y="3580327"/>
            <a:ext cx="914400" cy="618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14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439437" y="4340180"/>
            <a:ext cx="2163650" cy="708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267459" y="4216400"/>
            <a:ext cx="1171978" cy="819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6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1"/>
            <a:ext cx="9947855" cy="362492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Insert(12)                                                                  n=3,load factor=10/14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          =0.71,split using h</a:t>
            </a:r>
            <a:r>
              <a:rPr lang="en-IN" sz="1400" dirty="0" smtClean="0"/>
              <a:t>1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  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                0                   1                 2                  3                   4                   5                   6                   7</a:t>
            </a:r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2047741" y="2863644"/>
            <a:ext cx="824248" cy="502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</a:p>
          <a:p>
            <a:pPr algn="ctr"/>
            <a:r>
              <a:rPr lang="en-IN" dirty="0" smtClean="0"/>
              <a:t>12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871989" y="2863644"/>
            <a:ext cx="914400" cy="502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799805" y="2863644"/>
            <a:ext cx="837125" cy="502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</a:p>
          <a:p>
            <a:pPr algn="ctr"/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636930" y="2863644"/>
            <a:ext cx="914400" cy="502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</a:p>
          <a:p>
            <a:pPr algn="ctr"/>
            <a:r>
              <a:rPr lang="en-IN" dirty="0"/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4746" y="2863644"/>
            <a:ext cx="914400" cy="502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479146" y="2863644"/>
            <a:ext cx="914400" cy="502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7393546" y="2863644"/>
            <a:ext cx="914400" cy="502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14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47741" y="3490175"/>
            <a:ext cx="437882" cy="231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47741" y="4971246"/>
            <a:ext cx="824248" cy="5280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</a:p>
          <a:p>
            <a:pPr algn="ctr"/>
            <a:r>
              <a:rPr lang="en-IN" smtClean="0"/>
              <a:t>12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2871989" y="4971245"/>
            <a:ext cx="914400" cy="528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786389" y="4971245"/>
            <a:ext cx="850541" cy="528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</a:p>
          <a:p>
            <a:pPr algn="ctr"/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4650346" y="4971245"/>
            <a:ext cx="914400" cy="528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564746" y="4971245"/>
            <a:ext cx="927816" cy="5378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6505978" y="4971245"/>
            <a:ext cx="914400" cy="5378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7433794" y="4971245"/>
            <a:ext cx="900984" cy="5378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14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8348194" y="4961468"/>
            <a:ext cx="914400" cy="547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125792" y="3490175"/>
            <a:ext cx="1790163" cy="147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87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613" y="-241431"/>
            <a:ext cx="10058400" cy="1450757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81825"/>
            <a:ext cx="8596668" cy="556367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Introduction</a:t>
            </a:r>
          </a:p>
          <a:p>
            <a:r>
              <a:rPr lang="en-IN" sz="2400" dirty="0" smtClean="0"/>
              <a:t>Historical background</a:t>
            </a:r>
          </a:p>
          <a:p>
            <a:r>
              <a:rPr lang="en-IN" sz="2400" dirty="0" smtClean="0"/>
              <a:t>Basic Idea for Linear Hashing</a:t>
            </a:r>
          </a:p>
          <a:p>
            <a:r>
              <a:rPr lang="en-IN" sz="2400" dirty="0" smtClean="0"/>
              <a:t>Insertion Algorithm</a:t>
            </a:r>
            <a:endParaRPr lang="en-IN" sz="2400" dirty="0"/>
          </a:p>
          <a:p>
            <a:r>
              <a:rPr lang="en-IN" sz="2400" dirty="0" smtClean="0"/>
              <a:t>Insertion Example</a:t>
            </a:r>
          </a:p>
          <a:p>
            <a:r>
              <a:rPr lang="en-IN" sz="2400" dirty="0" smtClean="0"/>
              <a:t>Searching Algorithm</a:t>
            </a:r>
          </a:p>
          <a:p>
            <a:r>
              <a:rPr lang="en-IN" sz="2400" dirty="0" smtClean="0"/>
              <a:t>Searching Example</a:t>
            </a:r>
          </a:p>
          <a:p>
            <a:r>
              <a:rPr lang="en-IN" sz="2400" dirty="0" smtClean="0"/>
              <a:t>Implementation</a:t>
            </a:r>
          </a:p>
          <a:p>
            <a:r>
              <a:rPr lang="en-IN" sz="2400" dirty="0" smtClean="0"/>
              <a:t>Output</a:t>
            </a:r>
          </a:p>
          <a:p>
            <a:r>
              <a:rPr lang="en-IN" sz="2400" dirty="0" smtClean="0"/>
              <a:t>Applications of linear hashing</a:t>
            </a:r>
          </a:p>
          <a:p>
            <a:r>
              <a:rPr lang="en-IN" sz="2400" dirty="0" smtClean="0"/>
              <a:t>References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3920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69811"/>
            <a:ext cx="9601196" cy="3663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sz="1600" dirty="0" smtClean="0"/>
              <a:t>          0            1             2             3              4            5            6              7                                                                                                     .                                                                                 n=4 ,load factor= 10/16 = 0.625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                                                                                                                            no split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point, all the 4 (M) buckets are split. n should be set to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begins a second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phase, we will use h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insert records and h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 a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bucket.</a:t>
            </a:r>
          </a:p>
          <a:p>
            <a:pPr marL="0" indent="0">
              <a:buNone/>
            </a:pPr>
            <a:r>
              <a:rPr lang="en-US" altLang="en-US" dirty="0"/>
              <a:t> h</a:t>
            </a:r>
            <a:r>
              <a:rPr lang="en-US" altLang="en-US" baseline="-25000" dirty="0"/>
              <a:t>1</a:t>
            </a:r>
            <a:r>
              <a:rPr lang="en-US" altLang="en-US" dirty="0"/>
              <a:t>(K) = K mod 2M and h</a:t>
            </a:r>
            <a:r>
              <a:rPr lang="en-US" altLang="en-US" baseline="-25000" dirty="0"/>
              <a:t>2</a:t>
            </a:r>
            <a:r>
              <a:rPr lang="en-US" altLang="en-US" dirty="0"/>
              <a:t>(K) = K mod 4M.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867437" y="2910625"/>
            <a:ext cx="772732" cy="515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</a:p>
          <a:p>
            <a:pPr algn="ctr"/>
            <a:r>
              <a:rPr lang="en-IN" dirty="0" smtClean="0"/>
              <a:t>12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640169" y="2910625"/>
            <a:ext cx="914400" cy="515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554569" y="2910625"/>
            <a:ext cx="914400" cy="515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</a:p>
          <a:p>
            <a:pPr algn="ctr"/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482383" y="2910625"/>
            <a:ext cx="914400" cy="515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410197" y="2910625"/>
            <a:ext cx="914400" cy="515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311183" y="2910625"/>
            <a:ext cx="914400" cy="515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7212169" y="2910625"/>
            <a:ext cx="914400" cy="515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14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139983" y="2910625"/>
            <a:ext cx="914400" cy="515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8" name="Straight Arrow Connector 17"/>
          <p:cNvCxnSpPr>
            <a:endCxn id="8" idx="2"/>
          </p:cNvCxnSpPr>
          <p:nvPr/>
        </p:nvCxnSpPr>
        <p:spPr>
          <a:xfrm flipH="1" flipV="1">
            <a:off x="5867397" y="3425780"/>
            <a:ext cx="687949" cy="270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86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Searching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search scheme is needed to map a key </a:t>
            </a:r>
            <a:r>
              <a:rPr lang="en-IN" i="1" dirty="0"/>
              <a:t>k</a:t>
            </a:r>
            <a:r>
              <a:rPr lang="en-IN" i="1" dirty="0" smtClean="0"/>
              <a:t> </a:t>
            </a:r>
            <a:r>
              <a:rPr lang="en-IN" dirty="0" smtClean="0"/>
              <a:t>to </a:t>
            </a:r>
            <a:r>
              <a:rPr lang="en-IN" dirty="0"/>
              <a:t>a bucket, either when searching for an existing record or </a:t>
            </a:r>
            <a:r>
              <a:rPr lang="en-IN" dirty="0" smtClean="0"/>
              <a:t>when inserting </a:t>
            </a:r>
            <a:r>
              <a:rPr lang="en-IN" dirty="0"/>
              <a:t>a new record. The search scheme works as follows:</a:t>
            </a:r>
          </a:p>
          <a:p>
            <a:r>
              <a:rPr lang="en-IN" dirty="0"/>
              <a:t>If </a:t>
            </a:r>
            <a:r>
              <a:rPr lang="en-IN" i="1" dirty="0" smtClean="0"/>
              <a:t>hi</a:t>
            </a:r>
            <a:r>
              <a:rPr lang="en-IN" dirty="0" smtClean="0"/>
              <a:t>(</a:t>
            </a:r>
            <a:r>
              <a:rPr lang="en-IN" i="1" dirty="0"/>
              <a:t>k</a:t>
            </a:r>
            <a:r>
              <a:rPr lang="en-IN" dirty="0" smtClean="0"/>
              <a:t>) </a:t>
            </a:r>
            <a:r>
              <a:rPr lang="en-IN" i="1" dirty="0" smtClean="0"/>
              <a:t> &gt;= n</a:t>
            </a:r>
            <a:r>
              <a:rPr lang="en-IN" dirty="0" smtClean="0"/>
              <a:t>, </a:t>
            </a:r>
            <a:r>
              <a:rPr lang="en-IN" dirty="0"/>
              <a:t>choose bucket </a:t>
            </a:r>
            <a:r>
              <a:rPr lang="en-IN" i="1" dirty="0" smtClean="0"/>
              <a:t>hi</a:t>
            </a:r>
            <a:r>
              <a:rPr lang="en-IN" dirty="0" smtClean="0"/>
              <a:t>(</a:t>
            </a:r>
            <a:r>
              <a:rPr lang="en-IN" i="1" dirty="0"/>
              <a:t>k</a:t>
            </a:r>
            <a:r>
              <a:rPr lang="en-IN" dirty="0" smtClean="0"/>
              <a:t>) </a:t>
            </a:r>
            <a:r>
              <a:rPr lang="en-IN" dirty="0"/>
              <a:t>since the bucket has not been split yet in the current round.</a:t>
            </a:r>
          </a:p>
          <a:p>
            <a:r>
              <a:rPr lang="en-IN" dirty="0" smtClean="0"/>
              <a:t>If </a:t>
            </a:r>
            <a:r>
              <a:rPr lang="en-IN" i="1" dirty="0" smtClean="0"/>
              <a:t>hi</a:t>
            </a:r>
            <a:r>
              <a:rPr lang="en-IN" dirty="0" smtClean="0"/>
              <a:t>(</a:t>
            </a:r>
            <a:r>
              <a:rPr lang="en-IN" i="1" dirty="0"/>
              <a:t>k</a:t>
            </a:r>
            <a:r>
              <a:rPr lang="en-IN" dirty="0" smtClean="0"/>
              <a:t>) </a:t>
            </a:r>
            <a:r>
              <a:rPr lang="en-IN" i="1" dirty="0"/>
              <a:t>&lt; p</a:t>
            </a:r>
            <a:r>
              <a:rPr lang="en-IN" dirty="0"/>
              <a:t>, choose bucket </a:t>
            </a:r>
            <a:r>
              <a:rPr lang="en-IN" i="1" dirty="0" smtClean="0"/>
              <a:t>hi</a:t>
            </a:r>
            <a:r>
              <a:rPr lang="en-IN" dirty="0" smtClean="0"/>
              <a:t>+1(</a:t>
            </a:r>
            <a:r>
              <a:rPr lang="en-IN" i="1" dirty="0"/>
              <a:t>k</a:t>
            </a:r>
            <a:r>
              <a:rPr lang="en-IN" dirty="0" smtClean="0"/>
              <a:t>), </a:t>
            </a:r>
            <a:r>
              <a:rPr lang="en-IN" dirty="0"/>
              <a:t>which can be either </a:t>
            </a:r>
            <a:r>
              <a:rPr lang="en-IN" i="1" dirty="0" smtClean="0"/>
              <a:t>hi</a:t>
            </a:r>
            <a:r>
              <a:rPr lang="en-IN" dirty="0" smtClean="0"/>
              <a:t>(</a:t>
            </a:r>
            <a:r>
              <a:rPr lang="en-IN" i="1" dirty="0"/>
              <a:t>k</a:t>
            </a:r>
            <a:r>
              <a:rPr lang="en-IN" dirty="0" smtClean="0"/>
              <a:t>) </a:t>
            </a:r>
            <a:r>
              <a:rPr lang="en-IN" dirty="0"/>
              <a:t>or its </a:t>
            </a:r>
            <a:r>
              <a:rPr lang="en-IN" dirty="0" smtClean="0"/>
              <a:t>split </a:t>
            </a:r>
            <a:r>
              <a:rPr lang="en-IN" dirty="0"/>
              <a:t>image </a:t>
            </a:r>
            <a:r>
              <a:rPr lang="en-IN" i="1" dirty="0" smtClean="0"/>
              <a:t>.</a:t>
            </a:r>
          </a:p>
          <a:p>
            <a:r>
              <a:rPr lang="en-IN" i="1" dirty="0" smtClean="0"/>
              <a:t>Where p is the key.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32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Searching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73468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0            </a:t>
            </a:r>
            <a:r>
              <a:rPr lang="en-IN" dirty="0"/>
              <a:t>1           </a:t>
            </a:r>
            <a:r>
              <a:rPr lang="en-IN" dirty="0" smtClean="0"/>
              <a:t>2            </a:t>
            </a:r>
            <a:r>
              <a:rPr lang="en-IN" dirty="0"/>
              <a:t>3             4                                                     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n=1, Pointer position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                     </a:t>
            </a:r>
            <a:r>
              <a:rPr lang="en-IN" sz="1600" dirty="0" err="1" smtClean="0"/>
              <a:t>h</a:t>
            </a:r>
            <a:r>
              <a:rPr lang="en-IN" sz="1400" dirty="0" err="1" smtClean="0"/>
              <a:t>o</a:t>
            </a:r>
            <a:r>
              <a:rPr lang="en-IN" sz="1400" dirty="0" smtClean="0"/>
              <a:t>(5)=1 &gt;=1 , Directly go to bucket for record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endParaRPr lang="en-IN" sz="1400" dirty="0" smtClean="0"/>
          </a:p>
          <a:p>
            <a:pPr marL="0" indent="0">
              <a:buNone/>
            </a:pPr>
            <a:endParaRPr lang="en-IN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137893" y="1881155"/>
            <a:ext cx="862884" cy="579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013656" y="1883692"/>
            <a:ext cx="914400" cy="579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</a:p>
          <a:p>
            <a:pPr algn="ctr"/>
            <a:r>
              <a:rPr lang="en-IN" dirty="0"/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3928056" y="1883691"/>
            <a:ext cx="875763" cy="579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</a:p>
          <a:p>
            <a:pPr algn="ctr"/>
            <a:r>
              <a:rPr lang="en-IN" dirty="0" smtClean="0"/>
              <a:t>14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803819" y="1881156"/>
            <a:ext cx="927279" cy="579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731098" y="1881155"/>
            <a:ext cx="940158" cy="5795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262130" y="2460704"/>
            <a:ext cx="2208726" cy="540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37893" y="4416146"/>
            <a:ext cx="862884" cy="579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3013656" y="4416146"/>
            <a:ext cx="914400" cy="579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</a:p>
          <a:p>
            <a:pPr algn="ctr"/>
            <a:r>
              <a:rPr lang="en-IN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28056" y="4418682"/>
            <a:ext cx="875763" cy="579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</a:p>
          <a:p>
            <a:pPr algn="ctr"/>
            <a:r>
              <a:rPr lang="en-IN" dirty="0" smtClean="0"/>
              <a:t>14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4803819" y="4416147"/>
            <a:ext cx="927279" cy="579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5731098" y="4416146"/>
            <a:ext cx="940158" cy="5795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27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 Hardware specification: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/>
              <a:t>Intel core i5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/>
              <a:t>4 GB 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/>
              <a:t>750 GB Hard Disk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 smtClean="0"/>
              <a:t>Software specification: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Visual studio 2013</a:t>
            </a:r>
            <a:endParaRPr lang="en-IN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Microsoft window 10</a:t>
            </a:r>
            <a:endParaRPr lang="en-IN" sz="1800" dirty="0" smtClean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0251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78039"/>
            <a:ext cx="9007579" cy="4919729"/>
          </a:xfrm>
        </p:spPr>
      </p:pic>
    </p:spTree>
    <p:extLst>
      <p:ext uri="{BB962C8B-B14F-4D97-AF65-F5344CB8AC3E}">
        <p14:creationId xmlns:p14="http://schemas.microsoft.com/office/powerpoint/2010/main" val="246084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1" y="1400735"/>
            <a:ext cx="8216720" cy="5025823"/>
          </a:xfrm>
        </p:spPr>
      </p:pic>
    </p:spTree>
    <p:extLst>
      <p:ext uri="{BB962C8B-B14F-4D97-AF65-F5344CB8AC3E}">
        <p14:creationId xmlns:p14="http://schemas.microsoft.com/office/powerpoint/2010/main" val="57687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contd..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5" y="1378039"/>
            <a:ext cx="9131122" cy="5215943"/>
          </a:xfrm>
        </p:spPr>
      </p:pic>
    </p:spTree>
    <p:extLst>
      <p:ext uri="{BB962C8B-B14F-4D97-AF65-F5344CB8AC3E}">
        <p14:creationId xmlns:p14="http://schemas.microsoft.com/office/powerpoint/2010/main" val="194465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88" y="-50800"/>
            <a:ext cx="8596668" cy="1320800"/>
          </a:xfrm>
        </p:spPr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1" y="1468192"/>
            <a:ext cx="7855795" cy="4573833"/>
          </a:xfrm>
        </p:spPr>
      </p:pic>
    </p:spTree>
    <p:extLst>
      <p:ext uri="{BB962C8B-B14F-4D97-AF65-F5344CB8AC3E}">
        <p14:creationId xmlns:p14="http://schemas.microsoft.com/office/powerpoint/2010/main" val="110374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latin typeface="Garamond" panose="02020404030301010803" pitchFamily="18" charset="0"/>
              </a:rPr>
              <a:t>Applications of Hashing</a:t>
            </a:r>
            <a:r>
              <a:rPr lang="en-US" altLang="en-US" sz="1800" b="1" u="sng" dirty="0">
                <a:solidFill>
                  <a:srgbClr val="0000FF"/>
                </a:solidFill>
                <a:latin typeface="Garamond" panose="02020404030301010803" pitchFamily="18" charset="0"/>
              </a:rPr>
              <a:t/>
            </a:r>
            <a:br>
              <a:rPr lang="en-US" altLang="en-US" sz="1800" b="1" u="sng" dirty="0">
                <a:solidFill>
                  <a:srgbClr val="0000FF"/>
                </a:solidFill>
                <a:latin typeface="Garamond" panose="02020404030301010803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90919"/>
            <a:ext cx="9780311" cy="49724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Hashing has been implemented into commercial database systems. It is used in applications where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exact match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is the most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important.query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hash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Compilers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hash tables to keep track of declared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 can be used for on-line spelling checkers — if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misspelling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(rather than correction) is important, an entire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hashed and words checked in constant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playing programs use hash tables to store seen positions,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thereby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computation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time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position is encountered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can be used to quickly check for inequality —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elements hash to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different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they must be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Storing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48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en.wikipedia.org/wiki/Linear_hashing</a:t>
            </a:r>
            <a:endParaRPr lang="en-IN" dirty="0" smtClean="0"/>
          </a:p>
          <a:p>
            <a:r>
              <a:rPr lang="en-IN" dirty="0">
                <a:hlinkClick r:id="rId3"/>
              </a:rPr>
              <a:t>http://arl.wustl.edu/~</a:t>
            </a:r>
            <a:r>
              <a:rPr lang="en-IN" dirty="0" smtClean="0">
                <a:hlinkClick r:id="rId3"/>
              </a:rPr>
              <a:t>sailesh/download_files/Limited_Edition/hash/Dynamic%20Hash%20Tables.pdf</a:t>
            </a:r>
            <a:endParaRPr lang="en-IN" dirty="0" smtClean="0"/>
          </a:p>
          <a:p>
            <a:r>
              <a:rPr lang="en-IN" dirty="0">
                <a:hlinkClick r:id="rId4"/>
              </a:rPr>
              <a:t>http://</a:t>
            </a:r>
            <a:r>
              <a:rPr lang="en-IN" dirty="0" smtClean="0">
                <a:hlinkClick r:id="rId4"/>
              </a:rPr>
              <a:t>hackthology.com/pdfs/Litwin-1980-Linear_Hashing.pdf</a:t>
            </a:r>
            <a:endParaRPr lang="en-IN" dirty="0" smtClean="0"/>
          </a:p>
          <a:p>
            <a:r>
              <a:rPr lang="en-IN" dirty="0">
                <a:hlinkClick r:id="rId5"/>
              </a:rPr>
              <a:t>http://cgi.di.uoa.gr/~</a:t>
            </a:r>
            <a:r>
              <a:rPr lang="en-IN" dirty="0" smtClean="0">
                <a:hlinkClick r:id="rId5"/>
              </a:rPr>
              <a:t>ad/MDE515/e_ds_linearhashing.pdf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2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8896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009900"/>
                </a:solidFill>
                <a:latin typeface="Tahoma" panose="020B0604030504040204" pitchFamily="34" charset="0"/>
              </a:rPr>
              <a:t>Introduction to Hashing</a:t>
            </a:r>
            <a:br>
              <a:rPr lang="en-US" altLang="en-US" b="1" dirty="0">
                <a:solidFill>
                  <a:srgbClr val="009900"/>
                </a:solidFill>
                <a:latin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54559"/>
            <a:ext cx="8596668" cy="41868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b="1" dirty="0" err="1" smtClean="0"/>
              <a:t>Defination</a:t>
            </a:r>
            <a:r>
              <a:rPr lang="en-IN" sz="2000" b="1" dirty="0" smtClean="0"/>
              <a:t>:-</a:t>
            </a:r>
          </a:p>
          <a:p>
            <a:endParaRPr lang="en-US" altLang="en-US" sz="2400" b="1" u="sng" dirty="0" smtClean="0">
              <a:solidFill>
                <a:srgbClr val="660033"/>
              </a:solidFill>
              <a:latin typeface="Garamond" panose="02020404030301010803" pitchFamily="18" charset="0"/>
            </a:endParaRPr>
          </a:p>
          <a:p>
            <a:r>
              <a:rPr lang="en-US" altLang="en-US" b="1" u="sng" dirty="0" smtClean="0">
                <a:solidFill>
                  <a:srgbClr val="660033"/>
                </a:solidFill>
                <a:latin typeface="Garamond" panose="02020404030301010803" pitchFamily="18" charset="0"/>
              </a:rPr>
              <a:t>Hashing</a:t>
            </a:r>
            <a:r>
              <a:rPr lang="en-US" altLang="en-US" sz="2400" b="1" dirty="0" smtClean="0">
                <a:solidFill>
                  <a:srgbClr val="660033"/>
                </a:solidFill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Garamond" panose="02020404030301010803" pitchFamily="18" charset="0"/>
              </a:rPr>
              <a:t>is the process of mapping a key value to a position in a table</a:t>
            </a:r>
            <a:r>
              <a:rPr lang="en-US" altLang="en-US" dirty="0" smtClean="0"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en-US" dirty="0" smtClean="0">
                <a:latin typeface="Garamond" panose="02020404030301010803" pitchFamily="18" charset="0"/>
              </a:rPr>
              <a:t>         Types of Hashing</a:t>
            </a:r>
          </a:p>
          <a:p>
            <a:pPr marL="0" indent="0">
              <a:buNone/>
            </a:pPr>
            <a:r>
              <a:rPr lang="en-US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 smtClean="0">
                <a:latin typeface="Garamond" panose="02020404030301010803" pitchFamily="18" charset="0"/>
              </a:rPr>
              <a:t>         1. Static Hashing</a:t>
            </a:r>
          </a:p>
          <a:p>
            <a:pPr marL="0" indent="0">
              <a:buNone/>
            </a:pPr>
            <a:r>
              <a:rPr lang="en-US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 smtClean="0">
                <a:latin typeface="Garamond" panose="02020404030301010803" pitchFamily="18" charset="0"/>
              </a:rPr>
              <a:t>         2. Dynamic Hashing</a:t>
            </a:r>
          </a:p>
          <a:p>
            <a:pPr marL="0" indent="0">
              <a:buNone/>
            </a:pPr>
            <a:r>
              <a:rPr lang="en-US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 smtClean="0">
                <a:latin typeface="Garamond" panose="02020404030301010803" pitchFamily="18" charset="0"/>
              </a:rPr>
              <a:t>             a) Extendible Hashing</a:t>
            </a:r>
          </a:p>
          <a:p>
            <a:pPr marL="0" indent="0">
              <a:buNone/>
            </a:pPr>
            <a:r>
              <a:rPr lang="en-US" altLang="en-US" dirty="0" smtClean="0">
                <a:latin typeface="Garamond" panose="02020404030301010803" pitchFamily="18" charset="0"/>
              </a:rPr>
              <a:t>              b) </a:t>
            </a:r>
            <a:r>
              <a:rPr lang="en-US" altLang="en-US" b="1" dirty="0" smtClean="0">
                <a:latin typeface="Garamond" panose="02020404030301010803" pitchFamily="18" charset="0"/>
              </a:rPr>
              <a:t>Linear Hashing</a:t>
            </a:r>
            <a:endParaRPr lang="en-US" altLang="en-US" b="1" dirty="0">
              <a:latin typeface="Garamond" panose="02020404030301010803" pitchFamily="18" charset="0"/>
            </a:endParaRPr>
          </a:p>
          <a:p>
            <a:r>
              <a:rPr lang="en-US" altLang="en-US" dirty="0">
                <a:latin typeface="Garamond" panose="02020404030301010803" pitchFamily="18" charset="0"/>
              </a:rPr>
              <a:t>A </a:t>
            </a:r>
            <a:r>
              <a:rPr lang="en-US" altLang="en-US" u="sng" dirty="0">
                <a:solidFill>
                  <a:srgbClr val="660033"/>
                </a:solidFill>
                <a:latin typeface="Garamond" panose="02020404030301010803" pitchFamily="18" charset="0"/>
              </a:rPr>
              <a:t>hash function</a:t>
            </a:r>
            <a:r>
              <a:rPr lang="en-US" altLang="en-US" dirty="0">
                <a:latin typeface="Garamond" panose="02020404030301010803" pitchFamily="18" charset="0"/>
              </a:rPr>
              <a:t> maps key values to positions. </a:t>
            </a:r>
          </a:p>
          <a:p>
            <a:r>
              <a:rPr lang="en-US" altLang="en-US" dirty="0">
                <a:latin typeface="Garamond" panose="02020404030301010803" pitchFamily="18" charset="0"/>
              </a:rPr>
              <a:t>A </a:t>
            </a:r>
            <a:r>
              <a:rPr lang="en-US" altLang="en-US" u="sng" dirty="0">
                <a:solidFill>
                  <a:srgbClr val="660033"/>
                </a:solidFill>
                <a:latin typeface="Garamond" panose="02020404030301010803" pitchFamily="18" charset="0"/>
              </a:rPr>
              <a:t>hash table</a:t>
            </a:r>
            <a:r>
              <a:rPr lang="en-US" altLang="en-US" dirty="0">
                <a:latin typeface="Garamond" panose="02020404030301010803" pitchFamily="18" charset="0"/>
              </a:rPr>
              <a:t> is an array that holds the records. </a:t>
            </a:r>
          </a:p>
          <a:p>
            <a:endParaRPr lang="en-US" altLang="en-US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96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br>
              <a:rPr lang="en-IN" dirty="0" smtClean="0"/>
            </a:br>
            <a:r>
              <a:rPr lang="en-IN" b="1" dirty="0" smtClean="0"/>
              <a:t>Questions?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0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 to linear hashing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3797"/>
            <a:ext cx="10978046" cy="51000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hashing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dynamic 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algorithm invented by Witold Litwin (1980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later popularized by Paul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Larson.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Hashing is a dynamically updateable disk-based index structure which implements a hashing scheme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which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grows or shrinks one bucket at 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B+-tree index which also supports exact match queries (in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logarithmic number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Linear Hashing has better expected query cost O(1) I/O.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Extendible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Hashing , Linear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Hashing does not use a bucket directory, and when an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overflow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it is not always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overflown bucket that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split.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Linear Hashing is used because the number of buckets grows or shrinks in a linear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fashion.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Overflows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handled by creating a chain of pages under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overflown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hashing function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 dynamically and at any given instant there can be at most two hashing functions used by the scheme.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69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Historical Background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305" y="1236373"/>
            <a:ext cx="8929092" cy="516442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 is an in-memory data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(Array)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associates keys with values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operation it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efficiently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lookup: given a key,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corresponding value. It works by transforming the key using 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hash, a number that is used as an index in an array to locate the desired location where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should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 may be hashed to the same bucket, and all keys in a bucket should be searched upon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query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are often used to implement associative arrays, sets and caches. Like arrays, hash tables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O(1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lookup cost on average.</a:t>
            </a:r>
          </a:p>
        </p:txBody>
      </p:sp>
    </p:spTree>
    <p:extLst>
      <p:ext uri="{BB962C8B-B14F-4D97-AF65-F5344CB8AC3E}">
        <p14:creationId xmlns:p14="http://schemas.microsoft.com/office/powerpoint/2010/main" val="254832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/>
              <a:t>Basic Idea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6829"/>
            <a:ext cx="10617438" cy="495836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TW" sz="2800" dirty="0" smtClean="0"/>
              <a:t> </a:t>
            </a:r>
            <a:endParaRPr lang="en-US" altLang="zh-TW" sz="2800" dirty="0"/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are split when overflows occur – but not necessarily the page with the overflow.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occurs in turn, in a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robin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fashion. one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one from the first bucket to the last bucket.</a:t>
            </a:r>
          </a:p>
          <a:p>
            <a:pPr lvl="1">
              <a:lnSpc>
                <a:spcPct val="80000"/>
              </a:lnSpc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family of hash functions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function’s range is twice that of its predecessor.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all the pages at one level (the current hash function) have been split, a new level is applied.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occurs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gradually.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pages are allocated in order &amp;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consecutively.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71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Insertion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the hash file comprises M primary buckets numbered 0, 1, … M-1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hashing process is divided into several phases (phase 0, 	phase 1, phase 2, …). In phase j, records are hashed according 	to hash functions h</a:t>
            </a:r>
            <a:r>
              <a:rPr lang="en-US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(key) and h</a:t>
            </a:r>
            <a:r>
              <a:rPr lang="en-US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(key) = key mod (2</a:t>
            </a:r>
            <a:r>
              <a:rPr lang="en-US" alt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*M)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0: h</a:t>
            </a:r>
            <a:r>
              <a:rPr lang="en-US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(key) = key mod (2</a:t>
            </a:r>
            <a:r>
              <a:rPr lang="en-US" alt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*M), h</a:t>
            </a:r>
            <a:r>
              <a:rPr lang="en-US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(key) = key mod (2</a:t>
            </a:r>
            <a:r>
              <a:rPr lang="en-US" alt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*M)</a:t>
            </a:r>
          </a:p>
          <a:p>
            <a:pPr marL="0" indent="0"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phase 1: h</a:t>
            </a:r>
            <a:r>
              <a:rPr lang="en-US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(key) = key mod (2</a:t>
            </a:r>
            <a:r>
              <a:rPr lang="en-US" alt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*M), h</a:t>
            </a:r>
            <a:r>
              <a:rPr lang="en-US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(key) = key mod (2</a:t>
            </a:r>
            <a:r>
              <a:rPr lang="en-US" alt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*M)</a:t>
            </a:r>
          </a:p>
          <a:p>
            <a:pPr marL="0" indent="0"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phase 2: h</a:t>
            </a:r>
            <a:r>
              <a:rPr lang="en-US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(key) = key mod (2</a:t>
            </a:r>
            <a:r>
              <a:rPr lang="en-US" alt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*M), h</a:t>
            </a:r>
            <a:r>
              <a:rPr lang="en-US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(key) = key mod (2</a:t>
            </a:r>
            <a:r>
              <a:rPr lang="en-US" alt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*M)</a:t>
            </a:r>
          </a:p>
          <a:p>
            <a:pPr marL="0" indent="0">
              <a:buNone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ct val="50000"/>
              </a:spcBef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2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Spllitting</a:t>
            </a:r>
            <a:r>
              <a:rPr lang="en-IN" dirty="0" smtClean="0"/>
              <a:t> buckets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62130"/>
            <a:ext cx="10012131" cy="5125791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9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bucket overflows its primary page is chained to an overflow page (same as in static hashing).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when a bucket overflows,</a:t>
            </a:r>
            <a:r>
              <a:rPr lang="en-US" altLang="zh-TW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 is split.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bucket to be split is the first bucket in the file (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necessarily the bucket that overflows).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bucket to be split is the second bucket in the file … and so on until the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th. has been split.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buckets are split their entries (including those in overflow pages) are distributed using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split buckets the next level hash function (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applied.</a:t>
            </a:r>
          </a:p>
          <a:p>
            <a:pPr lvl="1">
              <a:lnSpc>
                <a:spcPct val="90000"/>
              </a:lnSpc>
            </a:pP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maps entries to 2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)buckets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occurs according to a specific rule such as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 overflow occurring, 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load factor reaching a certain value,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split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 (n)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track of which bucket to split next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pointer goes from 0 to 2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*M - 1 during the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phase, j= 0, 1, 	2, … ...</a:t>
            </a:r>
          </a:p>
          <a:p>
            <a:pPr lvl="1">
              <a:lnSpc>
                <a:spcPct val="90000"/>
              </a:lnSpc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49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Load Factor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 for load factor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load factor = n/m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is total number of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enteries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hash table.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 is total number of buckets in hash table.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set according to need.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54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764</TotalTime>
  <Words>1348</Words>
  <Application>Microsoft Office PowerPoint</Application>
  <PresentationFormat>Widescreen</PresentationFormat>
  <Paragraphs>337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微軟正黑體</vt:lpstr>
      <vt:lpstr>Arial</vt:lpstr>
      <vt:lpstr>Garamond</vt:lpstr>
      <vt:lpstr>Tahoma</vt:lpstr>
      <vt:lpstr>Times New Roman</vt:lpstr>
      <vt:lpstr>Trebuchet MS</vt:lpstr>
      <vt:lpstr>Wingdings</vt:lpstr>
      <vt:lpstr>Wingdings 3</vt:lpstr>
      <vt:lpstr>Facet</vt:lpstr>
      <vt:lpstr>Linear Hashing</vt:lpstr>
      <vt:lpstr> Contents</vt:lpstr>
      <vt:lpstr>Introduction to Hashing </vt:lpstr>
      <vt:lpstr>Introduction to linear hashing</vt:lpstr>
      <vt:lpstr>Historical Background</vt:lpstr>
      <vt:lpstr>Basic Idea</vt:lpstr>
      <vt:lpstr> Insertion Algorithm</vt:lpstr>
      <vt:lpstr>Spllitting buckets</vt:lpstr>
      <vt:lpstr>Load Factor</vt:lpstr>
      <vt:lpstr> Example</vt:lpstr>
      <vt:lpstr>Example contd…</vt:lpstr>
      <vt:lpstr>Example contd…</vt:lpstr>
      <vt:lpstr>Example contd…</vt:lpstr>
      <vt:lpstr>Example contd…</vt:lpstr>
      <vt:lpstr>Example contd…</vt:lpstr>
      <vt:lpstr>Example contd…</vt:lpstr>
      <vt:lpstr>Example contd…</vt:lpstr>
      <vt:lpstr>Example contd…</vt:lpstr>
      <vt:lpstr>Example contd…</vt:lpstr>
      <vt:lpstr>Example contd…</vt:lpstr>
      <vt:lpstr>Searching Algorithm</vt:lpstr>
      <vt:lpstr>Searching example</vt:lpstr>
      <vt:lpstr>Implementation</vt:lpstr>
      <vt:lpstr>Code </vt:lpstr>
      <vt:lpstr>Code</vt:lpstr>
      <vt:lpstr>Code contd..</vt:lpstr>
      <vt:lpstr>Output</vt:lpstr>
      <vt:lpstr>Applications of Hashing </vt:lpstr>
      <vt:lpstr>References</vt:lpstr>
      <vt:lpstr>THANK YOU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Hashing</dc:title>
  <dc:creator>Microsoft account</dc:creator>
  <cp:lastModifiedBy>Microsoft account</cp:lastModifiedBy>
  <cp:revision>79</cp:revision>
  <dcterms:created xsi:type="dcterms:W3CDTF">2017-03-09T00:38:05Z</dcterms:created>
  <dcterms:modified xsi:type="dcterms:W3CDTF">2017-04-15T16:34:38Z</dcterms:modified>
</cp:coreProperties>
</file>