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81" r:id="rId6"/>
    <p:sldId id="261" r:id="rId7"/>
    <p:sldId id="262" r:id="rId8"/>
    <p:sldId id="263" r:id="rId9"/>
    <p:sldId id="264" r:id="rId10"/>
    <p:sldId id="265" r:id="rId11"/>
    <p:sldId id="266" r:id="rId12"/>
    <p:sldId id="267" r:id="rId13"/>
    <p:sldId id="268" r:id="rId14"/>
    <p:sldId id="269" r:id="rId15"/>
    <p:sldId id="270" r:id="rId16"/>
    <p:sldId id="285" r:id="rId17"/>
    <p:sldId id="286" r:id="rId18"/>
    <p:sldId id="287" r:id="rId19"/>
    <p:sldId id="271" r:id="rId20"/>
    <p:sldId id="272" r:id="rId21"/>
    <p:sldId id="273" r:id="rId22"/>
    <p:sldId id="274" r:id="rId23"/>
    <p:sldId id="275" r:id="rId24"/>
    <p:sldId id="276" r:id="rId25"/>
    <p:sldId id="277" r:id="rId26"/>
    <p:sldId id="278" r:id="rId27"/>
    <p:sldId id="279" r:id="rId28"/>
    <p:sldId id="280"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etud.iro.umontreal.ca/~bergstrj/audioscrobbler_data.html" TargetMode="External"/><Relationship Id="rId2" Type="http://schemas.openxmlformats.org/officeDocument/2006/relationships/hyperlink" Target="http://www.netflixprize.com/" TargetMode="External"/><Relationship Id="rId1" Type="http://schemas.openxmlformats.org/officeDocument/2006/relationships/slideLayout" Target="../slideLayouts/slideLayout2.xml"/><Relationship Id="rId4" Type="http://schemas.openxmlformats.org/officeDocument/2006/relationships/hyperlink" Target="https://books.google.ca/books?id=WE_GBwAAQBAJ&amp;pg=PA40&amp;lpg=PA40&amp;dq=audioscrobbler+dataset&amp;source=bl&amp;ots=vCDdD8DZZZ&amp;sig=fyCisF0Fl-9Z-3g5tot7kdZ8gVg&amp;hl=en&amp;sa=X&amp;sqi=2&amp;ved=0ahUKEwiIxvnWmfzSAhWr5IMKHX60Dd8Q6AEITzAJ#v=onepage&amp;q&amp;f=fals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Music Recommendation using Collaborative filtering and Matrix factorization</a:t>
            </a:r>
            <a:br>
              <a:rPr lang="en-IN" b="1" dirty="0"/>
            </a:br>
            <a:endParaRPr lang="en-IN" dirty="0"/>
          </a:p>
        </p:txBody>
      </p:sp>
      <p:sp>
        <p:nvSpPr>
          <p:cNvPr id="3" name="Subtitle 2"/>
          <p:cNvSpPr>
            <a:spLocks noGrp="1"/>
          </p:cNvSpPr>
          <p:nvPr>
            <p:ph type="subTitle" idx="1"/>
          </p:nvPr>
        </p:nvSpPr>
        <p:spPr/>
        <p:txBody>
          <a:bodyPr>
            <a:normAutofit lnSpcReduction="10000"/>
          </a:bodyPr>
          <a:lstStyle/>
          <a:p>
            <a:r>
              <a:rPr lang="en-IN" dirty="0" smtClean="0"/>
              <a:t>Submitted by: Hardeep singh                             Submitted to: Sheela Rammana</a:t>
            </a:r>
          </a:p>
          <a:p>
            <a:r>
              <a:rPr lang="en-IN" dirty="0" smtClean="0"/>
              <a:t>Student no. : 3089450   </a:t>
            </a:r>
          </a:p>
          <a:p>
            <a:r>
              <a:rPr lang="en-IN" dirty="0" smtClean="0"/>
              <a:t>Module :   Advanced Machine </a:t>
            </a:r>
            <a:r>
              <a:rPr lang="en-IN" dirty="0"/>
              <a:t>L</a:t>
            </a:r>
            <a:r>
              <a:rPr lang="en-IN" dirty="0" smtClean="0"/>
              <a:t>earning                              </a:t>
            </a:r>
            <a:endParaRPr lang="en-IN" dirty="0"/>
          </a:p>
        </p:txBody>
      </p:sp>
    </p:spTree>
    <p:extLst>
      <p:ext uri="{BB962C8B-B14F-4D97-AF65-F5344CB8AC3E}">
        <p14:creationId xmlns:p14="http://schemas.microsoft.com/office/powerpoint/2010/main" val="4029474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Theoretical Framework</a:t>
            </a:r>
            <a:r>
              <a:rPr lang="en-IN" b="1" dirty="0"/>
              <a:t/>
            </a:r>
            <a:br>
              <a:rPr lang="en-IN" b="1" dirty="0"/>
            </a:br>
            <a:endParaRPr lang="en-IN" dirty="0"/>
          </a:p>
        </p:txBody>
      </p:sp>
      <p:sp>
        <p:nvSpPr>
          <p:cNvPr id="3" name="Content Placeholder 2"/>
          <p:cNvSpPr>
            <a:spLocks noGrp="1"/>
          </p:cNvSpPr>
          <p:nvPr>
            <p:ph idx="1"/>
          </p:nvPr>
        </p:nvSpPr>
        <p:spPr>
          <a:xfrm>
            <a:off x="2189408" y="1429555"/>
            <a:ext cx="9318917" cy="5602310"/>
          </a:xfrm>
        </p:spPr>
        <p:txBody>
          <a:bodyPr>
            <a:normAutofit/>
          </a:bodyPr>
          <a:lstStyle/>
          <a:p>
            <a:r>
              <a:rPr lang="en-IN" b="1" dirty="0" smtClean="0"/>
              <a:t>Dataset analysis</a:t>
            </a:r>
          </a:p>
          <a:p>
            <a:pPr marL="0" indent="0">
              <a:buNone/>
            </a:pPr>
            <a:r>
              <a:rPr lang="en-US" sz="1400" dirty="0" smtClean="0"/>
              <a:t>Audioscrobbler </a:t>
            </a:r>
            <a:r>
              <a:rPr lang="en-US" sz="1400" dirty="0"/>
              <a:t>dataset only have the information about how many times a user played songs of a given artist and the names of artists</a:t>
            </a:r>
            <a:r>
              <a:rPr lang="en-US" sz="1400" dirty="0" smtClean="0"/>
              <a:t>.</a:t>
            </a:r>
          </a:p>
          <a:p>
            <a:pPr>
              <a:buFont typeface="+mj-lt"/>
              <a:buAutoNum type="arabicPeriod"/>
            </a:pPr>
            <a:r>
              <a:rPr lang="en-US" sz="1400" dirty="0" smtClean="0"/>
              <a:t>141k </a:t>
            </a:r>
            <a:r>
              <a:rPr lang="en-US" sz="1400" dirty="0"/>
              <a:t>unique </a:t>
            </a:r>
            <a:r>
              <a:rPr lang="en-US" sz="1400" dirty="0" smtClean="0"/>
              <a:t>users</a:t>
            </a:r>
            <a:endParaRPr lang="en-US" sz="1400" dirty="0"/>
          </a:p>
          <a:p>
            <a:pPr>
              <a:buFont typeface="+mj-lt"/>
              <a:buAutoNum type="arabicPeriod"/>
            </a:pPr>
            <a:r>
              <a:rPr lang="en-US" sz="1400" dirty="0" smtClean="0"/>
              <a:t>1.6 </a:t>
            </a:r>
            <a:r>
              <a:rPr lang="en-US" sz="1400" dirty="0"/>
              <a:t>million unique </a:t>
            </a:r>
            <a:r>
              <a:rPr lang="en-US" sz="1400" dirty="0" smtClean="0"/>
              <a:t>artists.</a:t>
            </a:r>
          </a:p>
          <a:p>
            <a:pPr>
              <a:buFont typeface="+mj-lt"/>
              <a:buAutoNum type="arabicPeriod"/>
            </a:pPr>
            <a:r>
              <a:rPr lang="en-US" sz="1400" dirty="0" smtClean="0"/>
              <a:t> </a:t>
            </a:r>
            <a:r>
              <a:rPr lang="en-US" sz="1400" dirty="0"/>
              <a:t>24.2 million users’ plays of artist, along with their count</a:t>
            </a:r>
            <a:r>
              <a:rPr lang="en-US" sz="1400" dirty="0" smtClean="0"/>
              <a:t>.</a:t>
            </a:r>
          </a:p>
          <a:p>
            <a:pPr marL="0" indent="0">
              <a:buNone/>
            </a:pPr>
            <a:r>
              <a:rPr lang="en-US" sz="1400" dirty="0" smtClean="0"/>
              <a:t> The reduced dataset contains top 50 users with highest artist play counts. </a:t>
            </a:r>
          </a:p>
          <a:p>
            <a:pPr marL="0" indent="0">
              <a:buNone/>
            </a:pPr>
            <a:r>
              <a:rPr lang="en-US" dirty="0" smtClean="0"/>
              <a:t>The dataset contains 3 files.</a:t>
            </a:r>
            <a:endParaRPr lang="en-IN" dirty="0" smtClean="0"/>
          </a:p>
          <a:p>
            <a:pPr hangingPunct="0"/>
            <a:r>
              <a:rPr lang="en-US" b="1" dirty="0" smtClean="0"/>
              <a:t>User_artist_data_small.txt</a:t>
            </a:r>
            <a:r>
              <a:rPr lang="en-US" dirty="0"/>
              <a:t>: It contains 3 features userId, artistId and playcount as shown in Fig.3</a:t>
            </a:r>
            <a:r>
              <a:rPr lang="en-US" dirty="0" smtClean="0"/>
              <a:t>.</a:t>
            </a:r>
          </a:p>
          <a:p>
            <a:pPr marL="0" indent="0" hangingPunc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 </a:t>
            </a:r>
            <a:r>
              <a:rPr lang="en-IN" dirty="0" smtClean="0"/>
              <a:t>                                      Fig3. Data format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133" y="4769406"/>
            <a:ext cx="2400635" cy="1457528"/>
          </a:xfrm>
          <a:prstGeom prst="rect">
            <a:avLst/>
          </a:prstGeom>
        </p:spPr>
      </p:pic>
    </p:spTree>
    <p:extLst>
      <p:ext uri="{BB962C8B-B14F-4D97-AF65-F5344CB8AC3E}">
        <p14:creationId xmlns:p14="http://schemas.microsoft.com/office/powerpoint/2010/main" val="3463251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Theoretical </a:t>
            </a:r>
            <a:r>
              <a:rPr lang="en-US" b="1" dirty="0" smtClean="0"/>
              <a:t>Framework contd..</a:t>
            </a:r>
            <a:endParaRPr lang="en-IN" dirty="0"/>
          </a:p>
        </p:txBody>
      </p:sp>
      <p:sp>
        <p:nvSpPr>
          <p:cNvPr id="3" name="Content Placeholder 2"/>
          <p:cNvSpPr>
            <a:spLocks noGrp="1"/>
          </p:cNvSpPr>
          <p:nvPr>
            <p:ph idx="1"/>
          </p:nvPr>
        </p:nvSpPr>
        <p:spPr/>
        <p:txBody>
          <a:bodyPr/>
          <a:lstStyle/>
          <a:p>
            <a:r>
              <a:rPr lang="en-US" b="1" dirty="0"/>
              <a:t>Artist_data_small.txt: </a:t>
            </a:r>
            <a:r>
              <a:rPr lang="en-US" dirty="0"/>
              <a:t>It contains two features ArtistId and Name as shown in the Fig 4. It provides names of each artist by their ID's</a:t>
            </a:r>
            <a:r>
              <a:rPr lang="en-US" dirty="0" smtClean="0"/>
              <a:t>.</a:t>
            </a:r>
          </a:p>
          <a:p>
            <a:endParaRPr lang="en-US" dirty="0"/>
          </a:p>
          <a:p>
            <a:endParaRPr lang="en-US" dirty="0" smtClean="0"/>
          </a:p>
          <a:p>
            <a:endParaRPr lang="en-US" dirty="0"/>
          </a:p>
          <a:p>
            <a:pPr marL="0" indent="0">
              <a:buNone/>
            </a:pPr>
            <a:endParaRPr lang="en-US" dirty="0"/>
          </a:p>
          <a:p>
            <a:pPr marL="0" indent="0">
              <a:buNone/>
            </a:pPr>
            <a:r>
              <a:rPr lang="en-US" dirty="0" smtClean="0"/>
              <a:t>                                       Fig 4. Data Format</a:t>
            </a:r>
          </a:p>
          <a:p>
            <a:r>
              <a:rPr lang="en-US" b="1" dirty="0"/>
              <a:t>Artist_alias_small.txt:</a:t>
            </a:r>
            <a:r>
              <a:rPr lang="en-US" dirty="0"/>
              <a:t> When plays are scrobbled, the client application registers the name of the artist being played</a:t>
            </a:r>
            <a:r>
              <a:rPr lang="en-US" dirty="0" smtClean="0"/>
              <a:t>.</a:t>
            </a:r>
            <a:r>
              <a:rPr lang="en-US" b="1" dirty="0"/>
              <a:t> </a:t>
            </a:r>
            <a:r>
              <a:rPr lang="en-US" dirty="0"/>
              <a:t>This data file contains two features MisspelledArtistID and StandardArtistID. </a:t>
            </a:r>
            <a:endParaRPr lang="en-IN" dirty="0"/>
          </a:p>
          <a:p>
            <a:endParaRPr lang="en-IN"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1142" y="2995386"/>
            <a:ext cx="3534268" cy="1305107"/>
          </a:xfrm>
          <a:prstGeom prst="rect">
            <a:avLst/>
          </a:prstGeom>
        </p:spPr>
      </p:pic>
    </p:spTree>
    <p:extLst>
      <p:ext uri="{BB962C8B-B14F-4D97-AF65-F5344CB8AC3E}">
        <p14:creationId xmlns:p14="http://schemas.microsoft.com/office/powerpoint/2010/main" val="3533502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Theoretical Framework contd..</a:t>
            </a:r>
            <a:endParaRPr lang="en-IN" dirty="0"/>
          </a:p>
        </p:txBody>
      </p:sp>
      <p:sp>
        <p:nvSpPr>
          <p:cNvPr id="3" name="Content Placeholder 2"/>
          <p:cNvSpPr>
            <a:spLocks noGrp="1"/>
          </p:cNvSpPr>
          <p:nvPr>
            <p:ph idx="1"/>
          </p:nvPr>
        </p:nvSpPr>
        <p:spPr/>
        <p:txBody>
          <a:bodyPr>
            <a:normAutofit/>
          </a:bodyPr>
          <a:lstStyle/>
          <a:p>
            <a:pPr marL="457200" lvl="1" indent="0" hangingPunct="0">
              <a:buNone/>
            </a:pPr>
            <a:r>
              <a:rPr lang="en-US" b="1" dirty="0"/>
              <a:t>Matrix notation</a:t>
            </a:r>
            <a:endParaRPr lang="en-IN" b="1" dirty="0"/>
          </a:p>
          <a:p>
            <a:pPr hangingPunct="0"/>
            <a:r>
              <a:rPr lang="en-US" dirty="0"/>
              <a:t>Our experiment will focus on the </a:t>
            </a:r>
            <a:r>
              <a:rPr lang="en-US" dirty="0" smtClean="0"/>
              <a:t>artist </a:t>
            </a:r>
            <a:r>
              <a:rPr lang="en-US" dirty="0"/>
              <a:t>and the user entity. Artist data and user play counts were available in different data formats. </a:t>
            </a:r>
            <a:endParaRPr lang="en-US" dirty="0" smtClean="0"/>
          </a:p>
          <a:p>
            <a:pPr hangingPunct="0"/>
            <a:endParaRPr lang="en-IN" dirty="0" smtClean="0"/>
          </a:p>
          <a:p>
            <a:pPr hangingPunct="0"/>
            <a:endParaRPr lang="en-IN" dirty="0"/>
          </a:p>
          <a:p>
            <a:pPr hangingPunct="0"/>
            <a:endParaRPr lang="en-IN" dirty="0" smtClean="0"/>
          </a:p>
          <a:p>
            <a:pPr marL="0" indent="0" hangingPunct="0">
              <a:buNone/>
            </a:pPr>
            <a:r>
              <a:rPr lang="en-IN" dirty="0" smtClean="0"/>
              <a:t>      </a:t>
            </a:r>
          </a:p>
          <a:p>
            <a:pPr marL="0" indent="0" hangingPunct="0">
              <a:buNone/>
            </a:pPr>
            <a:r>
              <a:rPr lang="en-IN" dirty="0" smtClean="0"/>
              <a:t> </a:t>
            </a:r>
            <a:r>
              <a:rPr lang="en-US" sz="1400" dirty="0"/>
              <a:t>Table 1. Shows the matrix notation that will be used in this recommendation system.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4569" y="3236202"/>
            <a:ext cx="6181859" cy="1541860"/>
          </a:xfrm>
          <a:prstGeom prst="rect">
            <a:avLst/>
          </a:prstGeom>
        </p:spPr>
      </p:pic>
    </p:spTree>
    <p:extLst>
      <p:ext uri="{BB962C8B-B14F-4D97-AF65-F5344CB8AC3E}">
        <p14:creationId xmlns:p14="http://schemas.microsoft.com/office/powerpoint/2010/main" val="2828124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Theoretical Framework contd..</a:t>
            </a:r>
            <a:endParaRPr lang="en-IN" dirty="0"/>
          </a:p>
        </p:txBody>
      </p:sp>
      <p:sp>
        <p:nvSpPr>
          <p:cNvPr id="3" name="Content Placeholder 2"/>
          <p:cNvSpPr>
            <a:spLocks noGrp="1"/>
          </p:cNvSpPr>
          <p:nvPr>
            <p:ph idx="1"/>
          </p:nvPr>
        </p:nvSpPr>
        <p:spPr>
          <a:xfrm>
            <a:off x="2589212" y="1365161"/>
            <a:ext cx="8915400" cy="5370489"/>
          </a:xfrm>
        </p:spPr>
        <p:txBody>
          <a:bodyPr>
            <a:normAutofit/>
          </a:bodyPr>
          <a:lstStyle/>
          <a:p>
            <a:r>
              <a:rPr lang="en-IN" b="1" dirty="0" smtClean="0"/>
              <a:t>Matrix Factorization</a:t>
            </a:r>
          </a:p>
          <a:p>
            <a:pPr marL="0" indent="0" algn="just">
              <a:buNone/>
            </a:pPr>
            <a:r>
              <a:rPr lang="en-US" dirty="0"/>
              <a:t>Matrix factorization is a popular approach for matrix completion problem, where it summarize users and items with their latent factors. The recommendation is based on high correspondence between user and item latent factors. </a:t>
            </a:r>
          </a:p>
          <a:p>
            <a:pPr algn="just"/>
            <a:r>
              <a:rPr lang="en-US" dirty="0" smtClean="0"/>
              <a:t>In </a:t>
            </a:r>
            <a:r>
              <a:rPr lang="en-US" dirty="0"/>
              <a:t>our music recommender system, r</a:t>
            </a:r>
            <a:r>
              <a:rPr lang="en-US" baseline="-25000" dirty="0"/>
              <a:t>ui</a:t>
            </a:r>
            <a:r>
              <a:rPr lang="en-US" dirty="0"/>
              <a:t> indicates how many times user, u listened to artist i</a:t>
            </a:r>
            <a:r>
              <a:rPr lang="en-US" dirty="0" smtClean="0"/>
              <a:t>.</a:t>
            </a:r>
          </a:p>
          <a:p>
            <a:pPr algn="just"/>
            <a:r>
              <a:rPr lang="en-US" dirty="0" smtClean="0"/>
              <a:t>In </a:t>
            </a:r>
            <a:r>
              <a:rPr lang="en-US" dirty="0"/>
              <a:t>general, as r</a:t>
            </a:r>
            <a:r>
              <a:rPr lang="en-US" baseline="-25000" dirty="0"/>
              <a:t>ui</a:t>
            </a:r>
            <a:r>
              <a:rPr lang="en-US" dirty="0"/>
              <a:t> grows, it gives strong indication that user likes that item. </a:t>
            </a:r>
            <a:endParaRPr lang="en-US" dirty="0" smtClean="0"/>
          </a:p>
          <a:p>
            <a:pPr algn="just"/>
            <a:r>
              <a:rPr lang="en-US" dirty="0" smtClean="0"/>
              <a:t>Consequently</a:t>
            </a:r>
            <a:r>
              <a:rPr lang="en-US" dirty="0"/>
              <a:t>, a set of variables c</a:t>
            </a:r>
            <a:r>
              <a:rPr lang="en-US" baseline="-25000" dirty="0"/>
              <a:t>ui </a:t>
            </a:r>
            <a:r>
              <a:rPr lang="en-US" dirty="0"/>
              <a:t>is introduced to measure confidence in observing p</a:t>
            </a:r>
            <a:r>
              <a:rPr lang="en-US" baseline="-25000" dirty="0"/>
              <a:t>ui </a:t>
            </a:r>
            <a:r>
              <a:rPr lang="en-US" dirty="0" smtClean="0"/>
              <a:t>.</a:t>
            </a:r>
          </a:p>
          <a:p>
            <a:pPr marL="0" indent="0" hangingPunct="0">
              <a:buNone/>
            </a:pPr>
            <a:r>
              <a:rPr lang="en-US" dirty="0" smtClean="0"/>
              <a:t>                                                    c</a:t>
            </a:r>
            <a:r>
              <a:rPr lang="en-US" baseline="-25000" dirty="0" smtClean="0"/>
              <a:t>ui </a:t>
            </a:r>
            <a:r>
              <a:rPr lang="en-US" dirty="0"/>
              <a:t>= 1</a:t>
            </a:r>
            <a:r>
              <a:rPr lang="en-US" dirty="0" smtClean="0"/>
              <a:t>+</a:t>
            </a:r>
            <a:r>
              <a:rPr lang="en-US" sz="2000" dirty="0" smtClean="0"/>
              <a:t></a:t>
            </a:r>
            <a:r>
              <a:rPr lang="en-US" dirty="0" smtClean="0"/>
              <a:t> </a:t>
            </a:r>
            <a:r>
              <a:rPr lang="en-US" dirty="0"/>
              <a:t>r</a:t>
            </a:r>
            <a:r>
              <a:rPr lang="en-US" baseline="-25000" dirty="0"/>
              <a:t>ui</a:t>
            </a:r>
            <a:r>
              <a:rPr lang="en-US" dirty="0"/>
              <a:t>                            	(1)</a:t>
            </a:r>
            <a:endParaRPr lang="en-IN" dirty="0"/>
          </a:p>
          <a:p>
            <a:pPr hangingPunct="0"/>
            <a:r>
              <a:rPr lang="en-US" dirty="0"/>
              <a:t>Where, </a:t>
            </a:r>
            <a:r>
              <a:rPr lang="en-US" dirty="0" smtClean="0"/>
              <a:t> </a:t>
            </a:r>
            <a:r>
              <a:rPr lang="en-US" dirty="0"/>
              <a:t>is a parameter applicable to the implicit feedback variant matrix factorization that governs baseline confidence in preference observations. </a:t>
            </a:r>
            <a:endParaRPr lang="en-IN" dirty="0"/>
          </a:p>
          <a:p>
            <a:pPr algn="just"/>
            <a:endParaRPr lang="en-IN" dirty="0"/>
          </a:p>
          <a:p>
            <a:pPr marL="0" indent="0" algn="just">
              <a:buNone/>
            </a:pPr>
            <a:endParaRPr lang="en-IN" dirty="0"/>
          </a:p>
        </p:txBody>
      </p:sp>
    </p:spTree>
    <p:extLst>
      <p:ext uri="{BB962C8B-B14F-4D97-AF65-F5344CB8AC3E}">
        <p14:creationId xmlns:p14="http://schemas.microsoft.com/office/powerpoint/2010/main" val="2251770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Theoretical Framework contd..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468192"/>
                <a:ext cx="8915400" cy="5280337"/>
              </a:xfrm>
            </p:spPr>
            <p:txBody>
              <a:bodyPr>
                <a:normAutofit fontScale="77500" lnSpcReduction="20000"/>
              </a:bodyPr>
              <a:lstStyle/>
              <a:p>
                <a:pPr marL="0" indent="0" hangingPunct="0">
                  <a:buNone/>
                </a:pPr>
                <a:r>
                  <a:rPr lang="en-US" dirty="0" smtClean="0"/>
                  <a:t>                            p</a:t>
                </a:r>
                <a:r>
                  <a:rPr lang="en-US" baseline="-25000" dirty="0" smtClean="0"/>
                  <a:t>ui</a:t>
                </a:r>
                <a:r>
                  <a:rPr lang="en-US" dirty="0" smtClean="0"/>
                  <a:t> </a:t>
                </a:r>
                <a:r>
                  <a:rPr lang="en-US" dirty="0"/>
                  <a:t>=   1 if  r</a:t>
                </a:r>
                <a:r>
                  <a:rPr lang="en-US" baseline="-25000" dirty="0"/>
                  <a:t>ui</a:t>
                </a:r>
                <a:r>
                  <a:rPr lang="en-US" dirty="0"/>
                  <a:t> &gt; 0</a:t>
                </a:r>
                <a:endParaRPr lang="en-IN" dirty="0"/>
              </a:p>
              <a:p>
                <a:pPr marL="0" indent="0" hangingPunct="0">
                  <a:buNone/>
                </a:pPr>
                <a:r>
                  <a:rPr lang="en-US" dirty="0" smtClean="0"/>
                  <a:t>                                       </a:t>
                </a:r>
                <a:r>
                  <a:rPr lang="en-US" dirty="0"/>
                  <a:t>0 if  r</a:t>
                </a:r>
                <a:r>
                  <a:rPr lang="en-US" baseline="-25000" dirty="0"/>
                  <a:t>ui </a:t>
                </a:r>
                <a:r>
                  <a:rPr lang="en-US" dirty="0"/>
                  <a:t>= </a:t>
                </a:r>
                <a:r>
                  <a:rPr lang="en-US" dirty="0" smtClean="0"/>
                  <a:t>0</a:t>
                </a:r>
                <a:endParaRPr lang="en-IN" dirty="0"/>
              </a:p>
              <a:p>
                <a:pPr hangingPunct="0"/>
                <a:endParaRPr lang="en-US" dirty="0" smtClean="0"/>
              </a:p>
              <a:p>
                <a:pPr hangingPunct="0"/>
                <a:endParaRPr lang="en-US" dirty="0"/>
              </a:p>
              <a:p>
                <a:pPr hangingPunct="0"/>
                <a:r>
                  <a:rPr lang="en-US" dirty="0" smtClean="0"/>
                  <a:t>The </a:t>
                </a:r>
                <a:r>
                  <a:rPr lang="en-US" dirty="0"/>
                  <a:t>first goal is to find the latent factor vector x</a:t>
                </a:r>
                <a:r>
                  <a:rPr lang="en-US" baseline="-25000" dirty="0"/>
                  <a:t>u</a:t>
                </a:r>
                <a14:m>
                  <m:oMath xmlns:m="http://schemas.openxmlformats.org/officeDocument/2006/math">
                    <m:r>
                      <a:rPr lang="en-US" i="1">
                        <a:latin typeface="Cambria Math" panose="02040503050406030204" pitchFamily="18" charset="0"/>
                      </a:rPr>
                      <m:t>∈</m:t>
                    </m:r>
                  </m:oMath>
                </a14:m>
                <a:r>
                  <a:rPr lang="en-US" dirty="0"/>
                  <a:t> </a:t>
                </a:r>
                <a:r>
                  <a:rPr lang="en-US" b="1" dirty="0"/>
                  <a:t>R</a:t>
                </a:r>
                <a:r>
                  <a:rPr lang="en-US" baseline="30000" dirty="0"/>
                  <a:t>f</a:t>
                </a:r>
                <a:r>
                  <a:rPr lang="en-US" dirty="0"/>
                  <a:t> for each user u and latent factor vector y</a:t>
                </a:r>
                <a:r>
                  <a:rPr lang="en-US" baseline="-25000" dirty="0"/>
                  <a:t>i</a:t>
                </a:r>
                <a14:m>
                  <m:oMath xmlns:m="http://schemas.openxmlformats.org/officeDocument/2006/math">
                    <m:r>
                      <a:rPr lang="en-US" i="1">
                        <a:latin typeface="Cambria Math" panose="02040503050406030204" pitchFamily="18" charset="0"/>
                      </a:rPr>
                      <m:t>∈</m:t>
                    </m:r>
                  </m:oMath>
                </a14:m>
                <a:r>
                  <a:rPr lang="en-US" dirty="0"/>
                  <a:t> </a:t>
                </a:r>
                <a:r>
                  <a:rPr lang="en-US" b="1" dirty="0"/>
                  <a:t>R</a:t>
                </a:r>
                <a:r>
                  <a:rPr lang="en-US" baseline="30000" dirty="0"/>
                  <a:t>f </a:t>
                </a:r>
                <a:r>
                  <a:rPr lang="en-US" dirty="0"/>
                  <a:t> for each user i. Then to predict user u’</a:t>
                </a:r>
                <a:r>
                  <a:rPr lang="en-US" baseline="30000" dirty="0"/>
                  <a:t>s</a:t>
                </a:r>
                <a:r>
                  <a:rPr lang="en-US" dirty="0"/>
                  <a:t> value for item i, we do as follows</a:t>
                </a:r>
                <a:endParaRPr lang="en-IN" dirty="0"/>
              </a:p>
              <a:p>
                <a:pPr marL="0" indent="0" hangingPunct="0">
                  <a:buNone/>
                </a:pPr>
                <a:r>
                  <a:rPr lang="en-US" dirty="0"/>
                  <a:t>                    </a:t>
                </a:r>
                <a:r>
                  <a:rPr lang="en-IN" dirty="0"/>
                  <a:t> </a:t>
                </a:r>
                <a:r>
                  <a:rPr lang="en-IN" dirty="0" smtClean="0"/>
                  <a:t>                   </a:t>
                </a:r>
                <a:r>
                  <a:rPr lang="en-US" dirty="0"/>
                  <a:t>	p</a:t>
                </a:r>
                <a:r>
                  <a:rPr lang="en-US" baseline="-25000" dirty="0"/>
                  <a:t>ui </a:t>
                </a:r>
                <a:r>
                  <a:rPr lang="en-US" dirty="0"/>
                  <a:t>~ </a:t>
                </a:r>
                <a:r>
                  <a:rPr lang="en-US" dirty="0" smtClean="0"/>
                  <a:t>x</a:t>
                </a:r>
                <a:r>
                  <a:rPr lang="en-US" baseline="30000" dirty="0" smtClean="0"/>
                  <a:t>T</a:t>
                </a:r>
                <a:r>
                  <a:rPr lang="en-US" baseline="-25000" dirty="0" smtClean="0"/>
                  <a:t>u </a:t>
                </a:r>
                <a:r>
                  <a:rPr lang="en-US" dirty="0" smtClean="0"/>
                  <a:t>y</a:t>
                </a:r>
                <a:r>
                  <a:rPr lang="en-US" baseline="-25000" dirty="0" smtClean="0"/>
                  <a:t>i</a:t>
                </a:r>
                <a:r>
                  <a:rPr lang="en-US" dirty="0"/>
                  <a:t>	</a:t>
                </a:r>
                <a:r>
                  <a:rPr lang="en-US" dirty="0" smtClean="0"/>
                  <a:t>                                                                              (</a:t>
                </a:r>
                <a:r>
                  <a:rPr lang="en-US" dirty="0"/>
                  <a:t>2)</a:t>
                </a:r>
                <a:endParaRPr lang="en-IN" dirty="0"/>
              </a:p>
              <a:p>
                <a:pPr hangingPunct="0"/>
                <a:r>
                  <a:rPr lang="en-US" dirty="0" smtClean="0"/>
                  <a:t>In </a:t>
                </a:r>
                <a:r>
                  <a:rPr lang="en-US" dirty="0"/>
                  <a:t>particular the latent factor vectors are calculated to minimize the following cost function (root mean square error)</a:t>
                </a:r>
                <a:endParaRPr lang="en-IN" dirty="0"/>
              </a:p>
              <a:p>
                <a:pPr marL="0" indent="0" hangingPunct="0">
                  <a:buNone/>
                </a:pPr>
                <a:r>
                  <a:rPr lang="en-US" dirty="0"/>
                  <a:t> </a:t>
                </a:r>
                <a:endParaRPr lang="en-IN" dirty="0"/>
              </a:p>
              <a:p>
                <a:pPr marL="0" indent="0" hangingPunct="0">
                  <a:buNone/>
                </a:pPr>
                <a:r>
                  <a:rPr lang="en-US" dirty="0" smtClean="0"/>
                  <a:t>                                     </a:t>
                </a:r>
                <a:r>
                  <a:rPr lang="en-US" dirty="0"/>
                  <a:t>	Min ∑ c</a:t>
                </a:r>
                <a:r>
                  <a:rPr lang="en-US" baseline="-25000" dirty="0"/>
                  <a:t>ui </a:t>
                </a:r>
                <a:r>
                  <a:rPr lang="en-US" dirty="0"/>
                  <a:t>( p</a:t>
                </a:r>
                <a:r>
                  <a:rPr lang="en-US" baseline="-25000" dirty="0"/>
                  <a:t>ui </a:t>
                </a:r>
                <a:r>
                  <a:rPr lang="en-US" dirty="0"/>
                  <a:t>- x</a:t>
                </a:r>
                <a:r>
                  <a:rPr lang="en-US" baseline="30000" dirty="0"/>
                  <a:t>T</a:t>
                </a:r>
                <a:r>
                  <a:rPr lang="en-US" baseline="-25000" dirty="0"/>
                  <a:t>u </a:t>
                </a:r>
                <a:r>
                  <a:rPr lang="en-US" dirty="0"/>
                  <a:t>y</a:t>
                </a:r>
                <a:r>
                  <a:rPr lang="en-US" baseline="-25000" dirty="0"/>
                  <a:t>i</a:t>
                </a:r>
                <a:r>
                  <a:rPr lang="en-US" dirty="0"/>
                  <a:t> )</a:t>
                </a:r>
                <a:r>
                  <a:rPr lang="en-US" baseline="30000" dirty="0"/>
                  <a:t>2 </a:t>
                </a:r>
                <a:r>
                  <a:rPr lang="en-US" dirty="0"/>
                  <a:t>+ λ ( ∑ || x</a:t>
                </a:r>
                <a:r>
                  <a:rPr lang="en-US" baseline="-25000" dirty="0"/>
                  <a:t>u</a:t>
                </a:r>
                <a:r>
                  <a:rPr lang="en-US" dirty="0"/>
                  <a:t> ||</a:t>
                </a:r>
                <a:r>
                  <a:rPr lang="en-US" baseline="30000" dirty="0"/>
                  <a:t>2 </a:t>
                </a:r>
                <a:r>
                  <a:rPr lang="en-US" dirty="0"/>
                  <a:t>+ ∑ || y</a:t>
                </a:r>
                <a:r>
                  <a:rPr lang="en-US" baseline="-25000" dirty="0"/>
                  <a:t>i</a:t>
                </a:r>
                <a:r>
                  <a:rPr lang="en-US" dirty="0"/>
                  <a:t> ||</a:t>
                </a:r>
                <a:r>
                  <a:rPr lang="en-US" baseline="30000" dirty="0"/>
                  <a:t>2</a:t>
                </a:r>
                <a:r>
                  <a:rPr lang="en-US" dirty="0"/>
                  <a:t> )	</a:t>
                </a:r>
                <a:r>
                  <a:rPr lang="en-US" dirty="0" smtClean="0"/>
                  <a:t>                               (</a:t>
                </a:r>
                <a:r>
                  <a:rPr lang="en-US" dirty="0"/>
                  <a:t>3)</a:t>
                </a:r>
                <a:endParaRPr lang="en-IN" dirty="0"/>
              </a:p>
              <a:p>
                <a:pPr marL="0" indent="0" hangingPunct="0">
                  <a:buNone/>
                </a:pPr>
                <a:r>
                  <a:rPr lang="en-US" dirty="0" smtClean="0"/>
                  <a:t>                          u,i </a:t>
                </a:r>
                <a14:m>
                  <m:oMath xmlns:m="http://schemas.openxmlformats.org/officeDocument/2006/math">
                    <m:r>
                      <a:rPr lang="en-US" i="1">
                        <a:latin typeface="Cambria Math" panose="02040503050406030204" pitchFamily="18" charset="0"/>
                      </a:rPr>
                      <m:t>∈</m:t>
                    </m:r>
                  </m:oMath>
                </a14:m>
                <a:r>
                  <a:rPr lang="en-US" dirty="0"/>
                  <a:t> observed interactions.</a:t>
                </a:r>
                <a:endParaRPr lang="en-IN" dirty="0"/>
              </a:p>
              <a:p>
                <a:pPr marL="0" indent="0" hangingPunct="0">
                  <a:buNone/>
                </a:pPr>
                <a:r>
                  <a:rPr lang="en-US" dirty="0" smtClean="0"/>
                  <a:t>       Where</a:t>
                </a:r>
                <a:r>
                  <a:rPr lang="en-US" dirty="0"/>
                  <a:t>, x</a:t>
                </a:r>
                <a:r>
                  <a:rPr lang="en-US" baseline="-25000" dirty="0"/>
                  <a:t>u</a:t>
                </a:r>
                <a:r>
                  <a:rPr lang="en-US" dirty="0"/>
                  <a:t> = user u’</a:t>
                </a:r>
                <a:r>
                  <a:rPr lang="en-US" baseline="30000" dirty="0"/>
                  <a:t>s </a:t>
                </a:r>
                <a:r>
                  <a:rPr lang="en-US" dirty="0"/>
                  <a:t> latent factor vector</a:t>
                </a:r>
                <a:endParaRPr lang="en-IN" dirty="0"/>
              </a:p>
              <a:p>
                <a:pPr marL="0" indent="0" hangingPunct="0">
                  <a:buNone/>
                </a:pPr>
                <a:r>
                  <a:rPr lang="en-US" dirty="0" smtClean="0"/>
                  <a:t>                    </a:t>
                </a:r>
                <a:r>
                  <a:rPr lang="en-US" dirty="0"/>
                  <a:t>y</a:t>
                </a:r>
                <a:r>
                  <a:rPr lang="en-US" baseline="-25000" dirty="0"/>
                  <a:t>u  </a:t>
                </a:r>
                <a:r>
                  <a:rPr lang="en-US" dirty="0"/>
                  <a:t>= item i’</a:t>
                </a:r>
                <a:r>
                  <a:rPr lang="en-US" baseline="30000" dirty="0"/>
                  <a:t>s</a:t>
                </a:r>
                <a:r>
                  <a:rPr lang="en-US" dirty="0"/>
                  <a:t>  latent factor vector</a:t>
                </a:r>
                <a:endParaRPr lang="en-IN" dirty="0"/>
              </a:p>
              <a:p>
                <a:pPr marL="0" indent="0" hangingPunct="0">
                  <a:buNone/>
                </a:pPr>
                <a:r>
                  <a:rPr lang="en-US" dirty="0" smtClean="0"/>
                  <a:t>                    </a:t>
                </a:r>
                <a:r>
                  <a:rPr lang="en-US" dirty="0"/>
                  <a:t>λ   = regularization parameter , it is data dependent value.</a:t>
                </a:r>
                <a:endParaRPr lang="en-IN" dirty="0"/>
              </a:p>
              <a:p>
                <a:pPr marL="0" indent="0" hangingPunct="0">
                  <a:buNone/>
                </a:pPr>
                <a:r>
                  <a:rPr lang="en-US" dirty="0"/>
                  <a:t> </a:t>
                </a: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468192"/>
                <a:ext cx="8915400" cy="5280337"/>
              </a:xfrm>
              <a:blipFill rotWithShape="0">
                <a:blip r:embed="rId2"/>
                <a:stretch>
                  <a:fillRect l="-137" t="-1039"/>
                </a:stretch>
              </a:blipFill>
            </p:spPr>
            <p:txBody>
              <a:bodyPr/>
              <a:lstStyle/>
              <a:p>
                <a:r>
                  <a:rPr lang="en-IN">
                    <a:noFill/>
                  </a:rPr>
                  <a:t> </a:t>
                </a:r>
              </a:p>
            </p:txBody>
          </p:sp>
        </mc:Fallback>
      </mc:AlternateContent>
      <p:sp>
        <p:nvSpPr>
          <p:cNvPr id="5" name="Left Brace 4"/>
          <p:cNvSpPr/>
          <p:nvPr/>
        </p:nvSpPr>
        <p:spPr>
          <a:xfrm>
            <a:off x="4456092" y="1364086"/>
            <a:ext cx="128789" cy="74804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Tree>
    <p:extLst>
      <p:ext uri="{BB962C8B-B14F-4D97-AF65-F5344CB8AC3E}">
        <p14:creationId xmlns:p14="http://schemas.microsoft.com/office/powerpoint/2010/main" val="3094665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Theoretical Framework contd..</a:t>
            </a:r>
            <a:endParaRPr lang="en-IN" dirty="0"/>
          </a:p>
        </p:txBody>
      </p:sp>
      <p:sp>
        <p:nvSpPr>
          <p:cNvPr id="3" name="Content Placeholder 2"/>
          <p:cNvSpPr>
            <a:spLocks noGrp="1"/>
          </p:cNvSpPr>
          <p:nvPr>
            <p:ph idx="1"/>
          </p:nvPr>
        </p:nvSpPr>
        <p:spPr>
          <a:xfrm>
            <a:off x="1635617" y="1390918"/>
            <a:ext cx="9289445" cy="5100033"/>
          </a:xfrm>
        </p:spPr>
        <p:txBody>
          <a:bodyPr>
            <a:normAutofit/>
          </a:bodyPr>
          <a:lstStyle/>
          <a:p>
            <a:pPr marL="0" indent="0" hangingPunct="0">
              <a:buNone/>
            </a:pPr>
            <a:r>
              <a:rPr lang="en-US" b="1" dirty="0"/>
              <a:t> Alternating least square (ALS)</a:t>
            </a:r>
            <a:endParaRPr lang="en-IN" b="1" dirty="0"/>
          </a:p>
          <a:p>
            <a:pPr marL="0" indent="0" hangingPunct="0">
              <a:buNone/>
            </a:pPr>
            <a:r>
              <a:rPr lang="en-US" dirty="0"/>
              <a:t>The approach for ALS is to fix latent factor vector y</a:t>
            </a:r>
            <a:r>
              <a:rPr lang="en-US" baseline="-25000" dirty="0"/>
              <a:t>i  </a:t>
            </a:r>
            <a:r>
              <a:rPr lang="en-US" dirty="0"/>
              <a:t>and optimize x</a:t>
            </a:r>
            <a:r>
              <a:rPr lang="en-US" baseline="-25000" dirty="0"/>
              <a:t>u</a:t>
            </a:r>
            <a:r>
              <a:rPr lang="en-US" dirty="0"/>
              <a:t> latent factor vector then to fix x</a:t>
            </a:r>
            <a:r>
              <a:rPr lang="en-US" baseline="-25000" dirty="0"/>
              <a:t>u</a:t>
            </a:r>
            <a:r>
              <a:rPr lang="en-US" dirty="0"/>
              <a:t> and optimize </a:t>
            </a:r>
            <a:r>
              <a:rPr lang="en-US" dirty="0" smtClean="0"/>
              <a:t>y</a:t>
            </a:r>
            <a:r>
              <a:rPr lang="en-US" baseline="-25000" dirty="0"/>
              <a:t>i</a:t>
            </a:r>
            <a:r>
              <a:rPr lang="en-US" dirty="0" smtClean="0"/>
              <a:t>, </a:t>
            </a:r>
            <a:r>
              <a:rPr lang="en-US" dirty="0"/>
              <a:t>and repeat until convergence.</a:t>
            </a:r>
            <a:endParaRPr lang="en-IN" dirty="0"/>
          </a:p>
          <a:p>
            <a:pPr marL="0" indent="0">
              <a:buNone/>
            </a:pPr>
            <a:r>
              <a:rPr lang="en-IN" dirty="0" smtClean="0"/>
              <a:t>If artist i listened by user u then 1 else o</a:t>
            </a:r>
          </a:p>
          <a:p>
            <a:pPr marL="0" indent="0">
              <a:buNone/>
            </a:pPr>
            <a:endParaRPr lang="en-IN" dirty="0"/>
          </a:p>
          <a:p>
            <a:pPr marL="0" indent="0">
              <a:buNone/>
            </a:pPr>
            <a:r>
              <a:rPr lang="en-IN" dirty="0" smtClean="0"/>
              <a:t>                              1 </a:t>
            </a:r>
            <a:r>
              <a:rPr lang="en-IN" dirty="0"/>
              <a:t>0 0 0 1 0 </a:t>
            </a:r>
          </a:p>
          <a:p>
            <a:pPr marL="0" indent="0">
              <a:buNone/>
            </a:pPr>
            <a:r>
              <a:rPr lang="en-IN" dirty="0" smtClean="0"/>
              <a:t>                              0 </a:t>
            </a:r>
            <a:r>
              <a:rPr lang="en-IN" dirty="0"/>
              <a:t>0 1 0 </a:t>
            </a:r>
            <a:r>
              <a:rPr lang="en-IN" dirty="0" smtClean="0"/>
              <a:t>0 1    </a:t>
            </a:r>
            <a:r>
              <a:rPr lang="en-IN" sz="2000" dirty="0" smtClean="0"/>
              <a:t>~         </a:t>
            </a:r>
            <a:r>
              <a:rPr lang="en-US" sz="2000" dirty="0" smtClean="0"/>
              <a:t>x</a:t>
            </a:r>
            <a:r>
              <a:rPr lang="en-US" sz="2000" baseline="-25000" dirty="0" smtClean="0"/>
              <a:t>u</a:t>
            </a:r>
            <a:r>
              <a:rPr lang="en-US" sz="2000" dirty="0" smtClean="0"/>
              <a:t>       [        y</a:t>
            </a:r>
            <a:r>
              <a:rPr lang="en-US" sz="2000" baseline="30000" dirty="0" smtClean="0"/>
              <a:t>T</a:t>
            </a:r>
            <a:r>
              <a:rPr lang="en-US" sz="2000" baseline="-25000" dirty="0"/>
              <a:t>i</a:t>
            </a:r>
            <a:r>
              <a:rPr lang="en-US" sz="2000" dirty="0" smtClean="0"/>
              <a:t>        ]</a:t>
            </a:r>
            <a:endParaRPr lang="en-IN" sz="2000" dirty="0"/>
          </a:p>
          <a:p>
            <a:pPr marL="0" indent="0">
              <a:buNone/>
            </a:pPr>
            <a:r>
              <a:rPr lang="en-IN" dirty="0" smtClean="0"/>
              <a:t>                              1 </a:t>
            </a:r>
            <a:r>
              <a:rPr lang="en-IN" dirty="0"/>
              <a:t>0 1 0 0 0 </a:t>
            </a:r>
          </a:p>
          <a:p>
            <a:pPr marL="0" indent="0">
              <a:buNone/>
            </a:pPr>
            <a:r>
              <a:rPr lang="en-US" dirty="0"/>
              <a:t> </a:t>
            </a:r>
            <a:r>
              <a:rPr lang="en-US" dirty="0" smtClean="0"/>
              <a:t>                                                                                                        Fix artists latent vector</a:t>
            </a:r>
            <a:endParaRPr lang="en-IN" dirty="0"/>
          </a:p>
          <a:p>
            <a:pPr marL="0" indent="0">
              <a:buNone/>
            </a:pPr>
            <a:endParaRPr lang="en-IN" dirty="0"/>
          </a:p>
        </p:txBody>
      </p:sp>
      <p:sp>
        <p:nvSpPr>
          <p:cNvPr id="4" name="Left Bracket 3"/>
          <p:cNvSpPr/>
          <p:nvPr/>
        </p:nvSpPr>
        <p:spPr>
          <a:xfrm>
            <a:off x="3554569" y="3219718"/>
            <a:ext cx="64394" cy="123637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5" name="Right Bracket 4"/>
          <p:cNvSpPr/>
          <p:nvPr/>
        </p:nvSpPr>
        <p:spPr>
          <a:xfrm>
            <a:off x="4700788" y="3219718"/>
            <a:ext cx="77273" cy="123637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6" name="Left Bracket 5"/>
          <p:cNvSpPr/>
          <p:nvPr/>
        </p:nvSpPr>
        <p:spPr>
          <a:xfrm>
            <a:off x="5563673" y="3219718"/>
            <a:ext cx="64395" cy="123637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7" name="Right Bracket 6"/>
          <p:cNvSpPr/>
          <p:nvPr/>
        </p:nvSpPr>
        <p:spPr>
          <a:xfrm>
            <a:off x="6040192" y="3219718"/>
            <a:ext cx="64394" cy="123637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cxnSp>
        <p:nvCxnSpPr>
          <p:cNvPr id="10" name="Straight Arrow Connector 9"/>
          <p:cNvCxnSpPr/>
          <p:nvPr/>
        </p:nvCxnSpPr>
        <p:spPr>
          <a:xfrm flipH="1" flipV="1">
            <a:off x="7254830" y="4192073"/>
            <a:ext cx="1077801" cy="528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30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Theoretical Framework contd..</a:t>
            </a:r>
            <a:endParaRPr lang="en-IN" dirty="0"/>
          </a:p>
        </p:txBody>
      </p:sp>
      <p:sp>
        <p:nvSpPr>
          <p:cNvPr id="3" name="Content Placeholder 2"/>
          <p:cNvSpPr>
            <a:spLocks noGrp="1"/>
          </p:cNvSpPr>
          <p:nvPr>
            <p:ph idx="1"/>
          </p:nvPr>
        </p:nvSpPr>
        <p:spPr>
          <a:xfrm>
            <a:off x="1635617" y="1390918"/>
            <a:ext cx="9289445" cy="5100033"/>
          </a:xfrm>
        </p:spPr>
        <p:txBody>
          <a:bodyPr>
            <a:normAutofit/>
          </a:bodyPr>
          <a:lstStyle/>
          <a:p>
            <a:pPr marL="0" indent="0" hangingPunct="0">
              <a:buNone/>
            </a:pPr>
            <a:r>
              <a:rPr lang="en-US" b="1" dirty="0"/>
              <a:t> Alternating least square (ALS)</a:t>
            </a:r>
            <a:endParaRPr lang="en-IN" b="1" dirty="0"/>
          </a:p>
          <a:p>
            <a:pPr marL="0" indent="0" hangingPunct="0">
              <a:buNone/>
            </a:pPr>
            <a:r>
              <a:rPr lang="en-US" dirty="0"/>
              <a:t>The approach for ALS is to fix latent factor vector y</a:t>
            </a:r>
            <a:r>
              <a:rPr lang="en-US" baseline="-25000" dirty="0"/>
              <a:t>i  </a:t>
            </a:r>
            <a:r>
              <a:rPr lang="en-US" dirty="0"/>
              <a:t>and optimize x</a:t>
            </a:r>
            <a:r>
              <a:rPr lang="en-US" baseline="-25000" dirty="0"/>
              <a:t>u</a:t>
            </a:r>
            <a:r>
              <a:rPr lang="en-US" dirty="0"/>
              <a:t> latent factor vector then to fix x</a:t>
            </a:r>
            <a:r>
              <a:rPr lang="en-US" baseline="-25000" dirty="0"/>
              <a:t>u</a:t>
            </a:r>
            <a:r>
              <a:rPr lang="en-US" dirty="0"/>
              <a:t> and optimize y</a:t>
            </a:r>
            <a:r>
              <a:rPr lang="en-US" baseline="-25000" dirty="0"/>
              <a:t>u</a:t>
            </a:r>
            <a:r>
              <a:rPr lang="en-US" dirty="0"/>
              <a:t>, and repeat until convergence.</a:t>
            </a:r>
            <a:endParaRPr lang="en-IN" dirty="0"/>
          </a:p>
          <a:p>
            <a:pPr marL="0" indent="0">
              <a:buNone/>
            </a:pPr>
            <a:r>
              <a:rPr lang="en-IN" dirty="0" smtClean="0"/>
              <a:t>If artist i listened by user u then 1 else o </a:t>
            </a:r>
          </a:p>
          <a:p>
            <a:pPr marL="0" indent="0">
              <a:buNone/>
            </a:pPr>
            <a:r>
              <a:rPr lang="en-IN" dirty="0" smtClean="0"/>
              <a:t>                                                 solve for user,</a:t>
            </a:r>
            <a:r>
              <a:rPr lang="en-US" dirty="0" smtClean="0"/>
              <a:t>x</a:t>
            </a:r>
            <a:r>
              <a:rPr lang="en-US" baseline="-25000" dirty="0" smtClean="0"/>
              <a:t>u</a:t>
            </a:r>
            <a:r>
              <a:rPr lang="en-US" dirty="0" smtClean="0"/>
              <a:t> </a:t>
            </a:r>
            <a:r>
              <a:rPr lang="en-US" dirty="0"/>
              <a:t>= ( Y</a:t>
            </a:r>
            <a:r>
              <a:rPr lang="en-US" baseline="30000" dirty="0"/>
              <a:t>T </a:t>
            </a:r>
            <a:r>
              <a:rPr lang="en-US" dirty="0"/>
              <a:t>C</a:t>
            </a:r>
            <a:r>
              <a:rPr lang="en-US" baseline="30000" dirty="0"/>
              <a:t>u </a:t>
            </a:r>
            <a:r>
              <a:rPr lang="en-US" dirty="0"/>
              <a:t>Y + λ I )</a:t>
            </a:r>
            <a:r>
              <a:rPr lang="en-US" baseline="30000" dirty="0"/>
              <a:t>-1</a:t>
            </a:r>
            <a:r>
              <a:rPr lang="en-US" dirty="0"/>
              <a:t> Y</a:t>
            </a:r>
            <a:r>
              <a:rPr lang="en-US" baseline="30000" dirty="0"/>
              <a:t>T</a:t>
            </a:r>
            <a:r>
              <a:rPr lang="en-US" dirty="0"/>
              <a:t> C</a:t>
            </a:r>
            <a:r>
              <a:rPr lang="en-US" baseline="30000" dirty="0"/>
              <a:t>u</a:t>
            </a:r>
            <a:r>
              <a:rPr lang="en-US" dirty="0"/>
              <a:t> p(u)</a:t>
            </a:r>
            <a:endParaRPr lang="en-IN" dirty="0"/>
          </a:p>
          <a:p>
            <a:pPr marL="0" indent="0">
              <a:buNone/>
            </a:pPr>
            <a:r>
              <a:rPr lang="en-IN" dirty="0" smtClean="0"/>
              <a:t>                                                                               </a:t>
            </a:r>
          </a:p>
          <a:p>
            <a:pPr marL="0" indent="0">
              <a:buNone/>
            </a:pPr>
            <a:r>
              <a:rPr lang="en-IN" dirty="0" smtClean="0"/>
              <a:t>                              1 </a:t>
            </a:r>
            <a:r>
              <a:rPr lang="en-IN" dirty="0"/>
              <a:t>0 0 0 1 0 </a:t>
            </a:r>
          </a:p>
          <a:p>
            <a:pPr marL="0" indent="0">
              <a:buNone/>
            </a:pPr>
            <a:r>
              <a:rPr lang="en-IN" dirty="0" smtClean="0"/>
              <a:t>                              0 </a:t>
            </a:r>
            <a:r>
              <a:rPr lang="en-IN" dirty="0"/>
              <a:t>0 1 0 </a:t>
            </a:r>
            <a:r>
              <a:rPr lang="en-IN" dirty="0" smtClean="0"/>
              <a:t>0 1    </a:t>
            </a:r>
            <a:r>
              <a:rPr lang="en-IN" sz="2000" dirty="0" smtClean="0"/>
              <a:t>~         </a:t>
            </a:r>
            <a:r>
              <a:rPr lang="en-US" sz="2000" dirty="0" smtClean="0"/>
              <a:t>x</a:t>
            </a:r>
            <a:r>
              <a:rPr lang="en-US" sz="2000" baseline="-25000" dirty="0" smtClean="0"/>
              <a:t>u</a:t>
            </a:r>
            <a:r>
              <a:rPr lang="en-US" sz="2000" dirty="0" smtClean="0"/>
              <a:t>       [       y</a:t>
            </a:r>
            <a:r>
              <a:rPr lang="en-US" sz="2000" baseline="30000" dirty="0" smtClean="0"/>
              <a:t>T</a:t>
            </a:r>
            <a:r>
              <a:rPr lang="en-US" sz="2000" baseline="-25000" dirty="0" smtClean="0"/>
              <a:t>i        </a:t>
            </a:r>
            <a:r>
              <a:rPr lang="en-US" sz="2000" dirty="0" smtClean="0"/>
              <a:t> ]</a:t>
            </a:r>
            <a:endParaRPr lang="en-IN" sz="2000" dirty="0"/>
          </a:p>
          <a:p>
            <a:pPr marL="0" indent="0">
              <a:buNone/>
            </a:pPr>
            <a:r>
              <a:rPr lang="en-IN" dirty="0" smtClean="0"/>
              <a:t>                              1 </a:t>
            </a:r>
            <a:r>
              <a:rPr lang="en-IN" dirty="0"/>
              <a:t>0 1 0 0 0 </a:t>
            </a:r>
          </a:p>
          <a:p>
            <a:pPr marL="0" indent="0">
              <a:buNone/>
            </a:pPr>
            <a:r>
              <a:rPr lang="en-US" dirty="0"/>
              <a:t> </a:t>
            </a:r>
            <a:r>
              <a:rPr lang="en-US" dirty="0" smtClean="0"/>
              <a:t>                                                                                                        Fix artists latent vector</a:t>
            </a:r>
            <a:endParaRPr lang="en-IN" dirty="0"/>
          </a:p>
          <a:p>
            <a:pPr marL="0" indent="0">
              <a:buNone/>
            </a:pPr>
            <a:endParaRPr lang="en-IN" dirty="0"/>
          </a:p>
        </p:txBody>
      </p:sp>
      <p:sp>
        <p:nvSpPr>
          <p:cNvPr id="4" name="Left Bracket 3"/>
          <p:cNvSpPr/>
          <p:nvPr/>
        </p:nvSpPr>
        <p:spPr>
          <a:xfrm>
            <a:off x="3556983" y="3592668"/>
            <a:ext cx="64394" cy="123637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5" name="Right Bracket 4"/>
          <p:cNvSpPr/>
          <p:nvPr/>
        </p:nvSpPr>
        <p:spPr>
          <a:xfrm>
            <a:off x="4747072" y="3592668"/>
            <a:ext cx="77273" cy="123637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6" name="Left Bracket 5"/>
          <p:cNvSpPr/>
          <p:nvPr/>
        </p:nvSpPr>
        <p:spPr>
          <a:xfrm>
            <a:off x="5542743" y="3592668"/>
            <a:ext cx="64395" cy="123637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7" name="Right Bracket 6"/>
          <p:cNvSpPr/>
          <p:nvPr/>
        </p:nvSpPr>
        <p:spPr>
          <a:xfrm>
            <a:off x="6104586" y="3592668"/>
            <a:ext cx="64394" cy="123637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cxnSp>
        <p:nvCxnSpPr>
          <p:cNvPr id="10" name="Straight Arrow Connector 9"/>
          <p:cNvCxnSpPr/>
          <p:nvPr/>
        </p:nvCxnSpPr>
        <p:spPr>
          <a:xfrm flipH="1" flipV="1">
            <a:off x="8008120" y="4449651"/>
            <a:ext cx="1077801" cy="528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731098" y="3206302"/>
            <a:ext cx="489397" cy="360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8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Theoretical Framework contd..</a:t>
            </a:r>
            <a:endParaRPr lang="en-IN" dirty="0"/>
          </a:p>
        </p:txBody>
      </p:sp>
      <p:sp>
        <p:nvSpPr>
          <p:cNvPr id="3" name="Content Placeholder 2"/>
          <p:cNvSpPr>
            <a:spLocks noGrp="1"/>
          </p:cNvSpPr>
          <p:nvPr>
            <p:ph idx="1"/>
          </p:nvPr>
        </p:nvSpPr>
        <p:spPr>
          <a:xfrm>
            <a:off x="1635617" y="1390918"/>
            <a:ext cx="9289445" cy="5100033"/>
          </a:xfrm>
        </p:spPr>
        <p:txBody>
          <a:bodyPr>
            <a:normAutofit/>
          </a:bodyPr>
          <a:lstStyle/>
          <a:p>
            <a:pPr marL="0" indent="0" hangingPunct="0">
              <a:buNone/>
            </a:pPr>
            <a:r>
              <a:rPr lang="en-US" b="1" dirty="0"/>
              <a:t> Alternating least square (ALS)</a:t>
            </a:r>
            <a:endParaRPr lang="en-IN" b="1" dirty="0"/>
          </a:p>
          <a:p>
            <a:pPr marL="0" indent="0" hangingPunct="0">
              <a:buNone/>
            </a:pPr>
            <a:r>
              <a:rPr lang="en-US" dirty="0"/>
              <a:t>The approach for ALS is to fix latent factor vector y</a:t>
            </a:r>
            <a:r>
              <a:rPr lang="en-US" baseline="-25000" dirty="0"/>
              <a:t>i  </a:t>
            </a:r>
            <a:r>
              <a:rPr lang="en-US" dirty="0"/>
              <a:t>and optimize x</a:t>
            </a:r>
            <a:r>
              <a:rPr lang="en-US" baseline="-25000" dirty="0"/>
              <a:t>u</a:t>
            </a:r>
            <a:r>
              <a:rPr lang="en-US" dirty="0"/>
              <a:t> latent factor vector then to fix x</a:t>
            </a:r>
            <a:r>
              <a:rPr lang="en-US" baseline="-25000" dirty="0"/>
              <a:t>u</a:t>
            </a:r>
            <a:r>
              <a:rPr lang="en-US" dirty="0"/>
              <a:t> and optimize y</a:t>
            </a:r>
            <a:r>
              <a:rPr lang="en-US" baseline="-25000" dirty="0"/>
              <a:t>u</a:t>
            </a:r>
            <a:r>
              <a:rPr lang="en-US" dirty="0"/>
              <a:t>, and repeat until convergence.</a:t>
            </a:r>
            <a:endParaRPr lang="en-IN" dirty="0"/>
          </a:p>
          <a:p>
            <a:pPr marL="0" indent="0">
              <a:buNone/>
            </a:pPr>
            <a:r>
              <a:rPr lang="en-IN" dirty="0" smtClean="0"/>
              <a:t>If artist i listened by user u then 1 else o </a:t>
            </a:r>
          </a:p>
          <a:p>
            <a:pPr marL="0" indent="0">
              <a:buNone/>
            </a:pPr>
            <a:r>
              <a:rPr lang="en-IN" dirty="0" smtClean="0"/>
              <a:t>                                                                   fix for user,</a:t>
            </a:r>
            <a:r>
              <a:rPr lang="en-US" dirty="0" smtClean="0"/>
              <a:t>x</a:t>
            </a:r>
            <a:r>
              <a:rPr lang="en-US" baseline="-25000" dirty="0" smtClean="0"/>
              <a:t>u</a:t>
            </a:r>
            <a:endParaRPr lang="en-IN" dirty="0" smtClean="0"/>
          </a:p>
          <a:p>
            <a:pPr marL="0" indent="0">
              <a:buNone/>
            </a:pPr>
            <a:r>
              <a:rPr lang="en-IN" dirty="0" smtClean="0"/>
              <a:t>                                                                               </a:t>
            </a:r>
          </a:p>
          <a:p>
            <a:pPr marL="0" indent="0">
              <a:buNone/>
            </a:pPr>
            <a:r>
              <a:rPr lang="en-IN" dirty="0" smtClean="0"/>
              <a:t>                              1 </a:t>
            </a:r>
            <a:r>
              <a:rPr lang="en-IN" dirty="0"/>
              <a:t>0 0 0 1 0 </a:t>
            </a:r>
          </a:p>
          <a:p>
            <a:pPr marL="0" indent="0">
              <a:buNone/>
            </a:pPr>
            <a:r>
              <a:rPr lang="en-IN" dirty="0" smtClean="0"/>
              <a:t>                              0 </a:t>
            </a:r>
            <a:r>
              <a:rPr lang="en-IN" dirty="0"/>
              <a:t>0 1 0 </a:t>
            </a:r>
            <a:r>
              <a:rPr lang="en-IN" dirty="0" smtClean="0"/>
              <a:t>0 1    </a:t>
            </a:r>
            <a:r>
              <a:rPr lang="en-IN" sz="2000" dirty="0" smtClean="0"/>
              <a:t>~         </a:t>
            </a:r>
            <a:r>
              <a:rPr lang="en-US" sz="2000" dirty="0" smtClean="0"/>
              <a:t>x</a:t>
            </a:r>
            <a:r>
              <a:rPr lang="en-US" sz="2000" baseline="-25000" dirty="0" smtClean="0"/>
              <a:t>u</a:t>
            </a:r>
            <a:r>
              <a:rPr lang="en-US" sz="2000" dirty="0" smtClean="0"/>
              <a:t>       [        y</a:t>
            </a:r>
            <a:r>
              <a:rPr lang="en-US" sz="2000" baseline="30000" dirty="0" smtClean="0"/>
              <a:t>T</a:t>
            </a:r>
            <a:r>
              <a:rPr lang="en-US" sz="2000" baseline="-25000" dirty="0" smtClean="0"/>
              <a:t>i      </a:t>
            </a:r>
            <a:r>
              <a:rPr lang="en-US" sz="2000" dirty="0" smtClean="0"/>
              <a:t> ]</a:t>
            </a:r>
            <a:endParaRPr lang="en-IN" sz="2000" dirty="0"/>
          </a:p>
          <a:p>
            <a:pPr marL="0" indent="0">
              <a:buNone/>
            </a:pPr>
            <a:r>
              <a:rPr lang="en-IN" dirty="0" smtClean="0"/>
              <a:t>                              1 </a:t>
            </a:r>
            <a:r>
              <a:rPr lang="en-IN" dirty="0"/>
              <a:t>0 1 0 0 0 </a:t>
            </a:r>
          </a:p>
          <a:p>
            <a:pPr marL="0" indent="0">
              <a:buNone/>
            </a:pPr>
            <a:r>
              <a:rPr lang="en-US" dirty="0"/>
              <a:t> </a:t>
            </a:r>
            <a:r>
              <a:rPr lang="en-US" dirty="0" smtClean="0"/>
              <a:t>                                                                                                        </a:t>
            </a:r>
            <a:endParaRPr lang="en-IN" dirty="0"/>
          </a:p>
          <a:p>
            <a:pPr marL="0" indent="0">
              <a:buNone/>
            </a:pPr>
            <a:endParaRPr lang="en-IN" dirty="0"/>
          </a:p>
        </p:txBody>
      </p:sp>
      <p:sp>
        <p:nvSpPr>
          <p:cNvPr id="4" name="Left Bracket 3"/>
          <p:cNvSpPr/>
          <p:nvPr/>
        </p:nvSpPr>
        <p:spPr>
          <a:xfrm>
            <a:off x="3556983" y="3592668"/>
            <a:ext cx="64394" cy="123637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5" name="Right Bracket 4"/>
          <p:cNvSpPr/>
          <p:nvPr/>
        </p:nvSpPr>
        <p:spPr>
          <a:xfrm>
            <a:off x="4747072" y="3592668"/>
            <a:ext cx="77273" cy="123637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6" name="Left Bracket 5"/>
          <p:cNvSpPr/>
          <p:nvPr/>
        </p:nvSpPr>
        <p:spPr>
          <a:xfrm>
            <a:off x="5542743" y="3592668"/>
            <a:ext cx="64395" cy="123637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7" name="Right Bracket 6"/>
          <p:cNvSpPr/>
          <p:nvPr/>
        </p:nvSpPr>
        <p:spPr>
          <a:xfrm>
            <a:off x="6104586" y="3592668"/>
            <a:ext cx="64394" cy="123637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cxnSp>
        <p:nvCxnSpPr>
          <p:cNvPr id="9" name="Straight Arrow Connector 8"/>
          <p:cNvCxnSpPr/>
          <p:nvPr/>
        </p:nvCxnSpPr>
        <p:spPr>
          <a:xfrm flipH="1">
            <a:off x="5731098" y="3206302"/>
            <a:ext cx="489397" cy="360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36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Theoretical Framework contd..</a:t>
            </a:r>
            <a:endParaRPr lang="en-IN" dirty="0"/>
          </a:p>
        </p:txBody>
      </p:sp>
      <p:sp>
        <p:nvSpPr>
          <p:cNvPr id="3" name="Content Placeholder 2"/>
          <p:cNvSpPr>
            <a:spLocks noGrp="1"/>
          </p:cNvSpPr>
          <p:nvPr>
            <p:ph idx="1"/>
          </p:nvPr>
        </p:nvSpPr>
        <p:spPr>
          <a:xfrm>
            <a:off x="1635617" y="1390918"/>
            <a:ext cx="9289445" cy="5100033"/>
          </a:xfrm>
        </p:spPr>
        <p:txBody>
          <a:bodyPr>
            <a:normAutofit/>
          </a:bodyPr>
          <a:lstStyle/>
          <a:p>
            <a:pPr marL="0" indent="0" hangingPunct="0">
              <a:buNone/>
            </a:pPr>
            <a:r>
              <a:rPr lang="en-US" b="1" dirty="0"/>
              <a:t> Alternating least square (ALS)</a:t>
            </a:r>
            <a:endParaRPr lang="en-IN" b="1" dirty="0"/>
          </a:p>
          <a:p>
            <a:pPr marL="0" indent="0" hangingPunct="0">
              <a:buNone/>
            </a:pPr>
            <a:r>
              <a:rPr lang="en-US" dirty="0"/>
              <a:t>The approach for ALS is to fix latent factor vector y</a:t>
            </a:r>
            <a:r>
              <a:rPr lang="en-US" baseline="-25000" dirty="0"/>
              <a:t>i  </a:t>
            </a:r>
            <a:r>
              <a:rPr lang="en-US" dirty="0"/>
              <a:t>and optimize x</a:t>
            </a:r>
            <a:r>
              <a:rPr lang="en-US" baseline="-25000" dirty="0"/>
              <a:t>u</a:t>
            </a:r>
            <a:r>
              <a:rPr lang="en-US" dirty="0"/>
              <a:t> latent factor vector then to fix x</a:t>
            </a:r>
            <a:r>
              <a:rPr lang="en-US" baseline="-25000" dirty="0"/>
              <a:t>u</a:t>
            </a:r>
            <a:r>
              <a:rPr lang="en-US" dirty="0"/>
              <a:t> and optimize </a:t>
            </a:r>
            <a:r>
              <a:rPr lang="en-US" dirty="0" smtClean="0"/>
              <a:t>y</a:t>
            </a:r>
            <a:r>
              <a:rPr lang="en-US" baseline="-25000" dirty="0"/>
              <a:t>i</a:t>
            </a:r>
            <a:r>
              <a:rPr lang="en-US" dirty="0" smtClean="0"/>
              <a:t>, </a:t>
            </a:r>
            <a:r>
              <a:rPr lang="en-US" dirty="0"/>
              <a:t>and repeat until convergence.</a:t>
            </a:r>
            <a:endParaRPr lang="en-IN" dirty="0"/>
          </a:p>
          <a:p>
            <a:pPr marL="0" indent="0">
              <a:buNone/>
            </a:pPr>
            <a:r>
              <a:rPr lang="en-IN" dirty="0" smtClean="0"/>
              <a:t>If artist i listened by user u then 1 else o </a:t>
            </a:r>
          </a:p>
          <a:p>
            <a:pPr marL="0" indent="0">
              <a:buNone/>
            </a:pPr>
            <a:r>
              <a:rPr lang="en-IN" dirty="0" smtClean="0"/>
              <a:t>                                                                   fix for user,</a:t>
            </a:r>
            <a:r>
              <a:rPr lang="en-US" dirty="0" smtClean="0"/>
              <a:t>x</a:t>
            </a:r>
            <a:r>
              <a:rPr lang="en-US" baseline="-25000" dirty="0" smtClean="0"/>
              <a:t>u</a:t>
            </a:r>
            <a:endParaRPr lang="en-IN" dirty="0" smtClean="0"/>
          </a:p>
          <a:p>
            <a:pPr marL="0" indent="0">
              <a:buNone/>
            </a:pPr>
            <a:r>
              <a:rPr lang="en-IN" dirty="0" smtClean="0"/>
              <a:t>                                                                               </a:t>
            </a:r>
          </a:p>
          <a:p>
            <a:pPr marL="0" indent="0">
              <a:buNone/>
            </a:pPr>
            <a:r>
              <a:rPr lang="en-IN" dirty="0" smtClean="0"/>
              <a:t>                              1 </a:t>
            </a:r>
            <a:r>
              <a:rPr lang="en-IN" dirty="0"/>
              <a:t>0 0 0 1 0 </a:t>
            </a:r>
          </a:p>
          <a:p>
            <a:pPr marL="0" indent="0">
              <a:buNone/>
            </a:pPr>
            <a:r>
              <a:rPr lang="en-IN" dirty="0" smtClean="0"/>
              <a:t>                              0 </a:t>
            </a:r>
            <a:r>
              <a:rPr lang="en-IN" dirty="0"/>
              <a:t>0 1 0 </a:t>
            </a:r>
            <a:r>
              <a:rPr lang="en-IN" dirty="0" smtClean="0"/>
              <a:t>0 1    </a:t>
            </a:r>
            <a:r>
              <a:rPr lang="en-IN" sz="2000" dirty="0" smtClean="0"/>
              <a:t>~         </a:t>
            </a:r>
            <a:r>
              <a:rPr lang="en-US" sz="2000" dirty="0" smtClean="0"/>
              <a:t>x</a:t>
            </a:r>
            <a:r>
              <a:rPr lang="en-US" sz="2000" baseline="-25000" dirty="0" smtClean="0"/>
              <a:t>u</a:t>
            </a:r>
            <a:r>
              <a:rPr lang="en-US" sz="2000" dirty="0" smtClean="0"/>
              <a:t>       [       y</a:t>
            </a:r>
            <a:r>
              <a:rPr lang="en-US" sz="2000" baseline="30000" dirty="0" smtClean="0"/>
              <a:t>T</a:t>
            </a:r>
            <a:r>
              <a:rPr lang="en-US" sz="2000" baseline="-25000" dirty="0" smtClean="0"/>
              <a:t>i</a:t>
            </a:r>
            <a:r>
              <a:rPr lang="en-US" sz="2000" dirty="0" smtClean="0"/>
              <a:t>      ]</a:t>
            </a:r>
            <a:endParaRPr lang="en-IN" sz="2000" dirty="0"/>
          </a:p>
          <a:p>
            <a:pPr marL="0" indent="0">
              <a:buNone/>
            </a:pPr>
            <a:r>
              <a:rPr lang="en-IN" dirty="0" smtClean="0"/>
              <a:t>                              1 </a:t>
            </a:r>
            <a:r>
              <a:rPr lang="en-IN" dirty="0"/>
              <a:t>0 1 0 0 0 </a:t>
            </a:r>
          </a:p>
          <a:p>
            <a:pPr marL="0" indent="0">
              <a:buNone/>
            </a:pPr>
            <a:r>
              <a:rPr lang="en-US" dirty="0"/>
              <a:t> </a:t>
            </a:r>
            <a:r>
              <a:rPr lang="en-US" dirty="0" smtClean="0"/>
              <a:t>                                                                                                        </a:t>
            </a:r>
            <a:endParaRPr lang="en-IN" dirty="0"/>
          </a:p>
          <a:p>
            <a:pPr marL="0" indent="0">
              <a:buNone/>
            </a:pPr>
            <a:r>
              <a:rPr lang="en-IN" dirty="0" smtClean="0"/>
              <a:t>                                                                   solve for artists,</a:t>
            </a:r>
            <a:r>
              <a:rPr lang="en-US" dirty="0"/>
              <a:t> y</a:t>
            </a:r>
            <a:r>
              <a:rPr lang="en-US" baseline="-25000" dirty="0"/>
              <a:t>i</a:t>
            </a:r>
            <a:r>
              <a:rPr lang="en-US" dirty="0"/>
              <a:t> = ( X</a:t>
            </a:r>
            <a:r>
              <a:rPr lang="en-US" baseline="30000" dirty="0"/>
              <a:t>T </a:t>
            </a:r>
            <a:r>
              <a:rPr lang="en-US" dirty="0"/>
              <a:t>C</a:t>
            </a:r>
            <a:r>
              <a:rPr lang="en-US" baseline="30000" dirty="0"/>
              <a:t>i </a:t>
            </a:r>
            <a:r>
              <a:rPr lang="en-US" dirty="0"/>
              <a:t>X + λ I )</a:t>
            </a:r>
            <a:r>
              <a:rPr lang="en-US" baseline="30000" dirty="0"/>
              <a:t>-1</a:t>
            </a:r>
            <a:r>
              <a:rPr lang="en-US" dirty="0"/>
              <a:t> X</a:t>
            </a:r>
            <a:r>
              <a:rPr lang="en-US" baseline="30000" dirty="0"/>
              <a:t>T</a:t>
            </a:r>
            <a:r>
              <a:rPr lang="en-US" dirty="0"/>
              <a:t> C</a:t>
            </a:r>
            <a:r>
              <a:rPr lang="en-US" baseline="30000" dirty="0"/>
              <a:t>i</a:t>
            </a:r>
            <a:r>
              <a:rPr lang="en-US" dirty="0"/>
              <a:t> p(i)</a:t>
            </a:r>
            <a:endParaRPr lang="en-IN" dirty="0"/>
          </a:p>
          <a:p>
            <a:pPr marL="0" indent="0">
              <a:buNone/>
            </a:pPr>
            <a:r>
              <a:rPr lang="en-IN" dirty="0" smtClean="0"/>
              <a:t>Repeat this until convergence</a:t>
            </a:r>
            <a:endParaRPr lang="en-IN" dirty="0"/>
          </a:p>
        </p:txBody>
      </p:sp>
      <p:sp>
        <p:nvSpPr>
          <p:cNvPr id="4" name="Left Bracket 3"/>
          <p:cNvSpPr/>
          <p:nvPr/>
        </p:nvSpPr>
        <p:spPr>
          <a:xfrm>
            <a:off x="3556983" y="3592668"/>
            <a:ext cx="64394" cy="123637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5" name="Right Bracket 4"/>
          <p:cNvSpPr/>
          <p:nvPr/>
        </p:nvSpPr>
        <p:spPr>
          <a:xfrm>
            <a:off x="4747072" y="3592668"/>
            <a:ext cx="77273" cy="123637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6" name="Left Bracket 5"/>
          <p:cNvSpPr/>
          <p:nvPr/>
        </p:nvSpPr>
        <p:spPr>
          <a:xfrm>
            <a:off x="5542743" y="3592668"/>
            <a:ext cx="64395" cy="123637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7" name="Right Bracket 6"/>
          <p:cNvSpPr/>
          <p:nvPr/>
        </p:nvSpPr>
        <p:spPr>
          <a:xfrm>
            <a:off x="6104586" y="3592668"/>
            <a:ext cx="64394" cy="123637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cxnSp>
        <p:nvCxnSpPr>
          <p:cNvPr id="9" name="Straight Arrow Connector 8"/>
          <p:cNvCxnSpPr/>
          <p:nvPr/>
        </p:nvCxnSpPr>
        <p:spPr>
          <a:xfrm flipH="1">
            <a:off x="5731098" y="3206302"/>
            <a:ext cx="489397" cy="360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7134896" y="4559121"/>
            <a:ext cx="450760" cy="656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000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Theoretical Framework contd..</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hangingPunct="0">
                  <a:buNone/>
                </a:pPr>
                <a:r>
                  <a:rPr lang="en-US" dirty="0"/>
                  <a:t>where, C</a:t>
                </a:r>
                <a:r>
                  <a:rPr lang="en-US" baseline="30000" dirty="0"/>
                  <a:t>u </a:t>
                </a:r>
                <a:r>
                  <a:rPr lang="en-US" dirty="0"/>
                  <a:t>is the n x n diagonal matrix for each user.</a:t>
                </a:r>
                <a:endParaRPr lang="en-IN" dirty="0"/>
              </a:p>
              <a:p>
                <a:pPr marL="0" indent="0" hangingPunct="0">
                  <a:buNone/>
                </a:pPr>
                <a:r>
                  <a:rPr lang="en-US" dirty="0"/>
                  <a:t>            p(u)</a:t>
                </a:r>
                <a14:m>
                  <m:oMath xmlns:m="http://schemas.openxmlformats.org/officeDocument/2006/math">
                    <m:r>
                      <a:rPr lang="en-US" i="1">
                        <a:latin typeface="Cambria Math" panose="02040503050406030204" pitchFamily="18" charset="0"/>
                      </a:rPr>
                      <m:t> ∈</m:t>
                    </m:r>
                  </m:oMath>
                </a14:m>
                <a:r>
                  <a:rPr lang="en-US" dirty="0"/>
                  <a:t> </a:t>
                </a:r>
                <a:r>
                  <a:rPr lang="en-US" b="1" dirty="0"/>
                  <a:t>R</a:t>
                </a:r>
                <a:r>
                  <a:rPr lang="en-US" baseline="30000" dirty="0"/>
                  <a:t>n</a:t>
                </a:r>
                <a:r>
                  <a:rPr lang="en-US" dirty="0"/>
                  <a:t> contains all preferences for u .</a:t>
                </a:r>
                <a:endParaRPr lang="en-IN" dirty="0"/>
              </a:p>
              <a:p>
                <a:pPr marL="0" indent="0" hangingPunct="0">
                  <a:buNone/>
                </a:pPr>
                <a:r>
                  <a:rPr lang="en-US" dirty="0"/>
                  <a:t>            Y  is the n x f matrix, X is the m x f matrix.</a:t>
                </a:r>
                <a:endParaRPr lang="en-IN" dirty="0"/>
              </a:p>
              <a:p>
                <a:pPr marL="0" indent="0" hangingPunct="0">
                  <a:buNone/>
                </a:pPr>
                <a:r>
                  <a:rPr lang="en-US" dirty="0"/>
                  <a:t>            C</a:t>
                </a:r>
                <a:r>
                  <a:rPr lang="en-US" baseline="30000" dirty="0"/>
                  <a:t>i </a:t>
                </a:r>
                <a:r>
                  <a:rPr lang="en-US" dirty="0"/>
                  <a:t>is the m x m diagonal matrix for each item.</a:t>
                </a:r>
                <a:endParaRPr lang="en-IN" dirty="0"/>
              </a:p>
              <a:p>
                <a:pPr marL="0" indent="0" hangingPunct="0">
                  <a:buNone/>
                </a:pPr>
                <a:r>
                  <a:rPr lang="en-US" dirty="0"/>
                  <a:t>            p(i) </a:t>
                </a:r>
                <a14:m>
                  <m:oMath xmlns:m="http://schemas.openxmlformats.org/officeDocument/2006/math">
                    <m:r>
                      <a:rPr lang="en-US" i="1">
                        <a:latin typeface="Cambria Math" panose="02040503050406030204" pitchFamily="18" charset="0"/>
                      </a:rPr>
                      <m:t>∈</m:t>
                    </m:r>
                  </m:oMath>
                </a14:m>
                <a:r>
                  <a:rPr lang="en-US" dirty="0"/>
                  <a:t> </a:t>
                </a:r>
                <a:r>
                  <a:rPr lang="en-US" b="1" dirty="0"/>
                  <a:t>R</a:t>
                </a:r>
                <a:r>
                  <a:rPr lang="en-US" baseline="30000" dirty="0"/>
                  <a:t>i</a:t>
                </a:r>
                <a:r>
                  <a:rPr lang="en-US" dirty="0"/>
                  <a:t> contains all preference for i.</a:t>
                </a:r>
                <a:endParaRPr lang="en-IN" dirty="0"/>
              </a:p>
              <a:p>
                <a:pPr marL="0" indent="0" hangingPunct="0">
                  <a:buNone/>
                </a:pPr>
                <a:r>
                  <a:rPr lang="en-US" dirty="0"/>
                  <a:t>             I is the identity matrix</a:t>
                </a:r>
                <a:endParaRPr lang="en-IN" dirty="0"/>
              </a:p>
              <a:p>
                <a:pPr marL="0" indent="0" hangingPunct="0">
                  <a:buNone/>
                </a:pPr>
                <a:r>
                  <a:rPr lang="en-US" dirty="0"/>
                  <a:t> </a:t>
                </a:r>
                <a:endParaRPr lang="en-IN" dirty="0"/>
              </a:p>
              <a:p>
                <a:pPr marL="0" indent="0" hangingPunct="0">
                  <a:buNone/>
                </a:pPr>
                <a:r>
                  <a:rPr lang="en-US" dirty="0"/>
                  <a:t>For single machine computational cost for ALS algorithm , updating each x</a:t>
                </a:r>
                <a:r>
                  <a:rPr lang="en-US" baseline="-25000" dirty="0"/>
                  <a:t>u </a:t>
                </a:r>
                <a:r>
                  <a:rPr lang="en-US" dirty="0"/>
                  <a:t>will cost O( n</a:t>
                </a:r>
                <a:r>
                  <a:rPr lang="en-US" baseline="-25000" dirty="0"/>
                  <a:t>u</a:t>
                </a:r>
                <a:r>
                  <a:rPr lang="en-US" dirty="0"/>
                  <a:t> f </a:t>
                </a:r>
                <a:r>
                  <a:rPr lang="en-US" baseline="30000" dirty="0"/>
                  <a:t>2 </a:t>
                </a:r>
                <a:r>
                  <a:rPr lang="en-US" dirty="0"/>
                  <a:t>+ f </a:t>
                </a:r>
                <a:r>
                  <a:rPr lang="en-US" baseline="30000" dirty="0"/>
                  <a:t>3</a:t>
                </a:r>
                <a:r>
                  <a:rPr lang="en-US" dirty="0"/>
                  <a:t> ) where </a:t>
                </a:r>
                <a:r>
                  <a:rPr lang="en-US" baseline="-25000" dirty="0"/>
                  <a:t> </a:t>
                </a:r>
                <a:r>
                  <a:rPr lang="en-US" dirty="0"/>
                  <a:t>n</a:t>
                </a:r>
                <a:r>
                  <a:rPr lang="en-US" baseline="-25000" dirty="0"/>
                  <a:t>u </a:t>
                </a:r>
                <a:r>
                  <a:rPr lang="en-US" dirty="0"/>
                  <a:t>is the number of artists listened by user, u. and similarly updating each y</a:t>
                </a:r>
                <a:r>
                  <a:rPr lang="en-US" baseline="-25000" dirty="0"/>
                  <a:t>i </a:t>
                </a:r>
                <a:r>
                  <a:rPr lang="en-US" dirty="0"/>
                  <a:t>will cost O( n</a:t>
                </a:r>
                <a:r>
                  <a:rPr lang="en-US" baseline="-25000" dirty="0"/>
                  <a:t>i</a:t>
                </a:r>
                <a:r>
                  <a:rPr lang="en-US" dirty="0"/>
                  <a:t> f </a:t>
                </a:r>
                <a:r>
                  <a:rPr lang="en-US" baseline="30000" dirty="0"/>
                  <a:t>2 </a:t>
                </a:r>
                <a:r>
                  <a:rPr lang="en-US" dirty="0"/>
                  <a:t>+ f </a:t>
                </a:r>
                <a:r>
                  <a:rPr lang="en-US" baseline="30000" dirty="0"/>
                  <a:t>3</a:t>
                </a:r>
                <a:r>
                  <a:rPr lang="en-US" dirty="0"/>
                  <a:t> ). </a:t>
                </a:r>
                <a:r>
                  <a:rPr lang="en-US" dirty="0" smtClean="0"/>
                  <a:t>[3]</a:t>
                </a:r>
                <a:endParaRPr lang="en-IN"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6" t="-806" b="-1129"/>
                </a:stretch>
              </a:blipFill>
            </p:spPr>
            <p:txBody>
              <a:bodyPr/>
              <a:lstStyle/>
              <a:p>
                <a:r>
                  <a:rPr lang="en-US">
                    <a:noFill/>
                  </a:rPr>
                  <a:t> </a:t>
                </a:r>
              </a:p>
            </p:txBody>
          </p:sp>
        </mc:Fallback>
      </mc:AlternateContent>
    </p:spTree>
    <p:extLst>
      <p:ext uri="{BB962C8B-B14F-4D97-AF65-F5344CB8AC3E}">
        <p14:creationId xmlns:p14="http://schemas.microsoft.com/office/powerpoint/2010/main" val="3349268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a:xfrm>
            <a:off x="2408908" y="1657081"/>
            <a:ext cx="8915400" cy="3777622"/>
          </a:xfrm>
        </p:spPr>
        <p:txBody>
          <a:bodyPr/>
          <a:lstStyle/>
          <a:p>
            <a:pPr marL="0" indent="0">
              <a:buNone/>
            </a:pPr>
            <a:endParaRPr lang="en-IN" dirty="0" smtClean="0"/>
          </a:p>
          <a:p>
            <a:r>
              <a:rPr lang="en-IN" dirty="0" smtClean="0"/>
              <a:t>Introduction</a:t>
            </a:r>
          </a:p>
          <a:p>
            <a:r>
              <a:rPr lang="en-IN" dirty="0" smtClean="0"/>
              <a:t>Explicit data </a:t>
            </a:r>
            <a:r>
              <a:rPr lang="en-IN" dirty="0" err="1" smtClean="0"/>
              <a:t>vs</a:t>
            </a:r>
            <a:r>
              <a:rPr lang="en-IN" dirty="0" smtClean="0"/>
              <a:t> implicit data</a:t>
            </a:r>
            <a:endParaRPr lang="en-IN" dirty="0" smtClean="0"/>
          </a:p>
          <a:p>
            <a:r>
              <a:rPr lang="en-IN" dirty="0" smtClean="0"/>
              <a:t>Related </a:t>
            </a:r>
            <a:r>
              <a:rPr lang="en-IN" dirty="0" smtClean="0"/>
              <a:t>Work</a:t>
            </a:r>
          </a:p>
          <a:p>
            <a:r>
              <a:rPr lang="en-IN" dirty="0" smtClean="0"/>
              <a:t>Theoretical Framework</a:t>
            </a:r>
          </a:p>
          <a:p>
            <a:r>
              <a:rPr lang="en-IN" dirty="0" smtClean="0"/>
              <a:t>Implementation Details</a:t>
            </a:r>
          </a:p>
          <a:p>
            <a:r>
              <a:rPr lang="en-IN" dirty="0" smtClean="0"/>
              <a:t>Experiments</a:t>
            </a:r>
          </a:p>
          <a:p>
            <a:r>
              <a:rPr lang="en-IN" dirty="0" smtClean="0"/>
              <a:t>Conclusion</a:t>
            </a:r>
          </a:p>
          <a:p>
            <a:r>
              <a:rPr lang="en-IN" dirty="0" smtClean="0"/>
              <a:t>References </a:t>
            </a:r>
            <a:endParaRPr lang="en-IN" dirty="0"/>
          </a:p>
        </p:txBody>
      </p:sp>
    </p:spTree>
    <p:extLst>
      <p:ext uri="{BB962C8B-B14F-4D97-AF65-F5344CB8AC3E}">
        <p14:creationId xmlns:p14="http://schemas.microsoft.com/office/powerpoint/2010/main" val="2456996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a:t>
            </a:r>
            <a:endParaRPr lang="en-IN" dirty="0"/>
          </a:p>
        </p:txBody>
      </p:sp>
      <p:sp>
        <p:nvSpPr>
          <p:cNvPr id="3" name="Content Placeholder 2"/>
          <p:cNvSpPr>
            <a:spLocks noGrp="1"/>
          </p:cNvSpPr>
          <p:nvPr>
            <p:ph idx="1"/>
          </p:nvPr>
        </p:nvSpPr>
        <p:spPr/>
        <p:txBody>
          <a:bodyPr>
            <a:normAutofit fontScale="92500" lnSpcReduction="20000"/>
          </a:bodyPr>
          <a:lstStyle/>
          <a:p>
            <a:pPr marL="0" indent="0" hangingPunct="0">
              <a:buNone/>
            </a:pPr>
            <a:r>
              <a:rPr lang="en-US" sz="2100" b="1" dirty="0" smtClean="0"/>
              <a:t>System </a:t>
            </a:r>
            <a:r>
              <a:rPr lang="en-US" sz="2100" b="1" dirty="0"/>
              <a:t>specification</a:t>
            </a:r>
            <a:endParaRPr lang="en-IN" sz="2100" b="1" dirty="0"/>
          </a:p>
          <a:p>
            <a:pPr marL="0" indent="0" hangingPunct="0">
              <a:buNone/>
            </a:pPr>
            <a:r>
              <a:rPr lang="en-US" b="1" dirty="0"/>
              <a:t>Hardware used: </a:t>
            </a:r>
            <a:r>
              <a:rPr lang="en-US" dirty="0"/>
              <a:t>Dell Laptop</a:t>
            </a:r>
            <a:endParaRPr lang="en-IN" dirty="0"/>
          </a:p>
          <a:p>
            <a:pPr marL="0" lvl="0" indent="0" hangingPunct="0">
              <a:buNone/>
            </a:pPr>
            <a:r>
              <a:rPr lang="en-US" dirty="0"/>
              <a:t>Intel i5 processor</a:t>
            </a:r>
            <a:endParaRPr lang="en-IN" dirty="0"/>
          </a:p>
          <a:p>
            <a:pPr marL="0" lvl="0" indent="0" hangingPunct="0">
              <a:buNone/>
            </a:pPr>
            <a:r>
              <a:rPr lang="en-US" dirty="0"/>
              <a:t>4 GB RAM</a:t>
            </a:r>
            <a:endParaRPr lang="en-IN" dirty="0"/>
          </a:p>
          <a:p>
            <a:pPr marL="0" lvl="0" indent="0" hangingPunct="0">
              <a:buNone/>
            </a:pPr>
            <a:r>
              <a:rPr lang="en-US" dirty="0"/>
              <a:t>750 GB Hard Disk</a:t>
            </a:r>
            <a:endParaRPr lang="en-IN" dirty="0"/>
          </a:p>
          <a:p>
            <a:pPr marL="0" indent="0" hangingPunct="0">
              <a:buNone/>
            </a:pPr>
            <a:r>
              <a:rPr lang="en-US" b="1" dirty="0"/>
              <a:t>Software used: </a:t>
            </a:r>
            <a:endParaRPr lang="en-IN" b="1" dirty="0"/>
          </a:p>
          <a:p>
            <a:pPr marL="0" lvl="0" indent="0" hangingPunct="0">
              <a:buNone/>
            </a:pPr>
            <a:r>
              <a:rPr lang="en-US" dirty="0"/>
              <a:t>Apache Spark version -2.0.0-bin-hadoop2.6</a:t>
            </a:r>
            <a:endParaRPr lang="en-IN" dirty="0"/>
          </a:p>
          <a:p>
            <a:pPr marL="0" lvl="0" indent="0" hangingPunct="0">
              <a:buNone/>
            </a:pPr>
            <a:r>
              <a:rPr lang="en-US" dirty="0"/>
              <a:t>Jupyter notebook (anaconda version </a:t>
            </a:r>
            <a:r>
              <a:rPr lang="en-US" dirty="0" smtClean="0"/>
              <a:t>4.3.1)</a:t>
            </a:r>
          </a:p>
          <a:p>
            <a:pPr marL="0" lvl="0" indent="0" hangingPunct="0">
              <a:buNone/>
            </a:pPr>
            <a:r>
              <a:rPr lang="en-US" dirty="0" smtClean="0"/>
              <a:t>Python version 2.7</a:t>
            </a:r>
            <a:endParaRPr lang="en-IN" dirty="0"/>
          </a:p>
          <a:p>
            <a:pPr marL="0" lvl="0" indent="0" hangingPunct="0">
              <a:buNone/>
            </a:pPr>
            <a:r>
              <a:rPr lang="en-US" dirty="0"/>
              <a:t>Microsoft Windows 10</a:t>
            </a:r>
            <a:endParaRPr lang="en-IN" dirty="0"/>
          </a:p>
          <a:p>
            <a:pPr marL="0" indent="0" hangingPunct="0">
              <a:buNone/>
            </a:pPr>
            <a:r>
              <a:rPr lang="en-US" b="1" dirty="0"/>
              <a:t>Language used: </a:t>
            </a:r>
            <a:r>
              <a:rPr lang="en-US" dirty="0"/>
              <a:t>Python along with spark libraries</a:t>
            </a:r>
            <a:r>
              <a:rPr lang="en-US" b="1" dirty="0"/>
              <a:t>.</a:t>
            </a:r>
            <a:endParaRPr lang="en-IN" b="1" dirty="0"/>
          </a:p>
          <a:p>
            <a:pPr marL="0" indent="0">
              <a:buNone/>
            </a:pPr>
            <a:endParaRPr lang="en-IN" dirty="0"/>
          </a:p>
        </p:txBody>
      </p:sp>
    </p:spTree>
    <p:extLst>
      <p:ext uri="{BB962C8B-B14F-4D97-AF65-F5344CB8AC3E}">
        <p14:creationId xmlns:p14="http://schemas.microsoft.com/office/powerpoint/2010/main" val="7270312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contd…</a:t>
            </a:r>
            <a:endParaRPr lang="en-IN" dirty="0"/>
          </a:p>
        </p:txBody>
      </p:sp>
      <p:sp>
        <p:nvSpPr>
          <p:cNvPr id="3" name="Content Placeholder 2"/>
          <p:cNvSpPr>
            <a:spLocks noGrp="1"/>
          </p:cNvSpPr>
          <p:nvPr>
            <p:ph idx="1"/>
          </p:nvPr>
        </p:nvSpPr>
        <p:spPr>
          <a:xfrm>
            <a:off x="2086936" y="1249251"/>
            <a:ext cx="8915400" cy="5460642"/>
          </a:xfrm>
        </p:spPr>
        <p:txBody>
          <a:bodyPr/>
          <a:lstStyle/>
          <a:p>
            <a:pPr hangingPunct="0"/>
            <a:r>
              <a:rPr lang="en-US" sz="1600" b="1" dirty="0" smtClean="0"/>
              <a:t>Loading </a:t>
            </a:r>
            <a:r>
              <a:rPr lang="en-US" sz="1600" b="1" dirty="0"/>
              <a:t>all three datasets </a:t>
            </a:r>
            <a:endParaRPr lang="en-IN" sz="1600" b="1" dirty="0"/>
          </a:p>
          <a:p>
            <a:pPr marL="0" indent="0" hangingPunct="0">
              <a:buNone/>
            </a:pPr>
            <a:r>
              <a:rPr lang="en-US" dirty="0"/>
              <a:t>First of all, code is for loading three data files userArtistData, artistAlias, and artistData into RDD’s. Where RDD is Resilient Distributed Datasets which is a fundamental data structure of Spark. </a:t>
            </a:r>
            <a:endParaRPr lang="en-US" dirty="0" smtClean="0"/>
          </a:p>
          <a:p>
            <a:pPr marL="0" indent="0" hangingPunct="0">
              <a:buNone/>
            </a:pPr>
            <a:endParaRPr lang="en-US" dirty="0"/>
          </a:p>
          <a:p>
            <a:pPr marL="0" indent="0" hangingPunct="0">
              <a:buNone/>
            </a:pPr>
            <a:endParaRPr lang="en-US" dirty="0" smtClean="0"/>
          </a:p>
          <a:p>
            <a:pPr marL="0" indent="0" hangingPunct="0">
              <a:buNone/>
            </a:pPr>
            <a:endParaRPr lang="en-US" dirty="0"/>
          </a:p>
          <a:p>
            <a:pPr marL="0" indent="0" hangingPunct="0">
              <a:buNone/>
            </a:pPr>
            <a:endParaRPr lang="en-US" dirty="0" smtClean="0"/>
          </a:p>
          <a:p>
            <a:pPr marL="0" indent="0" hangingPunct="0">
              <a:buNone/>
            </a:pPr>
            <a:endParaRPr lang="en-US" dirty="0"/>
          </a:p>
          <a:p>
            <a:pPr marL="0" indent="0" hangingPunct="0">
              <a:buNone/>
            </a:pPr>
            <a:endParaRPr lang="en-US" dirty="0" smtClean="0"/>
          </a:p>
          <a:p>
            <a:pPr marL="0" indent="0" hangingPunct="0">
              <a:buNone/>
            </a:pPr>
            <a:endParaRPr lang="en-US" dirty="0"/>
          </a:p>
          <a:p>
            <a:pPr marL="0" indent="0" hangingPunct="0">
              <a:buNone/>
            </a:pPr>
            <a:r>
              <a:rPr lang="en-US" dirty="0" smtClean="0"/>
              <a:t>                                 </a:t>
            </a:r>
            <a:r>
              <a:rPr lang="en-IN" dirty="0" smtClean="0"/>
              <a:t>    </a:t>
            </a:r>
          </a:p>
          <a:p>
            <a:pPr marL="0" indent="0" hangingPunct="0">
              <a:buNone/>
            </a:pPr>
            <a:r>
              <a:rPr lang="en-IN" dirty="0"/>
              <a:t> </a:t>
            </a:r>
            <a:r>
              <a:rPr lang="en-IN" dirty="0" smtClean="0"/>
              <a:t>                                       </a:t>
            </a:r>
            <a:r>
              <a:rPr lang="en-IN" sz="1400" dirty="0" smtClean="0"/>
              <a:t>Fig 5. Loading Data</a:t>
            </a:r>
          </a:p>
          <a:p>
            <a:pPr marL="0" indent="0" hangingPunct="0">
              <a:buNone/>
            </a:pPr>
            <a:endParaRPr lang="en-IN" sz="14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356834" y="2537138"/>
            <a:ext cx="8062174" cy="3232597"/>
          </a:xfrm>
          <a:prstGeom prst="rect">
            <a:avLst/>
          </a:prstGeom>
        </p:spPr>
      </p:pic>
    </p:spTree>
    <p:extLst>
      <p:ext uri="{BB962C8B-B14F-4D97-AF65-F5344CB8AC3E}">
        <p14:creationId xmlns:p14="http://schemas.microsoft.com/office/powerpoint/2010/main" val="1245676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0622"/>
            <a:ext cx="8911687" cy="831203"/>
          </a:xfrm>
        </p:spPr>
        <p:txBody>
          <a:bodyPr/>
          <a:lstStyle/>
          <a:p>
            <a:r>
              <a:rPr lang="en-IN" dirty="0"/>
              <a:t>Implementation contd…</a:t>
            </a:r>
          </a:p>
        </p:txBody>
      </p:sp>
      <p:sp>
        <p:nvSpPr>
          <p:cNvPr id="3" name="Content Placeholder 2"/>
          <p:cNvSpPr>
            <a:spLocks noGrp="1"/>
          </p:cNvSpPr>
          <p:nvPr>
            <p:ph idx="1"/>
          </p:nvPr>
        </p:nvSpPr>
        <p:spPr>
          <a:xfrm>
            <a:off x="1687132" y="1081825"/>
            <a:ext cx="9817480" cy="5602310"/>
          </a:xfrm>
        </p:spPr>
        <p:txBody>
          <a:bodyPr>
            <a:normAutofit fontScale="77500" lnSpcReduction="20000"/>
          </a:bodyPr>
          <a:lstStyle/>
          <a:p>
            <a:pPr hangingPunct="0"/>
            <a:r>
              <a:rPr lang="en-US" b="1" dirty="0"/>
              <a:t>Splitting data into training, validation and test data</a:t>
            </a:r>
            <a:endParaRPr lang="en-IN" b="1" dirty="0"/>
          </a:p>
          <a:p>
            <a:pPr marL="0" indent="0" algn="just" hangingPunct="0">
              <a:buNone/>
            </a:pPr>
            <a:r>
              <a:rPr lang="en-US" sz="2100" dirty="0" smtClean="0"/>
              <a:t>The </a:t>
            </a:r>
            <a:r>
              <a:rPr lang="en-US" sz="2100" dirty="0"/>
              <a:t>trainData will be used to train the model. validationData will be used to perform parameter tuning and testData is used for a final evaluation of the model</a:t>
            </a:r>
            <a:r>
              <a:rPr lang="en-US" sz="2100" dirty="0" smtClean="0"/>
              <a:t>.</a:t>
            </a:r>
          </a:p>
          <a:p>
            <a:pPr marL="0" indent="0" algn="just" hangingPunct="0">
              <a:buNone/>
            </a:pPr>
            <a:endParaRPr lang="en-US" sz="1400" dirty="0"/>
          </a:p>
          <a:p>
            <a:pPr marL="0" indent="0" algn="just" hangingPunct="0">
              <a:buNone/>
            </a:pPr>
            <a:endParaRPr lang="en-US" sz="1400" dirty="0" smtClean="0"/>
          </a:p>
          <a:p>
            <a:pPr marL="0" indent="0" algn="just" hangingPunct="0">
              <a:buNone/>
            </a:pPr>
            <a:endParaRPr lang="en-US" sz="1400" dirty="0"/>
          </a:p>
          <a:p>
            <a:pPr marL="0" indent="0" algn="just" hangingPunct="0">
              <a:buNone/>
            </a:pPr>
            <a:endParaRPr lang="en-US" sz="1400" dirty="0" smtClean="0"/>
          </a:p>
          <a:p>
            <a:pPr marL="0" indent="0" algn="just" hangingPunct="0">
              <a:buNone/>
            </a:pPr>
            <a:endParaRPr lang="en-US" sz="1400" dirty="0"/>
          </a:p>
          <a:p>
            <a:pPr marL="0" indent="0" algn="just" hangingPunct="0">
              <a:buNone/>
            </a:pPr>
            <a:endParaRPr lang="en-US" sz="1400" dirty="0" smtClean="0"/>
          </a:p>
          <a:p>
            <a:pPr marL="0" indent="0" algn="just" hangingPunct="0">
              <a:buNone/>
            </a:pPr>
            <a:endParaRPr lang="en-US" sz="1400" dirty="0"/>
          </a:p>
          <a:p>
            <a:pPr marL="0" indent="0" algn="just" hangingPunct="0">
              <a:buNone/>
            </a:pPr>
            <a:endParaRPr lang="en-US" sz="1400" dirty="0" smtClean="0"/>
          </a:p>
          <a:p>
            <a:pPr marL="0" indent="0" algn="just" hangingPunct="0">
              <a:buNone/>
            </a:pPr>
            <a:endParaRPr lang="en-US" sz="1400" dirty="0"/>
          </a:p>
          <a:p>
            <a:pPr marL="0" indent="0" algn="just" hangingPunct="0">
              <a:buNone/>
            </a:pPr>
            <a:endParaRPr lang="en-US" sz="1400" dirty="0" smtClean="0"/>
          </a:p>
          <a:p>
            <a:pPr marL="0" indent="0" algn="just" hangingPunct="0">
              <a:buNone/>
            </a:pPr>
            <a:r>
              <a:rPr lang="en-US" sz="1400" dirty="0" smtClean="0"/>
              <a:t>         </a:t>
            </a:r>
          </a:p>
          <a:p>
            <a:pPr marL="0" indent="0" algn="just" hangingPunct="0">
              <a:buNone/>
            </a:pPr>
            <a:endParaRPr lang="en-US" sz="1400" dirty="0"/>
          </a:p>
          <a:p>
            <a:pPr marL="0" indent="0" algn="just" hangingPunct="0">
              <a:buNone/>
            </a:pPr>
            <a:r>
              <a:rPr lang="en-US" sz="1400" dirty="0" smtClean="0"/>
              <a:t>                                                                                                 Fig 6. Splitting data</a:t>
            </a:r>
          </a:p>
          <a:p>
            <a:pPr marL="0" indent="0" algn="just" hangingPunct="0">
              <a:buNone/>
            </a:pPr>
            <a:endParaRPr lang="en-US" sz="1400" dirty="0"/>
          </a:p>
          <a:p>
            <a:pPr marL="0" indent="0" algn="just" hangingPunct="0">
              <a:buNone/>
            </a:pPr>
            <a:r>
              <a:rPr lang="en-US" sz="1300" dirty="0"/>
              <a:t>Fig 6. Shows that the data split is done by the randomSplit function of spark. Where the userArtistData is divided into trainData (40%), ValidationData (40%) and testData (20%).  In the output section, five instances of each data is printed along with instances count.</a:t>
            </a:r>
            <a:endParaRPr lang="en-IN" sz="1300" dirty="0"/>
          </a:p>
          <a:p>
            <a:pPr marL="0" indent="0" algn="just" hangingPunct="0">
              <a:buNone/>
            </a:pPr>
            <a:endParaRPr lang="en-IN" sz="1400" dirty="0"/>
          </a:p>
          <a:p>
            <a:pPr marL="0" indent="0" hangingPunct="0">
              <a:buNone/>
            </a:pPr>
            <a:r>
              <a:rPr lang="en-US" dirty="0"/>
              <a:t>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92439" y="2028938"/>
            <a:ext cx="8822027" cy="3034852"/>
          </a:xfrm>
          <a:prstGeom prst="rect">
            <a:avLst/>
          </a:prstGeom>
        </p:spPr>
      </p:pic>
    </p:spTree>
    <p:extLst>
      <p:ext uri="{BB962C8B-B14F-4D97-AF65-F5344CB8AC3E}">
        <p14:creationId xmlns:p14="http://schemas.microsoft.com/office/powerpoint/2010/main" val="3314204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15017"/>
            <a:ext cx="8911687" cy="792566"/>
          </a:xfrm>
        </p:spPr>
        <p:txBody>
          <a:bodyPr/>
          <a:lstStyle/>
          <a:p>
            <a:r>
              <a:rPr lang="en-IN" dirty="0"/>
              <a:t>Implementation contd…</a:t>
            </a:r>
          </a:p>
        </p:txBody>
      </p:sp>
      <p:sp>
        <p:nvSpPr>
          <p:cNvPr id="3" name="Content Placeholder 2"/>
          <p:cNvSpPr>
            <a:spLocks noGrp="1"/>
          </p:cNvSpPr>
          <p:nvPr>
            <p:ph idx="1"/>
          </p:nvPr>
        </p:nvSpPr>
        <p:spPr>
          <a:xfrm>
            <a:off x="1764406" y="940157"/>
            <a:ext cx="9881874" cy="5318975"/>
          </a:xfrm>
        </p:spPr>
        <p:txBody>
          <a:bodyPr/>
          <a:lstStyle/>
          <a:p>
            <a:pPr hangingPunct="0"/>
            <a:r>
              <a:rPr lang="en-US" b="1" dirty="0"/>
              <a:t>Recommender model evaluation</a:t>
            </a:r>
            <a:endParaRPr lang="en-IN" b="1" dirty="0"/>
          </a:p>
          <a:p>
            <a:pPr marL="0" indent="0" algn="just" hangingPunct="0">
              <a:buNone/>
            </a:pPr>
            <a:r>
              <a:rPr lang="en-US" sz="1600" dirty="0" smtClean="0"/>
              <a:t>This </a:t>
            </a:r>
            <a:r>
              <a:rPr lang="en-US" sz="1600" dirty="0"/>
              <a:t>model can be used to predict the top X artist recommendations for a user and the recommendations coming from this model can be compared to the artists that user actually listened to. After that, the fraction of overlap between the top X predictions pf the model and the X artists that the user actually listened is to be calculated. This process will be repeated for all the users and average will be returned</a:t>
            </a:r>
            <a:r>
              <a:rPr lang="en-US" sz="1200" dirty="0"/>
              <a:t>. </a:t>
            </a:r>
            <a:endParaRPr lang="en-US" sz="1200" dirty="0" smtClean="0"/>
          </a:p>
          <a:p>
            <a:pPr marL="0" indent="0" hangingPunct="0">
              <a:buNone/>
            </a:pPr>
            <a:r>
              <a:rPr lang="en-US" dirty="0" smtClean="0"/>
              <a:t> </a:t>
            </a:r>
            <a:endParaRPr lang="en-IN" dirty="0"/>
          </a:p>
          <a:p>
            <a:pPr marL="0" indent="0" hangingPunct="0">
              <a:buNone/>
            </a:pPr>
            <a:r>
              <a:rPr lang="en-IN" dirty="0"/>
              <a:t>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356834" y="2833352"/>
            <a:ext cx="9002332" cy="3425780"/>
          </a:xfrm>
          <a:prstGeom prst="rect">
            <a:avLst/>
          </a:prstGeom>
        </p:spPr>
      </p:pic>
    </p:spTree>
    <p:extLst>
      <p:ext uri="{BB962C8B-B14F-4D97-AF65-F5344CB8AC3E}">
        <p14:creationId xmlns:p14="http://schemas.microsoft.com/office/powerpoint/2010/main" val="138267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525" y="624110"/>
            <a:ext cx="10178088" cy="779687"/>
          </a:xfrm>
        </p:spPr>
        <p:txBody>
          <a:bodyPr/>
          <a:lstStyle/>
          <a:p>
            <a:r>
              <a:rPr lang="en-IN" dirty="0" smtClean="0"/>
              <a:t>   Implementation </a:t>
            </a:r>
            <a:r>
              <a:rPr lang="en-IN" dirty="0"/>
              <a:t>contd…</a:t>
            </a:r>
          </a:p>
        </p:txBody>
      </p:sp>
      <p:sp>
        <p:nvSpPr>
          <p:cNvPr id="3" name="Content Placeholder 2"/>
          <p:cNvSpPr>
            <a:spLocks noGrp="1"/>
          </p:cNvSpPr>
          <p:nvPr>
            <p:ph idx="1"/>
          </p:nvPr>
        </p:nvSpPr>
        <p:spPr>
          <a:xfrm>
            <a:off x="1326524" y="1571222"/>
            <a:ext cx="10178088" cy="5286777"/>
          </a:xfrm>
        </p:spPr>
        <p:txBody>
          <a:bodyPr>
            <a:normAutofit/>
          </a:bodyPr>
          <a:lstStyle/>
          <a:p>
            <a:pPr marL="0" indent="0" algn="just" hangingPunct="0">
              <a:buNone/>
            </a:pPr>
            <a:r>
              <a:rPr lang="en-US" b="1" dirty="0" smtClean="0"/>
              <a:t>Model </a:t>
            </a:r>
            <a:r>
              <a:rPr lang="en-US" b="1" dirty="0"/>
              <a:t>construction</a:t>
            </a:r>
            <a:endParaRPr lang="en-IN" b="1" dirty="0"/>
          </a:p>
          <a:p>
            <a:pPr marL="0" indent="0" algn="just" hangingPunct="0">
              <a:buNone/>
            </a:pPr>
            <a:r>
              <a:rPr lang="en-US" dirty="0"/>
              <a:t>Fig 8 shows the model build using validationData and modelEval function. The output showing the model score for rank 2, 10 and 20. Where, rank is the number of latent factors calculated using ALS. In the 2</a:t>
            </a:r>
            <a:r>
              <a:rPr lang="en-US" baseline="30000" dirty="0"/>
              <a:t>nd</a:t>
            </a:r>
            <a:r>
              <a:rPr lang="en-US" dirty="0"/>
              <a:t> output the bestModel is computed using testData</a:t>
            </a:r>
            <a:r>
              <a:rPr lang="en-US" dirty="0" smtClean="0"/>
              <a:t>.</a:t>
            </a:r>
          </a:p>
          <a:p>
            <a:pPr marL="0" indent="0" algn="just" hangingPunct="0">
              <a:buNone/>
            </a:pPr>
            <a:endParaRPr lang="en-IN" dirty="0"/>
          </a:p>
          <a:p>
            <a:pPr marL="0" indent="0" algn="just" hangingPunct="0">
              <a:buNone/>
            </a:pPr>
            <a:r>
              <a:rPr lang="en-US" dirty="0"/>
              <a:t> </a:t>
            </a:r>
            <a:endParaRPr lang="en-IN" dirty="0"/>
          </a:p>
          <a:p>
            <a:pPr marL="0" indent="0" algn="just" hangingPunct="0">
              <a:buNone/>
            </a:pPr>
            <a:r>
              <a:rPr lang="en-US" dirty="0"/>
              <a:t> </a:t>
            </a:r>
            <a:endParaRPr lang="en-IN" dirty="0"/>
          </a:p>
          <a:p>
            <a:pPr marL="0" indent="0" algn="just" hangingPunct="0">
              <a:buNone/>
            </a:pPr>
            <a:r>
              <a:rPr lang="en-US" dirty="0"/>
              <a:t> </a:t>
            </a: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 </a:t>
            </a:r>
            <a:r>
              <a:rPr lang="en-IN" dirty="0" smtClean="0"/>
              <a:t>                                                    Fig 8. Model construction</a:t>
            </a:r>
          </a:p>
          <a:p>
            <a:pPr marL="0" indent="0">
              <a:buNone/>
            </a:pPr>
            <a:r>
              <a:rPr lang="en-IN" baseline="30000" dirty="0" smtClean="0"/>
              <a:t>Code:-</a:t>
            </a:r>
            <a:r>
              <a:rPr lang="en-IN" dirty="0" smtClean="0"/>
              <a:t> </a:t>
            </a:r>
            <a:r>
              <a:rPr lang="en-IN" baseline="30000" dirty="0" smtClean="0"/>
              <a:t>https</a:t>
            </a:r>
            <a:r>
              <a:rPr lang="en-IN" baseline="30000" dirty="0"/>
              <a:t>://github.com/ParinSanghavi/Music-Recommender-System-using-Apache-Spark-and-Python/blob/master/prsangha_recommender.ipynb</a:t>
            </a:r>
            <a:endParaRPr lang="en-IN" baseline="30000" dirty="0" smtClean="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850007" y="2988368"/>
            <a:ext cx="9131121" cy="2581275"/>
          </a:xfrm>
          <a:prstGeom prst="rect">
            <a:avLst/>
          </a:prstGeom>
        </p:spPr>
      </p:pic>
    </p:spTree>
    <p:extLst>
      <p:ext uri="{BB962C8B-B14F-4D97-AF65-F5344CB8AC3E}">
        <p14:creationId xmlns:p14="http://schemas.microsoft.com/office/powerpoint/2010/main" val="969722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08476"/>
          </a:xfrm>
        </p:spPr>
        <p:txBody>
          <a:bodyPr/>
          <a:lstStyle/>
          <a:p>
            <a:r>
              <a:rPr lang="en-IN" dirty="0" smtClean="0"/>
              <a:t>Experiments</a:t>
            </a:r>
            <a:endParaRPr lang="en-IN" dirty="0"/>
          </a:p>
        </p:txBody>
      </p:sp>
      <p:sp>
        <p:nvSpPr>
          <p:cNvPr id="3" name="Content Placeholder 2"/>
          <p:cNvSpPr>
            <a:spLocks noGrp="1"/>
          </p:cNvSpPr>
          <p:nvPr>
            <p:ph idx="1"/>
          </p:nvPr>
        </p:nvSpPr>
        <p:spPr>
          <a:xfrm>
            <a:off x="1725769" y="1545465"/>
            <a:ext cx="9778843" cy="4378636"/>
          </a:xfrm>
        </p:spPr>
        <p:txBody>
          <a:bodyPr/>
          <a:lstStyle/>
          <a:p>
            <a:r>
              <a:rPr lang="en-IN" b="1" dirty="0" smtClean="0"/>
              <a:t>Experiment 1</a:t>
            </a:r>
          </a:p>
          <a:p>
            <a:pPr marL="0" indent="0">
              <a:buNone/>
            </a:pPr>
            <a:r>
              <a:rPr lang="en-US" sz="1400" dirty="0"/>
              <a:t>We are going to use the bestModel, which we calculated above section to predict the top 5 artists for 2 different users using recommendProducts function and by mapping the results into the real name using artistAlias</a:t>
            </a:r>
            <a:r>
              <a:rPr lang="en-US" sz="1400" dirty="0" smtClean="0"/>
              <a:t>.</a:t>
            </a:r>
          </a:p>
          <a:p>
            <a:pPr marL="0" indent="0">
              <a:buNone/>
            </a:pPr>
            <a:endParaRPr lang="en-IN" sz="1400" dirty="0"/>
          </a:p>
          <a:p>
            <a:pPr marL="0" indent="0">
              <a:buNone/>
            </a:pPr>
            <a:endParaRPr lang="en-IN" b="1" dirty="0" smtClean="0"/>
          </a:p>
          <a:p>
            <a:pPr marL="0" indent="0">
              <a:buNone/>
            </a:pPr>
            <a:r>
              <a:rPr lang="en-IN" b="1" dirty="0"/>
              <a:t> </a:t>
            </a:r>
            <a:r>
              <a:rPr lang="en-IN" b="1" dirty="0" smtClean="0"/>
              <a:t>                                      </a:t>
            </a:r>
            <a:r>
              <a:rPr lang="en-IN" sz="1400" dirty="0" smtClean="0"/>
              <a:t>Fig 9. Recommendation result1</a:t>
            </a:r>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r>
              <a:rPr lang="en-IN" sz="1400" dirty="0"/>
              <a:t> </a:t>
            </a:r>
            <a:r>
              <a:rPr lang="en-IN" sz="1400" dirty="0" smtClean="0"/>
              <a:t>                                                  Fig.10 </a:t>
            </a:r>
            <a:r>
              <a:rPr lang="en-IN" sz="1400" dirty="0"/>
              <a:t>Recommendation </a:t>
            </a:r>
            <a:r>
              <a:rPr lang="en-IN" sz="1400" dirty="0" smtClean="0"/>
              <a:t>result2</a:t>
            </a:r>
          </a:p>
          <a:p>
            <a:pPr marL="0" indent="0">
              <a:buNone/>
            </a:pPr>
            <a:endParaRPr lang="en-IN" b="1"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74266" y="2570050"/>
            <a:ext cx="5409126" cy="842852"/>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374266" y="4018208"/>
            <a:ext cx="5499278" cy="912770"/>
          </a:xfrm>
          <a:prstGeom prst="rect">
            <a:avLst/>
          </a:prstGeom>
        </p:spPr>
      </p:pic>
    </p:spTree>
    <p:extLst>
      <p:ext uri="{BB962C8B-B14F-4D97-AF65-F5344CB8AC3E}">
        <p14:creationId xmlns:p14="http://schemas.microsoft.com/office/powerpoint/2010/main" val="1000430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6808"/>
          </a:xfrm>
        </p:spPr>
        <p:txBody>
          <a:bodyPr/>
          <a:lstStyle/>
          <a:p>
            <a:r>
              <a:rPr lang="en-IN" dirty="0" smtClean="0"/>
              <a:t>Experiments contd..</a:t>
            </a:r>
            <a:endParaRPr lang="en-IN" dirty="0"/>
          </a:p>
        </p:txBody>
      </p:sp>
      <p:sp>
        <p:nvSpPr>
          <p:cNvPr id="3" name="Content Placeholder 2"/>
          <p:cNvSpPr>
            <a:spLocks noGrp="1"/>
          </p:cNvSpPr>
          <p:nvPr>
            <p:ph idx="1"/>
          </p:nvPr>
        </p:nvSpPr>
        <p:spPr>
          <a:xfrm>
            <a:off x="1519707" y="1687132"/>
            <a:ext cx="9984905" cy="4224090"/>
          </a:xfrm>
        </p:spPr>
        <p:txBody>
          <a:bodyPr>
            <a:normAutofit/>
          </a:bodyPr>
          <a:lstStyle/>
          <a:p>
            <a:pPr marL="0" indent="0">
              <a:buNone/>
            </a:pPr>
            <a:r>
              <a:rPr lang="en-IN" b="1" dirty="0" smtClean="0"/>
              <a:t>Experiment 2.</a:t>
            </a:r>
          </a:p>
          <a:p>
            <a:pPr marL="0" indent="0" algn="just">
              <a:buNone/>
            </a:pPr>
            <a:r>
              <a:rPr lang="en-US" sz="1400" dirty="0" smtClean="0"/>
              <a:t>The </a:t>
            </a:r>
            <a:r>
              <a:rPr lang="en-US" sz="1400" dirty="0"/>
              <a:t>approach is to evaluate a recommender based on its ability to rank good artists high in the recommendation </a:t>
            </a:r>
            <a:r>
              <a:rPr lang="en-US" sz="1400" dirty="0" smtClean="0"/>
              <a:t>list.</a:t>
            </a:r>
          </a:p>
          <a:p>
            <a:pPr marL="0" indent="0" algn="just">
              <a:buNone/>
            </a:pPr>
            <a:r>
              <a:rPr lang="en-US" sz="1400" dirty="0"/>
              <a:t>AUC (Area Under the Curve) can be used as a metric to evaluate model. It can also viewed as the probability that a randomly-chosen good artist ranks above a randomly chosen bad </a:t>
            </a:r>
            <a:r>
              <a:rPr lang="en-US" sz="1400" dirty="0" smtClean="0"/>
              <a:t>artist</a:t>
            </a:r>
            <a:r>
              <a:rPr lang="en-IN" sz="1400" dirty="0" smtClean="0"/>
              <a:t>.</a:t>
            </a:r>
          </a:p>
          <a:p>
            <a:pPr marL="0" indent="0" algn="just">
              <a:buNone/>
            </a:pPr>
            <a:endParaRPr lang="en-IN" sz="1400" dirty="0"/>
          </a:p>
          <a:p>
            <a:pPr marL="0" indent="0" algn="just">
              <a:buNone/>
            </a:pPr>
            <a:endParaRPr lang="en-IN" sz="1400" dirty="0" smtClean="0"/>
          </a:p>
          <a:p>
            <a:pPr marL="0" indent="0" algn="just">
              <a:buNone/>
            </a:pPr>
            <a:endParaRPr lang="en-IN" sz="1400" dirty="0"/>
          </a:p>
          <a:p>
            <a:pPr marL="0" indent="0" algn="just">
              <a:buNone/>
            </a:pPr>
            <a:endParaRPr lang="en-IN" sz="1400" dirty="0" smtClean="0"/>
          </a:p>
          <a:p>
            <a:pPr marL="0" indent="0" algn="just">
              <a:buNone/>
            </a:pPr>
            <a:r>
              <a:rPr lang="en-IN" sz="1400" dirty="0"/>
              <a:t> </a:t>
            </a:r>
            <a:r>
              <a:rPr lang="en-IN" sz="1400" dirty="0" smtClean="0"/>
              <a:t>                                                           Fig. 11. Evaluation model</a:t>
            </a:r>
          </a:p>
          <a:p>
            <a:pPr marL="0" indent="0" algn="just">
              <a:buNone/>
            </a:pPr>
            <a:r>
              <a:rPr lang="en-US" sz="1400" dirty="0" smtClean="0"/>
              <a:t>The </a:t>
            </a:r>
            <a:r>
              <a:rPr lang="en-US" sz="1400" dirty="0"/>
              <a:t>result is 0.9632 (approx.). It is clearly higher than the 0.5 that was expected from making recommendations randomly. It is close to maximum score 1.0. Therefore, AUC over 0.9 would be considered </a:t>
            </a:r>
            <a:r>
              <a:rPr lang="en-US" sz="1400" dirty="0" smtClean="0"/>
              <a:t>high[10].</a:t>
            </a:r>
            <a:endParaRPr lang="en-US" sz="1400" dirty="0" smtClean="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807594" y="3265776"/>
            <a:ext cx="7006107" cy="1164555"/>
          </a:xfrm>
          <a:prstGeom prst="rect">
            <a:avLst/>
          </a:prstGeom>
        </p:spPr>
      </p:pic>
    </p:spTree>
    <p:extLst>
      <p:ext uri="{BB962C8B-B14F-4D97-AF65-F5344CB8AC3E}">
        <p14:creationId xmlns:p14="http://schemas.microsoft.com/office/powerpoint/2010/main" val="12370172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1068946" y="2133600"/>
            <a:ext cx="10435666" cy="3777622"/>
          </a:xfrm>
        </p:spPr>
        <p:txBody>
          <a:bodyPr/>
          <a:lstStyle/>
          <a:p>
            <a:pPr algn="just"/>
            <a:r>
              <a:rPr lang="en-US" dirty="0"/>
              <a:t>The matrix factorization using Alternating least square (ALS) learning method can be used to recommend music to users from implicit feedback data. </a:t>
            </a:r>
            <a:endParaRPr lang="en-US" dirty="0" smtClean="0"/>
          </a:p>
          <a:p>
            <a:pPr algn="just"/>
            <a:r>
              <a:rPr lang="en-US" dirty="0" smtClean="0"/>
              <a:t>The </a:t>
            </a:r>
            <a:r>
              <a:rPr lang="en-US" dirty="0"/>
              <a:t>Apache-Spark with Python can be used for constructing recommender systems as we can use various machine learning libraries provided by Spark. </a:t>
            </a:r>
            <a:endParaRPr lang="en-US" dirty="0" smtClean="0"/>
          </a:p>
          <a:p>
            <a:pPr algn="just"/>
            <a:r>
              <a:rPr lang="en-US" dirty="0" smtClean="0"/>
              <a:t>Moreover</a:t>
            </a:r>
            <a:r>
              <a:rPr lang="en-US" dirty="0"/>
              <a:t>, the quality of the recommendation system can be evaluated by computing area under the curve. </a:t>
            </a:r>
            <a:endParaRPr lang="en-US" dirty="0" smtClean="0"/>
          </a:p>
          <a:p>
            <a:pPr algn="just"/>
            <a:r>
              <a:rPr lang="en-US" dirty="0" smtClean="0"/>
              <a:t>Recommendation </a:t>
            </a:r>
            <a:r>
              <a:rPr lang="en-US" dirty="0"/>
              <a:t>systems in future can use ALS for learning latent factor vectors for ever increasing implicit feedback data.</a:t>
            </a:r>
            <a:endParaRPr lang="en-IN" dirty="0"/>
          </a:p>
          <a:p>
            <a:pPr algn="just"/>
            <a:endParaRPr lang="en-IN" dirty="0"/>
          </a:p>
        </p:txBody>
      </p:sp>
    </p:spTree>
    <p:extLst>
      <p:ext uri="{BB962C8B-B14F-4D97-AF65-F5344CB8AC3E}">
        <p14:creationId xmlns:p14="http://schemas.microsoft.com/office/powerpoint/2010/main" val="39687575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437" y="624110"/>
            <a:ext cx="9637175" cy="1280890"/>
          </a:xfrm>
        </p:spPr>
        <p:txBody>
          <a:bodyPr/>
          <a:lstStyle/>
          <a:p>
            <a:r>
              <a:rPr lang="en-IN" dirty="0" smtClean="0"/>
              <a:t>References </a:t>
            </a:r>
            <a:endParaRPr lang="en-IN" dirty="0"/>
          </a:p>
        </p:txBody>
      </p:sp>
      <p:sp>
        <p:nvSpPr>
          <p:cNvPr id="3" name="Content Placeholder 2"/>
          <p:cNvSpPr>
            <a:spLocks noGrp="1"/>
          </p:cNvSpPr>
          <p:nvPr>
            <p:ph idx="1"/>
          </p:nvPr>
        </p:nvSpPr>
        <p:spPr>
          <a:xfrm>
            <a:off x="1674254" y="1545465"/>
            <a:ext cx="9830358" cy="5009881"/>
          </a:xfrm>
        </p:spPr>
        <p:txBody>
          <a:bodyPr>
            <a:normAutofit fontScale="70000" lnSpcReduction="20000"/>
          </a:bodyPr>
          <a:lstStyle/>
          <a:p>
            <a:pPr lvl="0" hangingPunct="0"/>
            <a:r>
              <a:rPr lang="en-IN" dirty="0"/>
              <a:t>J. Bennet and S. Lanning, “The Netflix Prize”, KDD Cup and Workshop, 2007. </a:t>
            </a:r>
            <a:r>
              <a:rPr lang="en-IN" dirty="0">
                <a:hlinkClick r:id="rId2"/>
              </a:rPr>
              <a:t>www.netflixprize.com</a:t>
            </a:r>
            <a:r>
              <a:rPr lang="en-IN" dirty="0"/>
              <a:t>.</a:t>
            </a:r>
          </a:p>
          <a:p>
            <a:pPr lvl="0" hangingPunct="0"/>
            <a:r>
              <a:rPr lang="en-IN" dirty="0"/>
              <a:t> Francesco Ricci, Lior Rokach, and Bracha Shapira. Introduction to recommender systems handbook. Springer, 2011.</a:t>
            </a:r>
          </a:p>
          <a:p>
            <a:pPr lvl="0" hangingPunct="0"/>
            <a:r>
              <a:rPr lang="en-IN" dirty="0"/>
              <a:t>Yifan Hu, Yehuda Koren, and Chris Volinsky. Collaborative filtering for implicit feedback datasets. In Data Mining, 2008. ICDM'08.Eighth IEEE International Conference</a:t>
            </a:r>
            <a:r>
              <a:rPr lang="en-IN" dirty="0" smtClean="0"/>
              <a:t>.</a:t>
            </a:r>
            <a:r>
              <a:rPr lang="en-IN" dirty="0"/>
              <a:t> </a:t>
            </a:r>
          </a:p>
          <a:p>
            <a:pPr lvl="0" hangingPunct="0"/>
            <a:r>
              <a:rPr lang="en-IN" dirty="0"/>
              <a:t>D.W. Oard and J. Kim, “Implicit Feedback for Recommender Systems”, Proc. 5th DELOS Workshop on Filtering and Collaborative Filtering, pp. 31–36, 1998.</a:t>
            </a:r>
          </a:p>
          <a:p>
            <a:pPr lvl="0" hangingPunct="0"/>
            <a:r>
              <a:rPr lang="en-IN" dirty="0"/>
              <a:t>Gediminas Adomavicius and Alexander Tuzhilin. Toward the next generation of recommender systems: A survey of the state-of-the-art and possible extensions. Knowledge and Data Engineering, IEEE Transactions on, 17(6):734{749, 2005.</a:t>
            </a:r>
          </a:p>
          <a:p>
            <a:pPr lvl="0" hangingPunct="0"/>
            <a:r>
              <a:rPr lang="en-IN" dirty="0"/>
              <a:t>Pasquale Lops, Marco De Gemmis, and Giovanni Semeraro. Contentbased recommender systems: State of the art and trends. In Recommender systems handbook, pages 73{105. Springer, 2011.</a:t>
            </a:r>
          </a:p>
          <a:p>
            <a:pPr lvl="0" hangingPunct="0"/>
            <a:r>
              <a:rPr lang="en-IN" dirty="0"/>
              <a:t>Yehuda Koren, Robert Bell, and Chris Volinsky. Matrix factorization techniques for recommender systems. Computer, (8):30{37, 2009.</a:t>
            </a:r>
          </a:p>
          <a:p>
            <a:pPr lvl="0" hangingPunct="0"/>
            <a:r>
              <a:rPr lang="en-IN" dirty="0"/>
              <a:t>Badrul Sarwar, George Karypis, Joseph Konstan, and John Riedl.Item-based collabrative filtering recommendation algorithms. In Proceedings of the 10th international conference on World Wide Web,pages 285{295. ACM, 2001.</a:t>
            </a:r>
          </a:p>
          <a:p>
            <a:pPr lvl="0" hangingPunct="0"/>
            <a:r>
              <a:rPr lang="en-IN" dirty="0"/>
              <a:t>Original Dataset : </a:t>
            </a:r>
            <a:r>
              <a:rPr lang="en-IN" dirty="0">
                <a:hlinkClick r:id="rId3"/>
              </a:rPr>
              <a:t>http://www-etud.iro.umontreal.ca/~bergstrj/audioscrobbler_data.html</a:t>
            </a:r>
            <a:endParaRPr lang="en-IN" dirty="0"/>
          </a:p>
          <a:p>
            <a:pPr lvl="0" hangingPunct="0"/>
            <a:r>
              <a:rPr lang="en-IN" dirty="0">
                <a:hlinkClick r:id="rId4"/>
              </a:rPr>
              <a:t>https://books.google.ca/books?id=WE_GBwAAQBAJ&amp;pg=PA40&amp;lpg=PA40&amp;dq=audioscrobbler+dataset&amp;source=bl&amp;ots=vCDdD8DZZZ&amp;sig=fyCisF0Fl-9Z-3g5tot7kdZ8gVg&amp;hl=en&amp;sa=X&amp;sqi=2&amp;ved=0ahUKEwiIxvnWmfzSAhWr5IMKHX60Dd8Q6AEITzAJ#v=onepage&amp;q&amp;f=false</a:t>
            </a:r>
            <a:r>
              <a:rPr lang="en-IN" dirty="0"/>
              <a:t> </a:t>
            </a:r>
          </a:p>
          <a:p>
            <a:pPr hangingPunct="0"/>
            <a:r>
              <a:rPr lang="en-IN" dirty="0"/>
              <a:t>(Advanced analysis with SPARK[book])</a:t>
            </a:r>
          </a:p>
          <a:p>
            <a:endParaRPr lang="en-IN" dirty="0"/>
          </a:p>
        </p:txBody>
      </p:sp>
    </p:spTree>
    <p:extLst>
      <p:ext uri="{BB962C8B-B14F-4D97-AF65-F5344CB8AC3E}">
        <p14:creationId xmlns:p14="http://schemas.microsoft.com/office/powerpoint/2010/main" val="1803394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
        <p:nvSpPr>
          <p:cNvPr id="3" name="Text Placeholder 2"/>
          <p:cNvSpPr>
            <a:spLocks noGrp="1"/>
          </p:cNvSpPr>
          <p:nvPr>
            <p:ph type="body" sz="half" idx="2"/>
          </p:nvPr>
        </p:nvSpPr>
        <p:spPr/>
        <p:txBody>
          <a:bodyPr/>
          <a:lstStyle/>
          <a:p>
            <a:r>
              <a:rPr lang="en-IN" dirty="0" smtClean="0"/>
              <a:t>.</a:t>
            </a:r>
            <a:endParaRPr lang="en-IN" dirty="0"/>
          </a:p>
        </p:txBody>
      </p:sp>
    </p:spTree>
    <p:extLst>
      <p:ext uri="{BB962C8B-B14F-4D97-AF65-F5344CB8AC3E}">
        <p14:creationId xmlns:p14="http://schemas.microsoft.com/office/powerpoint/2010/main" val="3354415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pPr algn="just"/>
            <a:r>
              <a:rPr lang="en-US" dirty="0" smtClean="0"/>
              <a:t>Recommendation  </a:t>
            </a:r>
            <a:r>
              <a:rPr lang="en-US" dirty="0"/>
              <a:t>systems are becoming very popular in various fields. </a:t>
            </a:r>
            <a:r>
              <a:rPr lang="en-US" dirty="0" smtClean="0"/>
              <a:t>Such as, for music and movies websites and for shopping websites.</a:t>
            </a:r>
          </a:p>
          <a:p>
            <a:pPr algn="just"/>
            <a:r>
              <a:rPr lang="en-US" dirty="0" smtClean="0"/>
              <a:t>There </a:t>
            </a:r>
            <a:r>
              <a:rPr lang="en-US" dirty="0"/>
              <a:t>are various sites on internet such as Amazon, </a:t>
            </a:r>
            <a:r>
              <a:rPr lang="en-US" dirty="0" smtClean="0"/>
              <a:t>You Tube</a:t>
            </a:r>
            <a:r>
              <a:rPr lang="en-US" dirty="0"/>
              <a:t>, Netflix have developed highly advanced systems for recommending </a:t>
            </a:r>
            <a:r>
              <a:rPr lang="en-US" dirty="0" smtClean="0"/>
              <a:t>their products.</a:t>
            </a:r>
          </a:p>
          <a:p>
            <a:pPr algn="just"/>
            <a:r>
              <a:rPr lang="en-US" dirty="0" smtClean="0"/>
              <a:t>Matrix </a:t>
            </a:r>
            <a:r>
              <a:rPr lang="en-US" dirty="0"/>
              <a:t>factorization techniques has been proven very effective for implementing recommender </a:t>
            </a:r>
            <a:r>
              <a:rPr lang="en-US" dirty="0" smtClean="0"/>
              <a:t>systems</a:t>
            </a:r>
            <a:r>
              <a:rPr lang="en-US" dirty="0"/>
              <a:t>.</a:t>
            </a:r>
            <a:endParaRPr lang="en-US" dirty="0" smtClean="0"/>
          </a:p>
          <a:p>
            <a:pPr algn="just"/>
            <a:r>
              <a:rPr lang="en-US" dirty="0" smtClean="0"/>
              <a:t>Matrix </a:t>
            </a:r>
            <a:r>
              <a:rPr lang="en-US" dirty="0"/>
              <a:t>factorization is the popular approach for the matrix completion problem. </a:t>
            </a:r>
            <a:endParaRPr lang="en-US" dirty="0" smtClean="0"/>
          </a:p>
          <a:p>
            <a:pPr algn="just"/>
            <a:r>
              <a:rPr lang="en-US" dirty="0" smtClean="0"/>
              <a:t>Where, alternating least squares is used to learn latent factors of users and items.</a:t>
            </a:r>
          </a:p>
        </p:txBody>
      </p:sp>
    </p:spTree>
    <p:extLst>
      <p:ext uri="{BB962C8B-B14F-4D97-AF65-F5344CB8AC3E}">
        <p14:creationId xmlns:p14="http://schemas.microsoft.com/office/powerpoint/2010/main" val="1007097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contd..</a:t>
            </a:r>
            <a:endParaRPr lang="en-IN" dirty="0"/>
          </a:p>
        </p:txBody>
      </p:sp>
      <p:sp>
        <p:nvSpPr>
          <p:cNvPr id="3" name="Content Placeholder 2"/>
          <p:cNvSpPr>
            <a:spLocks noGrp="1"/>
          </p:cNvSpPr>
          <p:nvPr>
            <p:ph idx="1"/>
          </p:nvPr>
        </p:nvSpPr>
        <p:spPr/>
        <p:txBody>
          <a:bodyPr/>
          <a:lstStyle/>
          <a:p>
            <a:pPr algn="just"/>
            <a:r>
              <a:rPr lang="en-US" dirty="0" smtClean="0"/>
              <a:t>For </a:t>
            </a:r>
            <a:r>
              <a:rPr lang="en-US" dirty="0"/>
              <a:t>experiment purpose, Implicit Audioscrobbler dataset (which is now merged with last.fm) will be used in this paper. </a:t>
            </a:r>
            <a:endParaRPr lang="en-US" dirty="0" smtClean="0"/>
          </a:p>
          <a:p>
            <a:pPr algn="just"/>
            <a:r>
              <a:rPr lang="en-US" dirty="0" smtClean="0"/>
              <a:t>It </a:t>
            </a:r>
            <a:r>
              <a:rPr lang="en-US" dirty="0"/>
              <a:t>contains large amount of user data, artist data and play counts by users for various </a:t>
            </a:r>
            <a:r>
              <a:rPr lang="en-US" dirty="0" smtClean="0"/>
              <a:t>artists.</a:t>
            </a:r>
          </a:p>
          <a:p>
            <a:pPr algn="just"/>
            <a:r>
              <a:rPr lang="en-US" dirty="0" smtClean="0"/>
              <a:t>The </a:t>
            </a:r>
            <a:r>
              <a:rPr lang="en-US" dirty="0"/>
              <a:t>best prediction model will be searched by computing different ranks for user and artist latent-factors, which will help in recommending top artists to a user</a:t>
            </a:r>
            <a:r>
              <a:rPr lang="en-US" dirty="0" smtClean="0"/>
              <a:t>.</a:t>
            </a:r>
          </a:p>
          <a:p>
            <a:pPr algn="just"/>
            <a:r>
              <a:rPr lang="en-US" dirty="0" smtClean="0"/>
              <a:t> </a:t>
            </a:r>
            <a:r>
              <a:rPr lang="en-US" dirty="0"/>
              <a:t>The quality of the recommender system will be evaluated by finding Area under the curve.</a:t>
            </a:r>
            <a:endParaRPr lang="en-IN" dirty="0"/>
          </a:p>
        </p:txBody>
      </p:sp>
    </p:spTree>
    <p:extLst>
      <p:ext uri="{BB962C8B-B14F-4D97-AF65-F5344CB8AC3E}">
        <p14:creationId xmlns:p14="http://schemas.microsoft.com/office/powerpoint/2010/main" val="1655674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Explicit vs Implicit data</a:t>
            </a:r>
            <a:endParaRPr lang="en-IN" dirty="0"/>
          </a:p>
        </p:txBody>
      </p:sp>
      <p:sp>
        <p:nvSpPr>
          <p:cNvPr id="3" name="Content Placeholder 2"/>
          <p:cNvSpPr>
            <a:spLocks noGrp="1"/>
          </p:cNvSpPr>
          <p:nvPr>
            <p:ph idx="1"/>
          </p:nvPr>
        </p:nvSpPr>
        <p:spPr/>
        <p:txBody>
          <a:bodyPr/>
          <a:lstStyle/>
          <a:p>
            <a:pPr marL="0" indent="0">
              <a:buNone/>
            </a:pPr>
            <a:r>
              <a:rPr lang="en-IN" b="1" dirty="0" smtClean="0"/>
              <a:t>Explicit data</a:t>
            </a:r>
          </a:p>
          <a:p>
            <a:pPr marL="0" indent="0">
              <a:buNone/>
            </a:pPr>
            <a:r>
              <a:rPr lang="en-IN" dirty="0" smtClean="0"/>
              <a:t>The data which is collected from the user feedback about a product. E.g  Movie rating datasets, where user give ratings to a movie from 1 to 5.</a:t>
            </a:r>
          </a:p>
          <a:p>
            <a:pPr marL="0" indent="0">
              <a:buNone/>
            </a:pPr>
            <a:endParaRPr lang="en-IN" b="1" dirty="0" smtClean="0"/>
          </a:p>
          <a:p>
            <a:pPr marL="0" indent="0">
              <a:buNone/>
            </a:pPr>
            <a:r>
              <a:rPr lang="en-IN" b="1" dirty="0" smtClean="0"/>
              <a:t>Implicit data</a:t>
            </a:r>
          </a:p>
          <a:p>
            <a:pPr marL="0" indent="0">
              <a:buNone/>
            </a:pPr>
            <a:r>
              <a:rPr lang="en-US" dirty="0"/>
              <a:t>The examples of these kind of data are song listening history, browsing history, search history and purchase history. If a user is listening to a particular song many times, probability is there that the user likes that song</a:t>
            </a:r>
            <a:r>
              <a:rPr lang="en-US" dirty="0" smtClean="0"/>
              <a:t>.</a:t>
            </a:r>
          </a:p>
          <a:p>
            <a:r>
              <a:rPr lang="en-US" dirty="0" smtClean="0"/>
              <a:t>No negative feedback</a:t>
            </a:r>
            <a:endParaRPr lang="en-IN" dirty="0"/>
          </a:p>
          <a:p>
            <a:pPr marL="0" indent="0">
              <a:buNone/>
            </a:pPr>
            <a:endParaRPr lang="en-IN" b="1" dirty="0" smtClean="0"/>
          </a:p>
          <a:p>
            <a:pPr marL="0" indent="0">
              <a:buNone/>
            </a:pPr>
            <a:endParaRPr lang="en-IN" b="1" dirty="0"/>
          </a:p>
        </p:txBody>
      </p:sp>
    </p:spTree>
    <p:extLst>
      <p:ext uri="{BB962C8B-B14F-4D97-AF65-F5344CB8AC3E}">
        <p14:creationId xmlns:p14="http://schemas.microsoft.com/office/powerpoint/2010/main" val="2509757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Related Work</a:t>
            </a:r>
            <a:endParaRPr lang="en-IN" dirty="0"/>
          </a:p>
        </p:txBody>
      </p:sp>
      <p:sp>
        <p:nvSpPr>
          <p:cNvPr id="3" name="Content Placeholder 2"/>
          <p:cNvSpPr>
            <a:spLocks noGrp="1"/>
          </p:cNvSpPr>
          <p:nvPr>
            <p:ph idx="1"/>
          </p:nvPr>
        </p:nvSpPr>
        <p:spPr>
          <a:xfrm>
            <a:off x="2589212" y="1429555"/>
            <a:ext cx="8915400" cy="5087155"/>
          </a:xfrm>
        </p:spPr>
        <p:txBody>
          <a:bodyPr>
            <a:normAutofit/>
          </a:bodyPr>
          <a:lstStyle/>
          <a:p>
            <a:pPr marL="0" indent="0">
              <a:buNone/>
            </a:pPr>
            <a:r>
              <a:rPr lang="en-US" b="1" dirty="0" smtClean="0"/>
              <a:t>Content-based filtering</a:t>
            </a:r>
          </a:p>
          <a:p>
            <a:pPr marL="0" indent="0">
              <a:buNone/>
            </a:pPr>
            <a:r>
              <a:rPr lang="en-US" dirty="0" smtClean="0"/>
              <a:t>The </a:t>
            </a:r>
            <a:r>
              <a:rPr lang="en-US" dirty="0"/>
              <a:t>primary source of information for such systems is content known about the items in the system</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IN" dirty="0" smtClean="0"/>
              <a:t>                                       Fig1. content-based filtering</a:t>
            </a:r>
          </a:p>
          <a:p>
            <a:pPr marL="0" indent="0">
              <a:buNone/>
            </a:pPr>
            <a:r>
              <a:rPr lang="en-US" dirty="0" smtClean="0"/>
              <a:t>Fig.1 </a:t>
            </a:r>
            <a:r>
              <a:rPr lang="en-US" dirty="0"/>
              <a:t>shows an example of content-based </a:t>
            </a:r>
            <a:r>
              <a:rPr lang="en-US" dirty="0" smtClean="0"/>
              <a:t>filtering.</a:t>
            </a:r>
          </a:p>
          <a:p>
            <a:pPr marL="0" indent="0">
              <a:buNone/>
            </a:pPr>
            <a:r>
              <a:rPr lang="en-US" dirty="0" smtClean="0"/>
              <a:t>This </a:t>
            </a:r>
            <a:r>
              <a:rPr lang="en-US" dirty="0"/>
              <a:t>technique was used in text-based applications, to recommend a document or web-site </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384" y="2537139"/>
            <a:ext cx="4674493" cy="1549802"/>
          </a:xfrm>
          <a:prstGeom prst="rect">
            <a:avLst/>
          </a:prstGeom>
        </p:spPr>
      </p:pic>
    </p:spTree>
    <p:extLst>
      <p:ext uri="{BB962C8B-B14F-4D97-AF65-F5344CB8AC3E}">
        <p14:creationId xmlns:p14="http://schemas.microsoft.com/office/powerpoint/2010/main" val="3841017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Related work contd..</a:t>
            </a:r>
            <a:endParaRPr lang="en-IN" dirty="0"/>
          </a:p>
        </p:txBody>
      </p:sp>
      <p:sp>
        <p:nvSpPr>
          <p:cNvPr id="3" name="Content Placeholder 2"/>
          <p:cNvSpPr>
            <a:spLocks noGrp="1"/>
          </p:cNvSpPr>
          <p:nvPr>
            <p:ph idx="1"/>
          </p:nvPr>
        </p:nvSpPr>
        <p:spPr>
          <a:xfrm>
            <a:off x="2589212" y="2133599"/>
            <a:ext cx="8915400" cy="4395989"/>
          </a:xfrm>
        </p:spPr>
        <p:txBody>
          <a:bodyPr/>
          <a:lstStyle/>
          <a:p>
            <a:pPr marL="0" indent="0">
              <a:buNone/>
            </a:pPr>
            <a:r>
              <a:rPr lang="en-IN" b="1" dirty="0" smtClean="0"/>
              <a:t>Collaborative</a:t>
            </a:r>
            <a:r>
              <a:rPr lang="en-IN" dirty="0" smtClean="0"/>
              <a:t> </a:t>
            </a:r>
            <a:r>
              <a:rPr lang="en-IN" b="1" dirty="0" smtClean="0"/>
              <a:t>filtering</a:t>
            </a:r>
          </a:p>
          <a:p>
            <a:pPr marL="0" indent="0">
              <a:buNone/>
            </a:pPr>
            <a:r>
              <a:rPr lang="en-US" dirty="0"/>
              <a:t>Collaborative Filtering recommender systems make predictions by looking user-item relations, without requiring any additional information about the users or </a:t>
            </a:r>
            <a:r>
              <a:rPr lang="en-US" dirty="0" smtClean="0"/>
              <a:t>items.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Fig2. collaborative filtering</a:t>
            </a:r>
          </a:p>
          <a:p>
            <a:pPr marL="0" indent="0">
              <a:buNone/>
            </a:pPr>
            <a:r>
              <a:rPr lang="en-US" dirty="0"/>
              <a:t>Fig.2 shows an example of collaborative filtering</a:t>
            </a:r>
            <a:endParaRPr lang="en-US" dirty="0" smtClean="0"/>
          </a:p>
          <a:p>
            <a:pPr marL="0" indent="0">
              <a:buNone/>
            </a:pP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863" y="3628047"/>
            <a:ext cx="4782217" cy="1420472"/>
          </a:xfrm>
          <a:prstGeom prst="rect">
            <a:avLst/>
          </a:prstGeom>
        </p:spPr>
      </p:pic>
    </p:spTree>
    <p:extLst>
      <p:ext uri="{BB962C8B-B14F-4D97-AF65-F5344CB8AC3E}">
        <p14:creationId xmlns:p14="http://schemas.microsoft.com/office/powerpoint/2010/main" val="3481790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Related Work cont..</a:t>
            </a:r>
            <a:endParaRPr lang="en-IN" dirty="0"/>
          </a:p>
        </p:txBody>
      </p:sp>
      <p:sp>
        <p:nvSpPr>
          <p:cNvPr id="3" name="Content Placeholder 2"/>
          <p:cNvSpPr>
            <a:spLocks noGrp="1"/>
          </p:cNvSpPr>
          <p:nvPr>
            <p:ph idx="1"/>
          </p:nvPr>
        </p:nvSpPr>
        <p:spPr/>
        <p:txBody>
          <a:bodyPr/>
          <a:lstStyle/>
          <a:p>
            <a:pPr marL="0" indent="0" algn="just">
              <a:buNone/>
            </a:pPr>
            <a:r>
              <a:rPr lang="en-US" dirty="0" smtClean="0"/>
              <a:t>There are </a:t>
            </a:r>
            <a:r>
              <a:rPr lang="en-US" dirty="0"/>
              <a:t>two most common approaches for implementing Collaborative filtering </a:t>
            </a:r>
            <a:endParaRPr lang="en-US" dirty="0" smtClean="0"/>
          </a:p>
          <a:p>
            <a:pPr marL="0" indent="0" algn="just">
              <a:buNone/>
            </a:pPr>
            <a:r>
              <a:rPr lang="en-US" b="1" dirty="0" smtClean="0"/>
              <a:t>Neighborhood-based model</a:t>
            </a:r>
            <a:endParaRPr lang="en-US" b="1" dirty="0"/>
          </a:p>
          <a:p>
            <a:pPr marL="0" indent="0" algn="just">
              <a:buNone/>
            </a:pPr>
            <a:r>
              <a:rPr lang="en-US" dirty="0"/>
              <a:t>T</a:t>
            </a:r>
            <a:r>
              <a:rPr lang="en-US" dirty="0" smtClean="0"/>
              <a:t>he </a:t>
            </a:r>
            <a:r>
              <a:rPr lang="en-US" dirty="0"/>
              <a:t>user based approach look at what other users with similar behaviors when making recommendations. Neighborhood-based model combined with Pearson correlation or cosine similarity to find predicted values</a:t>
            </a:r>
            <a:r>
              <a:rPr lang="en-US" b="1" dirty="0"/>
              <a:t>.  </a:t>
            </a:r>
            <a:endParaRPr lang="en-US" b="1" dirty="0" smtClean="0"/>
          </a:p>
          <a:p>
            <a:pPr marL="0" indent="0" algn="just">
              <a:buNone/>
            </a:pPr>
            <a:r>
              <a:rPr lang="en-US" i="1" dirty="0"/>
              <a:t>Limitations</a:t>
            </a:r>
            <a:r>
              <a:rPr lang="en-US" i="1" dirty="0" smtClean="0"/>
              <a:t>.</a:t>
            </a:r>
          </a:p>
          <a:p>
            <a:pPr algn="just"/>
            <a:r>
              <a:rPr lang="en-US" i="1" dirty="0" smtClean="0"/>
              <a:t> </a:t>
            </a:r>
            <a:r>
              <a:rPr lang="en-US" dirty="0"/>
              <a:t>When it comes to large datasets such as implicit feedback which contains very sparse </a:t>
            </a:r>
            <a:r>
              <a:rPr lang="en-US" dirty="0" smtClean="0"/>
              <a:t>ratings.</a:t>
            </a:r>
          </a:p>
          <a:p>
            <a:pPr algn="just"/>
            <a:r>
              <a:rPr lang="en-US" dirty="0" smtClean="0"/>
              <a:t> </a:t>
            </a:r>
            <a:r>
              <a:rPr lang="en-US" dirty="0"/>
              <a:t>neighborhood-based models experience difficulties in finding the right match and produce a weak recommendations to users</a:t>
            </a:r>
            <a:endParaRPr lang="en-IN" b="1" dirty="0"/>
          </a:p>
          <a:p>
            <a:endParaRPr lang="en-IN" dirty="0"/>
          </a:p>
        </p:txBody>
      </p:sp>
    </p:spTree>
    <p:extLst>
      <p:ext uri="{BB962C8B-B14F-4D97-AF65-F5344CB8AC3E}">
        <p14:creationId xmlns:p14="http://schemas.microsoft.com/office/powerpoint/2010/main" val="3215697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Related Work cont..</a:t>
            </a:r>
          </a:p>
        </p:txBody>
      </p:sp>
      <p:sp>
        <p:nvSpPr>
          <p:cNvPr id="3" name="Content Placeholder 2"/>
          <p:cNvSpPr>
            <a:spLocks noGrp="1"/>
          </p:cNvSpPr>
          <p:nvPr>
            <p:ph idx="1"/>
          </p:nvPr>
        </p:nvSpPr>
        <p:spPr/>
        <p:txBody>
          <a:bodyPr>
            <a:normAutofit lnSpcReduction="10000"/>
          </a:bodyPr>
          <a:lstStyle/>
          <a:p>
            <a:pPr marL="0" indent="0" algn="just">
              <a:buNone/>
            </a:pPr>
            <a:r>
              <a:rPr lang="en-US" b="1" dirty="0"/>
              <a:t>Latent factor model</a:t>
            </a:r>
            <a:r>
              <a:rPr lang="en-US" b="1" dirty="0" smtClean="0"/>
              <a:t>.</a:t>
            </a:r>
          </a:p>
          <a:p>
            <a:pPr algn="just"/>
            <a:r>
              <a:rPr lang="en-US" dirty="0" smtClean="0"/>
              <a:t>Latent </a:t>
            </a:r>
            <a:r>
              <a:rPr lang="en-US" dirty="0"/>
              <a:t>factor model for recommendation systems utilize the user-item rating matrix to try to characterize both user and items by a number of latent features. </a:t>
            </a:r>
            <a:endParaRPr lang="en-US" dirty="0" smtClean="0"/>
          </a:p>
          <a:p>
            <a:pPr algn="just"/>
            <a:r>
              <a:rPr lang="en-US" dirty="0" smtClean="0"/>
              <a:t>The </a:t>
            </a:r>
            <a:r>
              <a:rPr lang="en-US" dirty="0"/>
              <a:t>factor vectors for a user and item can be multiplied together to give predicted rating for the item or </a:t>
            </a:r>
            <a:r>
              <a:rPr lang="en-US" dirty="0" smtClean="0"/>
              <a:t>vice </a:t>
            </a:r>
            <a:r>
              <a:rPr lang="en-US" dirty="0"/>
              <a:t>versa. </a:t>
            </a:r>
            <a:endParaRPr lang="en-US" dirty="0" smtClean="0"/>
          </a:p>
          <a:p>
            <a:pPr algn="just"/>
            <a:r>
              <a:rPr lang="en-US" dirty="0" smtClean="0"/>
              <a:t>In </a:t>
            </a:r>
            <a:r>
              <a:rPr lang="en-US" dirty="0"/>
              <a:t>the context of music, latent factors can be of users and artists which will be extracted from the large implicit feedback datasets. </a:t>
            </a:r>
            <a:endParaRPr lang="en-US" dirty="0" smtClean="0"/>
          </a:p>
          <a:p>
            <a:pPr algn="just"/>
            <a:r>
              <a:rPr lang="en-US" dirty="0" smtClean="0"/>
              <a:t>An </a:t>
            </a:r>
            <a:r>
              <a:rPr lang="en-US" dirty="0"/>
              <a:t>effective latent factor method for recommender systems is matrix </a:t>
            </a:r>
            <a:r>
              <a:rPr lang="en-US" dirty="0" smtClean="0"/>
              <a:t>factorization. </a:t>
            </a:r>
          </a:p>
          <a:p>
            <a:pPr algn="just"/>
            <a:r>
              <a:rPr lang="en-US" dirty="0" smtClean="0"/>
              <a:t>It </a:t>
            </a:r>
            <a:r>
              <a:rPr lang="en-US" dirty="0"/>
              <a:t>will help in overcoming the problem of scalability in large datasets faced in neighborhood-based </a:t>
            </a:r>
            <a:r>
              <a:rPr lang="en-US" dirty="0" smtClean="0"/>
              <a:t>models.</a:t>
            </a:r>
            <a:endParaRPr lang="en-IN" dirty="0"/>
          </a:p>
        </p:txBody>
      </p:sp>
    </p:spTree>
    <p:extLst>
      <p:ext uri="{BB962C8B-B14F-4D97-AF65-F5344CB8AC3E}">
        <p14:creationId xmlns:p14="http://schemas.microsoft.com/office/powerpoint/2010/main" val="1725484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2475</TotalTime>
  <Words>2039</Words>
  <Application>Microsoft Office PowerPoint</Application>
  <PresentationFormat>Widescreen</PresentationFormat>
  <Paragraphs>269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Cambria Math</vt:lpstr>
      <vt:lpstr>Century Gothic</vt:lpstr>
      <vt:lpstr>Wingdings 3</vt:lpstr>
      <vt:lpstr>Wisp</vt:lpstr>
      <vt:lpstr>Music Recommendation using Collaborative filtering and Matrix factorization </vt:lpstr>
      <vt:lpstr>Contents</vt:lpstr>
      <vt:lpstr>Introduction</vt:lpstr>
      <vt:lpstr>Introduction contd..</vt:lpstr>
      <vt:lpstr>Explicit vs Implicit data</vt:lpstr>
      <vt:lpstr>Related Work</vt:lpstr>
      <vt:lpstr>Related work contd..</vt:lpstr>
      <vt:lpstr>Related Work cont..</vt:lpstr>
      <vt:lpstr>Related Work cont..</vt:lpstr>
      <vt:lpstr>Theoretical Framework </vt:lpstr>
      <vt:lpstr>Theoretical Framework contd..</vt:lpstr>
      <vt:lpstr>Theoretical Framework contd..</vt:lpstr>
      <vt:lpstr>Theoretical Framework contd..</vt:lpstr>
      <vt:lpstr>Theoretical Framework contd..</vt:lpstr>
      <vt:lpstr>Theoretical Framework contd..</vt:lpstr>
      <vt:lpstr>Theoretical Framework contd..</vt:lpstr>
      <vt:lpstr>Theoretical Framework contd..</vt:lpstr>
      <vt:lpstr>Theoretical Framework contd..</vt:lpstr>
      <vt:lpstr>Theoretical Framework contd..</vt:lpstr>
      <vt:lpstr>Implementation </vt:lpstr>
      <vt:lpstr>Implementation contd…</vt:lpstr>
      <vt:lpstr>Implementation contd…</vt:lpstr>
      <vt:lpstr>Implementation contd…</vt:lpstr>
      <vt:lpstr>   Implementation contd…</vt:lpstr>
      <vt:lpstr>Experiments</vt:lpstr>
      <vt:lpstr>Experiments contd..</vt:lpstr>
      <vt:lpstr>Conclusion</vt:lpstr>
      <vt:lpstr>References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using Collaborative filtering and Matrix factorization</dc:title>
  <dc:creator>Microsoft account</dc:creator>
  <cp:lastModifiedBy>Hardeep Singh</cp:lastModifiedBy>
  <cp:revision>62</cp:revision>
  <dcterms:created xsi:type="dcterms:W3CDTF">2017-04-09T14:35:46Z</dcterms:created>
  <dcterms:modified xsi:type="dcterms:W3CDTF">2017-04-11T17:37:19Z</dcterms:modified>
</cp:coreProperties>
</file>