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72" r:id="rId19"/>
    <p:sldId id="273" r:id="rId20"/>
    <p:sldId id="274" r:id="rId21"/>
    <p:sldId id="280" r:id="rId22"/>
    <p:sldId id="275" r:id="rId23"/>
    <p:sldId id="276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8E24E-BAF8-489A-8A00-BE092A0AE244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D7671-537F-4F2C-A9F0-659A83BFA2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9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D7671-537F-4F2C-A9F0-659A83BFA2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7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918-C052-4D98-A65C-BA1D7883F979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CAB2-8274-4626-88B5-7260FFF9FD6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2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8BF-E5E4-42CE-967E-F27EB7E889B2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6103-87D3-4353-B820-6990FC98F71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1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C1A445-EBDE-4530-A1E9-A0B6B121CA9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E3D7-ED4E-4287-A3F6-9BDC5B185E53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F679-CEDC-418D-9D20-0631393BC22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CD1E-E697-431D-B1BD-F6F6BEDF0B3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973E-B55A-41E1-A1EB-54C99BB9AA6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43D7-AB0F-4C37-8487-5F73ACAFCAB5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E94A-CD78-4E8D-8381-C854CC859AC1}" type="datetime1">
              <a:rPr lang="en-US" smtClean="0"/>
              <a:t>4/16/2018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EA81C9-8C77-49AE-A1C8-5269D0926EE9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317A5B5-0444-4DA7-B74A-4057D1BCD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si.org/papers/IJCSI-9-1-1-219-226.pdf" TargetMode="External"/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084e/cf9bccf38716c1d88e136a793aba169fdcd2.pdf" TargetMode="External"/><Relationship Id="rId4" Type="http://schemas.openxmlformats.org/officeDocument/2006/relationships/hyperlink" Target="https://www.researchgate.net/profile/Andysah_Putera_Utama_Siahaan/publication/319272358_Examination_of_Document_Similarity_Using_Rabin-Karp_Algorithm/links/599fb0fc0f7e9b3639febb96/Examination-of-Document-Similarity-Using-Rabin-Karp-Algorithm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8000" dirty="0" smtClean="0"/>
              <a:t>Rabin karp algorithm for String matching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539" y="4710395"/>
            <a:ext cx="7891272" cy="1069848"/>
          </a:xfrm>
        </p:spPr>
        <p:txBody>
          <a:bodyPr/>
          <a:lstStyle/>
          <a:p>
            <a:r>
              <a:rPr lang="en-US" dirty="0" smtClean="0"/>
              <a:t>Hardeep Singh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is to do string matching with speed and efficiency.</a:t>
            </a:r>
          </a:p>
          <a:p>
            <a:r>
              <a:rPr lang="en-US" dirty="0" smtClean="0"/>
              <a:t>Unlike matching pattern directly to the text string using character by character method, we will do it by comparing at once.</a:t>
            </a:r>
          </a:p>
          <a:p>
            <a:r>
              <a:rPr lang="en-US" dirty="0" smtClean="0"/>
              <a:t>It will require a good hash function.</a:t>
            </a:r>
          </a:p>
          <a:p>
            <a:r>
              <a:rPr lang="en-US" dirty="0" smtClean="0"/>
              <a:t>Calculating hash value of the pattern and than compare it with the hash value of some characters form the text.</a:t>
            </a:r>
          </a:p>
          <a:p>
            <a:r>
              <a:rPr lang="en-US" dirty="0" smtClean="0"/>
              <a:t>It gives rise to </a:t>
            </a:r>
            <a:r>
              <a:rPr lang="en-US" b="1" dirty="0" smtClean="0"/>
              <a:t>Rabin-Karp Algorithm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Rabin-</a:t>
            </a:r>
            <a:r>
              <a:rPr lang="en-US" dirty="0" err="1" smtClean="0"/>
              <a:t>karp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Rabin-</a:t>
            </a:r>
            <a:r>
              <a:rPr lang="en-US" dirty="0" err="1" smtClean="0"/>
              <a:t>karp</a:t>
            </a:r>
            <a:r>
              <a:rPr lang="en-US" dirty="0" smtClean="0"/>
              <a:t> algorithm was developed by Richard </a:t>
            </a:r>
            <a:r>
              <a:rPr lang="en-US" dirty="0" err="1" smtClean="0"/>
              <a:t>M.Karp</a:t>
            </a:r>
            <a:r>
              <a:rPr lang="en-US" dirty="0" smtClean="0"/>
              <a:t> and Michael </a:t>
            </a:r>
            <a:r>
              <a:rPr lang="en-US" dirty="0" err="1" smtClean="0"/>
              <a:t>O.Rabin</a:t>
            </a:r>
            <a:r>
              <a:rPr lang="en-US" dirty="0" smtClean="0"/>
              <a:t> in 1987.</a:t>
            </a:r>
          </a:p>
          <a:p>
            <a:r>
              <a:rPr lang="en-US" dirty="0" smtClean="0"/>
              <a:t>They used hash function to find set of patterns in a text.</a:t>
            </a:r>
          </a:p>
          <a:p>
            <a:r>
              <a:rPr lang="en-US" dirty="0" smtClean="0"/>
              <a:t>Algorithm calculates a numerical hash value for the pattern P, and for each m-character substring of text T.</a:t>
            </a:r>
          </a:p>
          <a:p>
            <a:r>
              <a:rPr lang="en-US" dirty="0" smtClean="0"/>
              <a:t>It compares numerical values instead of comparing characters.</a:t>
            </a:r>
          </a:p>
          <a:p>
            <a:r>
              <a:rPr lang="en-US" dirty="0" smtClean="0"/>
              <a:t>If match found, it compares pattern with the substring by naïve approach.</a:t>
            </a:r>
          </a:p>
          <a:p>
            <a:r>
              <a:rPr lang="en-US" dirty="0" smtClean="0"/>
              <a:t>Else, it moves to the next substring.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8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value calculations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Example:-</a:t>
            </a:r>
          </a:p>
          <a:p>
            <a:pPr marL="0" indent="0">
              <a:buNone/>
            </a:pPr>
            <a:r>
              <a:rPr lang="en-US" dirty="0" smtClean="0"/>
              <a:t>Given substring:- “bat”</a:t>
            </a:r>
          </a:p>
          <a:p>
            <a:pPr marL="0" indent="0">
              <a:buNone/>
            </a:pPr>
            <a:r>
              <a:rPr lang="en-US" dirty="0" smtClean="0"/>
              <a:t>Let the base be 63 and prime number be 113</a:t>
            </a:r>
          </a:p>
          <a:p>
            <a:pPr marL="0" indent="0">
              <a:buNone/>
            </a:pPr>
            <a:r>
              <a:rPr lang="en-US" dirty="0" smtClean="0"/>
              <a:t>ASCII of ‘b’ , ‘a’ and ‘t’ are 98, 97 and 116 respectively</a:t>
            </a:r>
          </a:p>
          <a:p>
            <a:pPr marL="0" indent="0">
              <a:buNone/>
            </a:pPr>
            <a:r>
              <a:rPr lang="en-US" dirty="0" smtClean="0"/>
              <a:t>Applying hash function:-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98 x 63</a:t>
            </a:r>
            <a:r>
              <a:rPr lang="en-US" baseline="30000" dirty="0" smtClean="0"/>
              <a:t>2 </a:t>
            </a:r>
            <a:r>
              <a:rPr lang="en-US" dirty="0" smtClean="0"/>
              <a:t> + 97 x 63</a:t>
            </a:r>
            <a:r>
              <a:rPr lang="en-US" baseline="30000" dirty="0" smtClean="0"/>
              <a:t>1 </a:t>
            </a:r>
            <a:r>
              <a:rPr lang="en-US" dirty="0" smtClean="0"/>
              <a:t> + 116 x 63</a:t>
            </a:r>
            <a:r>
              <a:rPr lang="en-US" baseline="30000" dirty="0" smtClean="0"/>
              <a:t>0 </a:t>
            </a:r>
            <a:r>
              <a:rPr lang="en-US" dirty="0" smtClean="0"/>
              <a:t> =  395,189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Therefore, </a:t>
            </a:r>
          </a:p>
          <a:p>
            <a:pPr marL="0" indent="0">
              <a:buNone/>
            </a:pPr>
            <a:r>
              <a:rPr lang="en-US" dirty="0" smtClean="0"/>
              <a:t>395189%113 = 28</a:t>
            </a:r>
          </a:p>
          <a:p>
            <a:pPr marL="0" indent="0">
              <a:buNone/>
            </a:pPr>
            <a:r>
              <a:rPr lang="en-US" dirty="0" smtClean="0"/>
              <a:t>Hash value of “bat” would be 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i="1" dirty="0" smtClean="0"/>
              <a:t>z</a:t>
            </a:r>
            <a:r>
              <a:rPr lang="en-US" dirty="0" smtClean="0"/>
              <a:t> as base number and </a:t>
            </a:r>
            <a:r>
              <a:rPr lang="en-US" i="1" dirty="0" smtClean="0"/>
              <a:t>y </a:t>
            </a:r>
            <a:r>
              <a:rPr lang="en-US" dirty="0" smtClean="0"/>
              <a:t>as</a:t>
            </a:r>
            <a:r>
              <a:rPr lang="en-US" i="1" dirty="0" smtClean="0"/>
              <a:t> </a:t>
            </a:r>
            <a:r>
              <a:rPr lang="en-US" dirty="0" smtClean="0"/>
              <a:t>prime number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hashp</a:t>
            </a:r>
            <a:r>
              <a:rPr lang="en-US" dirty="0" smtClean="0"/>
              <a:t> for pattern P.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hasht</a:t>
            </a:r>
            <a:r>
              <a:rPr lang="en-US" dirty="0" smtClean="0"/>
              <a:t> for the first substring of T with m length.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n-m</a:t>
            </a:r>
          </a:p>
          <a:p>
            <a:r>
              <a:rPr lang="en-US" dirty="0"/>
              <a:t> </a:t>
            </a:r>
            <a:r>
              <a:rPr lang="en-US" dirty="0" smtClean="0"/>
              <a:t>    If </a:t>
            </a:r>
            <a:r>
              <a:rPr lang="en-US" dirty="0" err="1" smtClean="0"/>
              <a:t>hashP</a:t>
            </a:r>
            <a:r>
              <a:rPr lang="en-US" dirty="0" smtClean="0"/>
              <a:t> = </a:t>
            </a:r>
            <a:r>
              <a:rPr lang="en-US" dirty="0" err="1" smtClean="0"/>
              <a:t>hashT</a:t>
            </a:r>
            <a:endParaRPr lang="en-US" dirty="0" smtClean="0"/>
          </a:p>
          <a:p>
            <a:r>
              <a:rPr lang="en-US" dirty="0" smtClean="0"/>
              <a:t>       Match T[ </a:t>
            </a:r>
            <a:r>
              <a:rPr lang="en-US" dirty="0" err="1" smtClean="0"/>
              <a:t>i</a:t>
            </a:r>
            <a:r>
              <a:rPr lang="en-US" dirty="0" smtClean="0"/>
              <a:t>…. </a:t>
            </a:r>
            <a:r>
              <a:rPr lang="en-US" dirty="0" err="1" smtClean="0"/>
              <a:t>i+m</a:t>
            </a:r>
            <a:r>
              <a:rPr lang="en-US" dirty="0" smtClean="0"/>
              <a:t>] with P,</a:t>
            </a:r>
          </a:p>
          <a:p>
            <a:r>
              <a:rPr lang="en-US" dirty="0"/>
              <a:t> </a:t>
            </a:r>
            <a:r>
              <a:rPr lang="en-US" dirty="0" smtClean="0"/>
              <a:t>      If matched then return 1.</a:t>
            </a:r>
          </a:p>
          <a:p>
            <a:r>
              <a:rPr lang="en-US" dirty="0" smtClean="0"/>
              <a:t>    Else </a:t>
            </a:r>
            <a:r>
              <a:rPr lang="en-US" dirty="0" err="1" smtClean="0"/>
              <a:t>hashT</a:t>
            </a:r>
            <a:r>
              <a:rPr lang="en-US" dirty="0" smtClean="0"/>
              <a:t> = (z(</a:t>
            </a:r>
            <a:r>
              <a:rPr lang="en-US" dirty="0" err="1" smtClean="0"/>
              <a:t>hashT</a:t>
            </a:r>
            <a:r>
              <a:rPr lang="en-US" dirty="0" smtClean="0"/>
              <a:t> – T[i+1].z</a:t>
            </a:r>
            <a:r>
              <a:rPr lang="en-US" baseline="30000" dirty="0" smtClean="0"/>
              <a:t>m-1</a:t>
            </a:r>
            <a:r>
              <a:rPr lang="en-US" dirty="0" smtClean="0"/>
              <a:t> +T[m+i+1]) mod y</a:t>
            </a:r>
          </a:p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6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 = 31415926535 and P = 26</a:t>
            </a:r>
          </a:p>
          <a:p>
            <a:pPr marL="0" indent="0">
              <a:buNone/>
            </a:pPr>
            <a:r>
              <a:rPr lang="en-US" dirty="0" smtClean="0"/>
              <a:t>Let y = 11</a:t>
            </a:r>
          </a:p>
          <a:p>
            <a:pPr marL="0" indent="0">
              <a:buNone/>
            </a:pPr>
            <a:r>
              <a:rPr lang="en-US" dirty="0" err="1" smtClean="0"/>
              <a:t>P%y</a:t>
            </a:r>
            <a:r>
              <a:rPr lang="en-US" dirty="0" smtClean="0"/>
              <a:t> = 26%11 = 4 (Hash value of pattern 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31 % 11 = 9, not equal to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14  % 11 = 3, not equal to 4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705933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7091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6076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0794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2326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513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998" y="370892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5170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7341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1285" y="370593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45229" y="3708328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70114" y="492572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92135" y="493234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04306" y="493234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741304" y="492572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53475" y="493517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65646" y="493517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12313" y="493517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23283" y="492682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41777" y="493234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60271" y="4937868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72442" y="4937868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9868"/>
          </a:xfrm>
        </p:spPr>
        <p:txBody>
          <a:bodyPr/>
          <a:lstStyle/>
          <a:p>
            <a:r>
              <a:rPr lang="en-US" dirty="0" smtClean="0"/>
              <a:t>Example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3821"/>
            <a:ext cx="10058400" cy="47940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41 % 11 = 8, not equal to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15 % 11 = 4, equal to 4, spurious hit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59 % 11 = 4, equals to 4, spurious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70593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7091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6076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0794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2326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513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998" y="370892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5170" y="3703536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7341" y="3703536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1285" y="370593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45229" y="370832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57400" y="234309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7091" y="234069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60767" y="234069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90794" y="234069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12326" y="234069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15137" y="234069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5472" y="233301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65170" y="234069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77341" y="2340697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1285" y="2343093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49147" y="233301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57400" y="506397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57091" y="50615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60767" y="50615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90794" y="50615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12326" y="50615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5137" y="50615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952998" y="5066969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365170" y="5061581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777341" y="5061581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11285" y="506397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5229" y="506637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4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51213"/>
            <a:ext cx="10058400" cy="50866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92 % 11 = 4, equals to 4, spurious hit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26  % 11 =4, equal to 4, exact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65 % 11  = 10, not equal to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70593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7091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6076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0794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2326" y="3703535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5137" y="3703535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998" y="370892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5170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7341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1285" y="370593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45229" y="370832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31710" y="218422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31401" y="2181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5077" y="2181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65104" y="2181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86636" y="2181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89447" y="2181822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27308" y="2187211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480" y="218182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51651" y="218182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85595" y="2184219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19539" y="218661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57400" y="521338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57091" y="521098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60767" y="521098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90794" y="5210987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12326" y="5210987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5137" y="5210987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952998" y="521637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365170" y="521098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777341" y="521098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11285" y="521338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5229" y="521578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93154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7786"/>
            <a:ext cx="10058400" cy="429441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53 % 11 = 9, not equal to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35 % 11 = 2, not equal to 4</a:t>
            </a:r>
          </a:p>
          <a:p>
            <a:pPr marL="0" indent="0">
              <a:buNone/>
            </a:pPr>
            <a:r>
              <a:rPr lang="en-US" dirty="0" smtClean="0"/>
              <a:t>When a match is found, still algorithm goes till the end of the text to ensure if there is another same pattern present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70593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7091" y="3703535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60767" y="3703535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0794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2326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5137" y="370353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998" y="3708924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5170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7341" y="3703536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1285" y="370593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45229" y="3708328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57400" y="2463220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57091" y="2460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60767" y="2460822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90794" y="2460822"/>
            <a:ext cx="587829" cy="440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12326" y="2460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15137" y="2460822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2998" y="2466211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5170" y="246082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77341" y="2460823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11285" y="2463219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45229" y="2465615"/>
            <a:ext cx="587829" cy="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12471"/>
            <a:ext cx="10058400" cy="50455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Preprocessing time complexity of Rabin-Karp Algorithm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ʘ(m).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1757" y="2808514"/>
            <a:ext cx="2743200" cy="99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Best Case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ʘ(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m+n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1757" y="4021073"/>
            <a:ext cx="2743200" cy="99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Avg</a:t>
            </a:r>
            <a:r>
              <a:rPr lang="en-US" sz="2800" dirty="0" smtClean="0"/>
              <a:t> Case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ʘ(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m+n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1757" y="5233632"/>
            <a:ext cx="2743200" cy="99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Worst Case</a:t>
            </a:r>
          </a:p>
          <a:p>
            <a:pPr algn="ctr"/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3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922148"/>
              </p:ext>
            </p:extLst>
          </p:nvPr>
        </p:nvGraphicFramePr>
        <p:xfrm>
          <a:off x="1069975" y="2120898"/>
          <a:ext cx="10058400" cy="434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673463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Pre-processing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Matching Time</a:t>
                      </a:r>
                      <a:endParaRPr lang="en-US" dirty="0"/>
                    </a:p>
                  </a:txBody>
                  <a:tcPr/>
                </a:tc>
              </a:tr>
              <a:tr h="1162414">
                <a:tc>
                  <a:txBody>
                    <a:bodyPr/>
                    <a:lstStyle/>
                    <a:p>
                      <a:r>
                        <a:rPr lang="en-US" dirty="0" smtClean="0"/>
                        <a:t>Rabin-Karp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case: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m+n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case: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m+n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73463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1624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Boyre</a:t>
                      </a:r>
                      <a:r>
                        <a:rPr lang="en-US" dirty="0" smtClean="0"/>
                        <a:t>-Moore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m+k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case: </a:t>
                      </a:r>
                      <a:r>
                        <a:rPr lang="el-G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(n/m)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 case: O(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73463">
                <a:tc>
                  <a:txBody>
                    <a:bodyPr/>
                    <a:lstStyle/>
                    <a:p>
                      <a:r>
                        <a:rPr lang="en-US" dirty="0" smtClean="0"/>
                        <a:t>Knuth-Morris-Pratt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ʘ(n)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Naïve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Rabin-Karp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Bioinformatics</a:t>
            </a:r>
            <a:r>
              <a:rPr lang="en-US" dirty="0" smtClean="0"/>
              <a:t>:-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Used in looking for similarities of two or more proteins.</a:t>
            </a:r>
          </a:p>
          <a:p>
            <a:r>
              <a:rPr lang="en-US" b="1" dirty="0" smtClean="0"/>
              <a:t>Search engines:-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Used to match the entered keyword in the search box with the files present on web.</a:t>
            </a:r>
            <a:endParaRPr lang="en-US" b="1" dirty="0" smtClean="0"/>
          </a:p>
          <a:p>
            <a:r>
              <a:rPr lang="en-US" b="1" dirty="0" smtClean="0"/>
              <a:t>Plagiarism detection:-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Used to detect plagiarism in academic work.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Specifications: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Intel i5 processor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 GB 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b="1" dirty="0" smtClean="0"/>
              <a:t>Software Specifications: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 err="1" smtClean="0"/>
              <a:t>Dev</a:t>
            </a:r>
            <a:r>
              <a:rPr lang="en-US" dirty="0" smtClean="0"/>
              <a:t> C++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1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Rabin-Karp algorithm is inferior for single pattern search to Knuth-Morris-Pratt, Boyer-Moore and other faster single pattern string searching algorithm.</a:t>
            </a:r>
          </a:p>
          <a:p>
            <a:r>
              <a:rPr lang="en-US" dirty="0" smtClean="0"/>
              <a:t>Reason is its inefficient and slow worst case time complexity.</a:t>
            </a:r>
          </a:p>
          <a:p>
            <a:r>
              <a:rPr lang="en-US" dirty="0" smtClean="0"/>
              <a:t>It is the best choice, when it came to multiple pattern search.</a:t>
            </a:r>
          </a:p>
          <a:p>
            <a:r>
              <a:rPr lang="en-US" dirty="0" smtClean="0"/>
              <a:t>This makes it best for various application where string matching is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en.wikipedia.org/wiki/Rabin%E2%80%93Karp_algorithm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www.ijcsi.org/papers/IJCSI-9-1-1-219-226.pdf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www.researchgate.net/profile/Andysah_Putera_Utama_Siahaan/publication/319272358_Examination_of_Document_Similarity_Using_Rabin-Karp_Algorithm/links/599fb0fc0f7e9b3639febb96/Examination-of-Document-Similarity-Using-Rabin-Karp-Algorithm.pdf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pdfs.semanticscholar.org/084e/cf9bccf38716c1d88e136a793aba169fdcd2.pdf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is to find one or several occurrences of a string within another.</a:t>
            </a:r>
          </a:p>
          <a:p>
            <a:r>
              <a:rPr lang="en-US" dirty="0" smtClean="0"/>
              <a:t>Algorithms returns the position of the first character of the desired substring in the text.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Rabin-Karp String matching algorithm works in two phases: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 first phase it pre-process 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 second phase it performs matching.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matching(Formal 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text = T[1…..n]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Where, n = Length of text</a:t>
            </a:r>
          </a:p>
          <a:p>
            <a:r>
              <a:rPr lang="en-US" dirty="0" smtClean="0"/>
              <a:t> Given pattern = P[1……m]</a:t>
            </a:r>
          </a:p>
          <a:p>
            <a:pPr marL="0" indent="0">
              <a:buNone/>
            </a:pPr>
            <a:r>
              <a:rPr lang="en-US" dirty="0" smtClean="0"/>
              <a:t>    Where m= length of pattern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 &lt;= 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 is to find all the valid shifts with which a given pattern P occurs in a given text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Example:-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 = Data structures and Databases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 =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Output = String matches at index 0 and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26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Classifications of String matching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911096"/>
            <a:ext cx="10507109" cy="4946904"/>
          </a:xfrm>
        </p:spPr>
        <p:txBody>
          <a:bodyPr/>
          <a:lstStyle/>
          <a:p>
            <a:r>
              <a:rPr lang="en-US" b="1" dirty="0" smtClean="0"/>
              <a:t>Based on number of patterns:-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1. Naïve                                    1. Rabin-Karp                               1. Grammar Checking</a:t>
            </a:r>
          </a:p>
          <a:p>
            <a:pPr marL="0" indent="0">
              <a:buNone/>
            </a:pPr>
            <a:r>
              <a:rPr lang="en-US" dirty="0" smtClean="0"/>
              <a:t>          2. Rabin-</a:t>
            </a:r>
            <a:r>
              <a:rPr lang="en-US" dirty="0"/>
              <a:t>K</a:t>
            </a:r>
            <a:r>
              <a:rPr lang="en-US" dirty="0" smtClean="0"/>
              <a:t>arp                          2. </a:t>
            </a:r>
            <a:r>
              <a:rPr lang="en-US" dirty="0" err="1" smtClean="0"/>
              <a:t>Aho-Corasick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3. Knuth-Morris-Pratt             3. </a:t>
            </a:r>
            <a:r>
              <a:rPr lang="en-US" dirty="0" err="1" smtClean="0"/>
              <a:t>Commentz</a:t>
            </a:r>
            <a:r>
              <a:rPr lang="en-US" dirty="0" smtClean="0"/>
              <a:t>-Walter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4. </a:t>
            </a:r>
            <a:r>
              <a:rPr lang="en-US" dirty="0" err="1" smtClean="0"/>
              <a:t>Boyre</a:t>
            </a:r>
            <a:r>
              <a:rPr lang="en-US" dirty="0" smtClean="0"/>
              <a:t>-Moore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1758" y="2432957"/>
            <a:ext cx="2939143" cy="6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57137" y="3656947"/>
            <a:ext cx="2245506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pattern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78748" y="3656948"/>
            <a:ext cx="2237015" cy="58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Infinite num. of patterns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63836" y="3656947"/>
            <a:ext cx="2334986" cy="58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num. of patterns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98672" y="3069772"/>
            <a:ext cx="16329" cy="58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6243" y="3069772"/>
            <a:ext cx="3102429" cy="58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98672" y="3069772"/>
            <a:ext cx="3477985" cy="58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String matching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43" y="2093976"/>
            <a:ext cx="11250386" cy="4050792"/>
          </a:xfrm>
        </p:spPr>
        <p:txBody>
          <a:bodyPr/>
          <a:lstStyle/>
          <a:p>
            <a:r>
              <a:rPr lang="en-US" b="1" dirty="0" smtClean="0"/>
              <a:t>Based on the matching strategy: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1.</a:t>
            </a:r>
            <a:r>
              <a:rPr lang="en-US" b="1" dirty="0" smtClean="0"/>
              <a:t> </a:t>
            </a:r>
            <a:r>
              <a:rPr lang="en-US" dirty="0" smtClean="0"/>
              <a:t>Knuth-Morris-Pratt          1. </a:t>
            </a:r>
            <a:r>
              <a:rPr lang="en-US" dirty="0" err="1" smtClean="0"/>
              <a:t>Boyre</a:t>
            </a:r>
            <a:r>
              <a:rPr lang="en-US" dirty="0" smtClean="0"/>
              <a:t>-Moore                  1. BNDM                            1. Naïve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2. </a:t>
            </a:r>
            <a:r>
              <a:rPr lang="en-US" dirty="0" err="1" smtClean="0"/>
              <a:t>Aho-Corasick</a:t>
            </a:r>
            <a:r>
              <a:rPr lang="en-US" dirty="0" smtClean="0"/>
              <a:t>                   2. </a:t>
            </a:r>
            <a:r>
              <a:rPr lang="en-US" dirty="0" err="1" smtClean="0"/>
              <a:t>Commentz</a:t>
            </a:r>
            <a:r>
              <a:rPr lang="en-US" dirty="0" smtClean="0"/>
              <a:t>-Walter         2. BOM                               2. Rabin-Karp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55271" y="2906486"/>
            <a:ext cx="1600200" cy="62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Prefix First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68862" y="2906486"/>
            <a:ext cx="1600200" cy="62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Suffix First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14457" y="2906486"/>
            <a:ext cx="1600200" cy="614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Factor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28048" y="2906486"/>
            <a:ext cx="1600200" cy="614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methods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>
            <a:off x="2155371" y="3532197"/>
            <a:ext cx="0" cy="7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5914" y="3532197"/>
            <a:ext cx="0" cy="7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92786" y="3532197"/>
            <a:ext cx="0" cy="7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</p:cNvCxnSpPr>
          <p:nvPr/>
        </p:nvCxnSpPr>
        <p:spPr>
          <a:xfrm>
            <a:off x="10328148" y="3521312"/>
            <a:ext cx="7838" cy="80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approach for string matching.</a:t>
            </a:r>
          </a:p>
          <a:p>
            <a:r>
              <a:rPr lang="en-US" dirty="0" smtClean="0"/>
              <a:t>Inefficient way to check whether pattern is present inside the string or not.</a:t>
            </a:r>
          </a:p>
          <a:p>
            <a:r>
              <a:rPr lang="en-US" dirty="0" smtClean="0"/>
              <a:t>It requires zero pre-processing time.</a:t>
            </a:r>
          </a:p>
          <a:p>
            <a:r>
              <a:rPr lang="en-US" b="1" dirty="0" smtClean="0"/>
              <a:t>Algorithm:-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 = </a:t>
            </a:r>
            <a:r>
              <a:rPr lang="en-US" dirty="0" err="1" smtClean="0"/>
              <a:t>T.length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 = </a:t>
            </a:r>
            <a:r>
              <a:rPr lang="en-US" dirty="0" err="1" smtClean="0"/>
              <a:t>P.length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dirty="0" err="1" smtClean="0"/>
              <a:t>i</a:t>
            </a:r>
            <a:r>
              <a:rPr lang="en-US" dirty="0" smtClean="0"/>
              <a:t> = 0 to n-m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 P[m]  == T[n]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Print  “ pattern matches’”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6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: O(m)</a:t>
            </a:r>
          </a:p>
          <a:p>
            <a:r>
              <a:rPr lang="en-US" dirty="0" smtClean="0"/>
              <a:t>Worst Case :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doesn’t take any pre-processing time still its string matching time is O(</a:t>
            </a:r>
            <a:r>
              <a:rPr lang="en-US" dirty="0" err="1" smtClean="0"/>
              <a:t>mn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Very inefficient for larger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A5B5-0444-4DA7-B74A-4057D1BCDBD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307</TotalTime>
  <Words>1185</Words>
  <Application>Microsoft Office PowerPoint</Application>
  <PresentationFormat>Widescreen</PresentationFormat>
  <Paragraphs>339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Rabin karp algorithm for String matching</vt:lpstr>
      <vt:lpstr>contents</vt:lpstr>
      <vt:lpstr>Introduction</vt:lpstr>
      <vt:lpstr>String matching(Formal definition)</vt:lpstr>
      <vt:lpstr>Basic example</vt:lpstr>
      <vt:lpstr>Classifications of String matching algorithms</vt:lpstr>
      <vt:lpstr>Classifications of String matching algorithms</vt:lpstr>
      <vt:lpstr>Naïve algorithm</vt:lpstr>
      <vt:lpstr>Time complexity</vt:lpstr>
      <vt:lpstr>Alternative algorithm</vt:lpstr>
      <vt:lpstr>Rabin-karp Algorithm</vt:lpstr>
      <vt:lpstr>Hash value calculations </vt:lpstr>
      <vt:lpstr>Algorithm</vt:lpstr>
      <vt:lpstr>Example</vt:lpstr>
      <vt:lpstr>Example contd..</vt:lpstr>
      <vt:lpstr>Example contd…</vt:lpstr>
      <vt:lpstr>Example contd…</vt:lpstr>
      <vt:lpstr>Time complexity</vt:lpstr>
      <vt:lpstr>Comparisons</vt:lpstr>
      <vt:lpstr>Applications</vt:lpstr>
      <vt:lpstr>System Specifications</vt:lpstr>
      <vt:lpstr>Conclusion</vt:lpstr>
      <vt:lpstr>References</vt:lpstr>
      <vt:lpstr>Questions?</vt:lpstr>
    </vt:vector>
  </TitlesOfParts>
  <Company>the University of Winnipeg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Equifax data breach</dc:title>
  <dc:creator>Hardeep Singh</dc:creator>
  <cp:lastModifiedBy>Hardeep Singh</cp:lastModifiedBy>
  <cp:revision>43</cp:revision>
  <dcterms:created xsi:type="dcterms:W3CDTF">2017-11-21T17:28:01Z</dcterms:created>
  <dcterms:modified xsi:type="dcterms:W3CDTF">2018-04-16T15:21:04Z</dcterms:modified>
</cp:coreProperties>
</file>