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86" r:id="rId1"/>
    <p:sldMasterId id="2147484499" r:id="rId2"/>
    <p:sldMasterId id="2147484512" r:id="rId3"/>
    <p:sldMasterId id="2147484516" r:id="rId4"/>
    <p:sldMasterId id="2147484530" r:id="rId5"/>
    <p:sldMasterId id="2147484537" r:id="rId6"/>
  </p:sldMasterIdLst>
  <p:notesMasterIdLst>
    <p:notesMasterId r:id="rId22"/>
  </p:notesMasterIdLst>
  <p:handoutMasterIdLst>
    <p:handoutMasterId r:id="rId23"/>
  </p:handoutMasterIdLst>
  <p:sldIdLst>
    <p:sldId id="1607" r:id="rId7"/>
    <p:sldId id="1608" r:id="rId8"/>
    <p:sldId id="1604" r:id="rId9"/>
    <p:sldId id="1605" r:id="rId10"/>
    <p:sldId id="1606" r:id="rId11"/>
    <p:sldId id="1610" r:id="rId12"/>
    <p:sldId id="1611" r:id="rId13"/>
    <p:sldId id="1514" r:id="rId14"/>
    <p:sldId id="1603" r:id="rId15"/>
    <p:sldId id="1602" r:id="rId16"/>
    <p:sldId id="1576" r:id="rId17"/>
    <p:sldId id="1580" r:id="rId18"/>
    <p:sldId id="1578" r:id="rId19"/>
    <p:sldId id="1609" r:id="rId20"/>
    <p:sldId id="1502"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CBF0"/>
    <a:srgbClr val="8597BE"/>
    <a:srgbClr val="0D7595"/>
    <a:srgbClr val="005AA1"/>
    <a:srgbClr val="FCB713"/>
    <a:srgbClr val="002864"/>
    <a:srgbClr val="002050"/>
    <a:srgbClr val="00BCF2"/>
    <a:srgbClr val="FFCC0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0102" autoAdjust="0"/>
    <p:restoredTop sz="75314" autoAdjust="0"/>
  </p:normalViewPr>
  <p:slideViewPr>
    <p:cSldViewPr snapToGrid="0">
      <p:cViewPr varScale="1">
        <p:scale>
          <a:sx n="67" d="100"/>
          <a:sy n="67" d="100"/>
        </p:scale>
        <p:origin x="1164" y="54"/>
      </p:cViewPr>
      <p:guideLst/>
    </p:cSldViewPr>
  </p:slideViewPr>
  <p:outlineViewPr>
    <p:cViewPr>
      <p:scale>
        <a:sx n="33" d="100"/>
        <a:sy n="33" d="100"/>
      </p:scale>
      <p:origin x="0" y="0"/>
    </p:cViewPr>
  </p:outlineViewPr>
  <p:notesTextViewPr>
    <p:cViewPr>
      <p:scale>
        <a:sx n="3" d="2"/>
        <a:sy n="3" d="2"/>
      </p:scale>
      <p:origin x="0" y="-534"/>
    </p:cViewPr>
  </p:notesTextViewPr>
  <p:sorterViewPr>
    <p:cViewPr>
      <p:scale>
        <a:sx n="80" d="100"/>
        <a:sy n="80" d="100"/>
      </p:scale>
      <p:origin x="0" y="0"/>
    </p:cViewPr>
  </p:sorterViewPr>
  <p:notesViewPr>
    <p:cSldViewPr snapToGrid="0" showGuides="1">
      <p:cViewPr varScale="1">
        <p:scale>
          <a:sx n="69" d="100"/>
          <a:sy n="69" d="100"/>
        </p:scale>
        <p:origin x="3264"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824BE007-D8A8-4BC5-A897-8BE1CC7D6DDF}" type="presOf" srcId="{C693AF90-2E67-4389-9BB6-C5D2CAEEC1FF}" destId="{DD756981-072A-4F78-ABC7-E2A848633815}" srcOrd="1"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DCC80B1A-4E1A-41D5-958B-E5CD639B1B0D}" type="presOf" srcId="{C693AF90-2E67-4389-9BB6-C5D2CAEEC1FF}" destId="{0663B67C-F1DA-4AE8-B977-A72746B0B55A}" srcOrd="0" destOrd="0" presId="urn:microsoft.com/office/officeart/2005/8/layout/vList4"/>
    <dgm:cxn modelId="{705C021B-4DD7-4E5D-89C9-EDEBD5F17379}" type="presOf" srcId="{CE92E143-7827-4B23-958C-F5E2952926EC}" destId="{BE359720-3DA6-45D3-B11C-BC16643AE4C6}" srcOrd="1"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6C569132-71B0-4D77-BA25-C5457021688A}" srcId="{8DA69A69-DF68-414D-8EA4-5B891DFFA5AF}" destId="{B1A5E10D-28EF-4A53-BB42-ADFCEDD33914}" srcOrd="1" destOrd="0" parTransId="{4330C9E9-E525-4CE3-8D83-79DC3A7B548F}" sibTransId="{EE6CE372-F5B4-4C65-BB47-2D0CBB1D465F}"/>
    <dgm:cxn modelId="{6810593D-FC64-4330-BAC8-B050DD661FD7}" type="presOf" srcId="{64841DF3-12D3-4C8A-A2EA-2845EC9F38D7}" destId="{A07D94F9-EF30-4E20-8074-E413B239BE21}"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7014A16F-3386-4271-823A-1E3479C1A3C3}" type="presOf" srcId="{F29A499B-128E-4ED9-A5CE-D3EC6833A092}" destId="{21FD6BEC-2BE4-4D3B-9A53-4987D8EC21AC}" srcOrd="0"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FADBC256-B53A-4253-82DD-D9B3730AA1EC}" type="presOf" srcId="{01BDD74D-C028-4813-9A40-60C9E2F57DB0}" destId="{28517874-F162-4DF2-9EB3-F83C7A652985}" srcOrd="1"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262F509B-DD73-42F9-9BA8-435A6AFF57F4}" type="presOf" srcId="{AB393BA1-5855-49E3-9B86-59C4B29CEA69}" destId="{9D8C2DA9-47A7-491C-9512-DC63D526E7DA}" srcOrd="1" destOrd="0" presId="urn:microsoft.com/office/officeart/2005/8/layout/vList4"/>
    <dgm:cxn modelId="{8D5B359C-D9E7-4132-8320-19453F90DDBD}" type="presOf" srcId="{A7635277-B6AF-417B-AB49-E517FD333C49}" destId="{5409D7A6-CC75-4C85-8991-EB5D7E28A32C}" srcOrd="0"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29C867A9-706B-4082-99B1-529CF2AA153D}" type="presOf" srcId="{011E79D2-CE12-4ACC-B4D0-D9E003466911}" destId="{FF945313-E4F2-443C-9640-F8236C883CA0}" srcOrd="1"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F3ED81DC-2C51-47EE-A31F-B6E976CD6458}" srcId="{8DA69A69-DF68-414D-8EA4-5B891DFFA5AF}" destId="{AB393BA1-5855-49E3-9B86-59C4B29CEA69}" srcOrd="2" destOrd="0" parTransId="{FB136A78-F087-494B-A4DD-4AF3EF01BF04}" sibTransId="{CFE1A1C0-1939-44E8-B395-EE878B1AED03}"/>
    <dgm:cxn modelId="{48C0D9DC-8DEF-4A18-A0E2-0A591D1D23D4}" srcId="{8DA69A69-DF68-414D-8EA4-5B891DFFA5AF}" destId="{64841DF3-12D3-4C8A-A2EA-2845EC9F38D7}" srcOrd="8" destOrd="0" parTransId="{A9E857A5-108E-46DC-B1FD-F3877D7A6824}" sibTransId="{063C695B-C458-492E-9DD8-8C80EDD037E4}"/>
    <dgm:cxn modelId="{876943E5-6311-4C46-B02D-095CFB15C899}" srcId="{8DA69A69-DF68-414D-8EA4-5B891DFFA5AF}" destId="{A7635277-B6AF-417B-AB49-E517FD333C49}" srcOrd="6" destOrd="0" parTransId="{C477E470-852C-42A8-B063-8341FC3C990C}" sibTransId="{71F53B31-01A5-4EDB-848A-6A0AD6C5A84A}"/>
    <dgm:cxn modelId="{8A6687E5-21B2-435D-B10C-332268480112}" srcId="{8DA69A69-DF68-414D-8EA4-5B891DFFA5AF}" destId="{EA167186-6F53-4DC7-A045-E6417D37BF33}" srcOrd="3" destOrd="0" parTransId="{AA45AC8D-893E-49DB-8316-613BBB5646B5}" sibTransId="{9FE0364B-209B-4506-9049-4401EA19AFBC}"/>
    <dgm:cxn modelId="{462546E9-5FC3-417D-9427-DDC067EFBA53}" type="presOf" srcId="{8DA69A69-DF68-414D-8EA4-5B891DFFA5AF}" destId="{3245D8A3-8E5E-4370-9560-7D50F08D1AAC}" srcOrd="0" destOrd="0" presId="urn:microsoft.com/office/officeart/2005/8/layout/vList4"/>
    <dgm:cxn modelId="{3F70E3EC-8DAA-43A9-9201-E83ACE16E279}" type="presOf" srcId="{B1A5E10D-28EF-4A53-BB42-ADFCEDD33914}" destId="{72FDBD55-6070-4E85-AA3A-6F7522DCF49F}" srcOrd="0" destOrd="0" presId="urn:microsoft.com/office/officeart/2005/8/layout/vList4"/>
    <dgm:cxn modelId="{DB6381F9-22D0-4EC2-89ED-F9723FBC122B}" srcId="{8DA69A69-DF68-414D-8EA4-5B891DFFA5AF}" destId="{87EED9D7-F903-415E-8AD5-FBB20E57F17C}" srcOrd="10" destOrd="0" parTransId="{9CF7ABFF-4CAE-47CB-923D-1BC6D6E97E96}" sibTransId="{845A9F58-8459-4120-83F7-C236F902D2A4}"/>
    <dgm:cxn modelId="{3E7B37FE-1F03-4B51-8A7C-5C8D70514817}" type="presOf" srcId="{A7635277-B6AF-417B-AB49-E517FD333C49}" destId="{AF33F1AF-16D3-496F-A982-1F3CBCF4FF8E}" srcOrd="1" destOrd="0" presId="urn:microsoft.com/office/officeart/2005/8/layout/vList4"/>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4/2/2017 3:03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4609400" cy="2592788"/>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3327093"/>
            <a:ext cx="6096000" cy="530961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6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6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6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6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6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sdn.microsoft.com/en-us/library/mt709082.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mt628054.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sdn.microsoft.com/en-us/library/mt709078.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sdn.microsoft.com/en-us/library/mt590866.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msdn.microsoft.com/en-us/library/mt590540.aspx" TargetMode="External"/><Relationship Id="rId4" Type="http://schemas.openxmlformats.org/officeDocument/2006/relationships/hyperlink" Target="https://msdn.microsoft.com/en-us/library/mt653951.aspx"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gallery.cortanaintelligence.com/Collection/ML-Templates-with-SQL-Server-R-Services-1" TargetMode="External"/><Relationship Id="rId3" Type="http://schemas.openxmlformats.org/officeDocument/2006/relationships/hyperlink" Target="https://www.microsoft.com/en-us/sql-server/developer-get-started/r" TargetMode="External"/><Relationship Id="rId7" Type="http://schemas.openxmlformats.org/officeDocument/2006/relationships/hyperlink" Target="https://github.com/Microsoft/SQL-Server-R-Services-Sample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channel9.msdn.com/Shows/Cloud+Cover/Episode-226-Microsoft-R-Server-Solutions" TargetMode="External"/><Relationship Id="rId5" Type="http://schemas.openxmlformats.org/officeDocument/2006/relationships/hyperlink" Target="https://gallery.cortanaintelligence.com/Tutorial/Predictive-Maintenance-Template-with-SQL-Server-R-Services-1" TargetMode="External"/><Relationship Id="rId4" Type="http://schemas.openxmlformats.org/officeDocument/2006/relationships/hyperlink" Target="https://github.com/Microsoft/sql-server-samples/tree/master/samples/features/r-services/Telco%20Customer%20Churn"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www.microsoft.com/en-us/cloud-platform/r-server" TargetMode="External"/><Relationship Id="rId13" Type="http://schemas.openxmlformats.org/officeDocument/2006/relationships/hyperlink" Target="https://www.youtube.com/watch?v=s7pJyitqKzQ" TargetMode="External"/><Relationship Id="rId3" Type="http://schemas.openxmlformats.org/officeDocument/2006/relationships/hyperlink" Target="https://msdn.microsoft.com/en-us/microsoft-r/microsoft-r-more-resources" TargetMode="External"/><Relationship Id="rId7" Type="http://schemas.openxmlformats.org/officeDocument/2006/relationships/hyperlink" Target="https://msdn.microsoft.com/en-us/microsoft-r/data-analysis-in-microsoft-r" TargetMode="External"/><Relationship Id="rId12" Type="http://schemas.openxmlformats.org/officeDocument/2006/relationships/hyperlink" Target="https://www.youtube.com/watch?v=8Sly49zDZEw"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msdn.microsoft.com/en-us/microsoft-r/microsoft-r-getting-started" TargetMode="External"/><Relationship Id="rId11" Type="http://schemas.openxmlformats.org/officeDocument/2006/relationships/hyperlink" Target="https://www.youtube.com/watch?v=wGsvh1OF3S0" TargetMode="External"/><Relationship Id="rId5" Type="http://schemas.openxmlformats.org/officeDocument/2006/relationships/hyperlink" Target="https://blogs.technet.microsoft.com/machinelearning/2016/01/12/making-r-the-enterprise-standard-for-cross-platform-analytics-both-on-premises-and-in-the-cloud/" TargetMode="External"/><Relationship Id="rId10" Type="http://schemas.openxmlformats.org/officeDocument/2006/relationships/hyperlink" Target="https://www.youtube.com/watch?v=PFmOKELowPA" TargetMode="External"/><Relationship Id="rId4" Type="http://schemas.openxmlformats.org/officeDocument/2006/relationships/hyperlink" Target="https://www.google.com/url?sa=t&amp;rct=j&amp;q=&amp;esrc=s&amp;source=web&amp;cd=1&amp;cad=rja&amp;uact=8&amp;ved=0ahUKEwjaxKfVidHPAhUc24MKHTfABy4QFggcMAA&amp;url=http://blog.revolutionanalytics.com/&amp;usg=AFQjCNEkApl3SaFeBOd9nXcDuDoWfIrt8w&amp;bvm=bv.135258522,d.amc" TargetMode="External"/><Relationship Id="rId9" Type="http://schemas.openxmlformats.org/officeDocument/2006/relationships/hyperlink" Target="https://www.youtube.com/watch?v=Y1_0XN-p3Hs" TargetMode="External"/><Relationship Id="rId14" Type="http://schemas.openxmlformats.org/officeDocument/2006/relationships/hyperlink" Target="https://msdn.microsoft.com/en-us/library/mt591993.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en-us/microsoft-r/microsoft-r-getting-starte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sdn.microsoft.com/en-us/library/mt628054.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r-bloggers.com/r-and-sql-server-articles/amp/" TargetMode="External"/><Relationship Id="rId7" Type="http://schemas.openxmlformats.org/officeDocument/2006/relationships/hyperlink" Target="https://na01.safelinks.protection.outlook.com/?url=https://curiousaboutdata.com/2016/09/05/statistics-with-t-sql-and-r-the-pearsons-correlation-coefficient/&amp;data=02|01|Buck.Woody@microsoft.com|3392041b22194eb7d26108d44d470806|72f988bf86f141af91ab2d7cd011db47|1|0|636218414851971791&amp;sdata=n81vR7/4drsdhcyXwI8AAmV37s2gpgdfEigZ%2BOT5koI%3D&amp;reserved=0"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na01.safelinks.protection.outlook.com/?url=https://curiousaboutdata.com/2016/09/13/statistics-chi-square-test/&amp;data=02|01|Buck.Woody@microsoft.com|3392041b22194eb7d26108d44d470806|72f988bf86f141af91ab2d7cd011db47|1|0|636218414851971791&amp;sdata=uIfKpZKX3WK1IIvO0FlD7QvlBmbXkFAy7ah03tGcv6Q%3D&amp;reserved=0" TargetMode="External"/><Relationship Id="rId5" Type="http://schemas.openxmlformats.org/officeDocument/2006/relationships/hyperlink" Target="https://na01.safelinks.protection.outlook.com/?url=https://curiousaboutdata.com/2016/09/21/associative-statistics-one-sample-t-test-with-tsql-and-r/&amp;data=02|01|Buck.Woody@microsoft.com|3392041b22194eb7d26108d44d470806|72f988bf86f141af91ab2d7cd011db47|1|0|636218414851971791&amp;sdata=OTuQ3tylw19g%2BrqE7v%2BUHyb/6XXhChp1o1gp1ZCWmN0%3D&amp;reserved=0" TargetMode="External"/><Relationship Id="rId4" Type="http://schemas.openxmlformats.org/officeDocument/2006/relationships/hyperlink" Target="https://na01.safelinks.protection.outlook.com/?url=https://curiousaboutdata.com/2016/11/21/associative-analytics-two-sample-t-test/&amp;data=02|01|Buck.Woody@microsoft.com|3392041b22194eb7d26108d44d470806|72f988bf86f141af91ab2d7cd011db47|1|0|636218414851971791&amp;sdata=XVLyyXf0%2Bo5l/uGQjsS/6yfz5ql4Ak0UxCkrmZgXFG8%3D&amp;reserved=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sdn.microsoft.com/en-us/library/mt604845.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465638" cy="2513013"/>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Main</a:t>
            </a:r>
            <a:r>
              <a:rPr lang="en-US" baseline="0" dirty="0"/>
              <a:t> page: </a:t>
            </a:r>
            <a:r>
              <a:rPr lang="en-US" baseline="0" dirty="0">
                <a:hlinkClick r:id="rId3"/>
              </a:rPr>
              <a:t>http://cortanaanalytics.com</a:t>
            </a:r>
            <a:r>
              <a:rPr lang="en-US" baseline="0" dirty="0"/>
              <a:t> </a:t>
            </a:r>
          </a:p>
          <a:p>
            <a:pPr marL="228600" indent="-228600">
              <a:buFont typeface="+mj-lt"/>
              <a:buAutoNum type="arabicPeriod"/>
            </a:pPr>
            <a:r>
              <a:rPr lang="en-US" baseline="0" dirty="0"/>
              <a:t>To begin this module, you should have: </a:t>
            </a:r>
          </a:p>
          <a:p>
            <a:pPr marL="445862" lvl="1" indent="-228600">
              <a:buFont typeface="+mj-lt"/>
              <a:buAutoNum type="arabicPeriod"/>
            </a:pPr>
            <a:r>
              <a:rPr lang="en-US" baseline="0" dirty="0"/>
              <a:t>Basic Math and Stats skills</a:t>
            </a:r>
          </a:p>
          <a:p>
            <a:pPr marL="445862" lvl="1" indent="-228600">
              <a:buFont typeface="+mj-lt"/>
              <a:buAutoNum type="arabicPeriod"/>
            </a:pPr>
            <a:r>
              <a:rPr lang="en-US" baseline="0" dirty="0"/>
              <a:t>Business and Domain Awareness</a:t>
            </a:r>
          </a:p>
          <a:p>
            <a:pPr marL="445862" lvl="1" indent="-228600">
              <a:buFont typeface="+mj-lt"/>
              <a:buAutoNum type="arabicPeriod"/>
            </a:pPr>
            <a:r>
              <a:rPr lang="en-US" baseline="0" dirty="0"/>
              <a:t>General Computing Background</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dirty="0"/>
          </a:p>
          <a:p>
            <a:endParaRPr lang="en-US" dirty="0"/>
          </a:p>
          <a:p>
            <a:endParaRPr lang="en-IN" sz="1400"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421340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10100" cy="2592388"/>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Components and Architecture: </a:t>
            </a:r>
            <a:r>
              <a:rPr lang="en-US" dirty="0">
                <a:hlinkClick r:id="rId3"/>
              </a:rPr>
              <a:t>https://msdn.microsoft.com/en-us/library/mt709082.aspx</a:t>
            </a:r>
            <a:r>
              <a:rPr lang="en-US" dirty="0"/>
              <a:t>  (with graphics)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935792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460875" cy="2509838"/>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Extended Events for SQL Server R Services: </a:t>
            </a:r>
            <a:r>
              <a:rPr lang="en-US" dirty="0">
                <a:hlinkClick r:id="rId3"/>
              </a:rPr>
              <a:t>https://msdn.microsoft.com/en-us/library/mt628054.aspx</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8526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10100" cy="2592388"/>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Security Overview: </a:t>
            </a:r>
            <a:r>
              <a:rPr lang="en-US" dirty="0">
                <a:hlinkClick r:id="rId3"/>
              </a:rPr>
              <a:t>https://msdn.microsoft.com/en-us/library/mt709078.aspx</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17323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10100" cy="2592388"/>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Managing and monitoring R Solutions</a:t>
            </a:r>
            <a:r>
              <a:rPr lang="en-US" baseline="0" dirty="0"/>
              <a:t> for SQL Server: </a:t>
            </a:r>
            <a:r>
              <a:rPr lang="en-US" baseline="0" dirty="0">
                <a:hlinkClick r:id="rId3"/>
              </a:rPr>
              <a:t>https://msdn.microsoft.com/en-us/library/mt590866.aspx</a:t>
            </a:r>
            <a:r>
              <a:rPr lang="en-US" baseline="0" dirty="0"/>
              <a:t>  </a:t>
            </a:r>
          </a:p>
          <a:p>
            <a:pPr marL="342900" indent="-342900">
              <a:buFont typeface="+mj-lt"/>
              <a:buAutoNum type="arabicPeriod"/>
            </a:pPr>
            <a:r>
              <a:rPr lang="en-US" baseline="0" dirty="0"/>
              <a:t>Upgrade and Installation: </a:t>
            </a:r>
            <a:r>
              <a:rPr lang="en-US" baseline="0" dirty="0">
                <a:hlinkClick r:id="rId4"/>
              </a:rPr>
              <a:t>https://msdn.microsoft.com/en-us/library/mt653951.aspx</a:t>
            </a:r>
            <a:r>
              <a:rPr lang="en-US" baseline="0" dirty="0"/>
              <a:t>  </a:t>
            </a:r>
          </a:p>
          <a:p>
            <a:pPr marL="342900" indent="-342900">
              <a:buFont typeface="+mj-lt"/>
              <a:buAutoNum type="arabicPeriod"/>
            </a:pPr>
            <a:r>
              <a:rPr lang="en-US" baseline="0" dirty="0"/>
              <a:t>Considerations: </a:t>
            </a:r>
            <a:r>
              <a:rPr lang="en-US" baseline="0" dirty="0">
                <a:hlinkClick r:id="rId5"/>
              </a:rPr>
              <a:t>https://msdn.microsoft.com/en-us/library/mt590540.aspx</a:t>
            </a:r>
            <a:r>
              <a:rPr lang="en-US" baseline="0" dirty="0"/>
              <a:t>  </a:t>
            </a:r>
          </a:p>
          <a:p>
            <a:pPr marL="342900"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3015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08513" cy="2592388"/>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Option 1: </a:t>
            </a:r>
            <a:r>
              <a:rPr lang="en-US" u="sng" kern="1200" dirty="0">
                <a:solidFill>
                  <a:schemeClr val="tx1"/>
                </a:solidFill>
                <a:effectLst/>
                <a:latin typeface="Segoe UI Light" pitchFamily="34" charset="0"/>
                <a:ea typeface="+mn-ea"/>
                <a:cs typeface="+mn-cs"/>
                <a:hlinkClick r:id="rId3"/>
              </a:rPr>
              <a:t>https://www.microsoft.com/en-us/sql-server/developer-get-started/r</a:t>
            </a:r>
            <a:r>
              <a:rPr lang="en-US" kern="1200" dirty="0">
                <a:solidFill>
                  <a:schemeClr val="tx1"/>
                </a:solidFill>
                <a:effectLst/>
                <a:latin typeface="Segoe UI Light" pitchFamily="34" charset="0"/>
                <a:ea typeface="+mn-ea"/>
                <a:cs typeface="+mn-cs"/>
              </a:rPr>
              <a:t> </a:t>
            </a:r>
            <a:endParaRPr lang="en-US" sz="1200" kern="120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Option 2: Open the </a:t>
            </a:r>
            <a:r>
              <a:rPr lang="en-US" b="1" kern="1200" dirty="0">
                <a:solidFill>
                  <a:schemeClr val="tx1"/>
                </a:solidFill>
                <a:latin typeface="Segoe UI Light" pitchFamily="34" charset="0"/>
                <a:ea typeface="+mn-ea"/>
                <a:cs typeface="+mn-cs"/>
              </a:rPr>
              <a:t>SQL Server R Services Lab </a:t>
            </a:r>
            <a:r>
              <a:rPr lang="en-US" kern="1200" dirty="0">
                <a:solidFill>
                  <a:schemeClr val="tx1"/>
                </a:solidFill>
                <a:latin typeface="Segoe UI Light" pitchFamily="34" charset="0"/>
                <a:ea typeface="+mn-ea"/>
                <a:cs typeface="+mn-cs"/>
              </a:rPr>
              <a:t>from your \Resources folder, follow the instructions you find there. Source Materials</a:t>
            </a:r>
            <a:r>
              <a:rPr lang="en-US" kern="1200" baseline="0" dirty="0">
                <a:solidFill>
                  <a:schemeClr val="tx1"/>
                </a:solidFill>
                <a:latin typeface="Segoe UI Light" pitchFamily="34" charset="0"/>
                <a:ea typeface="+mn-ea"/>
                <a:cs typeface="+mn-cs"/>
              </a:rPr>
              <a:t> are at: </a:t>
            </a:r>
            <a:r>
              <a:rPr lang="en-US" kern="1200" baseline="0" dirty="0">
                <a:solidFill>
                  <a:schemeClr val="tx1"/>
                </a:solidFill>
                <a:latin typeface="Segoe UI Light" pitchFamily="34" charset="0"/>
                <a:ea typeface="+mn-ea"/>
                <a:cs typeface="+mn-cs"/>
                <a:hlinkClick r:id="rId4"/>
              </a:rPr>
              <a:t>https://github.com/Microsoft/sql-server-samples/tree/master/samples/features/r-services/Telco%20Customer%20Churn</a:t>
            </a:r>
            <a:r>
              <a:rPr lang="en-US" kern="1200" baseline="0" dirty="0">
                <a:solidFill>
                  <a:schemeClr val="tx1"/>
                </a:solidFill>
                <a:latin typeface="Segoe UI Light" pitchFamily="34" charset="0"/>
                <a:ea typeface="+mn-ea"/>
                <a:cs typeface="+mn-cs"/>
              </a:rPr>
              <a:t>  </a:t>
            </a: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Option 3: Refer</a:t>
            </a:r>
            <a:r>
              <a:rPr lang="en-US" kern="1200" baseline="0" dirty="0">
                <a:solidFill>
                  <a:schemeClr val="tx1"/>
                </a:solidFill>
                <a:latin typeface="Segoe UI Light" pitchFamily="34" charset="0"/>
                <a:ea typeface="+mn-ea"/>
                <a:cs typeface="+mn-cs"/>
              </a:rPr>
              <a:t> to this link: </a:t>
            </a:r>
            <a:r>
              <a:rPr lang="en-US" kern="1200" baseline="0" dirty="0">
                <a:solidFill>
                  <a:schemeClr val="tx1"/>
                </a:solidFill>
                <a:latin typeface="Segoe UI Light" pitchFamily="34" charset="0"/>
                <a:ea typeface="+mn-ea"/>
                <a:cs typeface="+mn-cs"/>
                <a:hlinkClick r:id="rId5"/>
              </a:rPr>
              <a:t>https://gallery.cortanaintelligence.com/Tutorial/Predictive-Maintenance-Template-with-SQL-Server-R-Services-1</a:t>
            </a:r>
            <a:r>
              <a:rPr lang="en-US" kern="1200" baseline="0" dirty="0">
                <a:solidFill>
                  <a:schemeClr val="tx1"/>
                </a:solidFill>
                <a:latin typeface="Segoe UI Light" pitchFamily="34" charset="0"/>
                <a:ea typeface="+mn-ea"/>
                <a:cs typeface="+mn-cs"/>
              </a:rPr>
              <a:t>  and work through that example.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baseline="0" dirty="0">
                <a:solidFill>
                  <a:schemeClr val="tx1"/>
                </a:solidFill>
                <a:latin typeface="Segoe UI Light" pitchFamily="34" charset="0"/>
                <a:ea typeface="+mn-ea"/>
                <a:cs typeface="+mn-cs"/>
              </a:rPr>
              <a:t>Channel 9 Video on these tutorials: </a:t>
            </a:r>
            <a:r>
              <a:rPr lang="en-US" kern="1200" baseline="0" dirty="0">
                <a:solidFill>
                  <a:schemeClr val="tx1"/>
                </a:solidFill>
                <a:latin typeface="Segoe UI Light" pitchFamily="34" charset="0"/>
                <a:ea typeface="+mn-ea"/>
                <a:cs typeface="+mn-cs"/>
                <a:hlinkClick r:id="rId6"/>
              </a:rPr>
              <a:t>https://channel9.msdn.com/Shows/Cloud+Cover</a:t>
            </a:r>
            <a:r>
              <a:rPr lang="en-US" kern="1200" baseline="0">
                <a:solidFill>
                  <a:schemeClr val="tx1"/>
                </a:solidFill>
                <a:latin typeface="Segoe UI Light" pitchFamily="34" charset="0"/>
                <a:ea typeface="+mn-ea"/>
                <a:cs typeface="+mn-cs"/>
                <a:hlinkClick r:id="rId6"/>
              </a:rPr>
              <a:t>/Episode-226-Microsoft-R-Server-Solutions</a:t>
            </a:r>
            <a:r>
              <a:rPr lang="en-US" kern="1200" baseline="0">
                <a:solidFill>
                  <a:schemeClr val="tx1"/>
                </a:solidFill>
                <a:latin typeface="Segoe UI Light" pitchFamily="34" charset="0"/>
                <a:ea typeface="+mn-ea"/>
                <a:cs typeface="+mn-cs"/>
              </a:rPr>
              <a:t>  </a:t>
            </a:r>
            <a:endParaRPr lang="en-US" kern="1200" baseline="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baseline="0" dirty="0">
                <a:solidFill>
                  <a:schemeClr val="tx1"/>
                </a:solidFill>
                <a:latin typeface="Segoe UI Light" pitchFamily="34" charset="0"/>
                <a:ea typeface="+mn-ea"/>
                <a:cs typeface="+mn-cs"/>
              </a:rPr>
              <a:t>More labs: </a:t>
            </a:r>
            <a:r>
              <a:rPr lang="en-US" kern="1200" baseline="0" dirty="0">
                <a:solidFill>
                  <a:schemeClr val="tx1"/>
                </a:solidFill>
                <a:latin typeface="Segoe UI Light" pitchFamily="34" charset="0"/>
                <a:ea typeface="+mn-ea"/>
                <a:cs typeface="+mn-cs"/>
                <a:hlinkClick r:id="rId7"/>
              </a:rPr>
              <a:t>https://github.com/Microsoft/SQL-Server-R-Services-Samples</a:t>
            </a:r>
            <a:r>
              <a:rPr lang="en-US" kern="1200" baseline="0" dirty="0">
                <a:solidFill>
                  <a:schemeClr val="tx1"/>
                </a:solidFill>
                <a:latin typeface="Segoe UI Light" pitchFamily="34" charset="0"/>
                <a:ea typeface="+mn-ea"/>
                <a:cs typeface="+mn-cs"/>
              </a:rPr>
              <a:t>  and </a:t>
            </a:r>
            <a:r>
              <a:rPr lang="en-US" kern="1200" baseline="0" dirty="0">
                <a:solidFill>
                  <a:schemeClr val="tx1"/>
                </a:solidFill>
                <a:latin typeface="Segoe UI Light" pitchFamily="34" charset="0"/>
                <a:ea typeface="+mn-ea"/>
                <a:cs typeface="+mn-cs"/>
                <a:hlinkClick r:id="rId8"/>
              </a:rPr>
              <a:t>https://gallery.cortanaintelligence.com/Collection/ML-Templates-with-SQL-Server-R-Services-1</a:t>
            </a:r>
            <a:r>
              <a:rPr lang="en-US" kern="1200" baseline="0" dirty="0">
                <a:solidFill>
                  <a:schemeClr val="tx1"/>
                </a:solidFill>
                <a:latin typeface="Segoe UI Light" pitchFamily="34" charset="0"/>
                <a:ea typeface="+mn-ea"/>
                <a:cs typeface="+mn-cs"/>
              </a:rPr>
              <a:t>  </a:t>
            </a: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528329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440238" cy="2498725"/>
          </a:xfrm>
        </p:spPr>
      </p:sp>
      <p:sp>
        <p:nvSpPr>
          <p:cNvPr id="3" name="Notes Placeholder 2"/>
          <p:cNvSpPr>
            <a:spLocks noGrp="1"/>
          </p:cNvSpPr>
          <p:nvPr>
            <p:ph type="body" idx="1"/>
          </p:nvPr>
        </p:nvSpPr>
        <p:spPr/>
        <p:txBody>
          <a:bodyPr/>
          <a:lstStyle/>
          <a:p>
            <a:r>
              <a:rPr lang="en-US" dirty="0"/>
              <a:t>Questions?</a:t>
            </a:r>
          </a:p>
          <a:p>
            <a:endParaRPr lang="en-US" dirty="0"/>
          </a:p>
          <a:p>
            <a:r>
              <a:rPr lang="en-US" dirty="0"/>
              <a:t>More resources: </a:t>
            </a:r>
          </a:p>
          <a:p>
            <a:pPr marL="228600" indent="-228600">
              <a:buFont typeface="+mj-lt"/>
              <a:buAutoNum type="arabicPeriod"/>
            </a:pPr>
            <a:r>
              <a:rPr lang="en-US" dirty="0">
                <a:hlinkClick r:id="rId3"/>
              </a:rPr>
              <a:t>https://msdn.microsoft.com/en-us/microsoft-r/microsoft-r-more-resources</a:t>
            </a:r>
            <a:r>
              <a:rPr lang="en-US" dirty="0"/>
              <a:t>  </a:t>
            </a:r>
          </a:p>
          <a:p>
            <a:pPr marL="228600" indent="-228600" rtl="0" eaLnBrk="1" fontAlgn="auto" latinLnBrk="0" hangingPunct="1">
              <a:buFont typeface="+mj-lt"/>
              <a:buAutoNum type="arabicPeriod"/>
            </a:pPr>
            <a:r>
              <a:rPr lang="en-US" b="0" i="0" u="none" strike="noStrike" kern="1200" dirty="0">
                <a:solidFill>
                  <a:schemeClr val="tx1"/>
                </a:solidFill>
                <a:effectLst/>
                <a:hlinkClick r:id="rId4"/>
              </a:rPr>
              <a:t>Revolutions Blog</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5"/>
              </a:rPr>
              <a:t>Blog:  Joseph</a:t>
            </a:r>
            <a:r>
              <a:rPr lang="en-US" b="0" i="0" u="none" strike="noStrike" kern="1200" baseline="0" dirty="0">
                <a:solidFill>
                  <a:schemeClr val="tx1"/>
                </a:solidFill>
                <a:effectLst/>
                <a:hlinkClick r:id="rId5"/>
              </a:rPr>
              <a:t> Sirosh, “Making R the Enterprise Standard…”</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6"/>
              </a:rPr>
              <a:t>Getting</a:t>
            </a:r>
            <a:r>
              <a:rPr lang="en-US" b="0" i="0" u="none" strike="noStrike" kern="1200" baseline="0" dirty="0">
                <a:solidFill>
                  <a:schemeClr val="tx1"/>
                </a:solidFill>
                <a:effectLst/>
                <a:hlinkClick r:id="rId6"/>
              </a:rPr>
              <a:t> Started with Microsoft R</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7"/>
              </a:rPr>
              <a:t>Diving In.. Data Analysis</a:t>
            </a:r>
            <a:r>
              <a:rPr lang="en-US" b="0" i="0" u="none" strike="noStrike" kern="1200" baseline="0" dirty="0">
                <a:solidFill>
                  <a:schemeClr val="tx1"/>
                </a:solidFill>
                <a:effectLst/>
                <a:hlinkClick r:id="rId7"/>
              </a:rPr>
              <a:t> in Microsoft R</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8"/>
              </a:rPr>
              <a:t>R Server Technology – Video</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9"/>
              </a:rPr>
              <a:t>R Tools for Visual Studio Sneak Peek</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0"/>
              </a:rPr>
              <a:t>R Tools</a:t>
            </a:r>
            <a:r>
              <a:rPr lang="en-US" b="0" i="0" u="none" strike="noStrike" kern="1200" baseline="0" dirty="0">
                <a:solidFill>
                  <a:schemeClr val="tx1"/>
                </a:solidFill>
                <a:effectLst/>
                <a:hlinkClick r:id="rId10"/>
              </a:rPr>
              <a:t> for Visual Studio Overview</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1"/>
              </a:rPr>
              <a:t>SQL R Services Overview – </a:t>
            </a:r>
            <a:r>
              <a:rPr lang="en-US" b="0" i="0" u="none" strike="noStrike" kern="1200" dirty="0" err="1">
                <a:solidFill>
                  <a:schemeClr val="tx1"/>
                </a:solidFill>
                <a:effectLst/>
                <a:hlinkClick r:id="rId11"/>
              </a:rPr>
              <a:t>Youtube</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2"/>
              </a:rPr>
              <a:t>SQL R Services Feature Overview - </a:t>
            </a:r>
            <a:r>
              <a:rPr lang="en-US" b="0" i="0" u="none" strike="noStrike" kern="1200" dirty="0" err="1">
                <a:solidFill>
                  <a:schemeClr val="tx1"/>
                </a:solidFill>
                <a:effectLst/>
                <a:hlinkClick r:id="rId12"/>
              </a:rPr>
              <a:t>Youtube</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3"/>
              </a:rPr>
              <a:t>SQL R Services Overview at Build</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4"/>
              </a:rPr>
              <a:t>SQL R Services Tutorial</a:t>
            </a:r>
            <a:endParaRPr lang="en-US" b="0" i="0" u="none" strike="noStrike" kern="1200" dirty="0">
              <a:solidFill>
                <a:schemeClr val="tx1"/>
              </a:solidFill>
              <a:effectLst/>
            </a:endParaRPr>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309938" cy="1862138"/>
          </a:xfrm>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At the</a:t>
            </a:r>
            <a:r>
              <a:rPr lang="en-US" sz="1800" baseline="0" dirty="0"/>
              <a:t> end of this Module, you will:</a:t>
            </a:r>
          </a:p>
          <a:p>
            <a:pPr marL="445862" lvl="1" indent="-228600">
              <a:buFont typeface="+mj-lt"/>
              <a:buAutoNum type="arabicPeriod"/>
            </a:pPr>
            <a:r>
              <a:rPr lang="en-US" sz="1800" baseline="0" dirty="0"/>
              <a:t>Know how to operationalize a SQL Server R Services environment</a:t>
            </a:r>
          </a:p>
          <a:p>
            <a:pPr marL="445862" lvl="1" indent="-228600">
              <a:buFont typeface="+mj-lt"/>
              <a:buAutoNum type="arabicPeriod"/>
            </a:pPr>
            <a:r>
              <a:rPr lang="en-US" sz="1800" baseline="0" dirty="0"/>
              <a:t>Use the Microsoft R capabilities in a solution</a:t>
            </a:r>
          </a:p>
          <a:p>
            <a:endParaRPr lang="en-US" sz="16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506598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10100" cy="25923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59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421188" cy="2487613"/>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This process largely follows the CRISP-DM model: </a:t>
            </a:r>
            <a:r>
              <a:rPr lang="en-US" dirty="0">
                <a:hlinkClick r:id="rId3"/>
              </a:rPr>
              <a:t>http://www.sv-europe.com/crisp-dm-methodology/</a:t>
            </a:r>
            <a:r>
              <a:rPr lang="en-US" dirty="0"/>
              <a:t>  </a:t>
            </a:r>
          </a:p>
          <a:p>
            <a:pPr marL="228600" indent="-228600">
              <a:buFont typeface="+mj-lt"/>
              <a:buAutoNum type="arabicPeriod"/>
            </a:pPr>
            <a:r>
              <a:rPr lang="en-US" dirty="0"/>
              <a:t>It also references the Cortana Intelligence process: </a:t>
            </a:r>
            <a:r>
              <a:rPr lang="en-US" dirty="0">
                <a:hlinkClick r:id="rId4"/>
              </a:rPr>
              <a:t>https://azure.microsoft.com/en-us/documentation/articles/data-science-process-overview/</a:t>
            </a:r>
            <a:r>
              <a:rPr lang="en-US" dirty="0"/>
              <a:t>  </a:t>
            </a:r>
          </a:p>
          <a:p>
            <a:pPr marL="228600" indent="-228600">
              <a:buFont typeface="+mj-lt"/>
              <a:buAutoNum type="arabicPeriod"/>
            </a:pPr>
            <a:r>
              <a:rPr lang="en-US" dirty="0"/>
              <a:t>A complete process diagram</a:t>
            </a:r>
            <a:r>
              <a:rPr lang="en-US" baseline="0" dirty="0"/>
              <a:t> is here: </a:t>
            </a:r>
            <a:r>
              <a:rPr lang="en-US" dirty="0">
                <a:hlinkClick r:id="rId5"/>
              </a:rPr>
              <a:t>https://azure.microsoft.com/en-us/documentation/learning-paths/cortana-analytics-process/</a:t>
            </a:r>
            <a:r>
              <a:rPr lang="en-US" dirty="0"/>
              <a:t> </a:t>
            </a:r>
          </a:p>
          <a:p>
            <a:pPr marL="228600" indent="-228600">
              <a:buFont typeface="+mj-lt"/>
              <a:buAutoNum type="arabicPeriod"/>
            </a:pPr>
            <a:r>
              <a:rPr lang="en-US" dirty="0"/>
              <a:t>Some walkthrough’s of the various services: </a:t>
            </a:r>
            <a:r>
              <a:rPr lang="en-US" dirty="0">
                <a:hlinkClick r:id="rId6"/>
              </a:rPr>
              <a:t>https://azure.microsoft.com/en-us/documentation/articles/data-science-process-walkthroughs/</a:t>
            </a:r>
            <a:r>
              <a:rPr lang="en-US" dirty="0"/>
              <a:t>  </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3502803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519613" cy="2541588"/>
          </a:xfrm>
        </p:spPr>
      </p:sp>
      <p:sp>
        <p:nvSpPr>
          <p:cNvPr id="3" name="Notes Placeholder 2"/>
          <p:cNvSpPr>
            <a:spLocks noGrp="1"/>
          </p:cNvSpPr>
          <p:nvPr>
            <p:ph type="body" idx="1"/>
          </p:nvPr>
        </p:nvSpPr>
        <p:spPr>
          <a:xfrm>
            <a:off x="274320" y="3305060"/>
            <a:ext cx="6297930" cy="5507470"/>
          </a:xfrm>
        </p:spPr>
        <p:txBody>
          <a:bodyPr/>
          <a:lstStyle/>
          <a:p>
            <a:pPr marL="228600" indent="-228600">
              <a:buFont typeface="+mj-lt"/>
              <a:buAutoNum type="arabicPeriod"/>
            </a:pPr>
            <a:r>
              <a:rPr lang="en-US" sz="1300" dirty="0"/>
              <a:t>Platform and Storage: Microsoft Azure – </a:t>
            </a:r>
            <a:r>
              <a:rPr lang="en-US" sz="1300" dirty="0">
                <a:hlinkClick r:id="rId3"/>
              </a:rPr>
              <a:t>http://microsoftazure.com</a:t>
            </a:r>
            <a:r>
              <a:rPr lang="en-US" sz="1300" dirty="0"/>
              <a:t>  Storage: </a:t>
            </a:r>
            <a:r>
              <a:rPr lang="en-US" sz="1300" dirty="0">
                <a:hlinkClick r:id="rId4"/>
              </a:rPr>
              <a:t>https://azure.microsoft.com/en-us/documentation/services/storage/</a:t>
            </a:r>
            <a:r>
              <a:rPr lang="en-US" sz="1300" dirty="0"/>
              <a:t>  </a:t>
            </a:r>
            <a:r>
              <a:rPr lang="en-US" sz="1300" b="1" dirty="0"/>
              <a:t>(Host It)</a:t>
            </a:r>
          </a:p>
          <a:p>
            <a:pPr marL="228600" indent="-228600">
              <a:buFont typeface="+mj-lt"/>
              <a:buAutoNum type="arabicPeriod"/>
            </a:pPr>
            <a:r>
              <a:rPr lang="en-US" sz="1300" dirty="0"/>
              <a:t>Azure Data Catalog: </a:t>
            </a:r>
            <a:r>
              <a:rPr lang="en-US" sz="1300" dirty="0">
                <a:hlinkClick r:id="rId5"/>
              </a:rPr>
              <a:t>http://azure.microsoft.com/en-us/services/data-catalog</a:t>
            </a:r>
            <a:r>
              <a:rPr lang="en-US" sz="1300" dirty="0"/>
              <a:t>  </a:t>
            </a:r>
            <a:r>
              <a:rPr lang="en-US" sz="13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300" dirty="0"/>
              <a:t>Azure Data Factory: </a:t>
            </a:r>
            <a:r>
              <a:rPr lang="en-US" sz="1300" dirty="0">
                <a:hlinkClick r:id="rId6"/>
              </a:rPr>
              <a:t>http://azure.microsoft.com/en-us/services/data-factory/</a:t>
            </a:r>
            <a:r>
              <a:rPr lang="en-US" sz="1300" dirty="0"/>
              <a:t>   </a:t>
            </a:r>
            <a:r>
              <a:rPr lang="en-US" sz="1300" b="1" dirty="0"/>
              <a:t>(Move It)</a:t>
            </a:r>
          </a:p>
          <a:p>
            <a:pPr marL="228600" indent="-228600">
              <a:buFont typeface="+mj-lt"/>
              <a:buAutoNum type="arabicPeriod"/>
            </a:pPr>
            <a:r>
              <a:rPr lang="en-US" sz="1300" dirty="0"/>
              <a:t>Azure Event Hubs: </a:t>
            </a:r>
            <a:r>
              <a:rPr lang="en-US" sz="1300" dirty="0">
                <a:hlinkClick r:id="rId7"/>
              </a:rPr>
              <a:t>http://azure.microsoft.com/en-us/services/event-hubs/</a:t>
            </a:r>
            <a:r>
              <a:rPr lang="en-US" sz="1300" dirty="0"/>
              <a:t>  </a:t>
            </a:r>
            <a:r>
              <a:rPr lang="en-US" sz="1300" b="1" dirty="0"/>
              <a:t>(Bring It)</a:t>
            </a:r>
          </a:p>
          <a:p>
            <a:pPr marL="228600" indent="-228600">
              <a:buFont typeface="+mj-lt"/>
              <a:buAutoNum type="arabicPeriod"/>
            </a:pPr>
            <a:r>
              <a:rPr lang="en-US" sz="1300" dirty="0"/>
              <a:t>Azure Data Lake: </a:t>
            </a:r>
            <a:r>
              <a:rPr lang="en-US" sz="1300" dirty="0">
                <a:hlinkClick r:id="rId8"/>
              </a:rPr>
              <a:t>http://azure.microsoft.com/en-us/campaigns/data-lake/</a:t>
            </a:r>
            <a:r>
              <a:rPr lang="en-US" sz="1300" dirty="0"/>
              <a:t>  </a:t>
            </a:r>
            <a:r>
              <a:rPr lang="en-US" sz="1300" b="1" dirty="0"/>
              <a:t>(Store It)</a:t>
            </a:r>
          </a:p>
          <a:p>
            <a:pPr marL="228600" indent="-228600">
              <a:buFont typeface="+mj-lt"/>
              <a:buAutoNum type="arabicPeriod"/>
            </a:pPr>
            <a:r>
              <a:rPr lang="en-US" sz="1300" dirty="0"/>
              <a:t>Azure </a:t>
            </a:r>
            <a:r>
              <a:rPr lang="en-US" sz="1300" dirty="0" err="1"/>
              <a:t>DocumentDB</a:t>
            </a:r>
            <a:r>
              <a:rPr lang="en-US" sz="1300" dirty="0"/>
              <a:t>: </a:t>
            </a:r>
            <a:r>
              <a:rPr lang="en-US" sz="1300" dirty="0">
                <a:hlinkClick r:id="rId9"/>
              </a:rPr>
              <a:t>https://azure.microsoft.com/en-us/services/documentdb/</a:t>
            </a:r>
            <a:r>
              <a:rPr lang="en-US" sz="1300" dirty="0"/>
              <a:t> , Azure SQL Data Warehouse: </a:t>
            </a:r>
            <a:r>
              <a:rPr lang="en-US" sz="1300" dirty="0">
                <a:hlinkClick r:id="rId10"/>
              </a:rPr>
              <a:t>http://azure.microsoft.com/en-us/services/sql-data-warehouse/</a:t>
            </a:r>
            <a:r>
              <a:rPr lang="en-US" sz="1300" dirty="0"/>
              <a:t>  </a:t>
            </a:r>
            <a:r>
              <a:rPr lang="en-US" sz="1300" b="1" dirty="0"/>
              <a:t>(Relate It)</a:t>
            </a:r>
          </a:p>
          <a:p>
            <a:pPr marL="228600" indent="-228600">
              <a:buFont typeface="+mj-lt"/>
              <a:buAutoNum type="arabicPeriod"/>
            </a:pPr>
            <a:r>
              <a:rPr lang="en-US" sz="1300" dirty="0"/>
              <a:t>Azure Machine Learning: </a:t>
            </a:r>
            <a:r>
              <a:rPr lang="en-US" sz="1300" dirty="0">
                <a:hlinkClick r:id="rId11"/>
              </a:rPr>
              <a:t>http://azure.microsoft.com/en-us/services/machine-learning/</a:t>
            </a:r>
            <a:r>
              <a:rPr lang="en-US" sz="1300" dirty="0"/>
              <a:t>  </a:t>
            </a:r>
            <a:r>
              <a:rPr lang="en-US" sz="1300" b="1" dirty="0"/>
              <a:t>(Learn It)</a:t>
            </a:r>
          </a:p>
          <a:p>
            <a:pPr marL="228600" indent="-228600">
              <a:buFont typeface="+mj-lt"/>
              <a:buAutoNum type="arabicPeriod"/>
            </a:pPr>
            <a:r>
              <a:rPr lang="en-US" sz="1300" dirty="0"/>
              <a:t>Azure HDInsight: </a:t>
            </a:r>
            <a:r>
              <a:rPr lang="en-US" sz="1300" dirty="0">
                <a:hlinkClick r:id="rId12"/>
              </a:rPr>
              <a:t>http://azure.microsoft.com/en-us/services/hdinsight/</a:t>
            </a:r>
            <a:r>
              <a:rPr lang="en-US" sz="1300" dirty="0"/>
              <a:t>  </a:t>
            </a:r>
            <a:r>
              <a:rPr lang="en-US" sz="1300" b="1" dirty="0"/>
              <a:t>(Scale It)</a:t>
            </a:r>
          </a:p>
          <a:p>
            <a:pPr marL="228600" indent="-228600">
              <a:buFont typeface="+mj-lt"/>
              <a:buAutoNum type="arabicPeriod"/>
            </a:pPr>
            <a:r>
              <a:rPr lang="en-US" sz="1300" dirty="0"/>
              <a:t>Azure Stream Analytics: </a:t>
            </a:r>
            <a:r>
              <a:rPr lang="en-US" sz="1300" dirty="0">
                <a:hlinkClick r:id="rId13"/>
              </a:rPr>
              <a:t>http://azure.microsoft.com/en-us/services/stream-analytics/</a:t>
            </a:r>
            <a:r>
              <a:rPr lang="en-US" sz="1300" dirty="0"/>
              <a:t>  </a:t>
            </a:r>
            <a:r>
              <a:rPr lang="en-US" sz="1300" b="1" dirty="0"/>
              <a:t>(Stream It) </a:t>
            </a:r>
          </a:p>
          <a:p>
            <a:pPr marL="228600" indent="-228600">
              <a:buFont typeface="+mj-lt"/>
              <a:buAutoNum type="arabicPeriod"/>
            </a:pPr>
            <a:r>
              <a:rPr lang="en-US" sz="1300" dirty="0"/>
              <a:t>Power BI: </a:t>
            </a:r>
            <a:r>
              <a:rPr lang="en-US" sz="1300" dirty="0">
                <a:hlinkClick r:id="rId14"/>
              </a:rPr>
              <a:t>https://powerbi.microsoft.com/</a:t>
            </a:r>
            <a:r>
              <a:rPr lang="en-US" sz="1300" dirty="0"/>
              <a:t>  </a:t>
            </a:r>
            <a:r>
              <a:rPr lang="en-US" sz="1300" b="1" dirty="0"/>
              <a:t>(See It)</a:t>
            </a:r>
          </a:p>
          <a:p>
            <a:pPr marL="228600" indent="-228600">
              <a:buFont typeface="+mj-lt"/>
              <a:buAutoNum type="arabicPeriod"/>
            </a:pPr>
            <a:r>
              <a:rPr lang="en-US" sz="1300" dirty="0"/>
              <a:t>Cortana: </a:t>
            </a:r>
            <a:r>
              <a:rPr lang="en-US" sz="1300" dirty="0">
                <a:hlinkClick r:id="rId15"/>
              </a:rPr>
              <a:t>http://blogs.windows.com/buildingapps/2014/09/23/cortana-integration-and-speech-recognition-new-code-samples/</a:t>
            </a:r>
            <a:r>
              <a:rPr lang="en-US" sz="1300" dirty="0"/>
              <a:t>  and </a:t>
            </a:r>
            <a:r>
              <a:rPr lang="en-US" sz="1300" dirty="0">
                <a:hlinkClick r:id="rId16"/>
              </a:rPr>
              <a:t>https://blogs.windows.com/buildingapps/2015/08/25/using-cortana-to-interact-with-your-customers-10-by-10/</a:t>
            </a:r>
            <a:r>
              <a:rPr lang="en-US" sz="1300" dirty="0"/>
              <a:t> and </a:t>
            </a:r>
            <a:r>
              <a:rPr lang="en-US" sz="1300" dirty="0">
                <a:hlinkClick r:id="rId17"/>
              </a:rPr>
              <a:t>https://developer.microsoft.com/en-us/Cortana</a:t>
            </a:r>
            <a:r>
              <a:rPr lang="en-US" sz="1300" dirty="0"/>
              <a:t>   </a:t>
            </a:r>
            <a:r>
              <a:rPr lang="en-US" sz="1300" b="1" dirty="0"/>
              <a:t>(Say It)</a:t>
            </a:r>
            <a:endParaRPr lang="en-US" sz="1300" b="0" dirty="0"/>
          </a:p>
          <a:p>
            <a:pPr marL="228600" indent="-228600">
              <a:buFont typeface="+mj-lt"/>
              <a:buAutoNum type="arabicPeriod"/>
            </a:pPr>
            <a:r>
              <a:rPr lang="en-US" sz="1300" b="0" dirty="0"/>
              <a:t>Cognitive Services: </a:t>
            </a:r>
            <a:r>
              <a:rPr lang="en-US" sz="1300" b="0" dirty="0">
                <a:hlinkClick r:id="rId18"/>
              </a:rPr>
              <a:t>https://www.microsoft.com/cognitive-services</a:t>
            </a:r>
            <a:r>
              <a:rPr lang="en-US" sz="1300" b="0" dirty="0"/>
              <a:t>  </a:t>
            </a:r>
          </a:p>
          <a:p>
            <a:pPr marL="228600" indent="-228600">
              <a:buFont typeface="+mj-lt"/>
              <a:buAutoNum type="arabicPeriod"/>
            </a:pPr>
            <a:r>
              <a:rPr lang="en-US" sz="1300" b="0" dirty="0"/>
              <a:t>Bot Framework: </a:t>
            </a:r>
            <a:r>
              <a:rPr lang="en-US" sz="1300" b="0" dirty="0">
                <a:hlinkClick r:id="rId19"/>
              </a:rPr>
              <a:t>https://dev.botframework.com/</a:t>
            </a:r>
            <a:r>
              <a:rPr lang="en-US" sz="1300" b="0" dirty="0"/>
              <a:t>  </a:t>
            </a:r>
          </a:p>
          <a:p>
            <a:pPr marL="228600" indent="-228600">
              <a:buFont typeface="+mj-lt"/>
              <a:buAutoNum type="arabicPeriod"/>
            </a:pPr>
            <a:r>
              <a:rPr lang="en-US" sz="1300" dirty="0"/>
              <a:t>All of the components within the suite: </a:t>
            </a:r>
            <a:r>
              <a:rPr lang="en-US" sz="1300" dirty="0">
                <a:hlinkClick r:id="rId20"/>
              </a:rPr>
              <a:t>https://www.microsoft.com/en-us/server-cloud/cortana-intelligence-suite/what-is-cortana-intelligence.aspx</a:t>
            </a:r>
            <a:r>
              <a:rPr lang="en-US" sz="1300" dirty="0"/>
              <a:t>  </a:t>
            </a:r>
          </a:p>
          <a:p>
            <a:pPr marL="228600" indent="-228600">
              <a:buFont typeface="+mj-lt"/>
              <a:buAutoNum type="arabicPeriod"/>
            </a:pPr>
            <a:r>
              <a:rPr lang="en-US" sz="1300" dirty="0"/>
              <a:t>What can I do with it? </a:t>
            </a:r>
            <a:r>
              <a:rPr lang="en-US" sz="1300" dirty="0">
                <a:hlinkClick r:id="rId21"/>
              </a:rPr>
              <a:t>https://gallery.cortanaintelligence.com/</a:t>
            </a:r>
            <a:r>
              <a:rPr lang="en-US" sz="1300" dirty="0"/>
              <a:t>  </a:t>
            </a:r>
          </a:p>
          <a:p>
            <a:pPr marL="228600" indent="-228600">
              <a:buFont typeface="+mj-lt"/>
              <a:buAutoNum type="arabicPeriod"/>
            </a:pPr>
            <a:r>
              <a:rPr lang="en-US" sz="1300" dirty="0"/>
              <a:t>Getting</a:t>
            </a:r>
            <a:r>
              <a:rPr lang="en-US" sz="1300" baseline="0" dirty="0"/>
              <a:t> Started Quickly: </a:t>
            </a:r>
            <a:r>
              <a:rPr lang="en-US" sz="1300" baseline="0" dirty="0">
                <a:hlinkClick r:id="rId22"/>
              </a:rPr>
              <a:t>https://caqs.azure.net/#gallery</a:t>
            </a:r>
            <a:r>
              <a:rPr lang="en-US" sz="1300" baseline="0" dirty="0"/>
              <a:t>  </a:t>
            </a:r>
            <a:endParaRPr lang="en-US" sz="1300" dirty="0"/>
          </a:p>
          <a:p>
            <a:pPr marL="228600" indent="-228600">
              <a:buFont typeface="+mj-lt"/>
              <a:buAutoNum type="arabicPeriod"/>
            </a:pPr>
            <a:endParaRPr lang="en-US" sz="1300" b="0" dirty="0"/>
          </a:p>
          <a:p>
            <a:pPr marL="228600" indent="-228600">
              <a:buFont typeface="+mj-lt"/>
              <a:buAutoNum type="arabicPeriod"/>
            </a:pPr>
            <a:endParaRPr lang="en-US" sz="13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325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10100" cy="2592388"/>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Complete introduction:</a:t>
            </a:r>
            <a:r>
              <a:rPr lang="en-US" baseline="0" dirty="0"/>
              <a:t> </a:t>
            </a:r>
            <a:r>
              <a:rPr lang="en-US" baseline="0" dirty="0">
                <a:hlinkClick r:id="rId3"/>
              </a:rPr>
              <a:t>https://msdn.microsoft.com/en-us/microsoft-r/microsoft-r-getting-started</a:t>
            </a:r>
            <a:r>
              <a:rPr lang="en-US" baseline="0" dirty="0"/>
              <a:t>  </a:t>
            </a:r>
            <a:r>
              <a:rPr lang="en-US"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1961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10100" cy="2592388"/>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Extended Events for SQL Server R Services: </a:t>
            </a:r>
            <a:r>
              <a:rPr lang="en-US" dirty="0">
                <a:hlinkClick r:id="rId3"/>
              </a:rPr>
              <a:t>https://msdn.microsoft.com/en-us/library/mt628054.aspx</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437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343400" cy="2443163"/>
          </a:xfrm>
        </p:spPr>
      </p:sp>
      <p:sp>
        <p:nvSpPr>
          <p:cNvPr id="3" name="Notes Placeholder 2"/>
          <p:cNvSpPr>
            <a:spLocks noGrp="1"/>
          </p:cNvSpPr>
          <p:nvPr>
            <p:ph type="body" idx="1"/>
          </p:nvPr>
        </p:nvSpPr>
        <p:spPr/>
        <p:txBody>
          <a:bodyPr/>
          <a:lstStyle/>
          <a:p>
            <a:pPr marL="342900" marR="0" lvl="0" indent="-3429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Great set of resources: </a:t>
            </a:r>
            <a:r>
              <a:rPr lang="en-US" baseline="0" dirty="0">
                <a:hlinkClick r:id="rId3"/>
              </a:rPr>
              <a:t>https://www.r-bloggers.com/r-and-sql-server-articles/amp/</a:t>
            </a:r>
            <a:r>
              <a:rPr lang="en-US" baseline="0" dirty="0"/>
              <a:t> </a:t>
            </a:r>
          </a:p>
          <a:p>
            <a:endParaRPr lang="en-US" baseline="0" dirty="0"/>
          </a:p>
          <a:p>
            <a:r>
              <a:rPr lang="en-US" baseline="0" dirty="0"/>
              <a:t>Using statistics in T-SQL : </a:t>
            </a:r>
          </a:p>
          <a:p>
            <a:pPr marL="171450" indent="-171450">
              <a:buFont typeface="Arial" panose="020B0604020202020204" pitchFamily="34" charset="0"/>
              <a:buChar char="•"/>
            </a:pPr>
            <a:r>
              <a:rPr lang="en-US" u="sng" kern="1200" dirty="0">
                <a:solidFill>
                  <a:schemeClr val="tx1"/>
                </a:solidFill>
                <a:effectLst/>
                <a:hlinkClick r:id="rId4"/>
              </a:rPr>
              <a:t>https://curiousaboutdata.com/2016/11/21/associative-analytics-two-sample-t-test/</a:t>
            </a:r>
            <a:endParaRPr lang="en-US" kern="1200" dirty="0">
              <a:solidFill>
                <a:schemeClr val="tx1"/>
              </a:solidFill>
              <a:effectLst/>
            </a:endParaRPr>
          </a:p>
          <a:p>
            <a:pPr marL="171450" indent="-171450">
              <a:buFont typeface="Arial" panose="020B0604020202020204" pitchFamily="34" charset="0"/>
              <a:buChar char="•"/>
            </a:pPr>
            <a:r>
              <a:rPr lang="en-US" u="sng" kern="1200" dirty="0">
                <a:solidFill>
                  <a:schemeClr val="tx1"/>
                </a:solidFill>
                <a:effectLst/>
                <a:hlinkClick r:id="rId5"/>
              </a:rPr>
              <a:t>https://curiousaboutdata.com/2016/09/21/associative-statistics-one-sample-t-test-with-tsql-and-r/</a:t>
            </a:r>
            <a:endParaRPr lang="en-US" kern="1200" dirty="0">
              <a:solidFill>
                <a:schemeClr val="tx1"/>
              </a:solidFill>
              <a:effectLst/>
            </a:endParaRPr>
          </a:p>
          <a:p>
            <a:pPr marL="171450" indent="-171450">
              <a:buFont typeface="Arial" panose="020B0604020202020204" pitchFamily="34" charset="0"/>
              <a:buChar char="•"/>
            </a:pPr>
            <a:r>
              <a:rPr lang="en-US" u="sng" kern="1200" dirty="0">
                <a:solidFill>
                  <a:schemeClr val="tx1"/>
                </a:solidFill>
                <a:effectLst/>
                <a:hlinkClick r:id="rId6"/>
              </a:rPr>
              <a:t>https://curiousaboutdata.com/2016/09/13/statistics-chi-square-test/</a:t>
            </a:r>
            <a:endParaRPr lang="en-US" kern="1200" dirty="0">
              <a:solidFill>
                <a:schemeClr val="tx1"/>
              </a:solidFill>
              <a:effectLst/>
            </a:endParaRPr>
          </a:p>
          <a:p>
            <a:r>
              <a:rPr lang="en-US" kern="1200" dirty="0">
                <a:solidFill>
                  <a:schemeClr val="tx1"/>
                </a:solidFill>
                <a:effectLst/>
              </a:rPr>
              <a:t> </a:t>
            </a:r>
          </a:p>
          <a:p>
            <a:r>
              <a:rPr lang="en-US" u="sng" kern="1200" dirty="0">
                <a:solidFill>
                  <a:schemeClr val="tx1"/>
                </a:solidFill>
                <a:effectLst/>
                <a:hlinkClick r:id="rId7"/>
              </a:rPr>
              <a:t>https://curiousaboutdata.com/2016/09/05/statistics-with-t-sql-and-r-the-pearsons-correlation-coefficient/</a:t>
            </a:r>
            <a:endParaRPr lang="en-US" kern="1200" dirty="0">
              <a:solidFill>
                <a:schemeClr val="tx1"/>
              </a:solidFill>
              <a:effectLst/>
            </a:endParaRPr>
          </a:p>
        </p:txBody>
      </p:sp>
      <p:sp>
        <p:nvSpPr>
          <p:cNvPr id="4" name="Slide Number Placeholder 3"/>
          <p:cNvSpPr>
            <a:spLocks noGrp="1"/>
          </p:cNvSpPr>
          <p:nvPr>
            <p:ph type="sldNum" sz="quarter" idx="10"/>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23930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10100" cy="2592388"/>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Primary Documentation</a:t>
            </a:r>
            <a:r>
              <a:rPr lang="en-US" baseline="0" dirty="0"/>
              <a:t> and training: </a:t>
            </a:r>
            <a:r>
              <a:rPr lang="en-US" baseline="0" dirty="0">
                <a:hlinkClick r:id="rId3"/>
              </a:rPr>
              <a:t>https://msdn.microsoft.com/en-us/library/mt604845.aspx</a:t>
            </a:r>
            <a:r>
              <a:rPr lang="en-US" baseline="0" dirty="0"/>
              <a:t>  </a:t>
            </a:r>
          </a:p>
          <a:p>
            <a:pPr marL="228600" indent="-228600">
              <a:buFont typeface="+mj-lt"/>
              <a:buAutoNum type="arabicPeriod"/>
            </a:pPr>
            <a:r>
              <a:rPr lang="en-US" baseline="0" dirty="0"/>
              <a:t>Also add-ins for other services like SSIS: https://msdn.microsoft.com/en-us/library/mt146770.aspx </a:t>
            </a:r>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 name="Rectangle 3"/>
          <p:cNvSpPr/>
          <p:nvPr/>
        </p:nvSpPr>
        <p:spPr>
          <a:xfrm>
            <a:off x="381000" y="8790702"/>
            <a:ext cx="3429000" cy="2308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a:ea typeface="+mn-ea"/>
                <a:cs typeface="+mn-cs"/>
              </a:rPr>
              <a:t>Data Science Blog: https://buckwoody.wordpress.com/</a:t>
            </a:r>
          </a:p>
        </p:txBody>
      </p:sp>
    </p:spTree>
    <p:extLst>
      <p:ext uri="{BB962C8B-B14F-4D97-AF65-F5344CB8AC3E}">
        <p14:creationId xmlns:p14="http://schemas.microsoft.com/office/powerpoint/2010/main" val="164541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US" dirty="0"/>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278408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00684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115875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4158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478995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406952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09651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345973509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0532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977299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1587090469"/>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20009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2561919995"/>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40683256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293737448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65717841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4934143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3299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502134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1079818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351859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8645026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losing logo slide">
    <p:bg>
      <p:bgRef idx="1001">
        <a:schemeClr val="bg1"/>
      </p:bgRef>
    </p:bg>
    <p:spTree>
      <p:nvGrpSpPr>
        <p:cNvPr id="1" name=""/>
        <p:cNvGrpSpPr/>
        <p:nvPr/>
      </p:nvGrpSpPr>
      <p:grpSpPr>
        <a:xfrm>
          <a:off x="0" y="0"/>
          <a:ext cx="0" cy="0"/>
          <a:chOff x="0" y="0"/>
          <a:chExt cx="0" cy="0"/>
        </a:xfrm>
      </p:grpSpPr>
      <p:sp>
        <p:nvSpPr>
          <p:cNvPr id="4" name="Text Box 3"/>
          <p:cNvSpPr txBox="1">
            <a:spLocks noChangeArrowheads="1"/>
          </p:cNvSpPr>
          <p:nvPr userDrawn="1"/>
        </p:nvSpPr>
        <p:spPr bwMode="blackWhite">
          <a:xfrm>
            <a:off x="274639" y="6292889"/>
            <a:ext cx="11856403" cy="403145"/>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229"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31524086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2960446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3131415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25780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360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6767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30305562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41786769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82322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32446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753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262761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25536847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24468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0701217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44399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00150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67741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20630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01743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oleObject" Target="../embeddings/oleObject2.bin"/><Relationship Id="rId2" Type="http://schemas.openxmlformats.org/officeDocument/2006/relationships/slideLayout" Target="../slideLayouts/slideLayout20.xml"/><Relationship Id="rId16" Type="http://schemas.openxmlformats.org/officeDocument/2006/relationships/tags" Target="../tags/tag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vmlDrawing" Target="../drawings/vmlDrawing2.v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9.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5.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39.xml"/><Relationship Id="rId7" Type="http://schemas.openxmlformats.org/officeDocument/2006/relationships/theme" Target="../theme/theme6.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aphicFrame>
        <p:nvGraphicFramePr>
          <p:cNvPr id="7" name="Object 6"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26" name="think-cell Slide" r:id="rId7" imgW="383" imgH="384" progId="TCLayout.ActiveDocument.1">
                  <p:embed/>
                </p:oleObj>
              </mc:Choice>
              <mc:Fallback>
                <p:oleObj name="think-cell Slide" r:id="rId7" imgW="383" imgH="384" progId="TCLayout.ActiveDocument.1">
                  <p:embed/>
                  <p:pic>
                    <p:nvPicPr>
                      <p:cNvPr id="7" name="Object 6" hidden="1"/>
                      <p:cNvPicPr/>
                      <p:nvPr/>
                    </p:nvPicPr>
                    <p:blipFill>
                      <a:blip r:embed="rId8"/>
                      <a:stretch>
                        <a:fillRect/>
                      </a:stretch>
                    </p:blipFill>
                    <p:spPr>
                      <a:xfrm>
                        <a:off x="1621" y="1621"/>
                        <a:ext cx="1619" cy="1619"/>
                      </a:xfrm>
                      <a:prstGeom prst="rect">
                        <a:avLst/>
                      </a:prstGeom>
                    </p:spPr>
                  </p:pic>
                </p:oleObj>
              </mc:Fallback>
            </mc:AlternateContent>
          </a:graphicData>
        </a:graphic>
      </p:graphicFrame>
    </p:spTree>
    <p:extLst>
      <p:ext uri="{BB962C8B-B14F-4D97-AF65-F5344CB8AC3E}">
        <p14:creationId xmlns:p14="http://schemas.microsoft.com/office/powerpoint/2010/main" val="2316870018"/>
      </p:ext>
    </p:extLst>
  </p:cSld>
  <p:clrMap bg1="lt1" tx1="dk1" bg2="lt2" tx2="dk2" accent1="accent1" accent2="accent2" accent3="accent3" accent4="accent4" accent5="accent5" accent6="accent6" hlink="hlink" folHlink="folHlink"/>
  <p:sldLayoutIdLst>
    <p:sldLayoutId id="2147484487" r:id="rId1"/>
    <p:sldLayoutId id="2147484493" r:id="rId2"/>
    <p:sldLayoutId id="2147484498" r:id="rId3"/>
  </p:sldLayoutIdLst>
  <p:transition>
    <p:fade/>
  </p:transition>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4/2/2017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4282962968"/>
      </p:ext>
    </p:extLst>
  </p:cSld>
  <p:clrMap bg1="lt1" tx1="dk1" bg2="lt2" tx2="dk2" accent1="accent1" accent2="accent2" accent3="accent3" accent4="accent4" accent5="accent5" accent6="accent6" hlink="hlink" folHlink="folHlink"/>
  <p:sldLayoutIdLst>
    <p:sldLayoutId id="2147484500" r:id="rId1"/>
    <p:sldLayoutId id="2147484501" r:id="rId2"/>
    <p:sldLayoutId id="2147484502" r:id="rId3"/>
    <p:sldLayoutId id="2147484503" r:id="rId4"/>
    <p:sldLayoutId id="2147484504" r:id="rId5"/>
    <p:sldLayoutId id="2147484505" r:id="rId6"/>
    <p:sldLayoutId id="2147484506" r:id="rId7"/>
    <p:sldLayoutId id="2147484507" r:id="rId8"/>
    <p:sldLayoutId id="2147484508" r:id="rId9"/>
    <p:sldLayoutId id="2147484509" r:id="rId10"/>
    <p:sldLayoutId id="2147484510" r:id="rId11"/>
    <p:sldLayoutId id="2147484511"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397714827"/>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050"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2807585568"/>
      </p:ext>
    </p:extLst>
  </p:cSld>
  <p:clrMap bg1="lt1" tx1="dk1" bg2="lt2" tx2="dk2" accent1="accent1" accent2="accent2" accent3="accent3" accent4="accent4" accent5="accent5" accent6="accent6" hlink="hlink" folHlink="folHlink"/>
  <p:sldLayoutIdLst>
    <p:sldLayoutId id="2147484517" r:id="rId1"/>
    <p:sldLayoutId id="2147484518" r:id="rId2"/>
    <p:sldLayoutId id="2147484519" r:id="rId3"/>
    <p:sldLayoutId id="2147484520" r:id="rId4"/>
    <p:sldLayoutId id="2147484521" r:id="rId5"/>
    <p:sldLayoutId id="2147484522" r:id="rId6"/>
    <p:sldLayoutId id="2147484523" r:id="rId7"/>
    <p:sldLayoutId id="2147484524" r:id="rId8"/>
    <p:sldLayoutId id="2147484525" r:id="rId9"/>
    <p:sldLayoutId id="2147484526" r:id="rId10"/>
    <p:sldLayoutId id="2147484527" r:id="rId11"/>
    <p:sldLayoutId id="2147484528" r:id="rId12"/>
    <p:sldLayoutId id="2147484529"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636184"/>
      </p:ext>
    </p:extLst>
  </p:cSld>
  <p:clrMap bg1="lt1" tx1="dk1" bg2="lt2" tx2="dk2" accent1="accent1" accent2="accent2" accent3="accent3" accent4="accent4" accent5="accent5" accent6="accent6" hlink="hlink" folHlink="folHlink"/>
  <p:sldLayoutIdLst>
    <p:sldLayoutId id="2147484531" r:id="rId1"/>
    <p:sldLayoutId id="2147484532" r:id="rId2"/>
    <p:sldLayoutId id="2147484533" r:id="rId3"/>
    <p:sldLayoutId id="2147484534" r:id="rId4"/>
    <p:sldLayoutId id="2147484536"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96807771"/>
      </p:ext>
    </p:extLst>
  </p:cSld>
  <p:clrMap bg1="lt1" tx1="dk1" bg2="lt2" tx2="dk2" accent1="accent1" accent2="accent2" accent3="accent3" accent4="accent4" accent5="accent5" accent6="accent6" hlink="hlink" folHlink="folHlink"/>
  <p:sldLayoutIdLst>
    <p:sldLayoutId id="2147484538" r:id="rId1"/>
    <p:sldLayoutId id="2147484539" r:id="rId2"/>
    <p:sldLayoutId id="2147484540" r:id="rId3"/>
    <p:sldLayoutId id="2147484541" r:id="rId4"/>
    <p:sldLayoutId id="2147484542" r:id="rId5"/>
    <p:sldLayoutId id="2147484543"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24.xml"/><Relationship Id="rId7" Type="http://schemas.openxmlformats.org/officeDocument/2006/relationships/image" Target="../media/image16.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notesSlide" Target="../notesSlides/notesSlide1.xml"/><Relationship Id="rId9" Type="http://schemas.openxmlformats.org/officeDocument/2006/relationships/image" Target="../media/image18.emf"/></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1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1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4.xml"/><Relationship Id="rId1" Type="http://schemas.openxmlformats.org/officeDocument/2006/relationships/slideLayout" Target="../slideLayouts/slideLayout41.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074"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lvl="0" algn="ctr" defTabSz="932520">
              <a:spcBef>
                <a:spcPts val="1224"/>
              </a:spcBef>
              <a:defRPr/>
            </a:pPr>
            <a:r>
              <a:rPr kumimoji="0" lang="en-US" sz="2800" b="1" i="0" u="none" strike="noStrike" kern="0" cap="none" spc="-102" normalizeH="0" baseline="0" noProof="0" dirty="0">
                <a:ln w="3175">
                  <a:noFill/>
                </a:ln>
                <a:solidFill>
                  <a:srgbClr val="0072C6"/>
                </a:solidFill>
                <a:effectLst/>
                <a:uLnTx/>
                <a:uFillTx/>
                <a:latin typeface="Segoe UI Light"/>
              </a:rPr>
              <a:t>Microsoft R for the SQL Professional – </a:t>
            </a:r>
            <a:r>
              <a:rPr lang="en-US" sz="2800" b="1" kern="0" spc="-102" dirty="0">
                <a:ln w="3175">
                  <a:noFill/>
                </a:ln>
                <a:solidFill>
                  <a:srgbClr val="0072C6"/>
                </a:solidFill>
                <a:latin typeface="Segoe UI Light"/>
              </a:rPr>
              <a:t>Operationalizing and Deploying R Solutions</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6419095" y="4779423"/>
            <a:ext cx="5742742" cy="965161"/>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4183545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23663" y="6316663"/>
            <a:ext cx="912812" cy="379412"/>
          </a:xfrm>
          <a:prstGeom prst="rect">
            <a:avLst/>
          </a:prstGeom>
        </p:spPr>
        <p:txBody>
          <a:bodyPr/>
          <a:lstStyle/>
          <a:p>
            <a:pPr defTabSz="914340">
              <a:defRPr/>
            </a:pPr>
            <a:fld id="{6974C60E-8F8C-41D8-9BFF-6DF338C2FC78}" type="slidenum">
              <a:rPr lang="en-US" sz="1801" kern="0">
                <a:solidFill>
                  <a:srgbClr val="505050">
                    <a:tint val="75000"/>
                  </a:srgbClr>
                </a:solidFill>
                <a:latin typeface="Segoe UI"/>
              </a:rPr>
              <a:pPr defTabSz="914340">
                <a:defRPr/>
              </a:pPr>
              <a:t>10</a:t>
            </a:fld>
            <a:endParaRPr lang="en-US" sz="1801" kern="0" dirty="0">
              <a:solidFill>
                <a:srgbClr val="505050">
                  <a:tint val="75000"/>
                </a:srgbClr>
              </a:solidFill>
              <a:latin typeface="Segoe UI"/>
            </a:endParaRPr>
          </a:p>
        </p:txBody>
      </p:sp>
      <p:sp>
        <p:nvSpPr>
          <p:cNvPr id="5" name="Title 4"/>
          <p:cNvSpPr>
            <a:spLocks noGrp="1"/>
          </p:cNvSpPr>
          <p:nvPr>
            <p:ph type="title" idx="4294967295"/>
          </p:nvPr>
        </p:nvSpPr>
        <p:spPr>
          <a:xfrm>
            <a:off x="165239" y="146685"/>
            <a:ext cx="5611495" cy="805923"/>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T-SQL and R Interaction</a:t>
            </a:r>
          </a:p>
        </p:txBody>
      </p:sp>
      <p:pic>
        <p:nvPicPr>
          <p:cNvPr id="14" name="Picture 13"/>
          <p:cNvPicPr>
            <a:picLocks noChangeAspect="1"/>
          </p:cNvPicPr>
          <p:nvPr/>
        </p:nvPicPr>
        <p:blipFill>
          <a:blip r:embed="rId3"/>
          <a:stretch>
            <a:fillRect/>
          </a:stretch>
        </p:blipFill>
        <p:spPr>
          <a:xfrm>
            <a:off x="6692310" y="2081276"/>
            <a:ext cx="5582305" cy="4028211"/>
          </a:xfrm>
          <a:prstGeom prst="rect">
            <a:avLst/>
          </a:prstGeom>
        </p:spPr>
      </p:pic>
      <p:sp>
        <p:nvSpPr>
          <p:cNvPr id="6" name="Rectangle 5"/>
          <p:cNvSpPr/>
          <p:nvPr/>
        </p:nvSpPr>
        <p:spPr>
          <a:xfrm>
            <a:off x="165239" y="2081276"/>
            <a:ext cx="6495120" cy="4110356"/>
          </a:xfrm>
          <a:prstGeom prst="rect">
            <a:avLst/>
          </a:prstGeom>
        </p:spPr>
        <p:txBody>
          <a:bodyPr wrap="square">
            <a:spAutoFit/>
          </a:bodyPr>
          <a:lstStyle/>
          <a:p>
            <a:pPr defTabSz="1243493"/>
            <a:r>
              <a:rPr lang="en-US" sz="2176" dirty="0">
                <a:solidFill>
                  <a:srgbClr val="0000FF"/>
                </a:solidFill>
                <a:latin typeface="Consolas" panose="020B0609020204030204" pitchFamily="49" charset="0"/>
              </a:rPr>
              <a:t>EXEC</a:t>
            </a:r>
            <a:r>
              <a:rPr lang="en-US" sz="2176" dirty="0">
                <a:solidFill>
                  <a:srgbClr val="000000"/>
                </a:solidFill>
                <a:latin typeface="Consolas" panose="020B0609020204030204" pitchFamily="49" charset="0"/>
              </a:rPr>
              <a:t> </a:t>
            </a:r>
            <a:r>
              <a:rPr lang="en-US" sz="2176" dirty="0" err="1">
                <a:solidFill>
                  <a:srgbClr val="800000"/>
                </a:solidFill>
                <a:latin typeface="Consolas" panose="020B0609020204030204" pitchFamily="49" charset="0"/>
              </a:rPr>
              <a:t>sp_execute_external_script</a:t>
            </a:r>
            <a:r>
              <a:rPr lang="en-US" sz="2176" dirty="0">
                <a:solidFill>
                  <a:srgbClr val="0000FF"/>
                </a:solidFill>
                <a:latin typeface="Consolas" panose="020B0609020204030204" pitchFamily="49" charset="0"/>
              </a:rPr>
              <a:t>  </a:t>
            </a:r>
          </a:p>
          <a:p>
            <a:pPr defTabSz="1243493"/>
            <a:r>
              <a:rPr lang="en-US" sz="2176" dirty="0">
                <a:solidFill>
                  <a:srgbClr val="000000"/>
                </a:solidFill>
                <a:latin typeface="Consolas" panose="020B0609020204030204" pitchFamily="49" charset="0"/>
              </a:rPr>
              <a:t>@language </a:t>
            </a:r>
            <a:r>
              <a:rPr lang="en-US" sz="2176" dirty="0">
                <a:solidFill>
                  <a:srgbClr val="808080"/>
                </a:solidFill>
                <a:latin typeface="Consolas" panose="020B0609020204030204" pitchFamily="49" charset="0"/>
              </a:rPr>
              <a:t>=</a:t>
            </a:r>
            <a:r>
              <a:rPr lang="en-US" sz="2176" dirty="0">
                <a:solidFill>
                  <a:srgbClr val="FF0000"/>
                </a:solidFill>
                <a:latin typeface="Consolas" panose="020B0609020204030204" pitchFamily="49" charset="0"/>
              </a:rPr>
              <a:t>N'R'</a:t>
            </a:r>
            <a:r>
              <a:rPr lang="en-US" sz="2176" dirty="0">
                <a:solidFill>
                  <a:srgbClr val="808080"/>
                </a:solidFill>
                <a:latin typeface="Consolas" panose="020B0609020204030204" pitchFamily="49" charset="0"/>
              </a:rPr>
              <a:t>,</a:t>
            </a:r>
            <a:r>
              <a:rPr lang="en-US" sz="2176" dirty="0">
                <a:solidFill>
                  <a:srgbClr val="000000"/>
                </a:solidFill>
                <a:latin typeface="Consolas" panose="020B0609020204030204" pitchFamily="49" charset="0"/>
              </a:rPr>
              <a:t>  </a:t>
            </a:r>
          </a:p>
          <a:p>
            <a:pPr defTabSz="1243493"/>
            <a:endParaRPr lang="en-US" sz="2176" dirty="0">
              <a:solidFill>
                <a:srgbClr val="1DB14B"/>
              </a:solidFill>
              <a:latin typeface="Consolas" panose="020B0609020204030204" pitchFamily="49" charset="0"/>
            </a:endParaRPr>
          </a:p>
          <a:p>
            <a:pPr defTabSz="1243493"/>
            <a:r>
              <a:rPr lang="en-US" sz="2176" dirty="0">
                <a:solidFill>
                  <a:srgbClr val="1DB14B"/>
                </a:solidFill>
                <a:latin typeface="Consolas" panose="020B0609020204030204" pitchFamily="49" charset="0"/>
              </a:rPr>
              <a:t>-- SQL Part (sends to @script)   </a:t>
            </a:r>
          </a:p>
          <a:p>
            <a:pPr defTabSz="1243493"/>
            <a:r>
              <a:rPr lang="en-US" sz="2176" dirty="0">
                <a:solidFill>
                  <a:srgbClr val="000000"/>
                </a:solidFill>
                <a:latin typeface="Consolas" panose="020B0609020204030204" pitchFamily="49" charset="0"/>
              </a:rPr>
              <a:t>@input_data_1 </a:t>
            </a:r>
            <a:r>
              <a:rPr lang="en-US" sz="2176" dirty="0">
                <a:solidFill>
                  <a:srgbClr val="808080"/>
                </a:solidFill>
                <a:latin typeface="Consolas" panose="020B0609020204030204" pitchFamily="49" charset="0"/>
              </a:rPr>
              <a:t>=</a:t>
            </a:r>
            <a:r>
              <a:rPr lang="en-US" sz="2176" dirty="0">
                <a:solidFill>
                  <a:srgbClr val="FF0000"/>
                </a:solidFill>
                <a:latin typeface="Consolas" panose="020B0609020204030204" pitchFamily="49" charset="0"/>
              </a:rPr>
              <a:t>N 'SELECT 1 as Installed',</a:t>
            </a:r>
          </a:p>
          <a:p>
            <a:pPr defTabSz="1243493"/>
            <a:endParaRPr lang="en-US" sz="2176" dirty="0">
              <a:solidFill>
                <a:srgbClr val="1DB14B"/>
              </a:solidFill>
              <a:latin typeface="Consolas" panose="020B0609020204030204" pitchFamily="49" charset="0"/>
            </a:endParaRPr>
          </a:p>
          <a:p>
            <a:pPr defTabSz="1243493"/>
            <a:r>
              <a:rPr lang="en-US" sz="2176" dirty="0">
                <a:solidFill>
                  <a:srgbClr val="1DB14B"/>
                </a:solidFill>
                <a:latin typeface="Consolas" panose="020B0609020204030204" pitchFamily="49" charset="0"/>
              </a:rPr>
              <a:t>-- R Part (gets @input_data_1)</a:t>
            </a:r>
          </a:p>
          <a:p>
            <a:pPr defTabSz="1243493"/>
            <a:r>
              <a:rPr lang="en-US" sz="2176" dirty="0">
                <a:solidFill>
                  <a:srgbClr val="000000"/>
                </a:solidFill>
                <a:latin typeface="Consolas" panose="020B0609020204030204" pitchFamily="49" charset="0"/>
              </a:rPr>
              <a:t>@script</a:t>
            </a:r>
            <a:r>
              <a:rPr lang="en-US" sz="2176" dirty="0">
                <a:solidFill>
                  <a:srgbClr val="808080"/>
                </a:solidFill>
                <a:latin typeface="Consolas" panose="020B0609020204030204" pitchFamily="49" charset="0"/>
              </a:rPr>
              <a:t>=</a:t>
            </a:r>
            <a:r>
              <a:rPr lang="en-US" sz="2176" dirty="0" err="1">
                <a:solidFill>
                  <a:srgbClr val="FF0000"/>
                </a:solidFill>
                <a:latin typeface="Consolas" panose="020B0609020204030204" pitchFamily="49" charset="0"/>
              </a:rPr>
              <a:t>N'OutputDataSet</a:t>
            </a:r>
            <a:r>
              <a:rPr lang="en-US" sz="2176" dirty="0">
                <a:solidFill>
                  <a:srgbClr val="FF0000"/>
                </a:solidFill>
                <a:latin typeface="Consolas" panose="020B0609020204030204" pitchFamily="49" charset="0"/>
              </a:rPr>
              <a:t>&lt;-</a:t>
            </a:r>
            <a:r>
              <a:rPr lang="en-US" sz="2176" dirty="0" err="1">
                <a:solidFill>
                  <a:srgbClr val="FF0000"/>
                </a:solidFill>
                <a:latin typeface="Consolas" panose="020B0609020204030204" pitchFamily="49" charset="0"/>
              </a:rPr>
              <a:t>InputDataSet</a:t>
            </a:r>
            <a:r>
              <a:rPr lang="en-US" sz="2176" dirty="0">
                <a:solidFill>
                  <a:srgbClr val="FF0000"/>
                </a:solidFill>
                <a:latin typeface="Consolas" panose="020B0609020204030204" pitchFamily="49" charset="0"/>
              </a:rPr>
              <a:t>'</a:t>
            </a:r>
            <a:endParaRPr lang="en-US" sz="2176" dirty="0">
              <a:solidFill>
                <a:srgbClr val="808080"/>
              </a:solidFill>
              <a:latin typeface="Consolas" panose="020B0609020204030204" pitchFamily="49" charset="0"/>
            </a:endParaRPr>
          </a:p>
          <a:p>
            <a:pPr defTabSz="1243493"/>
            <a:endParaRPr lang="en-US" sz="2176" dirty="0">
              <a:solidFill>
                <a:srgbClr val="0000FF"/>
              </a:solidFill>
              <a:latin typeface="Consolas" panose="020B0609020204030204" pitchFamily="49" charset="0"/>
            </a:endParaRPr>
          </a:p>
          <a:p>
            <a:pPr defTabSz="1243493"/>
            <a:r>
              <a:rPr lang="en-US" sz="2176" dirty="0">
                <a:solidFill>
                  <a:srgbClr val="0000FF"/>
                </a:solidFill>
                <a:latin typeface="Consolas" panose="020B0609020204030204" pitchFamily="49" charset="0"/>
              </a:rPr>
              <a:t>WITH</a:t>
            </a:r>
            <a:r>
              <a:rPr lang="en-US" sz="2176" dirty="0">
                <a:solidFill>
                  <a:srgbClr val="000000"/>
                </a:solidFill>
                <a:latin typeface="Consolas" panose="020B0609020204030204" pitchFamily="49" charset="0"/>
              </a:rPr>
              <a:t> RESULT </a:t>
            </a:r>
            <a:r>
              <a:rPr lang="en-US" sz="2176" dirty="0">
                <a:solidFill>
                  <a:srgbClr val="0000FF"/>
                </a:solidFill>
                <a:latin typeface="Consolas" panose="020B0609020204030204" pitchFamily="49" charset="0"/>
              </a:rPr>
              <a:t>SETS </a:t>
            </a:r>
          </a:p>
          <a:p>
            <a:pPr defTabSz="1243493"/>
            <a:r>
              <a:rPr lang="en-US" sz="2176" dirty="0">
                <a:solidFill>
                  <a:srgbClr val="808080"/>
                </a:solidFill>
                <a:latin typeface="Consolas" panose="020B0609020204030204" pitchFamily="49" charset="0"/>
              </a:rPr>
              <a:t>((</a:t>
            </a:r>
            <a:r>
              <a:rPr lang="en-US" sz="2176" dirty="0">
                <a:solidFill>
                  <a:srgbClr val="000000"/>
                </a:solidFill>
                <a:latin typeface="Consolas" panose="020B0609020204030204" pitchFamily="49" charset="0"/>
              </a:rPr>
              <a:t>[Installed] </a:t>
            </a:r>
            <a:r>
              <a:rPr lang="en-US" sz="2176" dirty="0" err="1">
                <a:solidFill>
                  <a:srgbClr val="0000FF"/>
                </a:solidFill>
                <a:latin typeface="Consolas" panose="020B0609020204030204" pitchFamily="49" charset="0"/>
              </a:rPr>
              <a:t>int</a:t>
            </a:r>
            <a:r>
              <a:rPr lang="en-US" sz="2176" dirty="0">
                <a:solidFill>
                  <a:srgbClr val="000000"/>
                </a:solidFill>
                <a:latin typeface="Consolas" panose="020B0609020204030204" pitchFamily="49" charset="0"/>
              </a:rPr>
              <a:t> </a:t>
            </a:r>
            <a:r>
              <a:rPr lang="en-US" sz="2176" dirty="0">
                <a:solidFill>
                  <a:srgbClr val="808080"/>
                </a:solidFill>
                <a:latin typeface="Consolas" panose="020B0609020204030204" pitchFamily="49" charset="0"/>
              </a:rPr>
              <a:t>not</a:t>
            </a:r>
            <a:r>
              <a:rPr lang="en-US" sz="2176" dirty="0">
                <a:solidFill>
                  <a:srgbClr val="000000"/>
                </a:solidFill>
                <a:latin typeface="Consolas" panose="020B0609020204030204" pitchFamily="49" charset="0"/>
              </a:rPr>
              <a:t> </a:t>
            </a:r>
            <a:r>
              <a:rPr lang="en-US" sz="2176" dirty="0">
                <a:solidFill>
                  <a:srgbClr val="808080"/>
                </a:solidFill>
                <a:latin typeface="Consolas" panose="020B0609020204030204" pitchFamily="49" charset="0"/>
              </a:rPr>
              <a:t>null));</a:t>
            </a:r>
            <a:r>
              <a:rPr lang="en-US" sz="2176" dirty="0">
                <a:solidFill>
                  <a:srgbClr val="000000"/>
                </a:solidFill>
                <a:latin typeface="Consolas" panose="020B0609020204030204" pitchFamily="49" charset="0"/>
              </a:rPr>
              <a:t>  </a:t>
            </a:r>
          </a:p>
          <a:p>
            <a:pPr defTabSz="1243493"/>
            <a:r>
              <a:rPr lang="en-US" sz="2176" dirty="0">
                <a:solidFill>
                  <a:srgbClr val="0000FF"/>
                </a:solidFill>
                <a:latin typeface="Consolas" panose="020B0609020204030204" pitchFamily="49" charset="0"/>
              </a:rPr>
              <a:t>GO</a:t>
            </a:r>
            <a:endParaRPr lang="en-US" sz="5440" dirty="0">
              <a:solidFill>
                <a:srgbClr val="505050"/>
              </a:solidFill>
              <a:latin typeface="Segoe UI"/>
            </a:endParaRPr>
          </a:p>
        </p:txBody>
      </p:sp>
      <p:cxnSp>
        <p:nvCxnSpPr>
          <p:cNvPr id="9" name="Connector: Elbow 8"/>
          <p:cNvCxnSpPr>
            <a:cxnSpLocks/>
          </p:cNvCxnSpPr>
          <p:nvPr/>
        </p:nvCxnSpPr>
        <p:spPr>
          <a:xfrm flipV="1">
            <a:off x="4919211" y="2489494"/>
            <a:ext cx="2098401" cy="798798"/>
          </a:xfrm>
          <a:prstGeom prst="bentConnector3">
            <a:avLst/>
          </a:prstGeom>
          <a:ln w="44450">
            <a:solidFill>
              <a:schemeClr val="accent4">
                <a:lumMod val="75000"/>
                <a:alpha val="50000"/>
              </a:schemeClr>
            </a:solidFill>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9" name="Connector: Elbow 18"/>
          <p:cNvCxnSpPr>
            <a:cxnSpLocks/>
          </p:cNvCxnSpPr>
          <p:nvPr/>
        </p:nvCxnSpPr>
        <p:spPr>
          <a:xfrm flipV="1">
            <a:off x="5020821" y="3859366"/>
            <a:ext cx="4983095" cy="442123"/>
          </a:xfrm>
          <a:prstGeom prst="bentConnector3">
            <a:avLst>
              <a:gd name="adj1" fmla="val 27449"/>
            </a:avLst>
          </a:prstGeom>
          <a:ln w="44450">
            <a:solidFill>
              <a:schemeClr val="accent4">
                <a:lumMod val="75000"/>
                <a:alpha val="50000"/>
              </a:schemeClr>
            </a:solidFill>
            <a:headEnd type="none"/>
            <a:tailEnd type="triangle"/>
          </a:ln>
        </p:spPr>
        <p:style>
          <a:lnRef idx="3">
            <a:schemeClr val="accent2"/>
          </a:lnRef>
          <a:fillRef idx="0">
            <a:schemeClr val="accent2"/>
          </a:fillRef>
          <a:effectRef idx="2">
            <a:schemeClr val="accent2"/>
          </a:effectRef>
          <a:fontRef idx="minor">
            <a:schemeClr val="tx1"/>
          </a:fontRef>
        </p:style>
      </p:cxnSp>
      <p:cxnSp>
        <p:nvCxnSpPr>
          <p:cNvPr id="25" name="Connector: Elbow 24"/>
          <p:cNvCxnSpPr/>
          <p:nvPr/>
        </p:nvCxnSpPr>
        <p:spPr>
          <a:xfrm rot="10800000" flipV="1">
            <a:off x="3160218" y="4028884"/>
            <a:ext cx="6760798" cy="1252682"/>
          </a:xfrm>
          <a:prstGeom prst="bentConnector3">
            <a:avLst/>
          </a:prstGeom>
          <a:ln w="44450">
            <a:solidFill>
              <a:schemeClr val="accent4">
                <a:lumMod val="75000"/>
                <a:alpha val="50000"/>
              </a:schemeClr>
            </a:solidFill>
            <a:headEnd type="non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08703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125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1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rgbClr val="505050">
                  <a:tint val="75000"/>
                </a:srgbClr>
              </a:solidFill>
              <a:effectLst/>
              <a:uLnTx/>
              <a:uFillTx/>
            </a:endParaRPr>
          </a:p>
        </p:txBody>
      </p:sp>
      <p:sp>
        <p:nvSpPr>
          <p:cNvPr id="5" name="Title 4"/>
          <p:cNvSpPr>
            <a:spLocks noGrp="1"/>
          </p:cNvSpPr>
          <p:nvPr>
            <p:ph type="title" idx="4294967295"/>
          </p:nvPr>
        </p:nvSpPr>
        <p:spPr>
          <a:xfrm>
            <a:off x="261939" y="169545"/>
            <a:ext cx="7041832" cy="85915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Performance and Monitoring</a:t>
            </a:r>
          </a:p>
        </p:txBody>
      </p:sp>
      <p:sp>
        <p:nvSpPr>
          <p:cNvPr id="4" name="TextBox 3"/>
          <p:cNvSpPr txBox="1"/>
          <p:nvPr/>
        </p:nvSpPr>
        <p:spPr>
          <a:xfrm>
            <a:off x="1678674" y="2101756"/>
            <a:ext cx="7751076" cy="296388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Performance considerations</a:t>
            </a:r>
          </a:p>
          <a:p>
            <a:pPr marL="342900" indent="-342900">
              <a:lnSpc>
                <a:spcPct val="90000"/>
              </a:lnSpc>
              <a:spcAft>
                <a:spcPts val="600"/>
              </a:spcAft>
              <a:buFont typeface="Arial" panose="020B0604020202020204" pitchFamily="34" charset="0"/>
              <a:buChar char="•"/>
            </a:pPr>
            <a:r>
              <a:rPr lang="en-US" sz="4400" dirty="0">
                <a:solidFill>
                  <a:schemeClr val="bg2">
                    <a:lumMod val="50000"/>
                  </a:schemeClr>
                </a:solidFill>
                <a:latin typeface="Segoe UI Light" panose="020B0502040204020203" pitchFamily="34" charset="0"/>
                <a:cs typeface="Segoe UI Light" panose="020B0502040204020203" pitchFamily="34" charset="0"/>
              </a:rPr>
              <a:t>Monitoring</a:t>
            </a:r>
          </a:p>
          <a:p>
            <a:pPr marL="342900" indent="-342900">
              <a:lnSpc>
                <a:spcPct val="90000"/>
              </a:lnSpc>
              <a:spcAft>
                <a:spcPts val="600"/>
              </a:spcAft>
              <a:buFont typeface="Arial" panose="020B0604020202020204" pitchFamily="34" charset="0"/>
              <a:buChar char="•"/>
            </a:pPr>
            <a:r>
              <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Tuning</a:t>
            </a:r>
          </a:p>
          <a:p>
            <a:pPr marL="342900" indent="-342900">
              <a:lnSpc>
                <a:spcPct val="90000"/>
              </a:lnSpc>
              <a:spcAft>
                <a:spcPts val="600"/>
              </a:spcAft>
              <a:buFont typeface="Arial" panose="020B0604020202020204" pitchFamily="34" charset="0"/>
              <a:buChar char="•"/>
            </a:pPr>
            <a:endPar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a:stretch>
            <a:fillRect/>
          </a:stretch>
        </p:blipFill>
        <p:spPr>
          <a:xfrm>
            <a:off x="9018270" y="3590237"/>
            <a:ext cx="3666126" cy="3666126"/>
          </a:xfrm>
          <a:prstGeom prst="rect">
            <a:avLst/>
          </a:prstGeom>
        </p:spPr>
      </p:pic>
    </p:spTree>
    <p:extLst>
      <p:ext uri="{BB962C8B-B14F-4D97-AF65-F5344CB8AC3E}">
        <p14:creationId xmlns:p14="http://schemas.microsoft.com/office/powerpoint/2010/main" val="36621558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36209" y="226695"/>
            <a:ext cx="6104572" cy="81343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Security and Governance</a:t>
            </a:r>
          </a:p>
        </p:txBody>
      </p:sp>
      <p:sp>
        <p:nvSpPr>
          <p:cNvPr id="4" name="TextBox 3"/>
          <p:cNvSpPr txBox="1"/>
          <p:nvPr/>
        </p:nvSpPr>
        <p:spPr>
          <a:xfrm>
            <a:off x="2415653" y="2023607"/>
            <a:ext cx="3233899" cy="2963888"/>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Principals</a:t>
            </a:r>
          </a:p>
          <a:p>
            <a:pPr marL="342900" indent="-342900">
              <a:lnSpc>
                <a:spcPct val="90000"/>
              </a:lnSpc>
              <a:spcAft>
                <a:spcPts val="600"/>
              </a:spcAft>
              <a:buFont typeface="Arial" panose="020B0604020202020204" pitchFamily="34" charset="0"/>
              <a:buChar char="•"/>
            </a:pPr>
            <a:endPar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90000"/>
              </a:lnSpc>
              <a:spcAft>
                <a:spcPts val="600"/>
              </a:spcAft>
              <a:buFont typeface="Arial" panose="020B0604020202020204" pitchFamily="34" charset="0"/>
              <a:buChar char="•"/>
            </a:pPr>
            <a:endPar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90000"/>
              </a:lnSpc>
              <a:spcAft>
                <a:spcPts val="600"/>
              </a:spcAft>
              <a:buFont typeface="Arial" panose="020B0604020202020204" pitchFamily="34" charset="0"/>
              <a:buChar char="•"/>
            </a:pPr>
            <a:r>
              <a:rPr lang="en-US" sz="4400" dirty="0" err="1">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Securables</a:t>
            </a:r>
            <a:endPar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a:stretch>
            <a:fillRect/>
          </a:stretch>
        </p:blipFill>
        <p:spPr>
          <a:xfrm>
            <a:off x="6668290" y="3931025"/>
            <a:ext cx="1224335" cy="1224335"/>
          </a:xfrm>
          <a:prstGeom prst="rect">
            <a:avLst/>
          </a:prstGeom>
        </p:spPr>
      </p:pic>
      <p:pic>
        <p:nvPicPr>
          <p:cNvPr id="8" name="Picture 7"/>
          <p:cNvPicPr>
            <a:picLocks noChangeAspect="1"/>
          </p:cNvPicPr>
          <p:nvPr/>
        </p:nvPicPr>
        <p:blipFill>
          <a:blip r:embed="rId4"/>
          <a:stretch>
            <a:fillRect/>
          </a:stretch>
        </p:blipFill>
        <p:spPr>
          <a:xfrm>
            <a:off x="6331645" y="1723057"/>
            <a:ext cx="1293159" cy="798716"/>
          </a:xfrm>
          <a:prstGeom prst="rect">
            <a:avLst/>
          </a:prstGeom>
        </p:spPr>
      </p:pic>
      <p:pic>
        <p:nvPicPr>
          <p:cNvPr id="6" name="Picture 5"/>
          <p:cNvPicPr>
            <a:picLocks noChangeAspect="1"/>
          </p:cNvPicPr>
          <p:nvPr/>
        </p:nvPicPr>
        <p:blipFill>
          <a:blip r:embed="rId5"/>
          <a:stretch>
            <a:fillRect/>
          </a:stretch>
        </p:blipFill>
        <p:spPr>
          <a:xfrm>
            <a:off x="7280457" y="2229021"/>
            <a:ext cx="819071" cy="933360"/>
          </a:xfrm>
          <a:prstGeom prst="rect">
            <a:avLst/>
          </a:prstGeom>
        </p:spPr>
      </p:pic>
    </p:spTree>
    <p:extLst>
      <p:ext uri="{BB962C8B-B14F-4D97-AF65-F5344CB8AC3E}">
        <p14:creationId xmlns:p14="http://schemas.microsoft.com/office/powerpoint/2010/main" val="38126198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216219" y="194415"/>
            <a:ext cx="7327582" cy="74485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Implementation Considerations</a:t>
            </a:r>
          </a:p>
        </p:txBody>
      </p:sp>
      <p:sp>
        <p:nvSpPr>
          <p:cNvPr id="4" name="TextBox 3"/>
          <p:cNvSpPr txBox="1"/>
          <p:nvPr/>
        </p:nvSpPr>
        <p:spPr>
          <a:xfrm>
            <a:off x="397468" y="2489193"/>
            <a:ext cx="9233105" cy="227754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Coordinating with the R professional</a:t>
            </a:r>
          </a:p>
          <a:p>
            <a:pPr marL="342900" indent="-342900">
              <a:lnSpc>
                <a:spcPct val="90000"/>
              </a:lnSpc>
              <a:spcAft>
                <a:spcPts val="600"/>
              </a:spcAft>
              <a:buFont typeface="Arial" panose="020B0604020202020204" pitchFamily="34" charset="0"/>
              <a:buChar char="•"/>
            </a:pPr>
            <a:endPar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90000"/>
              </a:lnSpc>
              <a:spcAft>
                <a:spcPts val="600"/>
              </a:spcAft>
              <a:buFont typeface="Arial" panose="020B0604020202020204" pitchFamily="34" charset="0"/>
              <a:buChar char="•"/>
            </a:pPr>
            <a:r>
              <a:rPr lang="en-US" sz="4400" dirty="0">
                <a:solidFill>
                  <a:schemeClr val="bg2">
                    <a:lumMod val="50000"/>
                  </a:schemeClr>
                </a:solidFill>
                <a:latin typeface="Segoe UI Light" panose="020B0502040204020203" pitchFamily="34" charset="0"/>
                <a:cs typeface="Segoe UI Light" panose="020B0502040204020203" pitchFamily="34" charset="0"/>
              </a:rPr>
              <a:t>Best Practices</a:t>
            </a:r>
          </a:p>
        </p:txBody>
      </p:sp>
      <p:pic>
        <p:nvPicPr>
          <p:cNvPr id="6" name="Picture 5"/>
          <p:cNvPicPr>
            <a:picLocks noChangeAspect="1"/>
          </p:cNvPicPr>
          <p:nvPr/>
        </p:nvPicPr>
        <p:blipFill>
          <a:blip r:embed="rId3"/>
          <a:stretch>
            <a:fillRect/>
          </a:stretch>
        </p:blipFill>
        <p:spPr>
          <a:xfrm>
            <a:off x="8559877" y="-567954"/>
            <a:ext cx="4708478" cy="4708478"/>
          </a:xfrm>
          <a:prstGeom prst="rect">
            <a:avLst/>
          </a:prstGeom>
        </p:spPr>
      </p:pic>
      <p:pic>
        <p:nvPicPr>
          <p:cNvPr id="7" name="Picture 6"/>
          <p:cNvPicPr>
            <a:picLocks noChangeAspect="1"/>
          </p:cNvPicPr>
          <p:nvPr/>
        </p:nvPicPr>
        <p:blipFill>
          <a:blip r:embed="rId4"/>
          <a:stretch>
            <a:fillRect/>
          </a:stretch>
        </p:blipFill>
        <p:spPr>
          <a:xfrm>
            <a:off x="4922095" y="3420434"/>
            <a:ext cx="1531807" cy="2176139"/>
          </a:xfrm>
          <a:prstGeom prst="rect">
            <a:avLst/>
          </a:prstGeom>
        </p:spPr>
      </p:pic>
    </p:spTree>
    <p:extLst>
      <p:ext uri="{BB962C8B-B14F-4D97-AF65-F5344CB8AC3E}">
        <p14:creationId xmlns:p14="http://schemas.microsoft.com/office/powerpoint/2010/main" val="27557650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defRPr/>
            </a:pPr>
            <a:r>
              <a:rPr lang="en-US" sz="3200" kern="0" dirty="0">
                <a:solidFill>
                  <a:srgbClr val="FFFF00"/>
                </a:solidFill>
                <a:ea typeface="Segoe UI" pitchFamily="34" charset="0"/>
                <a:cs typeface="Segoe UI" pitchFamily="34" charset="0"/>
              </a:rPr>
              <a:t>Using SQL Server R Services for Operationalizing a Solution</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62529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3888256" y="1701070"/>
            <a:ext cx="8090384" cy="369844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4400" dirty="0">
                <a:solidFill>
                  <a:schemeClr val="bg1"/>
                </a:solidFill>
                <a:latin typeface="Segoe UI Light"/>
              </a:rPr>
              <a:t>Know how to operationalize a SQL Server R Services environment</a:t>
            </a:r>
          </a:p>
          <a:p>
            <a:pPr marL="514350" indent="-514350">
              <a:lnSpc>
                <a:spcPct val="100000"/>
              </a:lnSpc>
              <a:spcBef>
                <a:spcPts val="1000"/>
              </a:spcBef>
              <a:buAutoNum type="arabicPeriod"/>
            </a:pPr>
            <a:r>
              <a:rPr lang="en-US" sz="4400" dirty="0">
                <a:solidFill>
                  <a:schemeClr val="bg1"/>
                </a:solidFill>
                <a:latin typeface="Segoe UI Light"/>
              </a:rPr>
              <a:t>Use the Microsoft R capabilities in a solution</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273528" y="1203269"/>
            <a:ext cx="7514284" cy="33906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100000"/>
              </a:lnSpc>
              <a:spcBef>
                <a:spcPts val="1000"/>
              </a:spcBef>
              <a:buFont typeface="Arial" pitchFamily="34" charset="0"/>
              <a:buAutoNum type="arabicPeriod"/>
            </a:pPr>
            <a:r>
              <a:rPr lang="en-US" sz="4000" dirty="0">
                <a:solidFill>
                  <a:srgbClr val="00B050"/>
                </a:solidFill>
                <a:latin typeface="Segoe UI Light"/>
              </a:rPr>
              <a:t>Know how to operationalize a SQL Server R Services environment</a:t>
            </a:r>
          </a:p>
          <a:p>
            <a:pPr marL="514350" lvl="0" indent="-514350">
              <a:lnSpc>
                <a:spcPct val="100000"/>
              </a:lnSpc>
              <a:spcBef>
                <a:spcPts val="1000"/>
              </a:spcBef>
              <a:buFont typeface="Arial" pitchFamily="34" charset="0"/>
              <a:buAutoNum type="arabicPeriod"/>
            </a:pPr>
            <a:r>
              <a:rPr lang="en-US" sz="4000" dirty="0">
                <a:solidFill>
                  <a:srgbClr val="00B050"/>
                </a:solidFill>
                <a:latin typeface="Segoe UI Light"/>
              </a:rPr>
              <a:t>Use the Microsoft R capabilities in a solution</a:t>
            </a: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Learning Objectives</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38198264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409131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0846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87440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sp>
        <p:nvSpPr>
          <p:cNvPr id="5" name="Title 4"/>
          <p:cNvSpPr>
            <a:spLocks noGrp="1"/>
          </p:cNvSpPr>
          <p:nvPr>
            <p:ph type="title" idx="4294967295"/>
          </p:nvPr>
        </p:nvSpPr>
        <p:spPr>
          <a:xfrm>
            <a:off x="90489" y="125847"/>
            <a:ext cx="7201852" cy="811414"/>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Creating a Microsoft R Solution</a:t>
            </a: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
        <p:nvSpPr>
          <p:cNvPr id="6" name="Rectangle 5"/>
          <p:cNvSpPr/>
          <p:nvPr/>
        </p:nvSpPr>
        <p:spPr>
          <a:xfrm>
            <a:off x="4708938" y="5568943"/>
            <a:ext cx="6579045"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8585A">
                    <a:lumMod val="50000"/>
                  </a:srgbClr>
                </a:solidFill>
                <a:effectLst/>
                <a:uLnTx/>
                <a:uFillTx/>
                <a:latin typeface="Segoe UI"/>
                <a:ea typeface="+mn-ea"/>
                <a:cs typeface="+mn-cs"/>
              </a:rPr>
              <a:t>https://mva.microsoft.com/ebooks/</a:t>
            </a:r>
          </a:p>
        </p:txBody>
      </p:sp>
    </p:spTree>
    <p:extLst>
      <p:ext uri="{BB962C8B-B14F-4D97-AF65-F5344CB8AC3E}">
        <p14:creationId xmlns:p14="http://schemas.microsoft.com/office/powerpoint/2010/main" val="21440666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rgbClr val="505050">
                  <a:tint val="75000"/>
                </a:srgbClr>
              </a:solidFill>
              <a:effectLst/>
              <a:uLnTx/>
              <a:uFillTx/>
            </a:endParaRPr>
          </a:p>
        </p:txBody>
      </p:sp>
      <p:sp>
        <p:nvSpPr>
          <p:cNvPr id="5" name="Title 4"/>
          <p:cNvSpPr>
            <a:spLocks noGrp="1"/>
          </p:cNvSpPr>
          <p:nvPr>
            <p:ph type="title" idx="4294967295"/>
          </p:nvPr>
        </p:nvSpPr>
        <p:spPr>
          <a:xfrm>
            <a:off x="261939" y="169545"/>
            <a:ext cx="7041832" cy="85915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Options</a:t>
            </a:r>
          </a:p>
        </p:txBody>
      </p:sp>
      <p:sp>
        <p:nvSpPr>
          <p:cNvPr id="4" name="TextBox 3"/>
          <p:cNvSpPr txBox="1"/>
          <p:nvPr/>
        </p:nvSpPr>
        <p:spPr>
          <a:xfrm>
            <a:off x="981444" y="1335946"/>
            <a:ext cx="7751076" cy="4336572"/>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Script embedding</a:t>
            </a:r>
          </a:p>
          <a:p>
            <a:pPr marL="342900" indent="-342900">
              <a:lnSpc>
                <a:spcPct val="90000"/>
              </a:lnSpc>
              <a:spcAft>
                <a:spcPts val="600"/>
              </a:spcAft>
              <a:buFont typeface="Arial" panose="020B0604020202020204" pitchFamily="34" charset="0"/>
              <a:buChar char="•"/>
            </a:pPr>
            <a:r>
              <a:rPr lang="en-US" sz="4400" dirty="0">
                <a:solidFill>
                  <a:schemeClr val="bg2">
                    <a:lumMod val="50000"/>
                  </a:schemeClr>
                </a:solidFill>
                <a:latin typeface="Segoe UI Light" panose="020B0502040204020203" pitchFamily="34" charset="0"/>
                <a:cs typeface="Segoe UI Light" panose="020B0502040204020203" pitchFamily="34" charset="0"/>
              </a:rPr>
              <a:t>Azure ML</a:t>
            </a:r>
          </a:p>
          <a:p>
            <a:pPr marL="342900" indent="-342900">
              <a:lnSpc>
                <a:spcPct val="90000"/>
              </a:lnSpc>
              <a:spcAft>
                <a:spcPts val="600"/>
              </a:spcAft>
              <a:buFont typeface="Arial" panose="020B0604020202020204" pitchFamily="34" charset="0"/>
              <a:buChar char="•"/>
            </a:pPr>
            <a:r>
              <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R Server</a:t>
            </a:r>
          </a:p>
          <a:p>
            <a:pPr marL="342900" indent="-342900">
              <a:lnSpc>
                <a:spcPct val="90000"/>
              </a:lnSpc>
              <a:spcAft>
                <a:spcPts val="600"/>
              </a:spcAft>
              <a:buFont typeface="Arial" panose="020B0604020202020204" pitchFamily="34" charset="0"/>
              <a:buChar char="•"/>
            </a:pPr>
            <a:r>
              <a:rPr lang="en-US" sz="4400" dirty="0">
                <a:solidFill>
                  <a:schemeClr val="bg2">
                    <a:lumMod val="50000"/>
                  </a:schemeClr>
                </a:solidFill>
                <a:latin typeface="Segoe UI Light" panose="020B0502040204020203" pitchFamily="34" charset="0"/>
                <a:cs typeface="Segoe UI Light" panose="020B0502040204020203" pitchFamily="34" charset="0"/>
              </a:rPr>
              <a:t>HDInsight</a:t>
            </a:r>
          </a:p>
          <a:p>
            <a:pPr marL="342900" indent="-342900">
              <a:lnSpc>
                <a:spcPct val="90000"/>
              </a:lnSpc>
              <a:spcAft>
                <a:spcPts val="600"/>
              </a:spcAft>
              <a:buFont typeface="Arial" panose="020B0604020202020204" pitchFamily="34" charset="0"/>
              <a:buChar char="•"/>
            </a:pPr>
            <a:r>
              <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Microsoft SQL Server 2016</a:t>
            </a:r>
          </a:p>
          <a:p>
            <a:pPr marL="342900" indent="-342900">
              <a:lnSpc>
                <a:spcPct val="90000"/>
              </a:lnSpc>
              <a:spcAft>
                <a:spcPts val="600"/>
              </a:spcAft>
              <a:buFont typeface="Arial" panose="020B0604020202020204" pitchFamily="34" charset="0"/>
              <a:buChar char="•"/>
            </a:pPr>
            <a:endParaRPr lang="en-US" sz="4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a:stretch>
            <a:fillRect/>
          </a:stretch>
        </p:blipFill>
        <p:spPr>
          <a:xfrm>
            <a:off x="9280768" y="2045970"/>
            <a:ext cx="2443074" cy="3163975"/>
          </a:xfrm>
          <a:prstGeom prst="rect">
            <a:avLst/>
          </a:prstGeom>
        </p:spPr>
      </p:pic>
    </p:spTree>
    <p:extLst>
      <p:ext uri="{BB962C8B-B14F-4D97-AF65-F5344CB8AC3E}">
        <p14:creationId xmlns:p14="http://schemas.microsoft.com/office/powerpoint/2010/main" val="2177418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idx="4294967295"/>
          </p:nvPr>
        </p:nvSpPr>
        <p:spPr>
          <a:xfrm>
            <a:off x="181929" y="146685"/>
            <a:ext cx="8436292" cy="87058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Microsoft R Services for SQL Server</a:t>
            </a: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60414" y="1312854"/>
            <a:ext cx="3049390" cy="938871"/>
          </a:xfrm>
          <a:prstGeom prst="rect">
            <a:avLst/>
          </a:prstGeom>
        </p:spPr>
      </p:pic>
      <p:sp>
        <p:nvSpPr>
          <p:cNvPr id="2" name="Title 1"/>
          <p:cNvSpPr>
            <a:spLocks noGrp="1"/>
          </p:cNvSpPr>
          <p:nvPr>
            <p:ph type="title" idx="4294967295"/>
          </p:nvPr>
        </p:nvSpPr>
        <p:spPr>
          <a:xfrm>
            <a:off x="92005" y="117206"/>
            <a:ext cx="5977890" cy="76971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Microsoft R in SQL Server</a:t>
            </a:r>
          </a:p>
        </p:txBody>
      </p:sp>
      <p:pic>
        <p:nvPicPr>
          <p:cNvPr id="5" name="Picture 4"/>
          <p:cNvPicPr>
            <a:picLocks noChangeAspect="1"/>
          </p:cNvPicPr>
          <p:nvPr/>
        </p:nvPicPr>
        <p:blipFill>
          <a:blip r:embed="rId4"/>
          <a:stretch>
            <a:fillRect/>
          </a:stretch>
        </p:blipFill>
        <p:spPr>
          <a:xfrm>
            <a:off x="4888257" y="2348822"/>
            <a:ext cx="2426684" cy="2168172"/>
          </a:xfrm>
          <a:prstGeom prst="rect">
            <a:avLst/>
          </a:prstGeom>
        </p:spPr>
      </p:pic>
      <p:pic>
        <p:nvPicPr>
          <p:cNvPr id="16" name="Picture 15"/>
          <p:cNvPicPr>
            <a:picLocks noChangeAspect="1"/>
          </p:cNvPicPr>
          <p:nvPr/>
        </p:nvPicPr>
        <p:blipFill>
          <a:blip r:embed="rId5"/>
          <a:stretch>
            <a:fillRect/>
          </a:stretch>
        </p:blipFill>
        <p:spPr>
          <a:xfrm>
            <a:off x="265419" y="2211628"/>
            <a:ext cx="2815531" cy="1582963"/>
          </a:xfrm>
          <a:prstGeom prst="rect">
            <a:avLst/>
          </a:prstGeom>
          <a:ln>
            <a:noFill/>
          </a:ln>
          <a:effectLst>
            <a:outerShdw blurRad="292100" dist="139700" dir="2700000" algn="tl" rotWithShape="0">
              <a:srgbClr val="333333">
                <a:alpha val="65000"/>
              </a:srgbClr>
            </a:outerShdw>
          </a:effectLst>
        </p:spPr>
      </p:pic>
      <p:cxnSp>
        <p:nvCxnSpPr>
          <p:cNvPr id="22" name="Connector: Elbow 21"/>
          <p:cNvCxnSpPr>
            <a:cxnSpLocks/>
            <a:stCxn id="16" idx="3"/>
            <a:endCxn id="31" idx="1"/>
          </p:cNvCxnSpPr>
          <p:nvPr/>
        </p:nvCxnSpPr>
        <p:spPr>
          <a:xfrm>
            <a:off x="3080950" y="3003110"/>
            <a:ext cx="1099733" cy="599885"/>
          </a:xfrm>
          <a:prstGeom prst="bentConnector3">
            <a:avLst>
              <a:gd name="adj1" fmla="val 50000"/>
            </a:avLst>
          </a:prstGeom>
          <a:ln w="47625">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4180683" y="1078517"/>
            <a:ext cx="8142380" cy="5048956"/>
          </a:xfrm>
          <a:prstGeom prst="rect">
            <a:avLst/>
          </a:prstGeom>
          <a:noFill/>
          <a:ln w="698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p:cNvGrpSpPr/>
          <p:nvPr/>
        </p:nvGrpSpPr>
        <p:grpSpPr>
          <a:xfrm>
            <a:off x="8836757" y="1573041"/>
            <a:ext cx="3330014" cy="3227559"/>
            <a:chOff x="6851904" y="1267968"/>
            <a:chExt cx="5584571" cy="5510784"/>
          </a:xfrm>
        </p:grpSpPr>
        <p:sp>
          <p:nvSpPr>
            <p:cNvPr id="19" name="Rounded Rectangle 18"/>
            <p:cNvSpPr/>
            <p:nvPr/>
          </p:nvSpPr>
          <p:spPr bwMode="auto">
            <a:xfrm>
              <a:off x="6851904" y="1267968"/>
              <a:ext cx="5584571" cy="551078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p:cNvSpPr txBox="1"/>
            <p:nvPr/>
          </p:nvSpPr>
          <p:spPr>
            <a:xfrm>
              <a:off x="7694820" y="1434920"/>
              <a:ext cx="3898742" cy="709134"/>
            </a:xfrm>
            <a:prstGeom prst="rect">
              <a:avLst/>
            </a:prstGeom>
            <a:noFill/>
          </p:spPr>
          <p:txBody>
            <a:bodyPr wrap="square" lIns="182854" tIns="146283" rIns="182854" bIns="146283" rtlCol="0">
              <a:spAutoFit/>
            </a:bodyPr>
            <a:lstStyle/>
            <a:p>
              <a:pPr marL="0" marR="0" lvl="0" indent="0" algn="l" defTabSz="914340"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dirty="0">
                  <a:ln>
                    <a:noFill/>
                  </a:ln>
                  <a:solidFill>
                    <a:srgbClr val="FFFFFF"/>
                  </a:solidFill>
                  <a:effectLst/>
                  <a:uLnTx/>
                  <a:uFillTx/>
                  <a:latin typeface="Segoe UI"/>
                  <a:ea typeface="+mn-ea"/>
                  <a:cs typeface="+mn-cs"/>
                </a:rPr>
                <a:t>Microsoft R Server</a:t>
              </a:r>
            </a:p>
          </p:txBody>
        </p:sp>
      </p:grpSp>
      <p:pic>
        <p:nvPicPr>
          <p:cNvPr id="4" name="Picture 3"/>
          <p:cNvPicPr>
            <a:picLocks noChangeAspect="1"/>
          </p:cNvPicPr>
          <p:nvPr/>
        </p:nvPicPr>
        <p:blipFill>
          <a:blip r:embed="rId6"/>
          <a:stretch>
            <a:fillRect/>
          </a:stretch>
        </p:blipFill>
        <p:spPr>
          <a:xfrm>
            <a:off x="9000969" y="2259180"/>
            <a:ext cx="2989778" cy="2136571"/>
          </a:xfrm>
          <a:prstGeom prst="rect">
            <a:avLst/>
          </a:prstGeom>
        </p:spPr>
      </p:pic>
      <p:cxnSp>
        <p:nvCxnSpPr>
          <p:cNvPr id="25" name="Connector: Elbow 24"/>
          <p:cNvCxnSpPr>
            <a:cxnSpLocks/>
            <a:stCxn id="5" idx="3"/>
            <a:endCxn id="4" idx="1"/>
          </p:cNvCxnSpPr>
          <p:nvPr/>
        </p:nvCxnSpPr>
        <p:spPr>
          <a:xfrm flipV="1">
            <a:off x="7314941" y="3327466"/>
            <a:ext cx="1686028" cy="105442"/>
          </a:xfrm>
          <a:prstGeom prst="bentConnector3">
            <a:avLst>
              <a:gd name="adj1" fmla="val 50000"/>
            </a:avLst>
          </a:prstGeom>
          <a:ln w="66675">
            <a:solidFill>
              <a:schemeClr val="accent3">
                <a:lumMod val="7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90965" y="2497027"/>
            <a:ext cx="1521816" cy="594650"/>
          </a:xfrm>
          <a:prstGeom prst="rect">
            <a:avLst/>
          </a:prstGeom>
        </p:spPr>
        <p:txBody>
          <a:bodyPr wrap="square">
            <a:spAutoFit/>
          </a:bodyP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1360" b="0" i="0" u="none" strike="noStrike" kern="1200" cap="none" spc="0" normalizeH="0" baseline="0" noProof="0" dirty="0">
                <a:ln>
                  <a:noFill/>
                </a:ln>
                <a:solidFill>
                  <a:srgbClr val="C00000"/>
                </a:solidFill>
                <a:effectLst/>
                <a:uLnTx/>
                <a:uFillTx/>
                <a:latin typeface="Segoe UI"/>
                <a:ea typeface="+mn-ea"/>
                <a:cs typeface="+mn-cs"/>
              </a:rPr>
              <a:t>Launchpad </a:t>
            </a:r>
          </a:p>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952" b="0" i="0" u="none" strike="noStrike" kern="1200" cap="none" spc="0" normalizeH="0" baseline="0" noProof="0" dirty="0">
                <a:ln>
                  <a:noFill/>
                </a:ln>
                <a:solidFill>
                  <a:srgbClr val="C00000"/>
                </a:solidFill>
                <a:effectLst/>
                <a:uLnTx/>
                <a:uFillTx/>
                <a:latin typeface="Segoe UI"/>
                <a:ea typeface="+mn-ea"/>
                <a:cs typeface="+mn-cs"/>
              </a:rPr>
              <a:t>(</a:t>
            </a:r>
            <a:r>
              <a:rPr kumimoji="0" lang="en-US" sz="952" b="0" i="0" u="none" strike="noStrike" kern="1200" cap="none" spc="0" normalizeH="0" baseline="0" noProof="0" dirty="0" err="1">
                <a:ln>
                  <a:noFill/>
                </a:ln>
                <a:solidFill>
                  <a:srgbClr val="C00000"/>
                </a:solidFill>
                <a:effectLst/>
                <a:uLnTx/>
                <a:uFillTx/>
                <a:latin typeface="Segoe UI"/>
                <a:ea typeface="+mn-ea"/>
                <a:cs typeface="+mn-cs"/>
              </a:rPr>
              <a:t>BxlServer</a:t>
            </a:r>
            <a:r>
              <a:rPr kumimoji="0" lang="en-US" sz="952" b="0" i="0" u="none" strike="noStrike" kern="1200" cap="none" spc="0" normalizeH="0" baseline="0" noProof="0" dirty="0">
                <a:ln>
                  <a:noFill/>
                </a:ln>
                <a:solidFill>
                  <a:srgbClr val="C00000"/>
                </a:solidFill>
                <a:effectLst/>
                <a:uLnTx/>
                <a:uFillTx/>
                <a:latin typeface="Segoe UI"/>
                <a:ea typeface="+mn-ea"/>
                <a:cs typeface="+mn-cs"/>
              </a:rPr>
              <a:t> and SQL Satellite, Rserver.dll)</a:t>
            </a:r>
          </a:p>
        </p:txBody>
      </p:sp>
      <p:sp>
        <p:nvSpPr>
          <p:cNvPr id="13" name="Cylinder 12"/>
          <p:cNvSpPr/>
          <p:nvPr/>
        </p:nvSpPr>
        <p:spPr bwMode="auto">
          <a:xfrm>
            <a:off x="6800694" y="4814821"/>
            <a:ext cx="2200275" cy="1147799"/>
          </a:xfrm>
          <a:prstGeom prst="can">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477217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5.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1348</Words>
  <Application>Microsoft Office PowerPoint</Application>
  <PresentationFormat>Custom</PresentationFormat>
  <Paragraphs>179</Paragraphs>
  <Slides>15</Slides>
  <Notes>15</Notes>
  <HiddenSlides>0</HiddenSlides>
  <MMClips>0</MMClips>
  <ScaleCrop>false</ScaleCrop>
  <HeadingPairs>
    <vt:vector size="8" baseType="variant">
      <vt:variant>
        <vt:lpstr>Fonts Used</vt:lpstr>
      </vt:variant>
      <vt:variant>
        <vt:i4>12</vt:i4>
      </vt:variant>
      <vt:variant>
        <vt:lpstr>Theme</vt:lpstr>
      </vt:variant>
      <vt:variant>
        <vt:i4>6</vt:i4>
      </vt:variant>
      <vt:variant>
        <vt:lpstr>Embedded OLE Servers</vt:lpstr>
      </vt:variant>
      <vt:variant>
        <vt:i4>1</vt:i4>
      </vt:variant>
      <vt:variant>
        <vt:lpstr>Slide Titles</vt:lpstr>
      </vt:variant>
      <vt:variant>
        <vt:i4>15</vt:i4>
      </vt:variant>
    </vt:vector>
  </HeadingPairs>
  <TitlesOfParts>
    <vt:vector size="34" baseType="lpstr">
      <vt:lpstr>SimSun</vt:lpstr>
      <vt:lpstr>Arial</vt:lpstr>
      <vt:lpstr>Calibri</vt:lpstr>
      <vt:lpstr>Calibri Light</vt:lpstr>
      <vt:lpstr>Cambria</vt:lpstr>
      <vt:lpstr>Consolas</vt:lpstr>
      <vt:lpstr>Courier New</vt:lpstr>
      <vt:lpstr>Myriad Pro</vt:lpstr>
      <vt:lpstr>Segoe UI</vt:lpstr>
      <vt:lpstr>Segoe UI Light</vt:lpstr>
      <vt:lpstr>Verdana</vt:lpstr>
      <vt:lpstr>Wingdings</vt:lpstr>
      <vt:lpstr>Office Theme</vt:lpstr>
      <vt:lpstr>1_Office Theme</vt:lpstr>
      <vt:lpstr>1_SQLintersection</vt:lpstr>
      <vt:lpstr>FY15 Enterprise identity theme</vt:lpstr>
      <vt:lpstr>1_WHITE TEMPLATE</vt:lpstr>
      <vt:lpstr>2_WHITE TEMPLATE</vt:lpstr>
      <vt:lpstr>think-cell Slide</vt:lpstr>
      <vt:lpstr>PowerPoint Presentation</vt:lpstr>
      <vt:lpstr>PowerPoint Presentation</vt:lpstr>
      <vt:lpstr>The Data Science Process and Platform</vt:lpstr>
      <vt:lpstr>The Team Data Science Process </vt:lpstr>
      <vt:lpstr>The Cortana Intelligence Platform</vt:lpstr>
      <vt:lpstr>Creating a Microsoft R Solution</vt:lpstr>
      <vt:lpstr>Options</vt:lpstr>
      <vt:lpstr>Microsoft R Services for SQL Server</vt:lpstr>
      <vt:lpstr>Microsoft R in SQL Server</vt:lpstr>
      <vt:lpstr>T-SQL and R Interaction</vt:lpstr>
      <vt:lpstr>Performance and Monitoring</vt:lpstr>
      <vt:lpstr>Security and Governance</vt:lpstr>
      <vt:lpstr>Implementation Considerations</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2017-04-01T17:03:57Z</dcterms:modified>
</cp:coreProperties>
</file>