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1"/>
  </p:notesMasterIdLst>
  <p:handoutMasterIdLst>
    <p:handoutMasterId r:id="rId12"/>
  </p:handoutMasterIdLst>
  <p:sldIdLst>
    <p:sldId id="270" r:id="rId2"/>
    <p:sldId id="275" r:id="rId3"/>
    <p:sldId id="268" r:id="rId4"/>
    <p:sldId id="285" r:id="rId5"/>
    <p:sldId id="292" r:id="rId6"/>
    <p:sldId id="293" r:id="rId7"/>
    <p:sldId id="289" r:id="rId8"/>
    <p:sldId id="290"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88" autoAdjust="0"/>
  </p:normalViewPr>
  <p:slideViewPr>
    <p:cSldViewPr snapToGrid="0" snapToObjects="1">
      <p:cViewPr varScale="1">
        <p:scale>
          <a:sx n="80" d="100"/>
          <a:sy n="80" d="100"/>
        </p:scale>
        <p:origin x="58" y="67"/>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9/6/2024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9/6/2024</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9/6/2024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9/6/2024</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F19E4EF-44F7-1C9C-82B2-D31EAC3F6124}"/>
              </a:ext>
            </a:extLst>
          </p:cNvPr>
          <p:cNvPicPr>
            <a:picLocks noGrp="1" noChangeAspect="1"/>
          </p:cNvPicPr>
          <p:nvPr>
            <p:ph type="pic" sz="quarter" idx="14"/>
          </p:nvPr>
        </p:nvPicPr>
        <p:blipFill>
          <a:blip r:embed="rId2"/>
          <a:srcRect l="-3570" t="1339" r="-3570" b="1339"/>
          <a:stretch/>
        </p:blipFill>
        <p:spPr>
          <a:xfrm>
            <a:off x="414338" y="481013"/>
            <a:ext cx="11364531" cy="5873417"/>
          </a:xfrm>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p:txBody>
          <a:bodyPr>
            <a:normAutofit fontScale="90000"/>
          </a:bodyPr>
          <a:lstStyle/>
          <a:p>
            <a:r>
              <a:rPr lang="en-US" dirty="0"/>
              <a:t>PIZZA SALES REPORT</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1701383" y="3919840"/>
            <a:ext cx="8789234" cy="1023635"/>
          </a:xfrm>
        </p:spPr>
        <p:txBody>
          <a:bodyPr>
            <a:normAutofit fontScale="55000" lnSpcReduction="20000"/>
          </a:bodyPr>
          <a:lstStyle/>
          <a:p>
            <a:r>
              <a:rPr lang="en-US" altLang="ja-JP" dirty="0"/>
              <a:t>2015 Overview</a:t>
            </a:r>
          </a:p>
          <a:p>
            <a:endParaRPr lang="en-US" altLang="ja-JP" dirty="0"/>
          </a:p>
          <a:p>
            <a:r>
              <a:rPr lang="en-US" altLang="ja-JP" dirty="0"/>
              <a:t>Prepared By </a:t>
            </a:r>
          </a:p>
          <a:p>
            <a:r>
              <a:rPr lang="en-US" altLang="ja-JP" dirty="0"/>
              <a:t>Hardeep Dhiman</a:t>
            </a:r>
            <a:endParaRPr lang="ja-JP" altLang="en-US" dirty="0"/>
          </a:p>
        </p:txBody>
      </p:sp>
    </p:spTree>
    <p:extLst>
      <p:ext uri="{BB962C8B-B14F-4D97-AF65-F5344CB8AC3E}">
        <p14:creationId xmlns:p14="http://schemas.microsoft.com/office/powerpoint/2010/main" val="22216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lstStyle/>
          <a:p>
            <a:r>
              <a:rPr lang="en-US" altLang="ja-JP" dirty="0"/>
              <a:t>Our pizza business achieved significant milestones, with total revenue reaching $817.86K from 49,574 pizzas sold across 21,350 orders. This report provides a detailed analysis of sales performance by category, size, and time period, as well as insights into our best and worst-performing products.</a:t>
            </a:r>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4791636" cy="4912126"/>
          </a:xfrm>
        </p:spPr>
        <p:txBody>
          <a:bodyPr>
            <a:normAutofit/>
          </a:bodyPr>
          <a:lstStyle/>
          <a:p>
            <a:r>
              <a:rPr lang="en-US" altLang="ja-JP" dirty="0"/>
              <a:t>Total revenue: $817.86K</a:t>
            </a:r>
          </a:p>
          <a:p>
            <a:r>
              <a:rPr lang="en-US" altLang="ja-JP" dirty="0"/>
              <a:t>Total Pizzas Sold: 49,574</a:t>
            </a:r>
          </a:p>
          <a:p>
            <a:r>
              <a:rPr lang="en-US" altLang="ja-JP" dirty="0"/>
              <a:t>Total Orders: 21,350</a:t>
            </a:r>
          </a:p>
          <a:p>
            <a:r>
              <a:rPr lang="en-US" altLang="ja-JP" dirty="0"/>
              <a:t>Average Order Value: $38.31</a:t>
            </a:r>
          </a:p>
          <a:p>
            <a:r>
              <a:rPr lang="en-US" altLang="ja-JP" dirty="0"/>
              <a:t>Average Pizzas per Order: 2.32</a:t>
            </a:r>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a:xfrm>
            <a:off x="838200" y="681037"/>
            <a:ext cx="5124450" cy="583800"/>
          </a:xfrm>
        </p:spPr>
        <p:txBody>
          <a:bodyPr/>
          <a:lstStyle/>
          <a:p>
            <a:r>
              <a:rPr lang="en-US" dirty="0"/>
              <a:t>Sales performance Metrics</a:t>
            </a:r>
          </a:p>
        </p:txBody>
      </p:sp>
      <p:pic>
        <p:nvPicPr>
          <p:cNvPr id="10" name="Picture Placeholder 9">
            <a:extLst>
              <a:ext uri="{FF2B5EF4-FFF2-40B4-BE49-F238E27FC236}">
                <a16:creationId xmlns:a16="http://schemas.microsoft.com/office/drawing/2014/main" id="{E87E448B-B24D-3EBB-C12B-014C2619538E}"/>
              </a:ext>
            </a:extLst>
          </p:cNvPr>
          <p:cNvPicPr>
            <a:picLocks noGrp="1" noChangeAspect="1"/>
          </p:cNvPicPr>
          <p:nvPr>
            <p:ph type="pic" sz="quarter" idx="11"/>
          </p:nvPr>
        </p:nvPicPr>
        <p:blipFill>
          <a:blip r:embed="rId2"/>
          <a:srcRect l="21020" r="21020"/>
          <a:stretch>
            <a:fillRect/>
          </a:stretch>
        </p:blipFill>
        <p:spPr/>
      </p:pic>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6767868" y="3343275"/>
            <a:ext cx="4559075" cy="3257550"/>
          </a:xfrm>
        </p:spPr>
        <p:txBody>
          <a:bodyPr>
            <a:normAutofit fontScale="25000" lnSpcReduction="20000"/>
          </a:bodyPr>
          <a:lstStyle/>
          <a:p>
            <a:pPr>
              <a:buFont typeface="Arial" panose="020B0604020202020204" pitchFamily="34" charset="0"/>
              <a:buChar char="•"/>
            </a:pPr>
            <a:r>
              <a:rPr lang="en-US" sz="5600" b="1" dirty="0"/>
              <a:t>Busiest Days:</a:t>
            </a:r>
            <a:r>
              <a:rPr lang="en-US" sz="5600" dirty="0"/>
              <a:t> Orders peak on weekends, particularly Friday and Saturday evenings.</a:t>
            </a:r>
          </a:p>
          <a:p>
            <a:pPr>
              <a:buFont typeface="Arial" panose="020B0604020202020204" pitchFamily="34" charset="0"/>
              <a:buChar char="•"/>
            </a:pPr>
            <a:r>
              <a:rPr lang="en-US" sz="5600" b="1" dirty="0"/>
              <a:t>Monthly Trends:</a:t>
            </a:r>
            <a:r>
              <a:rPr lang="en-US" sz="5600" dirty="0"/>
              <a:t> Highest orders were recorded in </a:t>
            </a:r>
            <a:r>
              <a:rPr lang="en-US" sz="5600" b="1" dirty="0"/>
              <a:t>July</a:t>
            </a:r>
            <a:r>
              <a:rPr lang="en-US" sz="5600" dirty="0"/>
              <a:t> and </a:t>
            </a:r>
            <a:r>
              <a:rPr lang="en-US" sz="5600" b="1" dirty="0"/>
              <a:t>January</a:t>
            </a:r>
            <a:r>
              <a:rPr lang="en-US" sz="5600" dirty="0"/>
              <a:t>. July has the most orders throughout the year.</a:t>
            </a:r>
          </a:p>
          <a:p>
            <a:pPr>
              <a:buFont typeface="Arial" panose="020B0604020202020204" pitchFamily="34" charset="0"/>
              <a:buChar char="•"/>
            </a:pPr>
            <a:r>
              <a:rPr lang="en-US" sz="5600" b="1" dirty="0"/>
              <a:t>Daily Trends:</a:t>
            </a:r>
            <a:r>
              <a:rPr lang="en-US" sz="5600" dirty="0"/>
              <a:t> The highest number of orders occurs on </a:t>
            </a:r>
            <a:r>
              <a:rPr lang="en-US" sz="5600" b="1" dirty="0"/>
              <a:t>Thursdays</a:t>
            </a:r>
            <a:r>
              <a:rPr lang="en-US" sz="5600" dirty="0"/>
              <a:t> and </a:t>
            </a:r>
            <a:r>
              <a:rPr lang="en-US" sz="5600" b="1" dirty="0"/>
              <a:t>Fridays</a:t>
            </a:r>
            <a:r>
              <a:rPr lang="en-US" sz="5600" dirty="0"/>
              <a:t>, with Fridays reaching 3,538 orders.</a:t>
            </a:r>
          </a:p>
          <a:p>
            <a:endParaRPr 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6767867" y="2754179"/>
            <a:ext cx="4559075" cy="583800"/>
          </a:xfrm>
        </p:spPr>
        <p:txBody>
          <a:bodyPr/>
          <a:lstStyle/>
          <a:p>
            <a:r>
              <a:rPr lang="en-US" dirty="0"/>
              <a:t>Sales trend Analysis</a:t>
            </a:r>
          </a:p>
        </p:txBody>
      </p:sp>
      <p:pic>
        <p:nvPicPr>
          <p:cNvPr id="15" name="Picture 14">
            <a:extLst>
              <a:ext uri="{FF2B5EF4-FFF2-40B4-BE49-F238E27FC236}">
                <a16:creationId xmlns:a16="http://schemas.microsoft.com/office/drawing/2014/main" id="{4A5CA370-103D-9EDB-34F1-FB9EFF8B7AE3}"/>
              </a:ext>
            </a:extLst>
          </p:cNvPr>
          <p:cNvPicPr>
            <a:picLocks noChangeAspect="1"/>
          </p:cNvPicPr>
          <p:nvPr/>
        </p:nvPicPr>
        <p:blipFill>
          <a:blip r:embed="rId2"/>
          <a:stretch>
            <a:fillRect/>
          </a:stretch>
        </p:blipFill>
        <p:spPr>
          <a:xfrm>
            <a:off x="1" y="1697746"/>
            <a:ext cx="6095999" cy="2619741"/>
          </a:xfrm>
          <a:prstGeom prst="rect">
            <a:avLst/>
          </a:prstGeom>
        </p:spPr>
      </p:pic>
      <p:pic>
        <p:nvPicPr>
          <p:cNvPr id="17" name="Picture 16">
            <a:extLst>
              <a:ext uri="{FF2B5EF4-FFF2-40B4-BE49-F238E27FC236}">
                <a16:creationId xmlns:a16="http://schemas.microsoft.com/office/drawing/2014/main" id="{B4419EFF-444A-C232-4A44-FC94E475A2E5}"/>
              </a:ext>
            </a:extLst>
          </p:cNvPr>
          <p:cNvPicPr>
            <a:picLocks noChangeAspect="1"/>
          </p:cNvPicPr>
          <p:nvPr/>
        </p:nvPicPr>
        <p:blipFill>
          <a:blip r:embed="rId3"/>
          <a:stretch>
            <a:fillRect/>
          </a:stretch>
        </p:blipFill>
        <p:spPr>
          <a:xfrm>
            <a:off x="0" y="4317487"/>
            <a:ext cx="6096000" cy="2553056"/>
          </a:xfrm>
          <a:prstGeom prst="rect">
            <a:avLst/>
          </a:prstGeom>
        </p:spPr>
      </p:pic>
    </p:spTree>
    <p:extLst>
      <p:ext uri="{BB962C8B-B14F-4D97-AF65-F5344CB8AC3E}">
        <p14:creationId xmlns:p14="http://schemas.microsoft.com/office/powerpoint/2010/main" val="392002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6277756" cy="4912126"/>
          </a:xfrm>
        </p:spPr>
        <p:txBody>
          <a:bodyPr>
            <a:normAutofit lnSpcReduction="10000"/>
          </a:bodyPr>
          <a:lstStyle/>
          <a:p>
            <a:pPr>
              <a:buFont typeface="Arial" panose="020B0604020202020204" pitchFamily="34" charset="0"/>
              <a:buChar char="•"/>
            </a:pPr>
            <a:r>
              <a:rPr lang="en-US" b="1" dirty="0"/>
              <a:t>Revenue: </a:t>
            </a:r>
          </a:p>
          <a:p>
            <a:pPr>
              <a:buFont typeface="Arial" panose="020B0604020202020204" pitchFamily="34" charset="0"/>
              <a:buChar char="•"/>
            </a:pPr>
            <a:r>
              <a:rPr lang="en-US" b="1" dirty="0"/>
              <a:t>Classic Pizza</a:t>
            </a:r>
            <a:r>
              <a:rPr lang="en-US" dirty="0"/>
              <a:t> leads with a total revenue of $220.05K (26.9% of total sales).</a:t>
            </a:r>
          </a:p>
          <a:p>
            <a:pPr>
              <a:buFont typeface="Arial" panose="020B0604020202020204" pitchFamily="34" charset="0"/>
              <a:buChar char="•"/>
            </a:pPr>
            <a:r>
              <a:rPr lang="en-US" dirty="0"/>
              <a:t>Other significant categories include </a:t>
            </a:r>
            <a:r>
              <a:rPr lang="en-US" b="1" dirty="0"/>
              <a:t>Supreme</a:t>
            </a:r>
            <a:r>
              <a:rPr lang="en-US" dirty="0"/>
              <a:t> ($208.2K), </a:t>
            </a:r>
            <a:r>
              <a:rPr lang="en-US" b="1" dirty="0"/>
              <a:t>Chicken</a:t>
            </a:r>
            <a:r>
              <a:rPr lang="en-US" dirty="0"/>
              <a:t> ($195.92K), and </a:t>
            </a:r>
            <a:r>
              <a:rPr lang="en-US" b="1" dirty="0"/>
              <a:t>Veggie</a:t>
            </a:r>
            <a:r>
              <a:rPr lang="en-US" dirty="0"/>
              <a:t> ($193.69K).</a:t>
            </a:r>
          </a:p>
          <a:p>
            <a:pPr>
              <a:buFont typeface="Arial" panose="020B0604020202020204" pitchFamily="34" charset="0"/>
              <a:buChar char="•"/>
            </a:pPr>
            <a:r>
              <a:rPr lang="en-US" b="1" dirty="0"/>
              <a:t>Pizza Sold by Category: </a:t>
            </a:r>
          </a:p>
          <a:p>
            <a:pPr>
              <a:buFont typeface="Arial" panose="020B0604020202020204" pitchFamily="34" charset="0"/>
              <a:buChar char="•"/>
            </a:pPr>
            <a:r>
              <a:rPr lang="en-US" dirty="0"/>
              <a:t>Classic: 14,888</a:t>
            </a:r>
          </a:p>
          <a:p>
            <a:pPr>
              <a:buFont typeface="Arial" panose="020B0604020202020204" pitchFamily="34" charset="0"/>
              <a:buChar char="•"/>
            </a:pPr>
            <a:r>
              <a:rPr lang="en-US" dirty="0"/>
              <a:t>Supreme: 11,987</a:t>
            </a:r>
          </a:p>
          <a:p>
            <a:pPr>
              <a:buFont typeface="Arial" panose="020B0604020202020204" pitchFamily="34" charset="0"/>
              <a:buChar char="•"/>
            </a:pPr>
            <a:r>
              <a:rPr lang="en-US" dirty="0"/>
              <a:t>Veggie: 11,649</a:t>
            </a:r>
          </a:p>
          <a:p>
            <a:pPr>
              <a:buFont typeface="Arial" panose="020B0604020202020204" pitchFamily="34" charset="0"/>
              <a:buChar char="•"/>
            </a:pPr>
            <a:r>
              <a:rPr lang="en-US" dirty="0"/>
              <a:t>Chicken: 11,050</a:t>
            </a: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Performance by Pizza Category</a:t>
            </a:r>
          </a:p>
        </p:txBody>
      </p:sp>
      <p:pic>
        <p:nvPicPr>
          <p:cNvPr id="2" name="Picture 1">
            <a:extLst>
              <a:ext uri="{FF2B5EF4-FFF2-40B4-BE49-F238E27FC236}">
                <a16:creationId xmlns:a16="http://schemas.microsoft.com/office/drawing/2014/main" id="{36392449-4C71-E695-52F2-3D60196536D9}"/>
              </a:ext>
            </a:extLst>
          </p:cNvPr>
          <p:cNvPicPr>
            <a:picLocks noChangeAspect="1"/>
          </p:cNvPicPr>
          <p:nvPr/>
        </p:nvPicPr>
        <p:blipFill>
          <a:blip r:embed="rId2"/>
          <a:stretch>
            <a:fillRect/>
          </a:stretch>
        </p:blipFill>
        <p:spPr>
          <a:xfrm>
            <a:off x="7124701" y="1264837"/>
            <a:ext cx="4237844" cy="4912126"/>
          </a:xfrm>
          <a:prstGeom prst="rect">
            <a:avLst/>
          </a:prstGeom>
        </p:spPr>
      </p:pic>
    </p:spTree>
    <p:extLst>
      <p:ext uri="{BB962C8B-B14F-4D97-AF65-F5344CB8AC3E}">
        <p14:creationId xmlns:p14="http://schemas.microsoft.com/office/powerpoint/2010/main" val="186653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Performance by </a:t>
            </a:r>
            <a:r>
              <a:rPr lang="en-US" dirty="0" err="1"/>
              <a:t>PizzaSize</a:t>
            </a:r>
            <a:endParaRPr lang="en-US" dirty="0"/>
          </a:p>
        </p:txBody>
      </p:sp>
      <p:pic>
        <p:nvPicPr>
          <p:cNvPr id="3" name="Picture 2">
            <a:extLst>
              <a:ext uri="{FF2B5EF4-FFF2-40B4-BE49-F238E27FC236}">
                <a16:creationId xmlns:a16="http://schemas.microsoft.com/office/drawing/2014/main" id="{0EF47627-300E-1748-68A0-A2FF89AD96E2}"/>
              </a:ext>
            </a:extLst>
          </p:cNvPr>
          <p:cNvPicPr>
            <a:picLocks noChangeAspect="1"/>
          </p:cNvPicPr>
          <p:nvPr/>
        </p:nvPicPr>
        <p:blipFill>
          <a:blip r:embed="rId2"/>
          <a:stretch>
            <a:fillRect/>
          </a:stretch>
        </p:blipFill>
        <p:spPr>
          <a:xfrm>
            <a:off x="6838950" y="1264837"/>
            <a:ext cx="4943475" cy="5086503"/>
          </a:xfrm>
          <a:prstGeom prst="rect">
            <a:avLst/>
          </a:prstGeom>
        </p:spPr>
      </p:pic>
      <p:sp>
        <p:nvSpPr>
          <p:cNvPr id="4" name="Rectangle 1">
            <a:extLst>
              <a:ext uri="{FF2B5EF4-FFF2-40B4-BE49-F238E27FC236}">
                <a16:creationId xmlns:a16="http://schemas.microsoft.com/office/drawing/2014/main" id="{47A54E23-CADF-C9EE-08E9-C44F5E1E3E07}"/>
              </a:ext>
            </a:extLst>
          </p:cNvPr>
          <p:cNvSpPr>
            <a:spLocks noGrp="1" noChangeArrowheads="1"/>
          </p:cNvSpPr>
          <p:nvPr>
            <p:ph idx="4294967295"/>
          </p:nvPr>
        </p:nvSpPr>
        <p:spPr bwMode="auto">
          <a:xfrm>
            <a:off x="838201" y="1575111"/>
            <a:ext cx="5486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Large-sized pizzas</a:t>
            </a:r>
            <a:r>
              <a:rPr kumimoji="0" lang="en-US" altLang="en-US" sz="1800" b="0" i="0" u="none" strike="noStrike" cap="none" normalizeH="0" baseline="0" dirty="0">
                <a:ln>
                  <a:noFill/>
                </a:ln>
                <a:solidFill>
                  <a:schemeClr val="tx1"/>
                </a:solidFill>
                <a:effectLst/>
                <a:latin typeface="Arial" panose="020B0604020202020204" pitchFamily="34" charset="0"/>
              </a:rPr>
              <a:t> are the most popular, contributing to </a:t>
            </a:r>
            <a:r>
              <a:rPr kumimoji="0" lang="en-US" altLang="en-US" sz="1800" b="1" i="0" u="none" strike="noStrike" cap="none" normalizeH="0" baseline="0" dirty="0">
                <a:ln>
                  <a:noFill/>
                </a:ln>
                <a:solidFill>
                  <a:schemeClr val="tx1"/>
                </a:solidFill>
                <a:effectLst/>
                <a:latin typeface="Arial" panose="020B0604020202020204" pitchFamily="34" charset="0"/>
              </a:rPr>
              <a:t>45.9%</a:t>
            </a:r>
            <a:r>
              <a:rPr kumimoji="0" lang="en-US" altLang="en-US" sz="1800" b="0" i="0" u="none" strike="noStrike" cap="none" normalizeH="0" baseline="0" dirty="0">
                <a:ln>
                  <a:noFill/>
                </a:ln>
                <a:solidFill>
                  <a:schemeClr val="tx1"/>
                </a:solidFill>
                <a:effectLst/>
                <a:latin typeface="Arial" panose="020B0604020202020204" pitchFamily="34" charset="0"/>
              </a:rPr>
              <a:t> of total sales.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Medium pizzas follow at </a:t>
            </a:r>
            <a:r>
              <a:rPr kumimoji="0" lang="en-US" altLang="en-US" sz="1800" b="1" i="0" u="none" strike="noStrike" cap="none" normalizeH="0" baseline="0" dirty="0">
                <a:ln>
                  <a:noFill/>
                </a:ln>
                <a:solidFill>
                  <a:schemeClr val="tx1"/>
                </a:solidFill>
                <a:effectLst/>
                <a:latin typeface="Arial" panose="020B0604020202020204" pitchFamily="34" charset="0"/>
              </a:rPr>
              <a:t>30.5%</a:t>
            </a:r>
            <a:r>
              <a:rPr kumimoji="0" lang="en-US" altLang="en-US" sz="1800" b="0" i="0" u="none" strike="noStrike" cap="none" normalizeH="0" baseline="0" dirty="0">
                <a:ln>
                  <a:noFill/>
                </a:ln>
                <a:solidFill>
                  <a:schemeClr val="tx1"/>
                </a:solidFill>
                <a:effectLst/>
                <a:latin typeface="Arial" panose="020B0604020202020204" pitchFamily="34" charset="0"/>
              </a:rPr>
              <a:t>, with smaller sizes contributing minimally. </a:t>
            </a:r>
          </a:p>
        </p:txBody>
      </p:sp>
    </p:spTree>
    <p:extLst>
      <p:ext uri="{BB962C8B-B14F-4D97-AF65-F5344CB8AC3E}">
        <p14:creationId xmlns:p14="http://schemas.microsoft.com/office/powerpoint/2010/main" val="56535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74C6DA-C7E3-F27D-64A2-917B8C29DAAF}"/>
              </a:ext>
            </a:extLst>
          </p:cNvPr>
          <p:cNvSpPr>
            <a:spLocks noGrp="1"/>
          </p:cNvSpPr>
          <p:nvPr>
            <p:ph type="title"/>
          </p:nvPr>
        </p:nvSpPr>
        <p:spPr/>
        <p:txBody>
          <a:bodyPr/>
          <a:lstStyle/>
          <a:p>
            <a:r>
              <a:rPr lang="en-US" dirty="0"/>
              <a:t>Best and Worst Sellers</a:t>
            </a:r>
          </a:p>
        </p:txBody>
      </p:sp>
      <p:pic>
        <p:nvPicPr>
          <p:cNvPr id="10" name="Picture 9">
            <a:extLst>
              <a:ext uri="{FF2B5EF4-FFF2-40B4-BE49-F238E27FC236}">
                <a16:creationId xmlns:a16="http://schemas.microsoft.com/office/drawing/2014/main" id="{7D3F7AD8-CF86-CCAA-6B16-4613A1612D44}"/>
              </a:ext>
            </a:extLst>
          </p:cNvPr>
          <p:cNvPicPr>
            <a:picLocks noChangeAspect="1"/>
          </p:cNvPicPr>
          <p:nvPr/>
        </p:nvPicPr>
        <p:blipFill>
          <a:blip r:embed="rId2"/>
          <a:stretch>
            <a:fillRect/>
          </a:stretch>
        </p:blipFill>
        <p:spPr>
          <a:xfrm>
            <a:off x="6291027" y="923925"/>
            <a:ext cx="4329347" cy="2540913"/>
          </a:xfrm>
          <a:prstGeom prst="rect">
            <a:avLst/>
          </a:prstGeom>
        </p:spPr>
      </p:pic>
      <p:pic>
        <p:nvPicPr>
          <p:cNvPr id="12" name="Picture 11">
            <a:extLst>
              <a:ext uri="{FF2B5EF4-FFF2-40B4-BE49-F238E27FC236}">
                <a16:creationId xmlns:a16="http://schemas.microsoft.com/office/drawing/2014/main" id="{31C31CD5-D5B6-D8A5-CA19-742A346FFD34}"/>
              </a:ext>
            </a:extLst>
          </p:cNvPr>
          <p:cNvPicPr>
            <a:picLocks noChangeAspect="1"/>
          </p:cNvPicPr>
          <p:nvPr/>
        </p:nvPicPr>
        <p:blipFill>
          <a:blip r:embed="rId3"/>
          <a:stretch>
            <a:fillRect/>
          </a:stretch>
        </p:blipFill>
        <p:spPr>
          <a:xfrm>
            <a:off x="6291027" y="3464838"/>
            <a:ext cx="4329346" cy="2535912"/>
          </a:xfrm>
          <a:prstGeom prst="rect">
            <a:avLst/>
          </a:prstGeom>
        </p:spPr>
      </p:pic>
      <p:sp>
        <p:nvSpPr>
          <p:cNvPr id="4" name="Content Placeholder 3">
            <a:extLst>
              <a:ext uri="{FF2B5EF4-FFF2-40B4-BE49-F238E27FC236}">
                <a16:creationId xmlns:a16="http://schemas.microsoft.com/office/drawing/2014/main" id="{DB2E903D-5649-B353-1217-7EB563BC4795}"/>
              </a:ext>
            </a:extLst>
          </p:cNvPr>
          <p:cNvSpPr>
            <a:spLocks noGrp="1"/>
          </p:cNvSpPr>
          <p:nvPr>
            <p:ph sz="quarter" idx="12"/>
          </p:nvPr>
        </p:nvSpPr>
        <p:spPr>
          <a:xfrm>
            <a:off x="838200" y="1265239"/>
            <a:ext cx="4791637" cy="4911724"/>
          </a:xfrm>
        </p:spPr>
        <p:txBody>
          <a:bodyPr>
            <a:normAutofit fontScale="92500" lnSpcReduction="20000"/>
          </a:bodyPr>
          <a:lstStyle/>
          <a:p>
            <a:pPr marL="0" indent="0">
              <a:buNone/>
            </a:pPr>
            <a:r>
              <a:rPr lang="en-US" b="1" dirty="0"/>
              <a:t>Best Sellers:</a:t>
            </a:r>
          </a:p>
          <a:p>
            <a:pPr>
              <a:buFont typeface="Arial" panose="020B0604020202020204" pitchFamily="34" charset="0"/>
              <a:buChar char="•"/>
            </a:pPr>
            <a:r>
              <a:rPr lang="en-US" b="1" dirty="0"/>
              <a:t>Revenue Leader:</a:t>
            </a:r>
            <a:r>
              <a:rPr lang="en-US" dirty="0"/>
              <a:t> Thai Chicken Pizza</a:t>
            </a:r>
          </a:p>
          <a:p>
            <a:pPr>
              <a:buFont typeface="Arial" panose="020B0604020202020204" pitchFamily="34" charset="0"/>
              <a:buChar char="•"/>
            </a:pPr>
            <a:r>
              <a:rPr lang="en-US" b="1" dirty="0"/>
              <a:t>Most Ordered Pizza:</a:t>
            </a:r>
            <a:r>
              <a:rPr lang="en-US" dirty="0"/>
              <a:t> Classic Deluxe Pizza</a:t>
            </a:r>
          </a:p>
          <a:p>
            <a:pPr>
              <a:buFont typeface="Arial" panose="020B0604020202020204" pitchFamily="34" charset="0"/>
              <a:buChar char="•"/>
            </a:pPr>
            <a:r>
              <a:rPr lang="en-US" b="1" dirty="0"/>
              <a:t>Top 5 by Revenue:</a:t>
            </a:r>
            <a:r>
              <a:rPr lang="en-US" dirty="0"/>
              <a:t> Thai Chicken, BBQ Chicken, California Chicken, Classic Deluxe, Spicy Italian.</a:t>
            </a:r>
          </a:p>
          <a:p>
            <a:pPr marL="0" indent="0">
              <a:buNone/>
            </a:pPr>
            <a:r>
              <a:rPr lang="en-US" b="1" dirty="0"/>
              <a:t>Worst Sellers:</a:t>
            </a:r>
          </a:p>
          <a:p>
            <a:pPr>
              <a:buFont typeface="Arial" panose="020B0604020202020204" pitchFamily="34" charset="0"/>
              <a:buChar char="•"/>
            </a:pPr>
            <a:r>
              <a:rPr lang="en-US" b="1" dirty="0"/>
              <a:t>Brie </a:t>
            </a:r>
            <a:r>
              <a:rPr lang="en-US" b="1" dirty="0" err="1"/>
              <a:t>Carre</a:t>
            </a:r>
            <a:r>
              <a:rPr lang="en-US" b="1" dirty="0"/>
              <a:t> Pizza</a:t>
            </a:r>
            <a:r>
              <a:rPr lang="en-US" dirty="0"/>
              <a:t> performs the worst across revenue, quantity, and orders.</a:t>
            </a:r>
          </a:p>
          <a:p>
            <a:pPr>
              <a:buFont typeface="Arial" panose="020B0604020202020204" pitchFamily="34" charset="0"/>
              <a:buChar char="•"/>
            </a:pPr>
            <a:r>
              <a:rPr lang="en-US" b="1" dirty="0"/>
              <a:t>Bottom 5 by Revenue:</a:t>
            </a:r>
            <a:r>
              <a:rPr lang="en-US" dirty="0"/>
              <a:t> Brie </a:t>
            </a:r>
            <a:r>
              <a:rPr lang="en-US" dirty="0" err="1"/>
              <a:t>Carre</a:t>
            </a:r>
            <a:r>
              <a:rPr lang="en-US" dirty="0"/>
              <a:t>, Green Garden, Spinach Artichoke, Mediterranean, Spinach Deluxe.</a:t>
            </a:r>
          </a:p>
          <a:p>
            <a:endParaRPr lang="en-US" dirty="0"/>
          </a:p>
        </p:txBody>
      </p:sp>
    </p:spTree>
    <p:extLst>
      <p:ext uri="{BB962C8B-B14F-4D97-AF65-F5344CB8AC3E}">
        <p14:creationId xmlns:p14="http://schemas.microsoft.com/office/powerpoint/2010/main" val="330722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fontScale="92500" lnSpcReduction="10000"/>
          </a:bodyPr>
          <a:lstStyle/>
          <a:p>
            <a:r>
              <a:rPr lang="en-US" altLang="ja-JP" dirty="0"/>
              <a:t>Thai Chicken Pizza emerged as the top revenue contributor, indicating strong customer preference for unique, flavorful options. </a:t>
            </a:r>
            <a:r>
              <a:rPr lang="en-US" altLang="ja-JP" u="sng" dirty="0"/>
              <a:t>We should consider introducing more pizzas with exotic flavors</a:t>
            </a:r>
            <a:r>
              <a:rPr lang="en-US" altLang="ja-JP" dirty="0"/>
              <a:t>.</a:t>
            </a:r>
          </a:p>
          <a:p>
            <a:r>
              <a:rPr lang="en-US" altLang="ja-JP" dirty="0"/>
              <a:t>Classic Deluxe Pizza dominated in both quantity and orders, reaffirming its status as a customer favorite. </a:t>
            </a:r>
            <a:r>
              <a:rPr lang="en-US" altLang="ja-JP" u="sng" dirty="0"/>
              <a:t>It might be beneficial to offer special promotions or meal deals featuring this pizza to drive even more sales</a:t>
            </a:r>
            <a:r>
              <a:rPr lang="en-US" altLang="ja-JP" dirty="0"/>
              <a:t>.</a:t>
            </a:r>
          </a:p>
          <a:p>
            <a:r>
              <a:rPr lang="en-US" altLang="ja-JP" dirty="0"/>
              <a:t>Brie Carie Pizza was the worst performer across all metrics. </a:t>
            </a:r>
            <a:r>
              <a:rPr lang="en-US" altLang="ja-JP" u="sng" dirty="0"/>
              <a:t>A review of its recipe, pricing, or marketing strategy might be necessary to either improve its appeal or consider its removal from the menu</a:t>
            </a:r>
            <a:r>
              <a:rPr lang="en-US" altLang="ja-JP" dirty="0"/>
              <a:t>.</a:t>
            </a:r>
          </a:p>
          <a:p>
            <a:r>
              <a:rPr lang="en-US" altLang="ja-JP" dirty="0"/>
              <a:t>Large Pizzas were the most popular size, contributing nearly half of the total sales. </a:t>
            </a:r>
            <a:r>
              <a:rPr lang="en-US" altLang="ja-JP" u="sng" dirty="0"/>
              <a:t>We should explore expanding the large pizza offerings or running promotions focused on this size</a:t>
            </a:r>
            <a:r>
              <a:rPr lang="en-US" altLang="ja-JP" dirty="0"/>
              <a:t>.</a:t>
            </a:r>
          </a:p>
          <a:p>
            <a:r>
              <a:rPr lang="en-US" altLang="ja-JP" dirty="0"/>
              <a:t>Weekend Promotions: Given the peak in orders on Fridays and Saturdays</a:t>
            </a:r>
            <a:r>
              <a:rPr lang="en-US" altLang="ja-JP" u="sng" dirty="0"/>
              <a:t>, targeted promotions during these days could further boost sales</a:t>
            </a:r>
            <a:r>
              <a:rPr lang="en-US" altLang="ja-JP" dirty="0"/>
              <a:t>.</a:t>
            </a:r>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KEY INSIGHTS AND RECOMMENDATIONS</a:t>
            </a:r>
          </a:p>
        </p:txBody>
      </p:sp>
    </p:spTree>
    <p:extLst>
      <p:ext uri="{BB962C8B-B14F-4D97-AF65-F5344CB8AC3E}">
        <p14:creationId xmlns:p14="http://schemas.microsoft.com/office/powerpoint/2010/main" val="95068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E8AD-A071-DF4D-49F6-17B18B233A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AEE058D-41FC-411A-9489-81809847BFB4}"/>
              </a:ext>
            </a:extLst>
          </p:cNvPr>
          <p:cNvSpPr>
            <a:spLocks noGrp="1"/>
          </p:cNvSpPr>
          <p:nvPr>
            <p:ph sz="quarter" idx="10"/>
          </p:nvPr>
        </p:nvSpPr>
        <p:spPr/>
        <p:txBody>
          <a:bodyPr/>
          <a:lstStyle/>
          <a:p>
            <a:r>
              <a:rPr lang="en-US" dirty="0"/>
              <a:t>The data from 2015 provides valuable insights into our pizza business's strengths and opportunities. By focusing on our best-selling items and addressing the underperformers, we can continue to enhance our offerings and meet customer demands effectively. Strategic promotions and menu adjustments based on these findings will be crucial in driving future growth.</a:t>
            </a:r>
          </a:p>
        </p:txBody>
      </p:sp>
    </p:spTree>
    <p:extLst>
      <p:ext uri="{BB962C8B-B14F-4D97-AF65-F5344CB8AC3E}">
        <p14:creationId xmlns:p14="http://schemas.microsoft.com/office/powerpoint/2010/main" val="2265182947"/>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73</TotalTime>
  <Words>535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Meiryo UI</vt:lpstr>
      <vt:lpstr>Arial</vt:lpstr>
      <vt:lpstr>Calibri</vt:lpstr>
      <vt:lpstr>Creative Gradient </vt:lpstr>
      <vt:lpstr>PIZZA SALES REPORT</vt:lpstr>
      <vt:lpstr>Executive Summary</vt:lpstr>
      <vt:lpstr>Sales performance Metrics</vt:lpstr>
      <vt:lpstr>Sales trend Analysis</vt:lpstr>
      <vt:lpstr>Performance by Pizza Category</vt:lpstr>
      <vt:lpstr>Performance by PizzaSize</vt:lpstr>
      <vt:lpstr>Best and Worst Sellers</vt:lpstr>
      <vt:lpstr>KEY INSIGHTS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Hardeep Dhiman</dc:creator>
  <cp:lastModifiedBy>Hardeep Dhiman</cp:lastModifiedBy>
  <cp:revision>2</cp:revision>
  <dcterms:created xsi:type="dcterms:W3CDTF">2024-08-28T09:41:46Z</dcterms:created>
  <dcterms:modified xsi:type="dcterms:W3CDTF">2024-09-06T10:40:40Z</dcterms:modified>
</cp:coreProperties>
</file>