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5" r:id="rId6"/>
    <p:sldId id="275" r:id="rId7"/>
    <p:sldId id="261" r:id="rId8"/>
    <p:sldId id="262" r:id="rId9"/>
    <p:sldId id="268" r:id="rId10"/>
    <p:sldId id="263" r:id="rId11"/>
    <p:sldId id="264" r:id="rId12"/>
    <p:sldId id="266" r:id="rId13"/>
    <p:sldId id="271" r:id="rId14"/>
    <p:sldId id="267" r:id="rId15"/>
    <p:sldId id="273" r:id="rId16"/>
    <p:sldId id="276" r:id="rId17"/>
    <p:sldId id="269" r:id="rId1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869B6-0126-4C54-8CFB-E09710E58091}" v="1508" dt="2022-01-07T07:01:23.525"/>
    <p1510:client id="{5C6C31DF-6FCE-4909-AE26-0F9CC29BFD5A}" v="1847" dt="2022-01-06T09:26:19.878"/>
    <p1510:client id="{5E63B7BB-B98C-4A34-8E7B-8B7E869B096E}" v="861" dt="2022-01-05T13:00:54.046"/>
    <p1510:client id="{76077FE9-A3CE-41B1-AEE2-B896C2BF1C4A}" v="725" dt="2022-01-07T10:55:16.038"/>
    <p1510:client id="{954F9DAF-022D-4028-BE83-D58C822BA86C}" v="23" dt="2022-01-05T12:11:05.943"/>
    <p1510:client id="{F48D5A9B-1B0A-42D1-B0C7-418107D880C6}" v="782" dt="2022-01-07T08:54:45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07/01/2022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07/01/2022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9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4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4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76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7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51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5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8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5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4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4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0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37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9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GB" sz="3400">
                <a:ea typeface="Source Sans Pro SemiBold"/>
              </a:rPr>
            </a:br>
            <a:br>
              <a:rPr lang="en-GB" sz="3400">
                <a:ea typeface="Source Sans Pro SemiBold"/>
              </a:rPr>
            </a:br>
            <a:r>
              <a:rPr lang="en-GB" sz="3400">
                <a:solidFill>
                  <a:schemeClr val="bg1"/>
                </a:solidFill>
                <a:ea typeface="+mj-lt"/>
                <a:cs typeface="+mj-lt"/>
              </a:rPr>
              <a:t> </a:t>
            </a:r>
            <a:br>
              <a:rPr lang="en-GB" sz="3400">
                <a:ea typeface="+mj-lt"/>
                <a:cs typeface="+mj-lt"/>
              </a:rPr>
            </a:br>
            <a:br>
              <a:rPr lang="en-GB" sz="3400">
                <a:ea typeface="+mj-lt"/>
                <a:cs typeface="+mj-lt"/>
              </a:rPr>
            </a:br>
            <a:br>
              <a:rPr lang="en-GB" sz="3400"/>
            </a:br>
            <a:endParaRPr lang="en-GB" sz="3400">
              <a:solidFill>
                <a:schemeClr val="bg1"/>
              </a:solidFill>
              <a:ea typeface="Source Sans Pro Semi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2200">
                <a:solidFill>
                  <a:schemeClr val="bg1"/>
                </a:solidFill>
              </a:rPr>
              <a:t>Presented by: </a:t>
            </a:r>
            <a:endParaRPr lang="en-US" sz="22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200">
                <a:solidFill>
                  <a:schemeClr val="bg1"/>
                </a:solidFill>
              </a:rPr>
              <a:t>Anjali Sharma     Hardeep Kaur</a:t>
            </a:r>
          </a:p>
          <a:p>
            <a:pPr>
              <a:lnSpc>
                <a:spcPct val="90000"/>
              </a:lnSpc>
            </a:pPr>
            <a:r>
              <a:rPr lang="en-GB" sz="2200">
                <a:solidFill>
                  <a:schemeClr val="bg1"/>
                </a:solidFill>
              </a:rPr>
              <a:t>2019CS50422      2019CS10354</a:t>
            </a:r>
          </a:p>
          <a:p>
            <a:pPr>
              <a:lnSpc>
                <a:spcPct val="90000"/>
              </a:lnSpc>
            </a:pPr>
            <a:endParaRPr lang="en-GB" sz="2200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15393E-EE2D-424C-889F-5F3A8D290D35}"/>
              </a:ext>
            </a:extLst>
          </p:cNvPr>
          <p:cNvSpPr txBox="1"/>
          <p:nvPr/>
        </p:nvSpPr>
        <p:spPr>
          <a:xfrm>
            <a:off x="3604532" y="1753961"/>
            <a:ext cx="5239657" cy="17450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Digital</a:t>
            </a:r>
            <a:br>
              <a:rPr lang="en-GB" sz="3200">
                <a:ea typeface="+mn-lt"/>
                <a:cs typeface="+mn-lt"/>
              </a:rPr>
            </a:br>
            <a:r>
              <a:rPr lang="en-GB" sz="3200">
                <a:solidFill>
                  <a:schemeClr val="bg1"/>
                </a:solidFill>
                <a:ea typeface="+mn-lt"/>
                <a:cs typeface="+mn-lt"/>
              </a:rPr>
              <a:t>Electoral Rolls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GB" sz="2600">
              <a:solidFill>
                <a:schemeClr val="bg1"/>
              </a:solidFill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2200">
                <a:solidFill>
                  <a:schemeClr val="bg1"/>
                </a:solidFill>
                <a:ea typeface="+mn-lt"/>
                <a:cs typeface="+mn-lt"/>
              </a:rPr>
              <a:t>Supervisor:  Prof. Subodh Sharma</a:t>
            </a:r>
            <a:endParaRPr lang="en-GB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2ADF-B7F6-449F-81D2-C1786408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GB"/>
              <a:t>Merkle Trees</a:t>
            </a:r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C6D64D13-B1AF-4A96-8D58-7B6C31B9B9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6" r="3420" b="-3"/>
          <a:stretch/>
        </p:blipFill>
        <p:spPr>
          <a:xfrm>
            <a:off x="1434269" y="2701180"/>
            <a:ext cx="2739728" cy="285264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316C-69B2-4A1A-B467-214F35D5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615451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Complete binary tree of hash values </a:t>
            </a:r>
            <a:endParaRPr lang="en-US" sz="2800" dirty="0"/>
          </a:p>
          <a:p>
            <a:pPr>
              <a:lnSpc>
                <a:spcPct val="90000"/>
              </a:lnSpc>
              <a:buSzPct val="114999"/>
            </a:pPr>
            <a:r>
              <a:rPr lang="en-GB" sz="2800" dirty="0"/>
              <a:t>Leaves contain hashes of data records </a:t>
            </a:r>
          </a:p>
          <a:p>
            <a:pPr>
              <a:lnSpc>
                <a:spcPct val="90000"/>
              </a:lnSpc>
              <a:buSzPct val="114999"/>
            </a:pPr>
            <a:r>
              <a:rPr lang="en-GB" sz="2800" dirty="0"/>
              <a:t>Non leaf nodes contain hash of concatenation</a:t>
            </a:r>
          </a:p>
          <a:p>
            <a:pPr>
              <a:lnSpc>
                <a:spcPct val="90000"/>
              </a:lnSpc>
              <a:buSzPct val="114999"/>
            </a:pPr>
            <a:r>
              <a:rPr lang="en-GB" sz="2800" dirty="0"/>
              <a:t>Query membership and consistency</a:t>
            </a:r>
          </a:p>
          <a:p>
            <a:pPr>
              <a:lnSpc>
                <a:spcPct val="90000"/>
              </a:lnSpc>
              <a:buSzPct val="114999"/>
            </a:pPr>
            <a:r>
              <a:rPr lang="en-GB" sz="2800" dirty="0"/>
              <a:t>Search: O(1)</a:t>
            </a:r>
            <a:endParaRPr lang="en-GB" dirty="0"/>
          </a:p>
          <a:p>
            <a:pPr>
              <a:lnSpc>
                <a:spcPct val="90000"/>
              </a:lnSpc>
              <a:buSzPct val="114999"/>
            </a:pPr>
            <a:r>
              <a:rPr lang="en-GB" sz="2800" dirty="0"/>
              <a:t>Inclusion and Consistency Proof: O(log(n))</a:t>
            </a:r>
          </a:p>
        </p:txBody>
      </p:sp>
    </p:spTree>
    <p:extLst>
      <p:ext uri="{BB962C8B-B14F-4D97-AF65-F5344CB8AC3E}">
        <p14:creationId xmlns:p14="http://schemas.microsoft.com/office/powerpoint/2010/main" val="857571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7E97-F3F9-45B7-B0C6-2E39328B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Merkle Trees: Inclusion Proof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C851942-BEAD-4276-A586-69395D013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62040"/>
            <a:ext cx="9601196" cy="3308720"/>
          </a:xfrm>
        </p:spPr>
      </p:pic>
    </p:spTree>
    <p:extLst>
      <p:ext uri="{BB962C8B-B14F-4D97-AF65-F5344CB8AC3E}">
        <p14:creationId xmlns:p14="http://schemas.microsoft.com/office/powerpoint/2010/main" val="299652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D930-879A-4B4C-B654-CDCD2BD7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Merkle Trees: Consistency Proof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95D92D1-0C01-4F85-88A4-4B152A743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68546"/>
            <a:ext cx="9601196" cy="3295708"/>
          </a:xfrm>
        </p:spPr>
      </p:pic>
    </p:spTree>
    <p:extLst>
      <p:ext uri="{BB962C8B-B14F-4D97-AF65-F5344CB8AC3E}">
        <p14:creationId xmlns:p14="http://schemas.microsoft.com/office/powerpoint/2010/main" val="208228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5A9-A727-4FA4-838C-B6F656AF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>
                <a:ea typeface="+mj-lt"/>
                <a:cs typeface="+mj-lt"/>
              </a:rPr>
              <a:t>Access Control</a:t>
            </a: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4AA2-079C-4E60-AF3F-10E74829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14999"/>
            </a:pPr>
            <a:r>
              <a:rPr lang="en-GB" sz="3000">
                <a:ea typeface="+mn-lt"/>
                <a:cs typeface="+mn-lt"/>
              </a:rPr>
              <a:t>Information provided on a </a:t>
            </a:r>
            <a:r>
              <a:rPr lang="en-GB" sz="3000" i="1">
                <a:ea typeface="+mn-lt"/>
                <a:cs typeface="+mn-lt"/>
              </a:rPr>
              <a:t>need-to-know</a:t>
            </a:r>
            <a:r>
              <a:rPr lang="en-GB" sz="3000">
                <a:ea typeface="+mn-lt"/>
                <a:cs typeface="+mn-lt"/>
              </a:rPr>
              <a:t> basis</a:t>
            </a:r>
            <a:endParaRPr lang="en-US" sz="3000">
              <a:ea typeface="+mn-lt"/>
              <a:cs typeface="+mn-lt"/>
            </a:endParaRPr>
          </a:p>
          <a:p>
            <a:pPr>
              <a:buSzPct val="114999"/>
            </a:pPr>
            <a:r>
              <a:rPr lang="en-GB" sz="3000"/>
              <a:t>Provide minimal personal data for inspection</a:t>
            </a:r>
          </a:p>
          <a:p>
            <a:pPr>
              <a:buSzPct val="114999"/>
            </a:pPr>
            <a:r>
              <a:rPr lang="en-GB" sz="3000">
                <a:ea typeface="+mn-lt"/>
                <a:cs typeface="+mn-lt"/>
              </a:rPr>
              <a:t>Only Authorised Officials can insert/update/delete data </a:t>
            </a:r>
            <a:endParaRPr lang="en-GB" sz="3000"/>
          </a:p>
          <a:p>
            <a:pPr>
              <a:buSzPct val="114999"/>
            </a:pPr>
            <a:r>
              <a:rPr lang="en-GB" sz="3000"/>
              <a:t>Only for voters assigned to them</a:t>
            </a:r>
          </a:p>
        </p:txBody>
      </p:sp>
    </p:spTree>
    <p:extLst>
      <p:ext uri="{BB962C8B-B14F-4D97-AF65-F5344CB8AC3E}">
        <p14:creationId xmlns:p14="http://schemas.microsoft.com/office/powerpoint/2010/main" val="1010580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5A9-A727-4FA4-838C-B6F656AF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>
                <a:ea typeface="+mj-lt"/>
                <a:cs typeface="+mj-lt"/>
              </a:rPr>
              <a:t>Digital Signatures</a:t>
            </a:r>
            <a:endParaRPr lang="en-US"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4AA2-079C-4E60-AF3F-10E74829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5555"/>
            <a:ext cx="10134063" cy="392557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SzPct val="114999"/>
            </a:pPr>
            <a:r>
              <a:rPr lang="en-GB" sz="2900">
                <a:ea typeface="+mn-lt"/>
                <a:cs typeface="+mn-lt"/>
              </a:rPr>
              <a:t>Used RSA public key algorithm to generate keys</a:t>
            </a:r>
            <a:endParaRPr lang="en-GB" sz="2900"/>
          </a:p>
          <a:p>
            <a:pPr>
              <a:buSzPct val="114999"/>
            </a:pPr>
            <a:r>
              <a:rPr lang="en-GB" sz="2900"/>
              <a:t>AO encrypts hash of data using his private key</a:t>
            </a:r>
            <a:endParaRPr lang="en-GB"/>
          </a:p>
          <a:p>
            <a:pPr>
              <a:buSzPct val="114999"/>
            </a:pPr>
            <a:r>
              <a:rPr lang="en-GB" sz="2900"/>
              <a:t>Signed hash is stored in block</a:t>
            </a:r>
          </a:p>
          <a:p>
            <a:pPr>
              <a:buSzPct val="114999"/>
            </a:pPr>
            <a:r>
              <a:rPr lang="en-GB" sz="2900"/>
              <a:t>Decrypt the hash using public key</a:t>
            </a:r>
          </a:p>
          <a:p>
            <a:pPr>
              <a:buSzPct val="114999"/>
            </a:pPr>
            <a:r>
              <a:rPr lang="en-GB" sz="2900"/>
              <a:t>Decrypted value same as hash of data </a:t>
            </a:r>
            <a:r>
              <a:rPr lang="en-GB" sz="2900">
                <a:ea typeface="+mn-lt"/>
                <a:cs typeface="+mn-lt"/>
              </a:rPr>
              <a:t>=&gt;</a:t>
            </a:r>
            <a:endParaRPr lang="en-GB"/>
          </a:p>
          <a:p>
            <a:pPr marL="0" indent="0">
              <a:buSzPct val="114999"/>
              <a:buNone/>
            </a:pPr>
            <a:r>
              <a:rPr lang="en-GB" sz="2900"/>
              <a:t>                                                               integrity + authentication</a:t>
            </a:r>
            <a:endParaRPr lang="en-GB"/>
          </a:p>
          <a:p>
            <a:pPr>
              <a:buSzPct val="114999"/>
            </a:pPr>
            <a:endParaRPr lang="en-GB" sz="2900"/>
          </a:p>
        </p:txBody>
      </p:sp>
    </p:spTree>
    <p:extLst>
      <p:ext uri="{BB962C8B-B14F-4D97-AF65-F5344CB8AC3E}">
        <p14:creationId xmlns:p14="http://schemas.microsoft.com/office/powerpoint/2010/main" val="299070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074B-23FE-4984-898F-4BCC15B1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Thoughts on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52EC-6099-47DE-BCA0-891DBD1E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pPr>
              <a:buSzPct val="114999"/>
            </a:pPr>
            <a:r>
              <a:rPr lang="en-US"/>
              <a:t>The proposed design doesn't guarantee safety from insider attacks (i.e. by regulating authorities ), which we have assumed to be trusted</a:t>
            </a:r>
          </a:p>
          <a:p>
            <a:pPr>
              <a:buSzPct val="114999"/>
            </a:pPr>
            <a:r>
              <a:rPr lang="en-US"/>
              <a:t>Electors Registration Rules should be amended to aim at restricting the unfettered access to the electoral database</a:t>
            </a:r>
          </a:p>
          <a:p>
            <a:pPr>
              <a:buSzPct val="114999"/>
            </a:pPr>
            <a:r>
              <a:rPr lang="en-US"/>
              <a:t>Incorporating ways to include 3rd party researchers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4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" name="Straight Connector 12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14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5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0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22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A3B5B1-1E70-4A79-AB9E-11653D94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Thank You 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19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203DB-EE9C-419A-B1B4-BAF41635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32189"/>
            <a:ext cx="9601196" cy="1303867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262626"/>
                </a:solidFill>
              </a:rPr>
              <a:t>Structure Of Data Block</a:t>
            </a:r>
            <a:endParaRPr lang="en-US">
              <a:solidFill>
                <a:srgbClr val="262626"/>
              </a:solidFill>
            </a:endParaRPr>
          </a:p>
        </p:txBody>
      </p: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DB48A80C-4CB9-4850-B869-40AABCBEE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936100"/>
              </p:ext>
            </p:extLst>
          </p:nvPr>
        </p:nvGraphicFramePr>
        <p:xfrm>
          <a:off x="2772228" y="1901371"/>
          <a:ext cx="6654411" cy="399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411">
                  <a:extLst>
                    <a:ext uri="{9D8B030D-6E8A-4147-A177-3AD203B41FA5}">
                      <a16:colId xmlns:a16="http://schemas.microsoft.com/office/drawing/2014/main" val="2947944184"/>
                    </a:ext>
                  </a:extLst>
                </a:gridCol>
              </a:tblGrid>
              <a:tr h="611716">
                <a:tc>
                  <a:txBody>
                    <a:bodyPr/>
                    <a:lstStyle/>
                    <a:p>
                      <a:pPr algn="ctr"/>
                      <a:r>
                        <a:rPr lang="en-GB" sz="2600">
                          <a:solidFill>
                            <a:schemeClr val="tx1"/>
                          </a:solidFill>
                        </a:rPr>
                        <a:t>EPIC ID</a:t>
                      </a:r>
                    </a:p>
                  </a:txBody>
                  <a:tcPr marL="97694" marR="97694" marT="48847" marB="48847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580959"/>
                  </a:ext>
                </a:extLst>
              </a:tr>
              <a:tr h="1162262">
                <a:tc>
                  <a:txBody>
                    <a:bodyPr/>
                    <a:lstStyle/>
                    <a:p>
                      <a:r>
                        <a:rPr lang="en-GB" sz="2000">
                          <a:latin typeface="Garamond"/>
                        </a:rPr>
                        <a:t>Voter Data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GB" sz="2000">
                          <a:latin typeface="Garamond"/>
                        </a:rPr>
                        <a:t>Personal Details (name, age, gender)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GB" sz="2000">
                          <a:latin typeface="Garamond"/>
                        </a:rPr>
                        <a:t>Constituency Details</a:t>
                      </a:r>
                    </a:p>
                  </a:txBody>
                  <a:tcPr marL="97694" marR="97694" marT="48847" marB="488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082246"/>
                  </a:ext>
                </a:extLst>
              </a:tr>
              <a:tr h="2217473">
                <a:tc>
                  <a:txBody>
                    <a:bodyPr/>
                    <a:lstStyle/>
                    <a:p>
                      <a:r>
                        <a:rPr lang="en-GB" sz="2000">
                          <a:latin typeface="Garamond"/>
                        </a:rPr>
                        <a:t>Hash of previous block</a:t>
                      </a:r>
                    </a:p>
                    <a:p>
                      <a:pPr lvl="0">
                        <a:buNone/>
                      </a:pPr>
                      <a:r>
                        <a:rPr lang="en-GB" sz="2000">
                          <a:latin typeface="Garamond"/>
                        </a:rPr>
                        <a:t>Hash of all the data listed above</a:t>
                      </a:r>
                    </a:p>
                    <a:p>
                      <a:pPr lvl="0">
                        <a:buNone/>
                      </a:pPr>
                      <a:r>
                        <a:rPr lang="en-GB" sz="2000">
                          <a:latin typeface="Garamond"/>
                        </a:rPr>
                        <a:t>Pointer to previous block</a:t>
                      </a:r>
                    </a:p>
                    <a:p>
                      <a:pPr lvl="0">
                        <a:buNone/>
                      </a:pPr>
                      <a:r>
                        <a:rPr lang="en-GB" sz="2000">
                          <a:latin typeface="Garamond"/>
                        </a:rPr>
                        <a:t>Block Status</a:t>
                      </a:r>
                    </a:p>
                    <a:p>
                      <a:pPr lvl="0">
                        <a:buNone/>
                      </a:pPr>
                      <a:r>
                        <a:rPr lang="en-GB" sz="2000">
                          <a:latin typeface="Garamond"/>
                        </a:rPr>
                        <a:t>Metadata</a:t>
                      </a:r>
                    </a:p>
                    <a:p>
                      <a:pPr lvl="0">
                        <a:buNone/>
                      </a:pPr>
                      <a:r>
                        <a:rPr lang="en-GB" sz="2000">
                          <a:latin typeface="Garamond"/>
                        </a:rPr>
                        <a:t>Digital Signature of Writer</a:t>
                      </a:r>
                    </a:p>
                  </a:txBody>
                  <a:tcPr marL="97694" marR="97694" marT="48847" marB="48847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13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BA02-C6A4-401A-AC8D-0B704BB7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3D0C-EC13-4461-9903-A676AB56A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/>
              <a:t>Introduction</a:t>
            </a:r>
          </a:p>
          <a:p>
            <a:pPr>
              <a:buSzPct val="114999"/>
            </a:pPr>
            <a:r>
              <a:rPr lang="en-GB" sz="3200"/>
              <a:t>Transaction Flow</a:t>
            </a:r>
          </a:p>
          <a:p>
            <a:pPr>
              <a:buSzPct val="114999"/>
            </a:pPr>
            <a:r>
              <a:rPr lang="en-GB" sz="3200"/>
              <a:t>Design</a:t>
            </a:r>
          </a:p>
          <a:p>
            <a:pPr>
              <a:buSzPct val="114999"/>
            </a:pPr>
            <a:r>
              <a:rPr lang="en-GB" sz="3200"/>
              <a:t>Thoughts on Improvement</a:t>
            </a:r>
          </a:p>
          <a:p>
            <a:pPr marL="0" indent="0">
              <a:buSzPct val="114999"/>
              <a:buNone/>
            </a:pP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4542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E657-064F-42A4-B2BA-89FC5D2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C148-FEAE-433A-9004-A3C1A62E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Electoral roll of a region/constituency is a list released by the election commission which includes the names of all the registered voters who have the right to vote for specific elections of a region.</a:t>
            </a:r>
          </a:p>
          <a:p>
            <a:pPr>
              <a:buNone/>
            </a:pPr>
            <a:endParaRPr lang="en-GB" err="1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Electoral Roll is essentially a public document</a:t>
            </a:r>
          </a:p>
          <a:p>
            <a:pPr>
              <a:buSzPct val="114999"/>
            </a:pPr>
            <a:r>
              <a:rPr lang="en-GB">
                <a:ea typeface="+mn-lt"/>
                <a:cs typeface="+mn-lt"/>
              </a:rPr>
              <a:t>Electronic electoral rolls are increasingly being adopted 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0A01-27D0-4FC5-9BBE-8BC8B693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Transaction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A3E-6207-4154-943D-CCA4FD2F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Main transactions  - Access, Insert , Delete, Update, Object.</a:t>
            </a:r>
          </a:p>
          <a:p>
            <a:pPr>
              <a:buSzPct val="114999"/>
            </a:pPr>
            <a:r>
              <a:rPr lang="en-GB"/>
              <a:t>Each request by user is sent to Regulator to verify and is recorded in metadata</a:t>
            </a:r>
          </a:p>
          <a:p>
            <a:pPr>
              <a:buSzPct val="114999"/>
            </a:pPr>
            <a:r>
              <a:rPr lang="en-GB"/>
              <a:t>All valid requests are forwarded to AOs having respective access.</a:t>
            </a:r>
          </a:p>
          <a:p>
            <a:pPr>
              <a:buSzPct val="114999"/>
            </a:pPr>
            <a:r>
              <a:rPr lang="en-GB"/>
              <a:t>ECI rules – consent and notify for deletion to respective voter and political parties</a:t>
            </a:r>
          </a:p>
          <a:p>
            <a:pPr>
              <a:buSzPct val="114999"/>
            </a:pPr>
            <a:r>
              <a:rPr lang="en-GB"/>
              <a:t>Regulator is assumed to be trusted authority(ECI).</a:t>
            </a:r>
          </a:p>
          <a:p>
            <a:pPr marL="0" indent="0">
              <a:buSzPct val="114999"/>
              <a:buNone/>
            </a:pPr>
            <a:endParaRPr lang="en-GB"/>
          </a:p>
          <a:p>
            <a:pPr marL="0" indent="0">
              <a:buSzPct val="114999"/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82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ADCFAD-3B44-455C-8C54-2A076853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Transaction Flow [Insert/Update]</a:t>
            </a:r>
            <a:endParaRPr lang="en-US" sz="2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1F1C2C-5F88-4CA9-AE45-21A0487729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534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DFB483-CCD2-499D-9D33-4AFA3D850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/>
              <a:t>User fills the request forms to be validated by Regulator.</a:t>
            </a:r>
          </a:p>
          <a:p>
            <a:pPr>
              <a:buSzPct val="114999"/>
            </a:pPr>
            <a:r>
              <a:rPr lang="en-US"/>
              <a:t>Each request by user is stored in metadata and forwarded to AO for update in ER DB</a:t>
            </a:r>
          </a:p>
        </p:txBody>
      </p:sp>
    </p:spTree>
    <p:extLst>
      <p:ext uri="{BB962C8B-B14F-4D97-AF65-F5344CB8AC3E}">
        <p14:creationId xmlns:p14="http://schemas.microsoft.com/office/powerpoint/2010/main" val="319201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6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58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60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pic>
        <p:nvPicPr>
          <p:cNvPr id="10" name="Picture 11">
            <a:extLst>
              <a:ext uri="{FF2B5EF4-FFF2-40B4-BE49-F238E27FC236}">
                <a16:creationId xmlns:a16="http://schemas.microsoft.com/office/drawing/2014/main" id="{99741BF2-0492-4C9B-BF70-F984A227E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55" y="612242"/>
            <a:ext cx="10939582" cy="5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B9D0-40D6-43C8-866A-415D51E4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325C8-D70B-4178-8777-514046340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>
                <a:ea typeface="+mn-lt"/>
                <a:cs typeface="+mn-lt"/>
              </a:rPr>
              <a:t>Append only database</a:t>
            </a:r>
          </a:p>
          <a:p>
            <a:pPr>
              <a:buSzPct val="114999"/>
            </a:pPr>
            <a:r>
              <a:rPr lang="en-GB"/>
              <a:t>Hash Pointers</a:t>
            </a:r>
          </a:p>
          <a:p>
            <a:pPr>
              <a:buSzPct val="114999"/>
            </a:pPr>
            <a:r>
              <a:rPr lang="en-GB"/>
              <a:t>Merkle Trees</a:t>
            </a:r>
          </a:p>
          <a:p>
            <a:pPr>
              <a:buSzPct val="114999"/>
            </a:pPr>
            <a:r>
              <a:rPr lang="en-GB"/>
              <a:t>Access Control</a:t>
            </a:r>
          </a:p>
          <a:p>
            <a:pPr>
              <a:buSzPct val="114999"/>
            </a:pPr>
            <a:r>
              <a:rPr lang="en-GB"/>
              <a:t>Digital Signatures</a:t>
            </a:r>
          </a:p>
          <a:p>
            <a:pPr>
              <a:buSzPct val="114999"/>
            </a:pPr>
            <a:r>
              <a:rPr lang="en-GB">
                <a:ea typeface="+mn-lt"/>
                <a:cs typeface="+mn-lt"/>
              </a:rPr>
              <a:t>Immutable Digital Ledger</a:t>
            </a:r>
          </a:p>
        </p:txBody>
      </p:sp>
    </p:spTree>
    <p:extLst>
      <p:ext uri="{BB962C8B-B14F-4D97-AF65-F5344CB8AC3E}">
        <p14:creationId xmlns:p14="http://schemas.microsoft.com/office/powerpoint/2010/main" val="15773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F5A9-A727-4FA4-838C-B6F656AF7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688" y="1250646"/>
            <a:ext cx="9601196" cy="1303867"/>
          </a:xfrm>
        </p:spPr>
        <p:txBody>
          <a:bodyPr/>
          <a:lstStyle/>
          <a:p>
            <a:pPr algn="l">
              <a:spcBef>
                <a:spcPct val="20000"/>
              </a:spcBef>
              <a:spcAft>
                <a:spcPts val="600"/>
              </a:spcAft>
            </a:pPr>
            <a:r>
              <a:rPr lang="en-GB">
                <a:ea typeface="+mj-lt"/>
                <a:cs typeface="+mj-lt"/>
              </a:rPr>
              <a:t>          Append only database</a:t>
            </a:r>
            <a:endParaRPr lang="en-US">
              <a:ea typeface="+mj-lt"/>
              <a:cs typeface="+mj-lt"/>
            </a:endParaRPr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4AA2-079C-4E60-AF3F-10E74829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SzPct val="114999"/>
            </a:pPr>
            <a:r>
              <a:rPr lang="en-GB" sz="2600">
                <a:ea typeface="+mn-lt"/>
                <a:cs typeface="+mn-lt"/>
              </a:rPr>
              <a:t>Implemented using a linked list of blocks for each voter</a:t>
            </a:r>
            <a:endParaRPr lang="en-GB" sz="2600"/>
          </a:p>
          <a:p>
            <a:pPr lvl="1">
              <a:buSzPct val="114999"/>
            </a:pPr>
            <a:r>
              <a:rPr lang="en-GB" sz="2600">
                <a:ea typeface="+mn-lt"/>
                <a:cs typeface="+mn-lt"/>
              </a:rPr>
              <a:t>Head of the list contains the current data about the elector</a:t>
            </a:r>
            <a:endParaRPr lang="en-GB" sz="2600"/>
          </a:p>
          <a:p>
            <a:pPr lvl="1">
              <a:buSzPct val="114999"/>
            </a:pPr>
            <a:r>
              <a:rPr lang="en-GB" sz="2600">
                <a:ea typeface="+mn-lt"/>
                <a:cs typeface="+mn-lt"/>
              </a:rPr>
              <a:t>Rest of the chain constitutes the history of that voter</a:t>
            </a:r>
          </a:p>
          <a:p>
            <a:pPr lvl="1">
              <a:buSzPct val="114999"/>
            </a:pPr>
            <a:r>
              <a:rPr lang="en-GB" sz="2600">
                <a:ea typeface="+mn-lt"/>
                <a:cs typeface="+mn-lt"/>
              </a:rPr>
              <a:t>Any existing block of data can't be modified or deleted</a:t>
            </a:r>
          </a:p>
          <a:p>
            <a:pPr lvl="1">
              <a:buSzPct val="114999"/>
            </a:pPr>
            <a:r>
              <a:rPr lang="en-GB" sz="2600">
                <a:ea typeface="+mn-lt"/>
                <a:cs typeface="+mn-lt"/>
              </a:rPr>
              <a:t>Updates/ deletions are made by inserting a new block to chain</a:t>
            </a:r>
            <a:endParaRPr lang="en-US" sz="2600">
              <a:ea typeface="+mn-lt"/>
              <a:cs typeface="+mn-lt"/>
            </a:endParaRPr>
          </a:p>
          <a:p>
            <a:pPr lvl="1">
              <a:buSzPct val="114999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30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CEB27899-3D30-4AF1-89FD-304F6281A9DB}"/>
              </a:ext>
            </a:extLst>
          </p:cNvPr>
          <p:cNvSpPr txBox="1">
            <a:spLocks/>
          </p:cNvSpPr>
          <p:nvPr/>
        </p:nvSpPr>
        <p:spPr>
          <a:xfrm>
            <a:off x="1397002" y="815218"/>
            <a:ext cx="9639940" cy="1049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spcAft>
                <a:spcPts val="600"/>
              </a:spcAft>
            </a:pPr>
            <a:r>
              <a:rPr lang="en-US" sz="4200">
                <a:solidFill>
                  <a:srgbClr val="262626"/>
                </a:solidFill>
              </a:rPr>
              <a:t>Tamper Evidence using Hash Pointers</a:t>
            </a:r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48D25DD-319B-4A4E-8A7C-21801D5E4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262626"/>
                </a:solidFill>
              </a:rPr>
              <a:t>Hash of data is stored in each block</a:t>
            </a:r>
            <a:endParaRPr lang="en-US"/>
          </a:p>
          <a:p>
            <a:pPr>
              <a:buSzPct val="114999"/>
            </a:pPr>
            <a:r>
              <a:rPr lang="en-US">
                <a:solidFill>
                  <a:srgbClr val="262626"/>
                </a:solidFill>
              </a:rPr>
              <a:t>Hash of previous block is also stored</a:t>
            </a:r>
          </a:p>
          <a:p>
            <a:pPr>
              <a:buSzPct val="114999"/>
            </a:pPr>
            <a:r>
              <a:rPr lang="en-US">
                <a:solidFill>
                  <a:srgbClr val="262626"/>
                </a:solidFill>
              </a:rPr>
              <a:t>Tamper trial could be detected by re-computing hashes</a:t>
            </a:r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F2BEDAE-66EB-4CA5-9ADA-1669145E1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925" y="2720042"/>
            <a:ext cx="5469466" cy="2433912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64185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Widescreen</PresentationFormat>
  <Slides>17</Slides>
  <Notes>1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Organic</vt:lpstr>
      <vt:lpstr>      </vt:lpstr>
      <vt:lpstr>Contents</vt:lpstr>
      <vt:lpstr>Introduction</vt:lpstr>
      <vt:lpstr>Transaction Flow</vt:lpstr>
      <vt:lpstr>Transaction Flow [Insert/Update]</vt:lpstr>
      <vt:lpstr>PowerPoint Presentation</vt:lpstr>
      <vt:lpstr>Design</vt:lpstr>
      <vt:lpstr>          Append only database </vt:lpstr>
      <vt:lpstr>PowerPoint Presentation</vt:lpstr>
      <vt:lpstr>Merkle Trees</vt:lpstr>
      <vt:lpstr>Merkle Trees: Inclusion Proof</vt:lpstr>
      <vt:lpstr>Merkle Trees: Consistency Proof</vt:lpstr>
      <vt:lpstr>Access Control </vt:lpstr>
      <vt:lpstr>Digital Signatures </vt:lpstr>
      <vt:lpstr>Thoughts on Improvement</vt:lpstr>
      <vt:lpstr>Thank You !</vt:lpstr>
      <vt:lpstr>Structure Of Data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</cp:revision>
  <dcterms:created xsi:type="dcterms:W3CDTF">2022-01-05T12:08:29Z</dcterms:created>
  <dcterms:modified xsi:type="dcterms:W3CDTF">2022-01-07T11:15:47Z</dcterms:modified>
</cp:coreProperties>
</file>