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7"/>
  </p:notesMasterIdLst>
  <p:sldIdLst>
    <p:sldId id="256" r:id="rId2"/>
    <p:sldId id="260" r:id="rId3"/>
    <p:sldId id="265" r:id="rId4"/>
    <p:sldId id="278" r:id="rId5"/>
    <p:sldId id="340" r:id="rId6"/>
    <p:sldId id="268" r:id="rId7"/>
    <p:sldId id="269" r:id="rId8"/>
    <p:sldId id="258" r:id="rId9"/>
    <p:sldId id="263" r:id="rId10"/>
    <p:sldId id="343" r:id="rId11"/>
    <p:sldId id="272" r:id="rId12"/>
    <p:sldId id="261" r:id="rId13"/>
    <p:sldId id="344" r:id="rId14"/>
    <p:sldId id="267" r:id="rId15"/>
    <p:sldId id="345" r:id="rId16"/>
  </p:sldIdLst>
  <p:sldSz cx="9144000" cy="5143500" type="screen16x9"/>
  <p:notesSz cx="6858000" cy="9144000"/>
  <p:embeddedFontLst>
    <p:embeddedFont>
      <p:font typeface="Aldrich" panose="020B0604020202020204" charset="0"/>
      <p:regular r:id="rId18"/>
    </p:embeddedFont>
    <p:embeddedFont>
      <p:font typeface="Anaheim" panose="020B0604020202020204" charset="0"/>
      <p:regular r:id="rId19"/>
    </p:embeddedFont>
    <p:embeddedFont>
      <p:font typeface="Bai Jamjuree" panose="020B0604020202020204" charset="-34"/>
      <p:regular r:id="rId20"/>
      <p:bold r:id="rId21"/>
      <p:italic r:id="rId22"/>
      <p:boldItalic r:id="rId23"/>
    </p:embeddedFont>
    <p:embeddedFont>
      <p:font typeface="Cambria Math" panose="02040503050406030204" pitchFamily="18"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8437C-C50D-46E3-8BB1-B1811A8C04D6}" v="318" dt="2023-12-22T23:40:21.297"/>
  </p1510:revLst>
</p1510:revInfo>
</file>

<file path=ppt/tableStyles.xml><?xml version="1.0" encoding="utf-8"?>
<a:tblStyleLst xmlns:a="http://schemas.openxmlformats.org/drawingml/2006/main" def="{C6AD21B4-35F4-425C-BF6B-BD4E5551AC7C}">
  <a:tblStyle styleId="{C6AD21B4-35F4-425C-BF6B-BD4E5551AC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3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AUR GILL" userId="8e8fe359-a8a9-4066-903e-85a84423b871" providerId="ADAL" clId="{FFA8437C-C50D-46E3-8BB1-B1811A8C04D6}"/>
    <pc:docChg chg="addSld modSld sldOrd">
      <pc:chgData name="HARDEEP KAUR GILL" userId="8e8fe359-a8a9-4066-903e-85a84423b871" providerId="ADAL" clId="{FFA8437C-C50D-46E3-8BB1-B1811A8C04D6}" dt="2023-12-22T23:40:21.290" v="385"/>
      <pc:docMkLst>
        <pc:docMk/>
      </pc:docMkLst>
      <pc:sldChg chg="modSp">
        <pc:chgData name="HARDEEP KAUR GILL" userId="8e8fe359-a8a9-4066-903e-85a84423b871" providerId="ADAL" clId="{FFA8437C-C50D-46E3-8BB1-B1811A8C04D6}" dt="2023-12-22T01:27:26.793" v="29" actId="20577"/>
        <pc:sldMkLst>
          <pc:docMk/>
          <pc:sldMk cId="0" sldId="265"/>
        </pc:sldMkLst>
        <pc:spChg chg="mod">
          <ac:chgData name="HARDEEP KAUR GILL" userId="8e8fe359-a8a9-4066-903e-85a84423b871" providerId="ADAL" clId="{FFA8437C-C50D-46E3-8BB1-B1811A8C04D6}" dt="2023-12-22T01:27:26.793" v="29" actId="20577"/>
          <ac:spMkLst>
            <pc:docMk/>
            <pc:sldMk cId="0" sldId="265"/>
            <ac:spMk id="2925" creationId="{00000000-0000-0000-0000-000000000000}"/>
          </ac:spMkLst>
        </pc:spChg>
      </pc:sldChg>
      <pc:sldChg chg="modSp mod">
        <pc:chgData name="HARDEEP KAUR GILL" userId="8e8fe359-a8a9-4066-903e-85a84423b871" providerId="ADAL" clId="{FFA8437C-C50D-46E3-8BB1-B1811A8C04D6}" dt="2023-12-22T01:30:27.867" v="129" actId="1036"/>
        <pc:sldMkLst>
          <pc:docMk/>
          <pc:sldMk cId="0" sldId="269"/>
        </pc:sldMkLst>
        <pc:spChg chg="mod">
          <ac:chgData name="HARDEEP KAUR GILL" userId="8e8fe359-a8a9-4066-903e-85a84423b871" providerId="ADAL" clId="{FFA8437C-C50D-46E3-8BB1-B1811A8C04D6}" dt="2023-12-22T01:30:27.867" v="129" actId="1036"/>
          <ac:spMkLst>
            <pc:docMk/>
            <pc:sldMk cId="0" sldId="269"/>
            <ac:spMk id="3008" creationId="{00000000-0000-0000-0000-000000000000}"/>
          </ac:spMkLst>
        </pc:spChg>
      </pc:sldChg>
      <pc:sldChg chg="modSp mod">
        <pc:chgData name="HARDEEP KAUR GILL" userId="8e8fe359-a8a9-4066-903e-85a84423b871" providerId="ADAL" clId="{FFA8437C-C50D-46E3-8BB1-B1811A8C04D6}" dt="2023-12-22T23:19:58.976" v="384" actId="20577"/>
        <pc:sldMkLst>
          <pc:docMk/>
          <pc:sldMk cId="0" sldId="272"/>
        </pc:sldMkLst>
        <pc:spChg chg="mod">
          <ac:chgData name="HARDEEP KAUR GILL" userId="8e8fe359-a8a9-4066-903e-85a84423b871" providerId="ADAL" clId="{FFA8437C-C50D-46E3-8BB1-B1811A8C04D6}" dt="2023-12-22T23:19:58.976" v="384" actId="20577"/>
          <ac:spMkLst>
            <pc:docMk/>
            <pc:sldMk cId="0" sldId="272"/>
            <ac:spMk id="3061" creationId="{00000000-0000-0000-0000-000000000000}"/>
          </ac:spMkLst>
        </pc:spChg>
      </pc:sldChg>
      <pc:sldChg chg="addSp modSp mod modAnim">
        <pc:chgData name="HARDEEP KAUR GILL" userId="8e8fe359-a8a9-4066-903e-85a84423b871" providerId="ADAL" clId="{FFA8437C-C50D-46E3-8BB1-B1811A8C04D6}" dt="2023-12-22T01:28:37.556" v="89" actId="1076"/>
        <pc:sldMkLst>
          <pc:docMk/>
          <pc:sldMk cId="0" sldId="278"/>
        </pc:sldMkLst>
        <pc:spChg chg="mod">
          <ac:chgData name="HARDEEP KAUR GILL" userId="8e8fe359-a8a9-4066-903e-85a84423b871" providerId="ADAL" clId="{FFA8437C-C50D-46E3-8BB1-B1811A8C04D6}" dt="2023-12-22T01:27:57.008" v="85" actId="1036"/>
          <ac:spMkLst>
            <pc:docMk/>
            <pc:sldMk cId="0" sldId="278"/>
            <ac:spMk id="2" creationId="{40C59747-A6A4-735F-2628-19499F9311DA}"/>
          </ac:spMkLst>
        </pc:spChg>
        <pc:spChg chg="mod">
          <ac:chgData name="HARDEEP KAUR GILL" userId="8e8fe359-a8a9-4066-903e-85a84423b871" providerId="ADAL" clId="{FFA8437C-C50D-46E3-8BB1-B1811A8C04D6}" dt="2023-12-22T01:27:57.008" v="85" actId="1036"/>
          <ac:spMkLst>
            <pc:docMk/>
            <pc:sldMk cId="0" sldId="278"/>
            <ac:spMk id="3" creationId="{D063CBBF-A258-5CA1-753B-D139339796BE}"/>
          </ac:spMkLst>
        </pc:spChg>
        <pc:spChg chg="add mod">
          <ac:chgData name="HARDEEP KAUR GILL" userId="8e8fe359-a8a9-4066-903e-85a84423b871" providerId="ADAL" clId="{FFA8437C-C50D-46E3-8BB1-B1811A8C04D6}" dt="2023-12-22T01:28:27.698" v="87" actId="1076"/>
          <ac:spMkLst>
            <pc:docMk/>
            <pc:sldMk cId="0" sldId="278"/>
            <ac:spMk id="4" creationId="{B5B3D15A-6BD0-1556-1D09-1969FCAE25D2}"/>
          </ac:spMkLst>
        </pc:spChg>
        <pc:spChg chg="add mod">
          <ac:chgData name="HARDEEP KAUR GILL" userId="8e8fe359-a8a9-4066-903e-85a84423b871" providerId="ADAL" clId="{FFA8437C-C50D-46E3-8BB1-B1811A8C04D6}" dt="2023-12-22T01:28:27.698" v="87" actId="1076"/>
          <ac:spMkLst>
            <pc:docMk/>
            <pc:sldMk cId="0" sldId="278"/>
            <ac:spMk id="5" creationId="{10900971-0552-7D61-FE12-98DAA7ECE009}"/>
          </ac:spMkLst>
        </pc:spChg>
        <pc:spChg chg="add mod">
          <ac:chgData name="HARDEEP KAUR GILL" userId="8e8fe359-a8a9-4066-903e-85a84423b871" providerId="ADAL" clId="{FFA8437C-C50D-46E3-8BB1-B1811A8C04D6}" dt="2023-12-22T01:28:37.556" v="89" actId="1076"/>
          <ac:spMkLst>
            <pc:docMk/>
            <pc:sldMk cId="0" sldId="278"/>
            <ac:spMk id="6" creationId="{B30A5A74-C7FB-0BC1-FCB8-29E11612266D}"/>
          </ac:spMkLst>
        </pc:spChg>
        <pc:spChg chg="add mod">
          <ac:chgData name="HARDEEP KAUR GILL" userId="8e8fe359-a8a9-4066-903e-85a84423b871" providerId="ADAL" clId="{FFA8437C-C50D-46E3-8BB1-B1811A8C04D6}" dt="2023-12-22T01:28:37.556" v="89" actId="1076"/>
          <ac:spMkLst>
            <pc:docMk/>
            <pc:sldMk cId="0" sldId="278"/>
            <ac:spMk id="7" creationId="{3B0FA939-A9FF-B69A-42EB-346948B2D38F}"/>
          </ac:spMkLst>
        </pc:spChg>
        <pc:spChg chg="mod">
          <ac:chgData name="HARDEEP KAUR GILL" userId="8e8fe359-a8a9-4066-903e-85a84423b871" providerId="ADAL" clId="{FFA8437C-C50D-46E3-8BB1-B1811A8C04D6}" dt="2023-12-22T01:27:57.008" v="85" actId="1036"/>
          <ac:spMkLst>
            <pc:docMk/>
            <pc:sldMk cId="0" sldId="278"/>
            <ac:spMk id="3297" creationId="{00000000-0000-0000-0000-000000000000}"/>
          </ac:spMkLst>
        </pc:spChg>
        <pc:spChg chg="mod">
          <ac:chgData name="HARDEEP KAUR GILL" userId="8e8fe359-a8a9-4066-903e-85a84423b871" providerId="ADAL" clId="{FFA8437C-C50D-46E3-8BB1-B1811A8C04D6}" dt="2023-12-22T01:27:57.008" v="85" actId="1036"/>
          <ac:spMkLst>
            <pc:docMk/>
            <pc:sldMk cId="0" sldId="278"/>
            <ac:spMk id="3298" creationId="{00000000-0000-0000-0000-000000000000}"/>
          </ac:spMkLst>
        </pc:spChg>
      </pc:sldChg>
      <pc:sldChg chg="ord">
        <pc:chgData name="HARDEEP KAUR GILL" userId="8e8fe359-a8a9-4066-903e-85a84423b871" providerId="ADAL" clId="{FFA8437C-C50D-46E3-8BB1-B1811A8C04D6}" dt="2023-12-22T01:28:51.336" v="91"/>
        <pc:sldMkLst>
          <pc:docMk/>
          <pc:sldMk cId="4249827052" sldId="340"/>
        </pc:sldMkLst>
      </pc:sldChg>
      <pc:sldChg chg="modSp mod">
        <pc:chgData name="HARDEEP KAUR GILL" userId="8e8fe359-a8a9-4066-903e-85a84423b871" providerId="ADAL" clId="{FFA8437C-C50D-46E3-8BB1-B1811A8C04D6}" dt="2023-12-22T01:36:07.445" v="317" actId="20577"/>
        <pc:sldMkLst>
          <pc:docMk/>
          <pc:sldMk cId="802389152" sldId="344"/>
        </pc:sldMkLst>
        <pc:spChg chg="mod">
          <ac:chgData name="HARDEEP KAUR GILL" userId="8e8fe359-a8a9-4066-903e-85a84423b871" providerId="ADAL" clId="{FFA8437C-C50D-46E3-8BB1-B1811A8C04D6}" dt="2023-12-22T01:36:07.445" v="317" actId="20577"/>
          <ac:spMkLst>
            <pc:docMk/>
            <pc:sldMk cId="802389152" sldId="344"/>
            <ac:spMk id="4" creationId="{2D8A7488-5B84-BBF4-FCF6-5AE0954DA90F}"/>
          </ac:spMkLst>
        </pc:spChg>
        <pc:picChg chg="mod">
          <ac:chgData name="HARDEEP KAUR GILL" userId="8e8fe359-a8a9-4066-903e-85a84423b871" providerId="ADAL" clId="{FFA8437C-C50D-46E3-8BB1-B1811A8C04D6}" dt="2023-12-22T01:35:46.366" v="313" actId="1076"/>
          <ac:picMkLst>
            <pc:docMk/>
            <pc:sldMk cId="802389152" sldId="344"/>
            <ac:picMk id="11" creationId="{AD46D73D-D3CE-9F86-7D57-FA2B73EBA56C}"/>
          </ac:picMkLst>
        </pc:picChg>
      </pc:sldChg>
      <pc:sldChg chg="add">
        <pc:chgData name="HARDEEP KAUR GILL" userId="8e8fe359-a8a9-4066-903e-85a84423b871" providerId="ADAL" clId="{FFA8437C-C50D-46E3-8BB1-B1811A8C04D6}" dt="2023-12-22T23:40:21.290" v="385"/>
        <pc:sldMkLst>
          <pc:docMk/>
          <pc:sldMk cId="3980588473"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43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12948bcd1fb_0_22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12948bcd1fb_0_22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6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27f379f98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27f379f9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2"/>
        <p:cNvGrpSpPr/>
        <p:nvPr/>
      </p:nvGrpSpPr>
      <p:grpSpPr>
        <a:xfrm>
          <a:off x="0" y="0"/>
          <a:ext cx="0" cy="0"/>
          <a:chOff x="0" y="0"/>
          <a:chExt cx="0" cy="0"/>
        </a:xfrm>
      </p:grpSpPr>
      <p:sp>
        <p:nvSpPr>
          <p:cNvPr id="2683" name="Google Shape;2683;g127f379f983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 name="Google Shape;2684;g127f379f98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g127f379f98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2" name="Google Shape;2922;g127f379f9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1be10ac1a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5" name="Google Shape;3295;g11be10ac1a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01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1"/>
        <p:cNvGrpSpPr/>
        <p:nvPr/>
      </p:nvGrpSpPr>
      <p:grpSpPr>
        <a:xfrm>
          <a:off x="0" y="0"/>
          <a:ext cx="0" cy="0"/>
          <a:chOff x="0" y="0"/>
          <a:chExt cx="0" cy="0"/>
        </a:xfrm>
      </p:grpSpPr>
      <p:sp>
        <p:nvSpPr>
          <p:cNvPr id="2992" name="Google Shape;2992;g12948bcd1fb_0_22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3" name="Google Shape;2993;g12948bcd1fb_0_22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12948bcd1fb_0_22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12948bcd1fb_0_22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727" name="Google Shape;1727;p37"/>
          <p:cNvSpPr txBox="1">
            <a:spLocks noGrp="1"/>
          </p:cNvSpPr>
          <p:nvPr>
            <p:ph type="subTitle" idx="1"/>
          </p:nvPr>
        </p:nvSpPr>
        <p:spPr>
          <a:xfrm>
            <a:off x="4045548" y="1648529"/>
            <a:ext cx="3867600" cy="20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28" name="Google Shape;1728;p3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729" name="Google Shape;1729;p37"/>
          <p:cNvSpPr txBox="1">
            <a:spLocks noGrp="1"/>
          </p:cNvSpPr>
          <p:nvPr>
            <p:ph type="subTitle" idx="2"/>
          </p:nvPr>
        </p:nvSpPr>
        <p:spPr>
          <a:xfrm>
            <a:off x="1592525" y="2303425"/>
            <a:ext cx="24531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37"/>
          <p:cNvGrpSpPr/>
          <p:nvPr/>
        </p:nvGrpSpPr>
        <p:grpSpPr>
          <a:xfrm rot="-5400000" flipH="1">
            <a:off x="-2692775" y="2018671"/>
            <a:ext cx="4000413" cy="3175881"/>
            <a:chOff x="5207925" y="-1994879"/>
            <a:chExt cx="4000413" cy="3175881"/>
          </a:xfrm>
        </p:grpSpPr>
        <p:sp>
          <p:nvSpPr>
            <p:cNvPr id="1797" name="Google Shape;1797;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7"/>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7"/>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_1">
    <p:spTree>
      <p:nvGrpSpPr>
        <p:cNvPr id="1"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001" name="Google Shape;2001;p41"/>
          <p:cNvSpPr txBox="1">
            <a:spLocks noGrp="1"/>
          </p:cNvSpPr>
          <p:nvPr>
            <p:ph type="title"/>
          </p:nvPr>
        </p:nvSpPr>
        <p:spPr>
          <a:xfrm>
            <a:off x="2185650" y="3095408"/>
            <a:ext cx="4772700" cy="4731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2" name="Google Shape;2002;p41"/>
          <p:cNvSpPr txBox="1">
            <a:spLocks noGrp="1"/>
          </p:cNvSpPr>
          <p:nvPr>
            <p:ph type="subTitle" idx="1"/>
          </p:nvPr>
        </p:nvSpPr>
        <p:spPr>
          <a:xfrm>
            <a:off x="1226850" y="1453218"/>
            <a:ext cx="6690300" cy="15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003" name="Google Shape;2003;p41"/>
          <p:cNvGrpSpPr/>
          <p:nvPr/>
        </p:nvGrpSpPr>
        <p:grpSpPr>
          <a:xfrm rot="-5400000" flipH="1">
            <a:off x="3352827" y="574632"/>
            <a:ext cx="289170" cy="284718"/>
            <a:chOff x="426000" y="3302025"/>
            <a:chExt cx="220875" cy="217475"/>
          </a:xfrm>
        </p:grpSpPr>
        <p:sp>
          <p:nvSpPr>
            <p:cNvPr id="2004" name="Google Shape;2004;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41"/>
          <p:cNvGrpSpPr/>
          <p:nvPr/>
        </p:nvGrpSpPr>
        <p:grpSpPr>
          <a:xfrm rot="-5400000" flipH="1">
            <a:off x="1014983" y="238830"/>
            <a:ext cx="357454" cy="956304"/>
            <a:chOff x="357713" y="600975"/>
            <a:chExt cx="357454" cy="956304"/>
          </a:xfrm>
        </p:grpSpPr>
        <p:sp>
          <p:nvSpPr>
            <p:cNvPr id="2007" name="Google Shape;2007;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2"/>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95" name="Google Shape;295;p7"/>
          <p:cNvSpPr txBox="1">
            <a:spLocks noGrp="1"/>
          </p:cNvSpPr>
          <p:nvPr>
            <p:ph type="body" idx="1"/>
          </p:nvPr>
        </p:nvSpPr>
        <p:spPr>
          <a:xfrm>
            <a:off x="1221000" y="1512026"/>
            <a:ext cx="6702000" cy="2347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solidFill>
                  <a:schemeClr val="lt1"/>
                </a:solidFill>
              </a:defRPr>
            </a:lvl1pPr>
            <a:lvl2pPr marL="914400" lvl="1" indent="-317500">
              <a:spcBef>
                <a:spcPts val="0"/>
              </a:spcBef>
              <a:spcAft>
                <a:spcPts val="0"/>
              </a:spcAft>
              <a:buClr>
                <a:schemeClr val="lt1"/>
              </a:buClr>
              <a:buSzPts val="1400"/>
              <a:buFont typeface="Anaheim"/>
              <a:buChar char="○"/>
              <a:defRPr sz="1200">
                <a:solidFill>
                  <a:schemeClr val="lt1"/>
                </a:solidFill>
              </a:defRPr>
            </a:lvl2pPr>
            <a:lvl3pPr marL="1371600" lvl="2" indent="-317500">
              <a:spcBef>
                <a:spcPts val="0"/>
              </a:spcBef>
              <a:spcAft>
                <a:spcPts val="0"/>
              </a:spcAft>
              <a:buClr>
                <a:schemeClr val="lt1"/>
              </a:buClr>
              <a:buSzPts val="1400"/>
              <a:buFont typeface="Anaheim"/>
              <a:buChar char="■"/>
              <a:defRPr sz="1200">
                <a:solidFill>
                  <a:schemeClr val="lt1"/>
                </a:solidFill>
              </a:defRPr>
            </a:lvl3pPr>
            <a:lvl4pPr marL="1828800" lvl="3" indent="-317500">
              <a:spcBef>
                <a:spcPts val="0"/>
              </a:spcBef>
              <a:spcAft>
                <a:spcPts val="0"/>
              </a:spcAft>
              <a:buClr>
                <a:schemeClr val="lt1"/>
              </a:buClr>
              <a:buSzPts val="1400"/>
              <a:buFont typeface="Anaheim"/>
              <a:buChar char="●"/>
              <a:defRPr sz="1200">
                <a:solidFill>
                  <a:schemeClr val="lt1"/>
                </a:solidFill>
              </a:defRPr>
            </a:lvl4pPr>
            <a:lvl5pPr marL="2286000" lvl="4" indent="-317500">
              <a:spcBef>
                <a:spcPts val="0"/>
              </a:spcBef>
              <a:spcAft>
                <a:spcPts val="0"/>
              </a:spcAft>
              <a:buClr>
                <a:schemeClr val="lt1"/>
              </a:buClr>
              <a:buSzPts val="1400"/>
              <a:buFont typeface="Anaheim"/>
              <a:buChar char="○"/>
              <a:defRPr sz="1200">
                <a:solidFill>
                  <a:schemeClr val="lt1"/>
                </a:solidFill>
              </a:defRPr>
            </a:lvl5pPr>
            <a:lvl6pPr marL="2743200" lvl="5" indent="-317500">
              <a:spcBef>
                <a:spcPts val="0"/>
              </a:spcBef>
              <a:spcAft>
                <a:spcPts val="0"/>
              </a:spcAft>
              <a:buClr>
                <a:schemeClr val="lt1"/>
              </a:buClr>
              <a:buSzPts val="1400"/>
              <a:buFont typeface="Anaheim"/>
              <a:buChar char="■"/>
              <a:defRPr sz="1200">
                <a:solidFill>
                  <a:schemeClr val="lt1"/>
                </a:solidFill>
              </a:defRPr>
            </a:lvl6pPr>
            <a:lvl7pPr marL="3200400" lvl="6" indent="-317500">
              <a:spcBef>
                <a:spcPts val="0"/>
              </a:spcBef>
              <a:spcAft>
                <a:spcPts val="0"/>
              </a:spcAft>
              <a:buClr>
                <a:schemeClr val="lt1"/>
              </a:buClr>
              <a:buSzPts val="1400"/>
              <a:buFont typeface="Anaheim"/>
              <a:buChar char="●"/>
              <a:defRPr sz="1200">
                <a:solidFill>
                  <a:schemeClr val="lt1"/>
                </a:solidFill>
              </a:defRPr>
            </a:lvl7pPr>
            <a:lvl8pPr marL="3657600" lvl="7" indent="-317500">
              <a:spcBef>
                <a:spcPts val="0"/>
              </a:spcBef>
              <a:spcAft>
                <a:spcPts val="0"/>
              </a:spcAft>
              <a:buClr>
                <a:schemeClr val="lt1"/>
              </a:buClr>
              <a:buSzPts val="1400"/>
              <a:buFont typeface="Anaheim"/>
              <a:buChar char="○"/>
              <a:defRPr sz="1200">
                <a:solidFill>
                  <a:schemeClr val="lt1"/>
                </a:solidFill>
              </a:defRPr>
            </a:lvl8pPr>
            <a:lvl9pPr marL="4114800" lvl="8" indent="-317500">
              <a:spcBef>
                <a:spcPts val="0"/>
              </a:spcBef>
              <a:spcAft>
                <a:spcPts val="0"/>
              </a:spcAft>
              <a:buClr>
                <a:schemeClr val="lt1"/>
              </a:buClr>
              <a:buSzPts val="1400"/>
              <a:buFont typeface="Anaheim"/>
              <a:buChar char="■"/>
              <a:defRPr sz="1200">
                <a:solidFill>
                  <a:schemeClr val="lt1"/>
                </a:solidFill>
              </a:defRPr>
            </a:lvl9pPr>
          </a:lstStyle>
          <a:p>
            <a:endParaRPr/>
          </a:p>
        </p:txBody>
      </p:sp>
      <p:sp>
        <p:nvSpPr>
          <p:cNvPr id="296" name="Google Shape;296;p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97" name="Google Shape;297;p7"/>
          <p:cNvPicPr preferRelativeResize="0"/>
          <p:nvPr/>
        </p:nvPicPr>
        <p:blipFill rotWithShape="1">
          <a:blip r:embed="rId3">
            <a:alphaModFix/>
          </a:blip>
          <a:srcRect l="228" r="238"/>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7"/>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387" name="Google Shape;387;p9"/>
          <p:cNvSpPr txBox="1">
            <a:spLocks noGrp="1"/>
          </p:cNvSpPr>
          <p:nvPr>
            <p:ph type="title"/>
          </p:nvPr>
        </p:nvSpPr>
        <p:spPr>
          <a:xfrm>
            <a:off x="803348" y="1764416"/>
            <a:ext cx="4635900" cy="632100"/>
          </a:xfrm>
          <a:prstGeom prst="rect">
            <a:avLst/>
          </a:prstGeom>
        </p:spPr>
        <p:txBody>
          <a:bodyPr spcFirstLastPara="1" wrap="square" lIns="91425" tIns="0"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8" name="Google Shape;388;p9"/>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dk2"/>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1765763" y="533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t="9" b="9"/>
          <a:stretch/>
        </p:blipFill>
        <p:spPr>
          <a:xfrm rot="10800000">
            <a:off x="0" y="1"/>
            <a:ext cx="9144002" cy="5143499"/>
          </a:xfrm>
          <a:prstGeom prst="rect">
            <a:avLst/>
          </a:prstGeom>
          <a:noFill/>
          <a:ln>
            <a:noFill/>
          </a:ln>
        </p:spPr>
      </p:pic>
      <p:sp>
        <p:nvSpPr>
          <p:cNvPr id="1415" name="Google Shape;1415;p32"/>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1416" name="Google Shape;1416;p32"/>
          <p:cNvSpPr txBox="1">
            <a:spLocks noGrp="1"/>
          </p:cNvSpPr>
          <p:nvPr>
            <p:ph type="subTitle" idx="1"/>
          </p:nvPr>
        </p:nvSpPr>
        <p:spPr>
          <a:xfrm>
            <a:off x="4572000" y="2466700"/>
            <a:ext cx="3856200" cy="1289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2"/>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2"/>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32"/>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l="39" r="29"/>
          <a:stretch/>
        </p:blipFill>
        <p:spPr>
          <a:xfrm flipH="1">
            <a:off x="0" y="1"/>
            <a:ext cx="9144002" cy="5143499"/>
          </a:xfrm>
          <a:prstGeom prst="rect">
            <a:avLst/>
          </a:prstGeom>
          <a:noFill/>
          <a:ln>
            <a:noFill/>
          </a:ln>
        </p:spPr>
      </p:pic>
      <p:sp>
        <p:nvSpPr>
          <p:cNvPr id="1447" name="Google Shape;1447;p33"/>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48" name="Google Shape;1448;p33"/>
          <p:cNvSpPr txBox="1">
            <a:spLocks noGrp="1"/>
          </p:cNvSpPr>
          <p:nvPr>
            <p:ph type="subTitle" idx="1"/>
          </p:nvPr>
        </p:nvSpPr>
        <p:spPr>
          <a:xfrm>
            <a:off x="4963950" y="2332050"/>
            <a:ext cx="3396300" cy="118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3"/>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536" name="Google Shape;1536;p34"/>
          <p:cNvSpPr txBox="1">
            <a:spLocks noGrp="1"/>
          </p:cNvSpPr>
          <p:nvPr>
            <p:ph type="title"/>
          </p:nvPr>
        </p:nvSpPr>
        <p:spPr>
          <a:xfrm>
            <a:off x="783900" y="1838875"/>
            <a:ext cx="3396000" cy="3717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37" name="Google Shape;1537;p34"/>
          <p:cNvSpPr txBox="1">
            <a:spLocks noGrp="1"/>
          </p:cNvSpPr>
          <p:nvPr>
            <p:ph type="subTitle" idx="1"/>
          </p:nvPr>
        </p:nvSpPr>
        <p:spPr>
          <a:xfrm>
            <a:off x="784010" y="2332050"/>
            <a:ext cx="3396000" cy="11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538" name="Google Shape;1538;p34"/>
          <p:cNvPicPr preferRelativeResize="0"/>
          <p:nvPr/>
        </p:nvPicPr>
        <p:blipFill rotWithShape="1">
          <a:blip r:embed="rId3">
            <a:alphaModFix/>
          </a:blip>
          <a:srcRect l="228" r="238"/>
          <a:stretch/>
        </p:blipFill>
        <p:spPr>
          <a:xfrm rot="10800000" flipH="1">
            <a:off x="-731476" y="-1253478"/>
            <a:ext cx="9353213" cy="2681250"/>
          </a:xfrm>
          <a:prstGeom prst="rect">
            <a:avLst/>
          </a:prstGeom>
          <a:noFill/>
          <a:ln>
            <a:noFill/>
          </a:ln>
        </p:spPr>
      </p:pic>
      <p:grpSp>
        <p:nvGrpSpPr>
          <p:cNvPr id="1539" name="Google Shape;1539;p34"/>
          <p:cNvGrpSpPr/>
          <p:nvPr/>
        </p:nvGrpSpPr>
        <p:grpSpPr>
          <a:xfrm rot="10800000" flipH="1">
            <a:off x="391864" y="1215484"/>
            <a:ext cx="289170" cy="284718"/>
            <a:chOff x="426000" y="3302025"/>
            <a:chExt cx="220875" cy="217475"/>
          </a:xfrm>
        </p:grpSpPr>
        <p:sp>
          <p:nvSpPr>
            <p:cNvPr id="1540" name="Google Shape;1540;p3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4"/>
          <p:cNvGrpSpPr/>
          <p:nvPr/>
        </p:nvGrpSpPr>
        <p:grpSpPr>
          <a:xfrm rot="10800000" flipH="1">
            <a:off x="357713" y="3564393"/>
            <a:ext cx="357454" cy="956304"/>
            <a:chOff x="357713" y="600975"/>
            <a:chExt cx="357454" cy="956304"/>
          </a:xfrm>
        </p:grpSpPr>
        <p:sp>
          <p:nvSpPr>
            <p:cNvPr id="1543" name="Google Shape;1543;p3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4"/>
          <p:cNvGrpSpPr/>
          <p:nvPr/>
        </p:nvGrpSpPr>
        <p:grpSpPr>
          <a:xfrm rot="10800000" flipH="1">
            <a:off x="5258308" y="4520702"/>
            <a:ext cx="793256" cy="182899"/>
            <a:chOff x="2685575" y="2835950"/>
            <a:chExt cx="433000" cy="99825"/>
          </a:xfrm>
        </p:grpSpPr>
        <p:sp>
          <p:nvSpPr>
            <p:cNvPr id="1548" name="Google Shape;1548;p3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2" name="Google Shape;1552;p34"/>
          <p:cNvGrpSpPr/>
          <p:nvPr/>
        </p:nvGrpSpPr>
        <p:grpSpPr>
          <a:xfrm rot="10800000" flipH="1">
            <a:off x="1363114" y="3961574"/>
            <a:ext cx="2019176" cy="2019176"/>
            <a:chOff x="1943325" y="-220375"/>
            <a:chExt cx="1298672" cy="1298672"/>
          </a:xfrm>
        </p:grpSpPr>
        <p:sp>
          <p:nvSpPr>
            <p:cNvPr id="1553" name="Google Shape;1553;p3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34"/>
          <p:cNvGrpSpPr/>
          <p:nvPr/>
        </p:nvGrpSpPr>
        <p:grpSpPr>
          <a:xfrm rot="10800000" flipH="1">
            <a:off x="8366565" y="1480192"/>
            <a:ext cx="1965289" cy="517060"/>
            <a:chOff x="3539975" y="3523525"/>
            <a:chExt cx="745925" cy="196250"/>
          </a:xfrm>
        </p:grpSpPr>
        <p:sp>
          <p:nvSpPr>
            <p:cNvPr id="1602" name="Google Shape;1602;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34"/>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8" r:id="rId6"/>
    <p:sldLayoutId id="2147483678" r:id="rId7"/>
    <p:sldLayoutId id="2147483679" r:id="rId8"/>
    <p:sldLayoutId id="2147483680" r:id="rId9"/>
    <p:sldLayoutId id="2147483683" r:id="rId10"/>
    <p:sldLayoutId id="2147483684" r:id="rId11"/>
    <p:sldLayoutId id="2147483687" r:id="rId12"/>
    <p:sldLayoutId id="2147483697" r:id="rId13"/>
    <p:sldLayoutId id="2147483698" r:id="rId14"/>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30.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29.png"/><Relationship Id="rId5" Type="http://schemas.openxmlformats.org/officeDocument/2006/relationships/slide" Target="slide8.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slide" Target="slide8.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9.xml"/><Relationship Id="rId7" Type="http://schemas.openxmlformats.org/officeDocument/2006/relationships/image" Target="../media/image17.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slide" Target="slide8.xml"/><Relationship Id="rId5" Type="http://schemas.openxmlformats.org/officeDocument/2006/relationships/image" Target="../media/image1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EP408</a:t>
            </a:r>
            <a:r>
              <a:rPr lang="en" dirty="0"/>
              <a:t> Project</a:t>
            </a:r>
            <a:br>
              <a:rPr lang="en" dirty="0"/>
            </a:br>
            <a:r>
              <a:rPr lang="en" sz="5050" dirty="0">
                <a:solidFill>
                  <a:schemeClr val="dk2"/>
                </a:solidFill>
              </a:rPr>
              <a:t>Solar Wind Orbits</a:t>
            </a:r>
            <a:endParaRPr sz="5050" dirty="0">
              <a:solidFill>
                <a:schemeClr val="dk2"/>
              </a:solidFill>
            </a:endParaRPr>
          </a:p>
        </p:txBody>
      </p:sp>
      <p:sp>
        <p:nvSpPr>
          <p:cNvPr id="2592" name="Google Shape;2592;p58"/>
          <p:cNvSpPr txBox="1">
            <a:spLocks noGrp="1"/>
          </p:cNvSpPr>
          <p:nvPr>
            <p:ph type="subTitle" idx="1"/>
          </p:nvPr>
        </p:nvSpPr>
        <p:spPr>
          <a:xfrm>
            <a:off x="1248525" y="3290708"/>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Hardeep Kaur Gill - 20705251</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555846" y="480194"/>
            <a:ext cx="7713000" cy="420600"/>
          </a:xfrm>
          <a:prstGeom prst="rect">
            <a:avLst/>
          </a:prstGeom>
        </p:spPr>
        <p:txBody>
          <a:bodyPr spcFirstLastPara="1" wrap="square" lIns="91425" tIns="0" rIns="91425" bIns="91425" anchor="t" anchorCtr="0">
            <a:noAutofit/>
          </a:bodyPr>
          <a:lstStyle/>
          <a:p>
            <a:pPr lvl="0">
              <a:spcAft>
                <a:spcPts val="1200"/>
              </a:spcAft>
            </a:pPr>
            <a:r>
              <a:rPr lang="en-IE" sz="3200" dirty="0"/>
              <a:t>An observational attack</a:t>
            </a: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298E9FB8-9A47-AF69-5F7F-3168500EFA52}"/>
              </a:ext>
            </a:extLst>
          </p:cNvPr>
          <p:cNvPicPr>
            <a:picLocks noChangeAspect="1"/>
          </p:cNvPicPr>
          <p:nvPr/>
        </p:nvPicPr>
        <p:blipFill>
          <a:blip r:embed="rId5"/>
          <a:srcRect/>
          <a:stretch/>
        </p:blipFill>
        <p:spPr>
          <a:xfrm>
            <a:off x="255370" y="1258922"/>
            <a:ext cx="4769505" cy="3577130"/>
          </a:xfrm>
          <a:prstGeom prst="rect">
            <a:avLst/>
          </a:prstGeom>
        </p:spPr>
      </p:pic>
      <p:pic>
        <p:nvPicPr>
          <p:cNvPr id="2" name="2023-12-21 17-49-54">
            <a:hlinkClick r:id="" action="ppaction://media"/>
            <a:extLst>
              <a:ext uri="{FF2B5EF4-FFF2-40B4-BE49-F238E27FC236}">
                <a16:creationId xmlns:a16="http://schemas.microsoft.com/office/drawing/2014/main" id="{3BD4D6E0-3C44-1FF0-FBDC-C7395C0BEF90}"/>
              </a:ext>
            </a:extLst>
          </p:cNvPr>
          <p:cNvPicPr>
            <a:picLocks noChangeAspect="1"/>
          </p:cNvPicPr>
          <p:nvPr>
            <a:videoFile r:link="rId1"/>
            <p:extLst>
              <p:ext uri="{DAA4B4D4-6D71-4841-9C94-3DE7FCFB9230}">
                <p14:media xmlns:p14="http://schemas.microsoft.com/office/powerpoint/2010/main" r:embed="rId2">
                  <p14:trim st="4040" end="1356"/>
                  <p14:bmkLst>
                    <p14:bmk name="Bookmark 1" time="6843.5616"/>
                  </p14:bmkLst>
                </p14:media>
              </p:ext>
            </p:extLst>
          </p:nvPr>
        </p:nvPicPr>
        <p:blipFill rotWithShape="1">
          <a:blip r:embed="rId6"/>
          <a:srcRect l="22067" r="21205" b="5926"/>
          <a:stretch>
            <a:fillRect/>
          </a:stretch>
        </p:blipFill>
        <p:spPr>
          <a:xfrm>
            <a:off x="6042569" y="593948"/>
            <a:ext cx="2296061" cy="2141786"/>
          </a:xfrm>
          <a:prstGeom prst="rect">
            <a:avLst/>
          </a:prstGeom>
        </p:spPr>
      </p:pic>
      <p:sp>
        <p:nvSpPr>
          <p:cNvPr id="3" name="Google Shape;3297;p80">
            <a:extLst>
              <a:ext uri="{FF2B5EF4-FFF2-40B4-BE49-F238E27FC236}">
                <a16:creationId xmlns:a16="http://schemas.microsoft.com/office/drawing/2014/main" id="{DE488E92-869E-80AC-3386-63FED0D45B0D}"/>
              </a:ext>
            </a:extLst>
          </p:cNvPr>
          <p:cNvSpPr txBox="1">
            <a:spLocks noGrp="1"/>
          </p:cNvSpPr>
          <p:nvPr>
            <p:ph type="subTitle" idx="1"/>
          </p:nvPr>
        </p:nvSpPr>
        <p:spPr>
          <a:xfrm>
            <a:off x="5111011" y="2874443"/>
            <a:ext cx="3867600" cy="2026530"/>
          </a:xfrm>
          <a:prstGeom prst="rect">
            <a:avLst/>
          </a:prstGeom>
        </p:spPr>
        <p:txBody>
          <a:bodyPr spcFirstLastPara="1" wrap="square" lIns="91425" tIns="0" rIns="91425" bIns="91425" anchor="t" anchorCtr="0">
            <a:noAutofit/>
          </a:bodyPr>
          <a:lstStyle/>
          <a:p>
            <a:pPr lvl="0">
              <a:buClr>
                <a:schemeClr val="dk2"/>
              </a:buClr>
              <a:buSzPts val="1400"/>
              <a:buFont typeface="Arial" panose="020B0604020202020204" pitchFamily="34" charset="0"/>
              <a:buChar char="•"/>
            </a:pPr>
            <a:r>
              <a:rPr lang="en-IE" sz="1400" dirty="0"/>
              <a:t>Tendency of speed trendline to move upwards is because of the external uniform force applied to the system.</a:t>
            </a:r>
          </a:p>
          <a:p>
            <a:pPr lvl="0">
              <a:buClr>
                <a:schemeClr val="dk2"/>
              </a:buClr>
              <a:buSzPts val="1400"/>
              <a:buFont typeface="Arial" panose="020B0604020202020204" pitchFamily="34" charset="0"/>
              <a:buChar char="•"/>
            </a:pPr>
            <a:r>
              <a:rPr lang="en-IE" sz="1400" dirty="0"/>
              <a:t>Over time, the velocity seem to speed up where it aligns with the uniform force and slow down where it is not aligned. This then results in an elliptical orbit.</a:t>
            </a:r>
            <a:endParaRPr sz="1400" dirty="0"/>
          </a:p>
        </p:txBody>
      </p:sp>
    </p:spTree>
    <p:extLst>
      <p:ext uri="{BB962C8B-B14F-4D97-AF65-F5344CB8AC3E}">
        <p14:creationId xmlns:p14="http://schemas.microsoft.com/office/powerpoint/2010/main" val="4696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125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par>
                          <p:cTn id="15" fill="hold">
                            <p:stCondLst>
                              <p:cond delay="1750"/>
                            </p:stCondLst>
                            <p:childTnLst>
                              <p:par>
                                <p:cTn id="16" presetID="1" presetClass="mediacall" presetSubtype="0" fill="hold" nodeType="afterEffect">
                                  <p:stCondLst>
                                    <p:cond delay="0"/>
                                  </p:stCondLst>
                                  <p:childTnLst>
                                    <p:cmd type="call" cmd="playFrom(0.0)">
                                      <p:cBhvr>
                                        <p:cTn id="17" dur="32754" fill="hold"/>
                                        <p:tgtEl>
                                          <p:spTgt spid="2"/>
                                        </p:tgtEl>
                                      </p:cBhvr>
                                    </p:cmd>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restart="whenNotActive" fill="hold" evtFilter="cancelBubble" nodeType="interactiveSeq">
                <p:stCondLst>
                  <p:cond evt="onClick" delay="0">
                    <p:tgtEl>
                      <p:spTgt spid="2"/>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2"/>
                                        </p:tgtEl>
                                      </p:cBhvr>
                                    </p:cmd>
                                  </p:childTnLst>
                                </p:cTn>
                              </p:par>
                            </p:childTnLst>
                          </p:cTn>
                        </p:par>
                      </p:childTnLst>
                    </p:cTn>
                  </p:par>
                </p:childTnLst>
              </p:cTn>
              <p:nextCondLst>
                <p:cond evt="onClick" delay="0">
                  <p:tgtEl>
                    <p:spTgt spid="2"/>
                  </p:tgtEl>
                </p:cond>
              </p:nextCondLst>
            </p:seq>
            <p:video>
              <p:cMediaNode vol="80000">
                <p:cTn id="26" repeatCount="indefinite" fill="hold" display="0">
                  <p:stCondLst>
                    <p:cond delay="indefinite"/>
                  </p:stCondLst>
                </p:cTn>
                <p:tgtEl>
                  <p:spTgt spid="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74"/>
          <p:cNvSpPr txBox="1">
            <a:spLocks noGrp="1"/>
          </p:cNvSpPr>
          <p:nvPr>
            <p:ph type="title"/>
          </p:nvPr>
        </p:nvSpPr>
        <p:spPr>
          <a:xfrm>
            <a:off x="263112" y="310886"/>
            <a:ext cx="7713000" cy="420600"/>
          </a:xfrm>
          <a:prstGeom prst="rect">
            <a:avLst/>
          </a:prstGeom>
        </p:spPr>
        <p:txBody>
          <a:bodyPr spcFirstLastPara="1" wrap="square" lIns="91425" tIns="0" rIns="91425" bIns="91425" anchor="t" anchorCtr="0">
            <a:noAutofit/>
          </a:bodyPr>
          <a:lstStyle/>
          <a:p>
            <a:pPr lvl="0">
              <a:spcAft>
                <a:spcPts val="1200"/>
              </a:spcAft>
            </a:pPr>
            <a:r>
              <a:rPr lang="en-IE" sz="3200" dirty="0"/>
              <a:t>A quantitative analysis</a:t>
            </a:r>
          </a:p>
        </p:txBody>
      </p:sp>
      <mc:AlternateContent xmlns:mc="http://schemas.openxmlformats.org/markup-compatibility/2006">
        <mc:Choice xmlns:a14="http://schemas.microsoft.com/office/drawing/2010/main" Requires="a14">
          <p:sp>
            <p:nvSpPr>
              <p:cNvPr id="3061" name="Google Shape;3061;p74"/>
              <p:cNvSpPr txBox="1">
                <a:spLocks noGrp="1"/>
              </p:cNvSpPr>
              <p:nvPr>
                <p:ph type="body" idx="1"/>
              </p:nvPr>
            </p:nvSpPr>
            <p:spPr>
              <a:xfrm>
                <a:off x="1066688" y="943143"/>
                <a:ext cx="6909423" cy="339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E" dirty="0">
                    <a:solidFill>
                      <a:schemeClr val="lt1"/>
                    </a:solidFill>
                  </a:rPr>
                  <a:t>There are 2 ways reduce errors in the code:</a:t>
                </a:r>
              </a:p>
              <a:p>
                <a:pPr marL="0" lvl="0" indent="0" algn="l" rtl="0">
                  <a:spcBef>
                    <a:spcPts val="0"/>
                  </a:spcBef>
                  <a:spcAft>
                    <a:spcPts val="0"/>
                  </a:spcAft>
                  <a:buNone/>
                </a:pPr>
                <a:endParaRPr lang="en-IE" dirty="0">
                  <a:solidFill>
                    <a:schemeClr val="lt1"/>
                  </a:solidFill>
                </a:endParaRPr>
              </a:p>
              <a:p>
                <a:pPr>
                  <a:buClr>
                    <a:schemeClr val="dk2"/>
                  </a:buClr>
                </a:pPr>
                <a:r>
                  <a:rPr lang="en-IE" dirty="0"/>
                  <a:t>Use a different method like RK4, however, this would make the code extremely complicated making a major difference, according to Arthur (1973).</a:t>
                </a:r>
              </a:p>
              <a:p>
                <a:pPr marL="457200" lvl="0" indent="-317500" algn="l" rtl="0">
                  <a:spcBef>
                    <a:spcPts val="0"/>
                  </a:spcBef>
                  <a:spcAft>
                    <a:spcPts val="0"/>
                  </a:spcAft>
                  <a:buClr>
                    <a:schemeClr val="dk2"/>
                  </a:buClr>
                  <a:buSzPts val="1400"/>
                  <a:buChar char="●"/>
                </a:pPr>
                <a:endParaRPr lang="en-IE" dirty="0">
                  <a:solidFill>
                    <a:schemeClr val="lt1"/>
                  </a:solidFill>
                </a:endParaRPr>
              </a:p>
              <a:p>
                <a:pPr marL="457200" lvl="0" indent="-317500" algn="l" rtl="0">
                  <a:spcBef>
                    <a:spcPts val="0"/>
                  </a:spcBef>
                  <a:spcAft>
                    <a:spcPts val="0"/>
                  </a:spcAft>
                  <a:buClr>
                    <a:schemeClr val="dk2"/>
                  </a:buClr>
                  <a:buSzPts val="1400"/>
                  <a:buChar char="●"/>
                </a:pPr>
                <a:r>
                  <a:rPr lang="en-IE" dirty="0"/>
                  <a:t>Recast the </a:t>
                </a:r>
                <a:r>
                  <a:rPr lang="en-IE" dirty="0" err="1"/>
                  <a:t>eqs</a:t>
                </a:r>
                <a:r>
                  <a:rPr lang="en-IE" dirty="0"/>
                  <a:t> (3) to include scaled time τ </a:t>
                </a:r>
              </a:p>
              <a:p>
                <a:pPr marL="139700" lvl="0" indent="0" algn="ctr" rtl="0">
                  <a:spcBef>
                    <a:spcPts val="0"/>
                  </a:spcBef>
                  <a:spcAft>
                    <a:spcPts val="0"/>
                  </a:spcAft>
                  <a:buClr>
                    <a:schemeClr val="dk2"/>
                  </a:buClr>
                  <a:buSzPts val="1400"/>
                  <a:buNone/>
                </a:pPr>
                <a14:m>
                  <m:oMath xmlns:m="http://schemas.openxmlformats.org/officeDocument/2006/math">
                    <m:r>
                      <a:rPr lang="en-IE" i="1" dirty="0" smtClean="0">
                        <a:solidFill>
                          <a:schemeClr val="lt1"/>
                        </a:solidFill>
                        <a:latin typeface="Cambria Math" panose="02040503050406030204" pitchFamily="18" charset="0"/>
                      </a:rPr>
                      <m:t>𝑑𝑡</m:t>
                    </m:r>
                    <m:r>
                      <a:rPr lang="en-IE" i="1" dirty="0" smtClean="0">
                        <a:solidFill>
                          <a:schemeClr val="lt1"/>
                        </a:solidFill>
                        <a:latin typeface="Cambria Math" panose="02040503050406030204" pitchFamily="18" charset="0"/>
                      </a:rPr>
                      <m:t> = </m:t>
                    </m:r>
                    <m:sSup>
                      <m:sSupPr>
                        <m:ctrlPr>
                          <a:rPr lang="en-IE" i="1" dirty="0" smtClean="0">
                            <a:solidFill>
                              <a:schemeClr val="lt1"/>
                            </a:solidFill>
                            <a:latin typeface="Cambria Math" panose="02040503050406030204" pitchFamily="18" charset="0"/>
                          </a:rPr>
                        </m:ctrlPr>
                      </m:sSupPr>
                      <m:e>
                        <m:r>
                          <a:rPr lang="en-IE" b="0" i="1" dirty="0" smtClean="0">
                            <a:solidFill>
                              <a:schemeClr val="lt1"/>
                            </a:solidFill>
                            <a:latin typeface="Cambria Math" panose="02040503050406030204" pitchFamily="18" charset="0"/>
                          </a:rPr>
                          <m:t>𝑟</m:t>
                        </m:r>
                      </m:e>
                      <m:sup>
                        <m:r>
                          <a:rPr lang="en-IE" b="0" i="1" dirty="0" smtClean="0">
                            <a:solidFill>
                              <a:schemeClr val="lt1"/>
                            </a:solidFill>
                            <a:latin typeface="Cambria Math" panose="02040503050406030204" pitchFamily="18" charset="0"/>
                          </a:rPr>
                          <m:t>2</m:t>
                        </m:r>
                      </m:sup>
                    </m:sSup>
                    <m:r>
                      <a:rPr lang="en-IE" b="0" i="1" dirty="0" smtClean="0">
                        <a:solidFill>
                          <a:schemeClr val="lt1"/>
                        </a:solidFill>
                        <a:latin typeface="Cambria Math" panose="02040503050406030204" pitchFamily="18" charset="0"/>
                      </a:rPr>
                      <m:t> </m:t>
                    </m:r>
                    <m:r>
                      <a:rPr lang="en-IE" i="1" dirty="0" smtClean="0">
                        <a:solidFill>
                          <a:schemeClr val="lt1"/>
                        </a:solidFill>
                        <a:latin typeface="Cambria Math" panose="02040503050406030204" pitchFamily="18" charset="0"/>
                      </a:rPr>
                      <m:t>𝑑</m:t>
                    </m:r>
                    <m:r>
                      <a:rPr lang="en-IE" i="1" dirty="0" smtClean="0">
                        <a:solidFill>
                          <a:schemeClr val="lt1"/>
                        </a:solidFill>
                        <a:latin typeface="Cambria Math" panose="02040503050406030204" pitchFamily="18" charset="0"/>
                      </a:rPr>
                      <m:t>𝜏</m:t>
                    </m:r>
                  </m:oMath>
                </a14:m>
                <a:r>
                  <a:rPr lang="en-IE" dirty="0">
                    <a:solidFill>
                      <a:schemeClr val="lt1"/>
                    </a:solidFill>
                  </a:rPr>
                  <a:t>	(4)</a:t>
                </a:r>
              </a:p>
              <a:p>
                <a:pPr marL="457200" lvl="0" indent="-317500" algn="l" rtl="0">
                  <a:spcBef>
                    <a:spcPts val="0"/>
                  </a:spcBef>
                  <a:spcAft>
                    <a:spcPts val="0"/>
                  </a:spcAft>
                  <a:buClr>
                    <a:schemeClr val="dk2"/>
                  </a:buClr>
                  <a:buSzPts val="1400"/>
                  <a:buChar char="●"/>
                </a:pPr>
                <a:r>
                  <a:rPr lang="en-IE" dirty="0"/>
                  <a:t> So, updating </a:t>
                </a:r>
                <a:r>
                  <a:rPr lang="en-IE" dirty="0" err="1"/>
                  <a:t>eqs</a:t>
                </a:r>
                <a:r>
                  <a:rPr lang="en-IE" dirty="0"/>
                  <a:t> (3) we have:  </a:t>
                </a:r>
              </a:p>
              <a:p>
                <a:pPr marL="457200" lvl="0" indent="-317500" algn="l" rtl="0">
                  <a:spcBef>
                    <a:spcPts val="0"/>
                  </a:spcBef>
                  <a:spcAft>
                    <a:spcPts val="0"/>
                  </a:spcAft>
                  <a:buClr>
                    <a:schemeClr val="dk2"/>
                  </a:buClr>
                  <a:buSzPts val="1400"/>
                  <a:buChar char="●"/>
                </a:pPr>
                <a:endParaRPr lang="en-IE" dirty="0">
                  <a:solidFill>
                    <a:schemeClr val="lt1"/>
                  </a:solidFill>
                </a:endParaRPr>
              </a:p>
              <a:p>
                <a:pPr marL="457200" lvl="0" indent="-317500" algn="l" rtl="0">
                  <a:spcBef>
                    <a:spcPts val="0"/>
                  </a:spcBef>
                  <a:spcAft>
                    <a:spcPts val="0"/>
                  </a:spcAft>
                  <a:buClr>
                    <a:schemeClr val="dk2"/>
                  </a:buClr>
                  <a:buSzPts val="1400"/>
                  <a:buChar char="●"/>
                </a:pPr>
                <a:endParaRPr lang="en-IE" dirty="0">
                  <a:solidFill>
                    <a:schemeClr val="lt1"/>
                  </a:solidFill>
                </a:endParaRPr>
              </a:p>
              <a:p>
                <a:pPr marL="457200" lvl="0" indent="-317500" algn="l" rtl="0">
                  <a:spcBef>
                    <a:spcPts val="0"/>
                  </a:spcBef>
                  <a:spcAft>
                    <a:spcPts val="0"/>
                  </a:spcAft>
                  <a:buClr>
                    <a:schemeClr val="dk2"/>
                  </a:buClr>
                  <a:buSzPts val="1400"/>
                  <a:buChar char="●"/>
                </a:pPr>
                <a:endParaRPr lang="en-IE" dirty="0">
                  <a:solidFill>
                    <a:schemeClr val="lt1"/>
                  </a:solidFill>
                </a:endParaRPr>
              </a:p>
              <a:p>
                <a:pPr marL="457200" lvl="0" indent="-317500" algn="l" rtl="0">
                  <a:spcBef>
                    <a:spcPts val="0"/>
                  </a:spcBef>
                  <a:spcAft>
                    <a:spcPts val="0"/>
                  </a:spcAft>
                  <a:buClr>
                    <a:schemeClr val="dk2"/>
                  </a:buClr>
                  <a:buSzPts val="1400"/>
                  <a:buChar char="●"/>
                </a:pPr>
                <a:endParaRPr lang="en-IE" dirty="0"/>
              </a:p>
              <a:p>
                <a:pPr marL="139700" lvl="0" indent="0" algn="l" rtl="0">
                  <a:spcBef>
                    <a:spcPts val="0"/>
                  </a:spcBef>
                  <a:spcAft>
                    <a:spcPts val="0"/>
                  </a:spcAft>
                  <a:buClr>
                    <a:schemeClr val="dk2"/>
                  </a:buClr>
                  <a:buSzPts val="1400"/>
                  <a:buNone/>
                </a:pPr>
                <a:endParaRPr dirty="0">
                  <a:solidFill>
                    <a:schemeClr val="lt1"/>
                  </a:solidFill>
                </a:endParaRPr>
              </a:p>
            </p:txBody>
          </p:sp>
        </mc:Choice>
        <mc:Fallback>
          <p:sp>
            <p:nvSpPr>
              <p:cNvPr id="3061" name="Google Shape;3061;p74"/>
              <p:cNvSpPr txBox="1">
                <a:spLocks noGrp="1" noRot="1" noChangeAspect="1" noMove="1" noResize="1" noEditPoints="1" noAdjustHandles="1" noChangeArrowheads="1" noChangeShapeType="1" noTextEdit="1"/>
              </p:cNvSpPr>
              <p:nvPr>
                <p:ph type="body" idx="1"/>
              </p:nvPr>
            </p:nvSpPr>
            <p:spPr>
              <a:xfrm>
                <a:off x="1066688" y="943143"/>
                <a:ext cx="6909423" cy="3399345"/>
              </a:xfrm>
              <a:prstGeom prst="rect">
                <a:avLst/>
              </a:prstGeom>
              <a:blipFill>
                <a:blip r:embed="rId3"/>
                <a:stretch>
                  <a:fillRect l="-265"/>
                </a:stretch>
              </a:blipFill>
            </p:spPr>
            <p:txBody>
              <a:bodyPr/>
              <a:lstStyle/>
              <a:p>
                <a:r>
                  <a:rPr lang="en-IE">
                    <a:noFill/>
                  </a:rPr>
                  <a:t> </a:t>
                </a:r>
              </a:p>
            </p:txBody>
          </p:sp>
        </mc:Fallback>
      </mc:AlternateContent>
      <p:grpSp>
        <p:nvGrpSpPr>
          <p:cNvPr id="3062" name="Google Shape;3062;p74"/>
          <p:cNvGrpSpPr/>
          <p:nvPr/>
        </p:nvGrpSpPr>
        <p:grpSpPr>
          <a:xfrm>
            <a:off x="5770608" y="2836321"/>
            <a:ext cx="793256" cy="182899"/>
            <a:chOff x="2685575" y="2835950"/>
            <a:chExt cx="433000" cy="99825"/>
          </a:xfrm>
        </p:grpSpPr>
        <p:sp>
          <p:nvSpPr>
            <p:cNvPr id="3063" name="Google Shape;3063;p7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7" name="Google Shape;3067;p74"/>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6D78D6B9-D854-819E-65DC-3CAEDA4DE8B1}"/>
              </a:ext>
            </a:extLst>
          </p:cNvPr>
          <p:cNvGrpSpPr/>
          <p:nvPr/>
        </p:nvGrpSpPr>
        <p:grpSpPr>
          <a:xfrm>
            <a:off x="509568" y="2930915"/>
            <a:ext cx="8873857" cy="2074222"/>
            <a:chOff x="509568" y="2930915"/>
            <a:chExt cx="8873857" cy="2074222"/>
          </a:xfrm>
        </p:grpSpPr>
        <p:sp>
          <p:nvSpPr>
            <p:cNvPr id="3068" name="Google Shape;3068;p74"/>
            <p:cNvSpPr/>
            <p:nvPr/>
          </p:nvSpPr>
          <p:spPr>
            <a:xfrm>
              <a:off x="7413504" y="4244822"/>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4"/>
            <p:cNvSpPr/>
            <p:nvPr/>
          </p:nvSpPr>
          <p:spPr>
            <a:xfrm rot="-5400000">
              <a:off x="7481004" y="4317997"/>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4">
              <a:hlinkClick r:id="rId4" action="ppaction://hlinksldjump"/>
            </p:cNvPr>
            <p:cNvSpPr/>
            <p:nvPr/>
          </p:nvSpPr>
          <p:spPr>
            <a:xfrm>
              <a:off x="7413504" y="4244822"/>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4">
              <a:hlinkClick r:id="" action="ppaction://hlinkshowjump?jump=previousslide"/>
            </p:cNvPr>
            <p:cNvSpPr/>
            <p:nvPr/>
          </p:nvSpPr>
          <p:spPr>
            <a:xfrm>
              <a:off x="7105797" y="4331430"/>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4">
              <a:hlinkClick r:id="" action="ppaction://hlinkshowjump?jump=nextslide"/>
            </p:cNvPr>
            <p:cNvSpPr/>
            <p:nvPr/>
          </p:nvSpPr>
          <p:spPr>
            <a:xfrm flipH="1">
              <a:off x="7920034" y="4331430"/>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F0826198-C438-4EE6-A061-E45AE91DEF94}"/>
                </a:ext>
              </a:extLst>
            </p:cNvPr>
            <p:cNvGrpSpPr/>
            <p:nvPr/>
          </p:nvGrpSpPr>
          <p:grpSpPr>
            <a:xfrm>
              <a:off x="509568" y="2930915"/>
              <a:ext cx="8316932" cy="2074222"/>
              <a:chOff x="1223009" y="2596328"/>
              <a:chExt cx="8315705" cy="1461539"/>
            </a:xfrm>
          </p:grpSpPr>
          <p:sp>
            <p:nvSpPr>
              <p:cNvPr id="6" name="Rectangle 5">
                <a:extLst>
                  <a:ext uri="{FF2B5EF4-FFF2-40B4-BE49-F238E27FC236}">
                    <a16:creationId xmlns:a16="http://schemas.microsoft.com/office/drawing/2014/main" id="{274DA4D7-0BFC-F865-A95C-FD6E005EC9F4}"/>
                  </a:ext>
                </a:extLst>
              </p:cNvPr>
              <p:cNvSpPr/>
              <p:nvPr/>
            </p:nvSpPr>
            <p:spPr>
              <a:xfrm>
                <a:off x="1223009" y="2596328"/>
                <a:ext cx="8315705" cy="14615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dirty="0"/>
              </a:p>
            </p:txBody>
          </p:sp>
          <mc:AlternateContent xmlns:mc="http://schemas.openxmlformats.org/markup-compatibility/2006" xmlns:a14="http://schemas.microsoft.com/office/drawing/2010/main">
            <mc:Choice Requires="a14">
              <p:sp>
                <p:nvSpPr>
                  <p:cNvPr id="7" name="Google Shape;3297;p80">
                    <a:extLst>
                      <a:ext uri="{FF2B5EF4-FFF2-40B4-BE49-F238E27FC236}">
                        <a16:creationId xmlns:a16="http://schemas.microsoft.com/office/drawing/2014/main" id="{AAC01AA6-863F-E528-97D3-096419B5F965}"/>
                      </a:ext>
                    </a:extLst>
                  </p:cNvPr>
                  <p:cNvSpPr txBox="1">
                    <a:spLocks/>
                  </p:cNvSpPr>
                  <p:nvPr/>
                </p:nvSpPr>
                <p:spPr>
                  <a:xfrm>
                    <a:off x="4251563" y="2646925"/>
                    <a:ext cx="3228080" cy="89072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2000" b="0" i="1" dirty="0" smtClean="0">
                                <a:latin typeface="Cambria Math" panose="02040503050406030204" pitchFamily="18" charset="0"/>
                              </a:rPr>
                            </m:ctrlPr>
                          </m:sSubPr>
                          <m:e>
                            <m:f>
                              <m:fPr>
                                <m:ctrlPr>
                                  <a:rPr lang="en-IE" sz="2000" b="0" i="1" dirty="0" smtClean="0">
                                    <a:latin typeface="Cambria Math" panose="02040503050406030204" pitchFamily="18" charset="0"/>
                                  </a:rPr>
                                </m:ctrlPr>
                              </m:fPr>
                              <m:num>
                                <m:r>
                                  <a:rPr lang="en-IE" sz="2000" i="1" dirty="0">
                                    <a:latin typeface="Cambria Math" panose="02040503050406030204" pitchFamily="18" charset="0"/>
                                  </a:rPr>
                                  <m:t>𝑑</m:t>
                                </m:r>
                                <m:sSub>
                                  <m:sSubPr>
                                    <m:ctrlPr>
                                      <a:rPr lang="en-IE" sz="200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1</m:t>
                                    </m:r>
                                  </m:sub>
                                </m:sSub>
                              </m:num>
                              <m:den>
                                <m:r>
                                  <a:rPr lang="en-IE" sz="2000" b="0" i="1" dirty="0" smtClean="0">
                                    <a:latin typeface="Cambria Math" panose="02040503050406030204" pitchFamily="18" charset="0"/>
                                  </a:rPr>
                                  <m:t>𝑑</m:t>
                                </m:r>
                                <m:r>
                                  <a:rPr lang="el-GR" sz="2000" b="0" i="1" dirty="0" smtClean="0">
                                    <a:latin typeface="Cambria Math" panose="02040503050406030204" pitchFamily="18" charset="0"/>
                                  </a:rPr>
                                  <m:t>𝜏</m:t>
                                </m:r>
                              </m:den>
                            </m:f>
                            <m:r>
                              <a:rPr lang="en-IE" sz="2000" b="0" i="1" dirty="0" smtClean="0">
                                <a:latin typeface="Cambria Math" panose="02040503050406030204" pitchFamily="18" charset="0"/>
                              </a:rPr>
                              <m:t>   =</m:t>
                            </m:r>
                            <m:r>
                              <a:rPr lang="en-IE" sz="2000" b="0" i="1" dirty="0" smtClean="0">
                                <a:latin typeface="Cambria Math" panose="02040503050406030204" pitchFamily="18" charset="0"/>
                              </a:rPr>
                              <m:t>𝑣</m:t>
                            </m:r>
                          </m:e>
                          <m:sub>
                            <m:r>
                              <a:rPr lang="en-IE" sz="2000" b="0" i="1" dirty="0" smtClean="0">
                                <a:latin typeface="Cambria Math" panose="02040503050406030204" pitchFamily="18" charset="0"/>
                              </a:rPr>
                              <m:t>1</m:t>
                            </m:r>
                          </m:sub>
                        </m:sSub>
                        <m:sSup>
                          <m:sSupPr>
                            <m:ctrlPr>
                              <a:rPr lang="en-IE" sz="2000" b="0" i="1" dirty="0" smtClean="0">
                                <a:latin typeface="Cambria Math" panose="02040503050406030204" pitchFamily="18" charset="0"/>
                              </a:rPr>
                            </m:ctrlPr>
                          </m:sSupPr>
                          <m:e>
                            <m:r>
                              <a:rPr lang="en-IE" sz="2000" b="0" i="1" dirty="0" smtClean="0">
                                <a:latin typeface="Cambria Math" panose="02040503050406030204" pitchFamily="18" charset="0"/>
                              </a:rPr>
                              <m:t>𝑟</m:t>
                            </m:r>
                          </m:e>
                          <m:sup>
                            <m:r>
                              <a:rPr lang="en-IE" sz="2000" b="0" i="1" dirty="0" smtClean="0">
                                <a:latin typeface="Cambria Math" panose="02040503050406030204" pitchFamily="18" charset="0"/>
                              </a:rPr>
                              <m:t>2</m:t>
                            </m:r>
                          </m:sup>
                        </m:sSup>
                        <m:r>
                          <a:rPr lang="ar-AE" sz="2000" i="1" dirty="0" smtClean="0">
                            <a:latin typeface="Cambria Math" panose="02040503050406030204" pitchFamily="18" charset="0"/>
                          </a:rPr>
                          <m:t> </m:t>
                        </m:r>
                      </m:oMath>
                    </a14:m>
                    <a:r>
                      <a:rPr lang="en-IE" sz="2000" dirty="0"/>
                      <a:t>	</a:t>
                    </a:r>
                    <a:r>
                      <a:rPr lang="en-IE" sz="1800" dirty="0"/>
                      <a:t>(5a)   </a:t>
                    </a:r>
                    <a:endParaRPr lang="en-IE" sz="2000" dirty="0"/>
                  </a:p>
                  <a:p>
                    <a:pPr>
                      <a:buClr>
                        <a:schemeClr val="dk2"/>
                      </a:buClr>
                      <a:buSzPts val="1400"/>
                    </a:pPr>
                    <a14:m>
                      <m:oMath xmlns:m="http://schemas.openxmlformats.org/officeDocument/2006/math">
                        <m:sSub>
                          <m:sSubPr>
                            <m:ctrlPr>
                              <a:rPr lang="en-IE" sz="2000" i="1" dirty="0">
                                <a:latin typeface="Cambria Math" panose="02040503050406030204" pitchFamily="18" charset="0"/>
                              </a:rPr>
                            </m:ctrlPr>
                          </m:sSubPr>
                          <m:e>
                            <m:f>
                              <m:fPr>
                                <m:ctrlPr>
                                  <a:rPr lang="en-IE" sz="2000" i="1" dirty="0">
                                    <a:latin typeface="Cambria Math" panose="02040503050406030204" pitchFamily="18" charset="0"/>
                                  </a:rPr>
                                </m:ctrlPr>
                              </m:fPr>
                              <m:num>
                                <m:r>
                                  <a:rPr lang="en-IE" sz="2000" i="1" dirty="0">
                                    <a:latin typeface="Cambria Math" panose="02040503050406030204" pitchFamily="18" charset="0"/>
                                  </a:rPr>
                                  <m:t>𝑑</m:t>
                                </m:r>
                                <m:sSub>
                                  <m:sSubPr>
                                    <m:ctrlPr>
                                      <a:rPr lang="en-IE" sz="2000" i="1" dirty="0">
                                        <a:latin typeface="Cambria Math" panose="02040503050406030204" pitchFamily="18" charset="0"/>
                                      </a:rPr>
                                    </m:ctrlPr>
                                  </m:sSubPr>
                                  <m:e>
                                    <m:r>
                                      <a:rPr lang="en-IE" sz="2000" i="1" dirty="0">
                                        <a:latin typeface="Cambria Math" panose="02040503050406030204" pitchFamily="18" charset="0"/>
                                      </a:rPr>
                                      <m:t>𝑟</m:t>
                                    </m:r>
                                  </m:e>
                                  <m:sub>
                                    <m:r>
                                      <a:rPr lang="en-IE" sz="2000" b="0" i="1" dirty="0" smtClean="0">
                                        <a:latin typeface="Cambria Math" panose="02040503050406030204" pitchFamily="18" charset="0"/>
                                      </a:rPr>
                                      <m:t>2</m:t>
                                    </m:r>
                                  </m:sub>
                                </m:sSub>
                              </m:num>
                              <m:den>
                                <m:r>
                                  <a:rPr lang="en-IE" sz="2000" i="1" dirty="0">
                                    <a:latin typeface="Cambria Math" panose="02040503050406030204" pitchFamily="18" charset="0"/>
                                  </a:rPr>
                                  <m:t>𝑑</m:t>
                                </m:r>
                                <m:r>
                                  <a:rPr lang="el-GR" sz="2000" i="1" dirty="0">
                                    <a:latin typeface="Cambria Math" panose="02040503050406030204" pitchFamily="18" charset="0"/>
                                  </a:rPr>
                                  <m:t>𝜏</m:t>
                                </m:r>
                              </m:den>
                            </m:f>
                            <m:r>
                              <a:rPr lang="en-IE" sz="2000" i="1" dirty="0">
                                <a:latin typeface="Cambria Math" panose="02040503050406030204" pitchFamily="18" charset="0"/>
                              </a:rPr>
                              <m:t>   =</m:t>
                            </m:r>
                            <m:r>
                              <a:rPr lang="en-IE" sz="2000" i="1" dirty="0">
                                <a:latin typeface="Cambria Math" panose="02040503050406030204" pitchFamily="18" charset="0"/>
                              </a:rPr>
                              <m:t>𝑣</m:t>
                            </m:r>
                          </m:e>
                          <m:sub>
                            <m:r>
                              <a:rPr lang="en-IE" sz="2000" b="0" i="1" dirty="0" smtClean="0">
                                <a:latin typeface="Cambria Math" panose="02040503050406030204" pitchFamily="18" charset="0"/>
                              </a:rPr>
                              <m:t>2</m:t>
                            </m:r>
                          </m:sub>
                        </m:sSub>
                        <m:sSup>
                          <m:sSupPr>
                            <m:ctrlPr>
                              <a:rPr lang="en-IE" sz="2000" i="1" dirty="0">
                                <a:latin typeface="Cambria Math" panose="02040503050406030204" pitchFamily="18" charset="0"/>
                              </a:rPr>
                            </m:ctrlPr>
                          </m:sSupPr>
                          <m:e>
                            <m:r>
                              <a:rPr lang="en-IE" sz="2000" i="1" dirty="0">
                                <a:latin typeface="Cambria Math" panose="02040503050406030204" pitchFamily="18" charset="0"/>
                              </a:rPr>
                              <m:t>𝑟</m:t>
                            </m:r>
                          </m:e>
                          <m:sup>
                            <m:r>
                              <a:rPr lang="en-IE" sz="2000" i="1" dirty="0">
                                <a:latin typeface="Cambria Math" panose="02040503050406030204" pitchFamily="18" charset="0"/>
                              </a:rPr>
                              <m:t>2</m:t>
                            </m:r>
                          </m:sup>
                        </m:sSup>
                      </m:oMath>
                    </a14:m>
                    <a:r>
                      <a:rPr lang="en-IE" sz="2000" dirty="0"/>
                      <a:t>	</a:t>
                    </a:r>
                    <a:r>
                      <a:rPr lang="en-IE" sz="1800" dirty="0"/>
                      <a:t>(5b)</a:t>
                    </a:r>
                  </a:p>
                  <a:p>
                    <a:pPr>
                      <a:buClr>
                        <a:schemeClr val="dk2"/>
                      </a:buClr>
                      <a:buSzPts val="1400"/>
                    </a:pPr>
                    <a:endParaRPr lang="en-IE" sz="1800" dirty="0"/>
                  </a:p>
                  <a:p>
                    <a:pPr>
                      <a:buClr>
                        <a:schemeClr val="dk2"/>
                      </a:buClr>
                      <a:buSzPts val="1400"/>
                    </a:pPr>
                    <a:r>
                      <a:rPr lang="en-IE" sz="1800" dirty="0"/>
                      <a:t> </a:t>
                    </a:r>
                    <a14:m>
                      <m:oMath xmlns:m="http://schemas.openxmlformats.org/officeDocument/2006/math">
                        <m:f>
                          <m:fPr>
                            <m:ctrlPr>
                              <a:rPr lang="en-IE" sz="2000" i="1" dirty="0" smtClean="0">
                                <a:latin typeface="Cambria Math" panose="02040503050406030204" pitchFamily="18" charset="0"/>
                              </a:rPr>
                            </m:ctrlPr>
                          </m:fPr>
                          <m:num>
                            <m:r>
                              <a:rPr lang="en-IE" sz="2000" i="1" dirty="0">
                                <a:latin typeface="Cambria Math" panose="02040503050406030204" pitchFamily="18" charset="0"/>
                              </a:rPr>
                              <m:t>𝑑</m:t>
                            </m:r>
                            <m:sSub>
                              <m:sSubPr>
                                <m:ctrlPr>
                                  <a:rPr lang="en-IE" sz="2000" i="1" dirty="0">
                                    <a:latin typeface="Cambria Math" panose="02040503050406030204" pitchFamily="18" charset="0"/>
                                  </a:rPr>
                                </m:ctrlPr>
                              </m:sSubPr>
                              <m:e>
                                <m:r>
                                  <a:rPr lang="en-IE" sz="2000" b="0" i="1" dirty="0" smtClean="0">
                                    <a:latin typeface="Cambria Math" panose="02040503050406030204" pitchFamily="18" charset="0"/>
                                  </a:rPr>
                                  <m:t>𝑣</m:t>
                                </m:r>
                              </m:e>
                              <m:sub>
                                <m:r>
                                  <a:rPr lang="en-IE" sz="2000" b="0" i="1" dirty="0" smtClean="0">
                                    <a:latin typeface="Cambria Math" panose="02040503050406030204" pitchFamily="18" charset="0"/>
                                  </a:rPr>
                                  <m:t>1</m:t>
                                </m:r>
                              </m:sub>
                            </m:sSub>
                          </m:num>
                          <m:den>
                            <m:r>
                              <a:rPr lang="en-IE" sz="2000" i="1" dirty="0">
                                <a:latin typeface="Cambria Math" panose="02040503050406030204" pitchFamily="18" charset="0"/>
                              </a:rPr>
                              <m:t>𝑑</m:t>
                            </m:r>
                            <m:r>
                              <a:rPr lang="el-GR" sz="2000" i="1" dirty="0">
                                <a:latin typeface="Cambria Math" panose="02040503050406030204" pitchFamily="18" charset="0"/>
                              </a:rPr>
                              <m:t>𝜏</m:t>
                            </m:r>
                          </m:den>
                        </m:f>
                        <m:r>
                          <a:rPr lang="en-IE" sz="2000" i="1" dirty="0">
                            <a:latin typeface="Cambria Math" panose="02040503050406030204" pitchFamily="18" charset="0"/>
                          </a:rPr>
                          <m:t> =</m:t>
                        </m:r>
                        <m:r>
                          <a:rPr lang="en-IE" sz="2000" b="0" i="1" dirty="0" smtClean="0">
                            <a:latin typeface="Cambria Math" panose="02040503050406030204" pitchFamily="18" charset="0"/>
                          </a:rPr>
                          <m:t>−</m:t>
                        </m:r>
                        <m:f>
                          <m:fPr>
                            <m:ctrlPr>
                              <a:rPr lang="en-IE" sz="2000" b="0" i="1" dirty="0" smtClean="0">
                                <a:latin typeface="Cambria Math" panose="02040503050406030204" pitchFamily="18" charset="0"/>
                              </a:rPr>
                            </m:ctrlPr>
                          </m:fPr>
                          <m:num>
                            <m:sSub>
                              <m:sSubPr>
                                <m:ctrlPr>
                                  <a:rPr lang="en-IE" sz="2000" b="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1</m:t>
                                </m:r>
                              </m:sub>
                            </m:sSub>
                          </m:num>
                          <m:den>
                            <m:r>
                              <a:rPr lang="en-IE" sz="2000" b="0" i="1" dirty="0" smtClean="0">
                                <a:latin typeface="Cambria Math" panose="02040503050406030204" pitchFamily="18" charset="0"/>
                              </a:rPr>
                              <m:t>𝑟</m:t>
                            </m:r>
                          </m:den>
                        </m:f>
                        <m:r>
                          <a:rPr lang="en-IE" sz="2000" b="0" i="1" dirty="0" smtClean="0">
                            <a:latin typeface="Cambria Math" panose="02040503050406030204" pitchFamily="18" charset="0"/>
                          </a:rPr>
                          <m:t>+</m:t>
                        </m:r>
                        <m:r>
                          <a:rPr lang="en-IE" sz="2000" b="0" i="1" dirty="0" smtClean="0">
                            <a:latin typeface="Cambria Math" panose="02040503050406030204" pitchFamily="18" charset="0"/>
                          </a:rPr>
                          <m:t>𝑘</m:t>
                        </m:r>
                        <m:sSup>
                          <m:sSupPr>
                            <m:ctrlPr>
                              <a:rPr lang="en-IE" sz="2000" b="0" i="1" dirty="0" smtClean="0">
                                <a:latin typeface="Cambria Math" panose="02040503050406030204" pitchFamily="18" charset="0"/>
                              </a:rPr>
                            </m:ctrlPr>
                          </m:sSupPr>
                          <m:e>
                            <m:r>
                              <a:rPr lang="en-IE" sz="2000" b="0" i="1" dirty="0" smtClean="0">
                                <a:latin typeface="Cambria Math" panose="02040503050406030204" pitchFamily="18" charset="0"/>
                              </a:rPr>
                              <m:t>𝑟</m:t>
                            </m:r>
                          </m:e>
                          <m:sup>
                            <m:r>
                              <a:rPr lang="en-IE" sz="2000" b="0" i="1" dirty="0" smtClean="0">
                                <a:latin typeface="Cambria Math" panose="02040503050406030204" pitchFamily="18" charset="0"/>
                              </a:rPr>
                              <m:t>2</m:t>
                            </m:r>
                          </m:sup>
                        </m:sSup>
                      </m:oMath>
                    </a14:m>
                    <a:r>
                      <a:rPr lang="en-IE" sz="2000" dirty="0"/>
                      <a:t> (5c)</a:t>
                    </a:r>
                  </a:p>
                </p:txBody>
              </p:sp>
            </mc:Choice>
            <mc:Fallback xmlns="">
              <p:sp>
                <p:nvSpPr>
                  <p:cNvPr id="7" name="Google Shape;3297;p80">
                    <a:extLst>
                      <a:ext uri="{FF2B5EF4-FFF2-40B4-BE49-F238E27FC236}">
                        <a16:creationId xmlns:a16="http://schemas.microsoft.com/office/drawing/2014/main" id="{AAC01AA6-863F-E528-97D3-096419B5F965}"/>
                      </a:ext>
                    </a:extLst>
                  </p:cNvPr>
                  <p:cNvSpPr txBox="1">
                    <a:spLocks noRot="1" noChangeAspect="1" noMove="1" noResize="1" noEditPoints="1" noAdjustHandles="1" noChangeArrowheads="1" noChangeShapeType="1" noTextEdit="1"/>
                  </p:cNvSpPr>
                  <p:nvPr/>
                </p:nvSpPr>
                <p:spPr>
                  <a:xfrm>
                    <a:off x="4251563" y="2646925"/>
                    <a:ext cx="3228080" cy="890724"/>
                  </a:xfrm>
                  <a:prstGeom prst="rect">
                    <a:avLst/>
                  </a:prstGeom>
                  <a:blipFill>
                    <a:blip r:embed="rId5"/>
                    <a:stretch>
                      <a:fillRect b="-50725"/>
                    </a:stretch>
                  </a:blipFill>
                  <a:ln>
                    <a:noFill/>
                  </a:ln>
                </p:spPr>
                <p:txBody>
                  <a:bodyPr/>
                  <a:lstStyle/>
                  <a:p>
                    <a:r>
                      <a:rPr lang="en-IE">
                        <a:noFill/>
                      </a:rPr>
                      <a:t> </a:t>
                    </a:r>
                  </a:p>
                </p:txBody>
              </p:sp>
            </mc:Fallback>
          </mc:AlternateContent>
          <p:sp>
            <p:nvSpPr>
              <p:cNvPr id="8" name="Arrow: Right 7">
                <a:extLst>
                  <a:ext uri="{FF2B5EF4-FFF2-40B4-BE49-F238E27FC236}">
                    <a16:creationId xmlns:a16="http://schemas.microsoft.com/office/drawing/2014/main" id="{E86BDAFB-2EB8-CF50-D0DE-0ECBB3A503A1}"/>
                  </a:ext>
                </a:extLst>
              </p:cNvPr>
              <p:cNvSpPr/>
              <p:nvPr/>
            </p:nvSpPr>
            <p:spPr>
              <a:xfrm>
                <a:off x="3874276" y="3195779"/>
                <a:ext cx="560070" cy="382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mc:AlternateContent xmlns:mc="http://schemas.openxmlformats.org/markup-compatibility/2006" xmlns:a14="http://schemas.microsoft.com/office/drawing/2010/main">
            <mc:Choice Requires="a14">
              <p:sp>
                <p:nvSpPr>
                  <p:cNvPr id="9" name="Google Shape;3297;p80">
                    <a:extLst>
                      <a:ext uri="{FF2B5EF4-FFF2-40B4-BE49-F238E27FC236}">
                        <a16:creationId xmlns:a16="http://schemas.microsoft.com/office/drawing/2014/main" id="{730B7BC1-EEDE-FCC1-E086-F50A640F6548}"/>
                      </a:ext>
                    </a:extLst>
                  </p:cNvPr>
                  <p:cNvSpPr txBox="1">
                    <a:spLocks/>
                  </p:cNvSpPr>
                  <p:nvPr/>
                </p:nvSpPr>
                <p:spPr>
                  <a:xfrm>
                    <a:off x="1256993" y="2856418"/>
                    <a:ext cx="2793875" cy="890726"/>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2000" b="0" i="1" dirty="0" smtClean="0">
                                <a:latin typeface="Cambria Math" panose="02040503050406030204" pitchFamily="18" charset="0"/>
                              </a:rPr>
                            </m:ctrlPr>
                          </m:sSubPr>
                          <m:e>
                            <m:acc>
                              <m:accPr>
                                <m:chr m:val="̈"/>
                                <m:ctrlPr>
                                  <a:rPr lang="en-IE" sz="2000" b="0" i="1" dirty="0" smtClean="0">
                                    <a:latin typeface="Cambria Math" panose="02040503050406030204" pitchFamily="18" charset="0"/>
                                  </a:rPr>
                                </m:ctrlPr>
                              </m:accPr>
                              <m:e>
                                <m:r>
                                  <a:rPr lang="en-IE" sz="2000" b="0" i="1" dirty="0" smtClean="0">
                                    <a:latin typeface="Cambria Math" panose="02040503050406030204" pitchFamily="18" charset="0"/>
                                  </a:rPr>
                                  <m:t>𝑟</m:t>
                                </m:r>
                              </m:e>
                            </m:acc>
                          </m:e>
                          <m:sub>
                            <m:r>
                              <a:rPr lang="en-IE" sz="2000" b="0" i="1" dirty="0" smtClean="0">
                                <a:latin typeface="Cambria Math" panose="02040503050406030204" pitchFamily="18" charset="0"/>
                              </a:rPr>
                              <m:t>1</m:t>
                            </m:r>
                          </m:sub>
                        </m:sSub>
                        <m:r>
                          <a:rPr lang="ar-AE" sz="2000" i="1" dirty="0" smtClean="0">
                            <a:latin typeface="Cambria Math" panose="02040503050406030204" pitchFamily="18" charset="0"/>
                          </a:rPr>
                          <m:t> = </m:t>
                        </m:r>
                        <m:f>
                          <m:fPr>
                            <m:ctrlPr>
                              <a:rPr lang="ar-AE" sz="2000" i="1" dirty="0" smtClean="0">
                                <a:latin typeface="Cambria Math" panose="02040503050406030204" pitchFamily="18" charset="0"/>
                              </a:rPr>
                            </m:ctrlPr>
                          </m:fPr>
                          <m:num>
                            <m:r>
                              <a:rPr lang="en-IE" sz="2000" b="0" i="1" dirty="0" smtClean="0">
                                <a:latin typeface="Cambria Math" panose="02040503050406030204" pitchFamily="18" charset="0"/>
                              </a:rPr>
                              <m:t>−</m:t>
                            </m:r>
                            <m:sSub>
                              <m:sSubPr>
                                <m:ctrlPr>
                                  <a:rPr lang="en-IE" sz="2000" b="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1</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b="0" i="1" dirty="0" smtClean="0">
                                    <a:latin typeface="Cambria Math" panose="02040503050406030204" pitchFamily="18" charset="0"/>
                                  </a:rPr>
                                  <m:t>3</m:t>
                                </m:r>
                              </m:sup>
                            </m:sSup>
                          </m:den>
                        </m:f>
                        <m:r>
                          <a:rPr lang="en-IE" sz="2000" b="0" i="1" dirty="0" smtClean="0">
                            <a:latin typeface="Cambria Math" panose="02040503050406030204" pitchFamily="18" charset="0"/>
                          </a:rPr>
                          <m:t>+</m:t>
                        </m:r>
                        <m:r>
                          <a:rPr lang="en-IE" sz="2000" b="0" i="1" dirty="0" smtClean="0">
                            <a:latin typeface="Cambria Math" panose="02040503050406030204" pitchFamily="18" charset="0"/>
                          </a:rPr>
                          <m:t>𝑘</m:t>
                        </m:r>
                      </m:oMath>
                    </a14:m>
                    <a:r>
                      <a:rPr lang="ar-AE" sz="2000" dirty="0"/>
                      <a:t> </a:t>
                    </a:r>
                    <a:r>
                      <a:rPr lang="en-IE" sz="2000" dirty="0"/>
                      <a:t>   </a:t>
                    </a:r>
                    <a:r>
                      <a:rPr lang="en-IE" sz="1800" dirty="0"/>
                      <a:t>(3a)   </a:t>
                    </a:r>
                    <a:endParaRPr lang="en-IE" sz="2000" dirty="0"/>
                  </a:p>
                  <a:p>
                    <a:pPr>
                      <a:buClr>
                        <a:schemeClr val="dk2"/>
                      </a:buClr>
                      <a:buSzPts val="1400"/>
                    </a:pPr>
                    <a14:m>
                      <m:oMath xmlns:m="http://schemas.openxmlformats.org/officeDocument/2006/math">
                        <m:sSub>
                          <m:sSubPr>
                            <m:ctrlPr>
                              <a:rPr lang="en-IE" sz="2000" i="1" dirty="0">
                                <a:latin typeface="Cambria Math" panose="02040503050406030204" pitchFamily="18" charset="0"/>
                              </a:rPr>
                            </m:ctrlPr>
                          </m:sSubPr>
                          <m:e>
                            <m:acc>
                              <m:accPr>
                                <m:chr m:val="̈"/>
                                <m:ctrlPr>
                                  <a:rPr lang="en-IE" sz="2000" i="1" dirty="0">
                                    <a:latin typeface="Cambria Math" panose="02040503050406030204" pitchFamily="18" charset="0"/>
                                  </a:rPr>
                                </m:ctrlPr>
                              </m:accPr>
                              <m:e>
                                <m:r>
                                  <a:rPr lang="en-IE" sz="2000" i="1" dirty="0">
                                    <a:latin typeface="Cambria Math" panose="02040503050406030204" pitchFamily="18" charset="0"/>
                                  </a:rPr>
                                  <m:t>𝑟</m:t>
                                </m:r>
                              </m:e>
                            </m:acc>
                          </m:e>
                          <m:sub>
                            <m:r>
                              <a:rPr lang="en-IE" sz="2000" b="0" i="1" dirty="0" smtClean="0">
                                <a:latin typeface="Cambria Math" panose="02040503050406030204" pitchFamily="18" charset="0"/>
                              </a:rPr>
                              <m:t>2</m:t>
                            </m:r>
                          </m:sub>
                        </m:sSub>
                        <m:r>
                          <a:rPr lang="ar-AE" sz="2000" i="1" dirty="0">
                            <a:latin typeface="Cambria Math" panose="02040503050406030204" pitchFamily="18" charset="0"/>
                          </a:rPr>
                          <m:t> = </m:t>
                        </m:r>
                        <m:f>
                          <m:fPr>
                            <m:ctrlPr>
                              <a:rPr lang="ar-AE" sz="2000" i="1" dirty="0">
                                <a:latin typeface="Cambria Math" panose="02040503050406030204" pitchFamily="18" charset="0"/>
                              </a:rPr>
                            </m:ctrlPr>
                          </m:fPr>
                          <m:num>
                            <m:r>
                              <a:rPr lang="en-IE" sz="2000" i="1" dirty="0">
                                <a:latin typeface="Cambria Math" panose="02040503050406030204" pitchFamily="18" charset="0"/>
                              </a:rPr>
                              <m:t>−</m:t>
                            </m:r>
                            <m:sSub>
                              <m:sSubPr>
                                <m:ctrlPr>
                                  <a:rPr lang="en-IE" sz="2000" i="1" dirty="0" smtClean="0">
                                    <a:latin typeface="Cambria Math" panose="02040503050406030204" pitchFamily="18" charset="0"/>
                                  </a:rPr>
                                </m:ctrlPr>
                              </m:sSubPr>
                              <m:e>
                                <m:r>
                                  <a:rPr lang="en-IE" sz="2000" i="1" dirty="0">
                                    <a:latin typeface="Cambria Math" panose="02040503050406030204" pitchFamily="18" charset="0"/>
                                  </a:rPr>
                                  <m:t>𝑟</m:t>
                                </m:r>
                              </m:e>
                              <m:sub>
                                <m:r>
                                  <a:rPr lang="en-IE" sz="2000" b="0" i="1" dirty="0" smtClean="0">
                                    <a:latin typeface="Cambria Math" panose="02040503050406030204" pitchFamily="18" charset="0"/>
                                  </a:rPr>
                                  <m:t>2</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i="1" dirty="0">
                                    <a:latin typeface="Cambria Math" panose="02040503050406030204" pitchFamily="18" charset="0"/>
                                  </a:rPr>
                                  <m:t>3</m:t>
                                </m:r>
                              </m:sup>
                            </m:sSup>
                          </m:den>
                        </m:f>
                      </m:oMath>
                    </a14:m>
                    <a:r>
                      <a:rPr lang="en-IE" sz="1800" dirty="0"/>
                      <a:t>    (3b) </a:t>
                    </a:r>
                    <a:endParaRPr lang="en-IE" sz="2000" dirty="0"/>
                  </a:p>
                </p:txBody>
              </p:sp>
            </mc:Choice>
            <mc:Fallback xmlns="">
              <p:sp>
                <p:nvSpPr>
                  <p:cNvPr id="9" name="Google Shape;3297;p80">
                    <a:extLst>
                      <a:ext uri="{FF2B5EF4-FFF2-40B4-BE49-F238E27FC236}">
                        <a16:creationId xmlns:a16="http://schemas.microsoft.com/office/drawing/2014/main" id="{730B7BC1-EEDE-FCC1-E086-F50A640F6548}"/>
                      </a:ext>
                    </a:extLst>
                  </p:cNvPr>
                  <p:cNvSpPr txBox="1">
                    <a:spLocks noRot="1" noChangeAspect="1" noMove="1" noResize="1" noEditPoints="1" noAdjustHandles="1" noChangeArrowheads="1" noChangeShapeType="1" noTextEdit="1"/>
                  </p:cNvSpPr>
                  <p:nvPr/>
                </p:nvSpPr>
                <p:spPr>
                  <a:xfrm>
                    <a:off x="1256993" y="2856418"/>
                    <a:ext cx="2793875" cy="890726"/>
                  </a:xfrm>
                  <a:prstGeom prst="rect">
                    <a:avLst/>
                  </a:prstGeom>
                  <a:blipFill>
                    <a:blip r:embed="rId6"/>
                    <a:stretch>
                      <a:fillRect t="-3365" r="-5664"/>
                    </a:stretch>
                  </a:blipFill>
                  <a:ln>
                    <a:noFill/>
                  </a:ln>
                </p:spPr>
                <p:txBody>
                  <a:bodyPr/>
                  <a:lstStyle/>
                  <a:p>
                    <a:r>
                      <a:rPr lang="en-IE">
                        <a:noFill/>
                      </a:rPr>
                      <a:t> </a:t>
                    </a:r>
                  </a:p>
                </p:txBody>
              </p:sp>
            </mc:Fallback>
          </mc:AlternateContent>
        </p:grpSp>
        <mc:AlternateContent xmlns:mc="http://schemas.openxmlformats.org/markup-compatibility/2006" xmlns:a14="http://schemas.microsoft.com/office/drawing/2010/main">
          <mc:Choice Requires="a14">
            <p:sp>
              <p:nvSpPr>
                <p:cNvPr id="11" name="Google Shape;3297;p80">
                  <a:extLst>
                    <a:ext uri="{FF2B5EF4-FFF2-40B4-BE49-F238E27FC236}">
                      <a16:creationId xmlns:a16="http://schemas.microsoft.com/office/drawing/2014/main" id="{6DC6D579-8635-1004-0C16-90910428A528}"/>
                    </a:ext>
                  </a:extLst>
                </p:cNvPr>
                <p:cNvSpPr txBox="1">
                  <a:spLocks/>
                </p:cNvSpPr>
                <p:nvPr/>
              </p:nvSpPr>
              <p:spPr>
                <a:xfrm>
                  <a:off x="6154869" y="3054774"/>
                  <a:ext cx="3228556" cy="126411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2000" b="0" i="1" dirty="0" smtClean="0">
                              <a:latin typeface="Cambria Math" panose="02040503050406030204" pitchFamily="18" charset="0"/>
                            </a:rPr>
                          </m:ctrlPr>
                        </m:sSubPr>
                        <m:e>
                          <m:f>
                            <m:fPr>
                              <m:ctrlPr>
                                <a:rPr lang="en-IE" sz="2000" b="0" i="1" dirty="0" smtClean="0">
                                  <a:latin typeface="Cambria Math" panose="02040503050406030204" pitchFamily="18" charset="0"/>
                                </a:rPr>
                              </m:ctrlPr>
                            </m:fPr>
                            <m:num>
                              <m:r>
                                <a:rPr lang="en-IE" sz="2000" i="1" dirty="0">
                                  <a:latin typeface="Cambria Math" panose="02040503050406030204" pitchFamily="18" charset="0"/>
                                </a:rPr>
                                <m:t>𝑑</m:t>
                              </m:r>
                              <m:sSub>
                                <m:sSubPr>
                                  <m:ctrlPr>
                                    <a:rPr lang="en-IE" sz="2000" i="1" dirty="0" smtClean="0">
                                      <a:latin typeface="Cambria Math" panose="02040503050406030204" pitchFamily="18" charset="0"/>
                                    </a:rPr>
                                  </m:ctrlPr>
                                </m:sSubPr>
                                <m:e>
                                  <m:r>
                                    <a:rPr lang="en-IE" sz="2000" b="0" i="1" dirty="0" smtClean="0">
                                      <a:latin typeface="Cambria Math" panose="02040503050406030204" pitchFamily="18" charset="0"/>
                                    </a:rPr>
                                    <m:t>𝑣</m:t>
                                  </m:r>
                                </m:e>
                                <m:sub>
                                  <m:r>
                                    <a:rPr lang="en-IE" sz="2000" b="0" i="1" dirty="0" smtClean="0">
                                      <a:latin typeface="Cambria Math" panose="02040503050406030204" pitchFamily="18" charset="0"/>
                                    </a:rPr>
                                    <m:t>2</m:t>
                                  </m:r>
                                </m:sub>
                              </m:sSub>
                            </m:num>
                            <m:den>
                              <m:r>
                                <a:rPr lang="en-IE" sz="2000" b="0" i="1" dirty="0" smtClean="0">
                                  <a:latin typeface="Cambria Math" panose="02040503050406030204" pitchFamily="18" charset="0"/>
                                </a:rPr>
                                <m:t>𝑑</m:t>
                              </m:r>
                              <m:r>
                                <a:rPr lang="el-GR" sz="2000" b="0" i="1" dirty="0" smtClean="0">
                                  <a:latin typeface="Cambria Math" panose="02040503050406030204" pitchFamily="18" charset="0"/>
                                </a:rPr>
                                <m:t>𝜏</m:t>
                              </m:r>
                            </m:den>
                          </m:f>
                          <m:r>
                            <a:rPr lang="en-IE" sz="2000" b="0" i="1" dirty="0" smtClean="0">
                              <a:latin typeface="Cambria Math" panose="02040503050406030204" pitchFamily="18" charset="0"/>
                            </a:rPr>
                            <m:t> =</m:t>
                          </m:r>
                          <m:f>
                            <m:fPr>
                              <m:ctrlPr>
                                <a:rPr lang="en-IE" sz="2000" b="0" i="1" dirty="0" smtClean="0">
                                  <a:latin typeface="Cambria Math" panose="02040503050406030204" pitchFamily="18" charset="0"/>
                                </a:rPr>
                              </m:ctrlPr>
                            </m:fPr>
                            <m:num>
                              <m:r>
                                <a:rPr lang="en-IE" sz="2000" b="0" i="1" dirty="0" smtClean="0">
                                  <a:latin typeface="Cambria Math" panose="02040503050406030204" pitchFamily="18" charset="0"/>
                                </a:rPr>
                                <m:t>−</m:t>
                              </m:r>
                              <m:sSub>
                                <m:sSubPr>
                                  <m:ctrlPr>
                                    <a:rPr lang="en-IE" sz="2000" b="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2</m:t>
                                  </m:r>
                                </m:sub>
                              </m:sSub>
                            </m:num>
                            <m:den>
                              <m:r>
                                <a:rPr lang="en-IE" sz="2000" b="0" i="1" dirty="0" smtClean="0">
                                  <a:latin typeface="Cambria Math" panose="02040503050406030204" pitchFamily="18" charset="0"/>
                                </a:rPr>
                                <m:t>𝑟</m:t>
                              </m:r>
                            </m:den>
                          </m:f>
                        </m:e>
                        <m:sub>
                          <m:r>
                            <a:rPr lang="en-IE" sz="2000" b="0" i="1" dirty="0" smtClean="0">
                              <a:latin typeface="Cambria Math" panose="02040503050406030204" pitchFamily="18" charset="0"/>
                            </a:rPr>
                            <m:t> </m:t>
                          </m:r>
                        </m:sub>
                      </m:sSub>
                      <m:r>
                        <a:rPr lang="ar-AE" sz="2000" i="1" dirty="0" smtClean="0">
                          <a:latin typeface="Cambria Math" panose="02040503050406030204" pitchFamily="18" charset="0"/>
                        </a:rPr>
                        <m:t> </m:t>
                      </m:r>
                    </m:oMath>
                  </a14:m>
                  <a:r>
                    <a:rPr lang="en-IE" sz="2000" dirty="0"/>
                    <a:t>	</a:t>
                  </a:r>
                  <a:r>
                    <a:rPr lang="en-IE" sz="1800" dirty="0"/>
                    <a:t>(5d)   </a:t>
                  </a:r>
                  <a:endParaRPr lang="en-IE" sz="2000" dirty="0"/>
                </a:p>
                <a:p>
                  <a:pPr>
                    <a:buClr>
                      <a:schemeClr val="dk2"/>
                    </a:buClr>
                    <a:buSzPts val="1400"/>
                  </a:pPr>
                  <a14:m>
                    <m:oMath xmlns:m="http://schemas.openxmlformats.org/officeDocument/2006/math">
                      <m:sSub>
                        <m:sSubPr>
                          <m:ctrlPr>
                            <a:rPr lang="en-IE" sz="2000" i="1" dirty="0" smtClean="0">
                              <a:latin typeface="Cambria Math" panose="02040503050406030204" pitchFamily="18" charset="0"/>
                            </a:rPr>
                          </m:ctrlPr>
                        </m:sSubPr>
                        <m:e>
                          <m:f>
                            <m:fPr>
                              <m:ctrlPr>
                                <a:rPr lang="en-IE" sz="2000" i="1" dirty="0">
                                  <a:latin typeface="Cambria Math" panose="02040503050406030204" pitchFamily="18" charset="0"/>
                                </a:rPr>
                              </m:ctrlPr>
                            </m:fPr>
                            <m:num>
                              <m:r>
                                <a:rPr lang="en-IE" sz="2000" i="1" dirty="0">
                                  <a:latin typeface="Cambria Math" panose="02040503050406030204" pitchFamily="18" charset="0"/>
                                </a:rPr>
                                <m:t>𝑑</m:t>
                              </m:r>
                              <m:r>
                                <a:rPr lang="en-IE" sz="2000" b="0" i="1" dirty="0" smtClean="0">
                                  <a:latin typeface="Cambria Math" panose="02040503050406030204" pitchFamily="18" charset="0"/>
                                </a:rPr>
                                <m:t>𝑡</m:t>
                              </m:r>
                            </m:num>
                            <m:den>
                              <m:r>
                                <a:rPr lang="en-IE" sz="2000" i="1" dirty="0">
                                  <a:latin typeface="Cambria Math" panose="02040503050406030204" pitchFamily="18" charset="0"/>
                                </a:rPr>
                                <m:t>𝑑</m:t>
                              </m:r>
                              <m:r>
                                <a:rPr lang="el-GR" sz="2000" i="1" dirty="0">
                                  <a:latin typeface="Cambria Math" panose="02040503050406030204" pitchFamily="18" charset="0"/>
                                </a:rPr>
                                <m:t>𝜏</m:t>
                              </m:r>
                            </m:den>
                          </m:f>
                          <m:r>
                            <a:rPr lang="en-IE" sz="2000" i="1" dirty="0">
                              <a:latin typeface="Cambria Math" panose="02040503050406030204" pitchFamily="18" charset="0"/>
                            </a:rPr>
                            <m:t> =</m:t>
                          </m:r>
                          <m:r>
                            <a:rPr lang="en-IE" sz="2000" b="0" i="1" dirty="0" smtClean="0">
                              <a:latin typeface="Cambria Math" panose="02040503050406030204" pitchFamily="18" charset="0"/>
                            </a:rPr>
                            <m:t> </m:t>
                          </m:r>
                        </m:e>
                        <m:sub>
                          <m:r>
                            <a:rPr lang="en-IE" sz="2000" b="0" i="1" dirty="0" smtClean="0">
                              <a:latin typeface="Cambria Math" panose="02040503050406030204" pitchFamily="18" charset="0"/>
                            </a:rPr>
                            <m:t> </m:t>
                          </m:r>
                        </m:sub>
                      </m:sSub>
                      <m:sSup>
                        <m:sSupPr>
                          <m:ctrlPr>
                            <a:rPr lang="en-IE" sz="2000" i="1" dirty="0">
                              <a:latin typeface="Cambria Math" panose="02040503050406030204" pitchFamily="18" charset="0"/>
                            </a:rPr>
                          </m:ctrlPr>
                        </m:sSupPr>
                        <m:e>
                          <m:r>
                            <a:rPr lang="en-IE" sz="2000" i="1" dirty="0">
                              <a:latin typeface="Cambria Math" panose="02040503050406030204" pitchFamily="18" charset="0"/>
                            </a:rPr>
                            <m:t>𝑟</m:t>
                          </m:r>
                        </m:e>
                        <m:sup>
                          <m:r>
                            <a:rPr lang="en-IE" sz="2000" i="1" dirty="0">
                              <a:latin typeface="Cambria Math" panose="02040503050406030204" pitchFamily="18" charset="0"/>
                            </a:rPr>
                            <m:t>2</m:t>
                          </m:r>
                        </m:sup>
                      </m:sSup>
                    </m:oMath>
                  </a14:m>
                  <a:r>
                    <a:rPr lang="en-IE" sz="2000" dirty="0"/>
                    <a:t>	</a:t>
                  </a:r>
                  <a:r>
                    <a:rPr lang="en-IE" sz="1800" dirty="0"/>
                    <a:t>(5e)</a:t>
                  </a:r>
                </a:p>
                <a:p>
                  <a:pPr>
                    <a:buClr>
                      <a:schemeClr val="dk2"/>
                    </a:buClr>
                    <a:buSzPts val="1400"/>
                  </a:pPr>
                  <a:endParaRPr lang="en-IE" sz="1800" dirty="0"/>
                </a:p>
                <a:p>
                  <a:pPr marL="139700" indent="0">
                    <a:buClr>
                      <a:schemeClr val="dk2"/>
                    </a:buClr>
                    <a:buSzPts val="1400"/>
                    <a:buNone/>
                  </a:pPr>
                  <a:endParaRPr lang="en-IE" sz="2000" dirty="0"/>
                </a:p>
              </p:txBody>
            </p:sp>
          </mc:Choice>
          <mc:Fallback xmlns="">
            <p:sp>
              <p:nvSpPr>
                <p:cNvPr id="11" name="Google Shape;3297;p80">
                  <a:extLst>
                    <a:ext uri="{FF2B5EF4-FFF2-40B4-BE49-F238E27FC236}">
                      <a16:creationId xmlns:a16="http://schemas.microsoft.com/office/drawing/2014/main" id="{6DC6D579-8635-1004-0C16-90910428A528}"/>
                    </a:ext>
                  </a:extLst>
                </p:cNvPr>
                <p:cNvSpPr txBox="1">
                  <a:spLocks noRot="1" noChangeAspect="1" noMove="1" noResize="1" noEditPoints="1" noAdjustHandles="1" noChangeArrowheads="1" noChangeShapeType="1" noTextEdit="1"/>
                </p:cNvSpPr>
                <p:nvPr/>
              </p:nvSpPr>
              <p:spPr>
                <a:xfrm>
                  <a:off x="6154869" y="3054774"/>
                  <a:ext cx="3228556" cy="1264119"/>
                </a:xfrm>
                <a:prstGeom prst="rect">
                  <a:avLst/>
                </a:prstGeom>
                <a:blipFill>
                  <a:blip r:embed="rId7"/>
                  <a:stretch>
                    <a:fillRect/>
                  </a:stretch>
                </a:blipFill>
                <a:ln>
                  <a:noFill/>
                </a:ln>
              </p:spPr>
              <p:txBody>
                <a:bodyPr/>
                <a:lstStyle/>
                <a:p>
                  <a:r>
                    <a:rPr lang="en-IE">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0"/>
                                        </p:tgtEl>
                                        <p:attrNameLst>
                                          <p:attrName>style.visibility</p:attrName>
                                        </p:attrNameLst>
                                      </p:cBhvr>
                                      <p:to>
                                        <p:strVal val="visible"/>
                                      </p:to>
                                    </p:set>
                                    <p:anim calcmode="lin" valueType="num">
                                      <p:cBhvr additive="base">
                                        <p:cTn id="7" dur="1000"/>
                                        <p:tgtEl>
                                          <p:spTgt spid="306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2"/>
                                        </p:tgtEl>
                                        <p:attrNameLst>
                                          <p:attrName>style.visibility</p:attrName>
                                        </p:attrNameLst>
                                      </p:cBhvr>
                                      <p:to>
                                        <p:strVal val="visible"/>
                                      </p:to>
                                    </p:set>
                                    <p:anim calcmode="lin" valueType="num">
                                      <p:cBhvr additive="base">
                                        <p:cTn id="10" dur="1000"/>
                                        <p:tgtEl>
                                          <p:spTgt spid="306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61"/>
                                        </p:tgtEl>
                                        <p:attrNameLst>
                                          <p:attrName>style.visibility</p:attrName>
                                        </p:attrNameLst>
                                      </p:cBhvr>
                                      <p:to>
                                        <p:strVal val="visible"/>
                                      </p:to>
                                    </p:set>
                                    <p:animEffect transition="in" filter="fade">
                                      <p:cBhvr>
                                        <p:cTn id="13" dur="1000"/>
                                        <p:tgtEl>
                                          <p:spTgt spid="3061"/>
                                        </p:tgtEl>
                                      </p:cBhvr>
                                    </p:animEffect>
                                  </p:childTnLst>
                                </p:cTn>
                              </p:par>
                              <p:par>
                                <p:cTn id="14" presetID="8" presetClass="emph" presetSubtype="0" fill="hold" nodeType="withEffect">
                                  <p:stCondLst>
                                    <p:cond delay="0"/>
                                  </p:stCondLst>
                                  <p:childTnLst>
                                    <p:animRot by="-21600000">
                                      <p:cBhvr>
                                        <p:cTn id="15" dur="1000" fill="hold"/>
                                        <p:tgtEl>
                                          <p:spTgt spid="3067"/>
                                        </p:tgtEl>
                                        <p:attrNameLst>
                                          <p:attrName>r</p:attrName>
                                        </p:attrNameLst>
                                      </p:cBhvr>
                                    </p:animRot>
                                  </p:childTnLst>
                                </p:cTn>
                              </p:par>
                              <p:par>
                                <p:cTn id="16" presetID="2" presetClass="entr" presetSubtype="4" fill="hold" nodeType="withEffect">
                                  <p:stCondLst>
                                    <p:cond delay="100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7EE1473D-B973-CCBE-B8AE-F50E5921405B}"/>
              </a:ext>
            </a:extLst>
          </p:cNvPr>
          <p:cNvPicPr>
            <a:picLocks noChangeAspect="1"/>
          </p:cNvPicPr>
          <p:nvPr/>
        </p:nvPicPr>
        <p:blipFill>
          <a:blip r:embed="rId4"/>
          <a:stretch>
            <a:fillRect/>
          </a:stretch>
        </p:blipFill>
        <p:spPr>
          <a:xfrm>
            <a:off x="155079" y="419747"/>
            <a:ext cx="3018853" cy="4308725"/>
          </a:xfrm>
          <a:prstGeom prst="rect">
            <a:avLst/>
          </a:prstGeom>
        </p:spPr>
      </p:pic>
      <p:pic>
        <p:nvPicPr>
          <p:cNvPr id="9" name="Picture 8">
            <a:extLst>
              <a:ext uri="{FF2B5EF4-FFF2-40B4-BE49-F238E27FC236}">
                <a16:creationId xmlns:a16="http://schemas.microsoft.com/office/drawing/2014/main" id="{D92A919A-0C25-ABDB-5EA1-F4A4391C37A4}"/>
              </a:ext>
            </a:extLst>
          </p:cNvPr>
          <p:cNvPicPr>
            <a:picLocks noChangeAspect="1"/>
          </p:cNvPicPr>
          <p:nvPr/>
        </p:nvPicPr>
        <p:blipFill rotWithShape="1">
          <a:blip r:embed="rId5"/>
          <a:srcRect l="17579"/>
          <a:stretch/>
        </p:blipFill>
        <p:spPr>
          <a:xfrm>
            <a:off x="3326159" y="533595"/>
            <a:ext cx="3234544" cy="4161944"/>
          </a:xfrm>
          <a:prstGeom prst="rect">
            <a:avLst/>
          </a:prstGeom>
        </p:spPr>
      </p:pic>
      <p:sp>
        <p:nvSpPr>
          <p:cNvPr id="12" name="Google Shape;2995;p70">
            <a:extLst>
              <a:ext uri="{FF2B5EF4-FFF2-40B4-BE49-F238E27FC236}">
                <a16:creationId xmlns:a16="http://schemas.microsoft.com/office/drawing/2014/main" id="{7A8AE361-A2FC-142C-6DB7-8D17295BA666}"/>
              </a:ext>
            </a:extLst>
          </p:cNvPr>
          <p:cNvSpPr txBox="1">
            <a:spLocks noGrp="1"/>
          </p:cNvSpPr>
          <p:nvPr>
            <p:ph type="title"/>
          </p:nvPr>
        </p:nvSpPr>
        <p:spPr>
          <a:xfrm>
            <a:off x="5546621" y="1197649"/>
            <a:ext cx="3521885" cy="1054446"/>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dirty="0"/>
              <a:t>Code Implementation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699"/>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2748"/>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2749"/>
                                        </p:tgtEl>
                                        <p:attrNameLst>
                                          <p:attrName>style.visibility</p:attrName>
                                        </p:attrNameLst>
                                      </p:cBhvr>
                                      <p:to>
                                        <p:strVal val="visible"/>
                                      </p:to>
                                    </p:set>
                                    <p:anim calcmode="lin" valueType="num">
                                      <p:cBhvr additive="base">
                                        <p:cTn id="11" dur="1000"/>
                                        <p:tgtEl>
                                          <p:spTgt spid="2749"/>
                                        </p:tgtEl>
                                        <p:attrNameLst>
                                          <p:attrName>ppt_x</p:attrName>
                                        </p:attrNameLst>
                                      </p:cBhvr>
                                      <p:tavLst>
                                        <p:tav tm="0">
                                          <p:val>
                                            <p:strVal val="#ppt_x-1"/>
                                          </p:val>
                                        </p:tav>
                                        <p:tav tm="100000">
                                          <p:val>
                                            <p:strVal val="#ppt_x"/>
                                          </p:val>
                                        </p:tav>
                                      </p:tavLst>
                                    </p:anim>
                                  </p:childTnLst>
                                </p:cTn>
                              </p:par>
                              <p:par>
                                <p:cTn id="12" presetID="10" presetClass="entr" presetSubtype="0" fill="hold" nodeType="withEffect">
                                  <p:stCondLst>
                                    <p:cond delay="0"/>
                                  </p:stCondLst>
                                  <p:childTnLst>
                                    <p:set>
                                      <p:cBhvr>
                                        <p:cTn id="13" dur="1" fill="hold">
                                          <p:stCondLst>
                                            <p:cond delay="0"/>
                                          </p:stCondLst>
                                        </p:cTn>
                                        <p:tgtEl>
                                          <p:spTgt spid="2754"/>
                                        </p:tgtEl>
                                        <p:attrNameLst>
                                          <p:attrName>style.visibility</p:attrName>
                                        </p:attrNameLst>
                                      </p:cBhvr>
                                      <p:to>
                                        <p:strVal val="visible"/>
                                      </p:to>
                                    </p:set>
                                    <p:animEffect transition="in" filter="fade">
                                      <p:cBhvr>
                                        <p:cTn id="14" dur="1000"/>
                                        <p:tgtEl>
                                          <p:spTgt spid="2754"/>
                                        </p:tgtEl>
                                      </p:cBhvr>
                                    </p:animEffect>
                                  </p:childTnLst>
                                </p:cTn>
                              </p:par>
                              <p:par>
                                <p:cTn id="15" presetID="10" presetClass="entr" presetSubtype="0" fill="hold" nodeType="withEffect">
                                  <p:stCondLst>
                                    <p:cond delay="0"/>
                                  </p:stCondLst>
                                  <p:childTnLst>
                                    <p:set>
                                      <p:cBhvr>
                                        <p:cTn id="16" dur="1" fill="hold">
                                          <p:stCondLst>
                                            <p:cond delay="0"/>
                                          </p:stCondLst>
                                        </p:cTn>
                                        <p:tgtEl>
                                          <p:spTgt spid="2755"/>
                                        </p:tgtEl>
                                        <p:attrNameLst>
                                          <p:attrName>style.visibility</p:attrName>
                                        </p:attrNameLst>
                                      </p:cBhvr>
                                      <p:to>
                                        <p:strVal val="visible"/>
                                      </p:to>
                                    </p:set>
                                    <p:animEffect transition="in" filter="fade">
                                      <p:cBhvr>
                                        <p:cTn id="17" dur="1000"/>
                                        <p:tgtEl>
                                          <p:spTgt spid="2755"/>
                                        </p:tgtEl>
                                      </p:cBhvr>
                                    </p:animEffect>
                                  </p:childTnLst>
                                </p:cTn>
                              </p:par>
                              <p:par>
                                <p:cTn id="18" presetID="10" presetClass="entr" presetSubtype="0" fill="hold" nodeType="withEffect">
                                  <p:stCondLst>
                                    <p:cond delay="0"/>
                                  </p:stCondLst>
                                  <p:childTnLst>
                                    <p:set>
                                      <p:cBhvr>
                                        <p:cTn id="19" dur="1" fill="hold">
                                          <p:stCondLst>
                                            <p:cond delay="0"/>
                                          </p:stCondLst>
                                        </p:cTn>
                                        <p:tgtEl>
                                          <p:spTgt spid="2756"/>
                                        </p:tgtEl>
                                        <p:attrNameLst>
                                          <p:attrName>style.visibility</p:attrName>
                                        </p:attrNameLst>
                                      </p:cBhvr>
                                      <p:to>
                                        <p:strVal val="visible"/>
                                      </p:to>
                                    </p:set>
                                    <p:animEffect transition="in" filter="fade">
                                      <p:cBhvr>
                                        <p:cTn id="20" dur="1000"/>
                                        <p:tgtEl>
                                          <p:spTgt spid="2756"/>
                                        </p:tgtEl>
                                      </p:cBhvr>
                                    </p:animEffect>
                                  </p:childTnLst>
                                </p:cTn>
                              </p:par>
                              <p:par>
                                <p:cTn id="21" presetID="10" presetClass="entr" presetSubtype="0" fill="hold" nodeType="withEffect">
                                  <p:stCondLst>
                                    <p:cond delay="0"/>
                                  </p:stCondLst>
                                  <p:childTnLst>
                                    <p:set>
                                      <p:cBhvr>
                                        <p:cTn id="22" dur="1" fill="hold">
                                          <p:stCondLst>
                                            <p:cond delay="0"/>
                                          </p:stCondLst>
                                        </p:cTn>
                                        <p:tgtEl>
                                          <p:spTgt spid="2757"/>
                                        </p:tgtEl>
                                        <p:attrNameLst>
                                          <p:attrName>style.visibility</p:attrName>
                                        </p:attrNameLst>
                                      </p:cBhvr>
                                      <p:to>
                                        <p:strVal val="visible"/>
                                      </p:to>
                                    </p:set>
                                    <p:animEffect transition="in" filter="fade">
                                      <p:cBhvr>
                                        <p:cTn id="23" dur="1000"/>
                                        <p:tgtEl>
                                          <p:spTgt spid="2757"/>
                                        </p:tgtEl>
                                      </p:cBhvr>
                                    </p:animEffect>
                                  </p:childTnLst>
                                </p:cTn>
                              </p:par>
                              <p:par>
                                <p:cTn id="24" presetID="10" presetClass="entr" presetSubtype="0" fill="hold" nodeType="withEffect">
                                  <p:stCondLst>
                                    <p:cond delay="0"/>
                                  </p:stCondLst>
                                  <p:childTnLst>
                                    <p:set>
                                      <p:cBhvr>
                                        <p:cTn id="25" dur="1" fill="hold">
                                          <p:stCondLst>
                                            <p:cond delay="0"/>
                                          </p:stCondLst>
                                        </p:cTn>
                                        <p:tgtEl>
                                          <p:spTgt spid="2758"/>
                                        </p:tgtEl>
                                        <p:attrNameLst>
                                          <p:attrName>style.visibility</p:attrName>
                                        </p:attrNameLst>
                                      </p:cBhvr>
                                      <p:to>
                                        <p:strVal val="visible"/>
                                      </p:to>
                                    </p:set>
                                    <p:animEffect transition="in" filter="fade">
                                      <p:cBhvr>
                                        <p:cTn id="26" dur="1000"/>
                                        <p:tgtEl>
                                          <p:spTgt spid="2758"/>
                                        </p:tgtEl>
                                      </p:cBhvr>
                                    </p:animEffect>
                                  </p:childTnLst>
                                </p:cTn>
                              </p:par>
                              <p:par>
                                <p:cTn id="27" presetID="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p:tgtEl>
                                          <p:spTgt spid="12"/>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10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descr="A graph of a sphere&#10;&#10;Description automatically generated">
            <a:extLst>
              <a:ext uri="{FF2B5EF4-FFF2-40B4-BE49-F238E27FC236}">
                <a16:creationId xmlns:a16="http://schemas.microsoft.com/office/drawing/2014/main" id="{AD46D73D-D3CE-9F86-7D57-FA2B73EBA56C}"/>
              </a:ext>
            </a:extLst>
          </p:cNvPr>
          <p:cNvPicPr>
            <a:picLocks noChangeAspect="1"/>
          </p:cNvPicPr>
          <p:nvPr/>
        </p:nvPicPr>
        <p:blipFill>
          <a:blip r:embed="rId6"/>
          <a:stretch>
            <a:fillRect/>
          </a:stretch>
        </p:blipFill>
        <p:spPr>
          <a:xfrm>
            <a:off x="5268165" y="1249324"/>
            <a:ext cx="3404506" cy="3743825"/>
          </a:xfrm>
          <a:prstGeom prst="rect">
            <a:avLst/>
          </a:prstGeom>
        </p:spPr>
      </p:pic>
      <p:pic>
        <p:nvPicPr>
          <p:cNvPr id="2" name="figure-13 animated">
            <a:hlinkClick r:id="" action="ppaction://media"/>
            <a:extLst>
              <a:ext uri="{FF2B5EF4-FFF2-40B4-BE49-F238E27FC236}">
                <a16:creationId xmlns:a16="http://schemas.microsoft.com/office/drawing/2014/main" id="{18D5BE3B-D1F0-7567-0FE3-83071872C345}"/>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09992" y="197666"/>
            <a:ext cx="4972949" cy="3729712"/>
          </a:xfrm>
          <a:prstGeom prst="rect">
            <a:avLst/>
          </a:prstGeom>
        </p:spPr>
      </p:pic>
      <p:sp>
        <p:nvSpPr>
          <p:cNvPr id="3" name="Rectangle 2">
            <a:extLst>
              <a:ext uri="{FF2B5EF4-FFF2-40B4-BE49-F238E27FC236}">
                <a16:creationId xmlns:a16="http://schemas.microsoft.com/office/drawing/2014/main" id="{D0E7D415-005E-AD59-903C-8F3A40D3F245}"/>
              </a:ext>
            </a:extLst>
          </p:cNvPr>
          <p:cNvSpPr/>
          <p:nvPr/>
        </p:nvSpPr>
        <p:spPr>
          <a:xfrm>
            <a:off x="360947" y="4144973"/>
            <a:ext cx="4415590" cy="7663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solidFill>
                  <a:schemeClr val="tx1"/>
                </a:solidFill>
              </a:rPr>
              <a:t>Three-fourths of the entire circle is shown in the picture. While the animation shows half of that.</a:t>
            </a:r>
          </a:p>
        </p:txBody>
      </p:sp>
      <p:sp>
        <p:nvSpPr>
          <p:cNvPr id="4" name="Rectangle 3">
            <a:extLst>
              <a:ext uri="{FF2B5EF4-FFF2-40B4-BE49-F238E27FC236}">
                <a16:creationId xmlns:a16="http://schemas.microsoft.com/office/drawing/2014/main" id="{2D8A7488-5B84-BBF4-FCF6-5AE0954DA90F}"/>
              </a:ext>
            </a:extLst>
          </p:cNvPr>
          <p:cNvSpPr/>
          <p:nvPr/>
        </p:nvSpPr>
        <p:spPr>
          <a:xfrm>
            <a:off x="5382359" y="167171"/>
            <a:ext cx="3050822" cy="950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dirty="0">
                <a:solidFill>
                  <a:schemeClr val="tx1"/>
                </a:solidFill>
              </a:rPr>
              <a:t>This picture shows a complete circle. Basically, an anti-clockwise orbit thins out in an elliptical orbit </a:t>
            </a:r>
            <a:r>
              <a:rPr lang="en-IE" sz="1200">
                <a:solidFill>
                  <a:schemeClr val="tx1"/>
                </a:solidFill>
              </a:rPr>
              <a:t>so much</a:t>
            </a:r>
            <a:r>
              <a:rPr lang="en-IE" sz="1200" dirty="0">
                <a:solidFill>
                  <a:schemeClr val="tx1"/>
                </a:solidFill>
              </a:rPr>
              <a:t>, it unwinds down to a sphere, again in a clockwise manner.</a:t>
            </a:r>
          </a:p>
        </p:txBody>
      </p:sp>
    </p:spTree>
    <p:extLst>
      <p:ext uri="{BB962C8B-B14F-4D97-AF65-F5344CB8AC3E}">
        <p14:creationId xmlns:p14="http://schemas.microsoft.com/office/powerpoint/2010/main" val="8023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699"/>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2748"/>
                                        </p:tgtEl>
                                        <p:attrNameLst>
                                          <p:attrName>r</p:attrName>
                                        </p:attrNameLst>
                                      </p:cBhvr>
                                    </p:animRot>
                                  </p:childTnLst>
                                </p:cTn>
                              </p:par>
                              <p:par>
                                <p:cTn id="9" presetID="2" presetClass="entr" presetSubtype="8" fill="hold" nodeType="withEffect">
                                  <p:stCondLst>
                                    <p:cond delay="0"/>
                                  </p:stCondLst>
                                  <p:childTnLst>
                                    <p:set>
                                      <p:cBhvr>
                                        <p:cTn id="10" dur="1" fill="hold">
                                          <p:stCondLst>
                                            <p:cond delay="0"/>
                                          </p:stCondLst>
                                        </p:cTn>
                                        <p:tgtEl>
                                          <p:spTgt spid="2749"/>
                                        </p:tgtEl>
                                        <p:attrNameLst>
                                          <p:attrName>style.visibility</p:attrName>
                                        </p:attrNameLst>
                                      </p:cBhvr>
                                      <p:to>
                                        <p:strVal val="visible"/>
                                      </p:to>
                                    </p:set>
                                    <p:anim calcmode="lin" valueType="num">
                                      <p:cBhvr additive="base">
                                        <p:cTn id="11" dur="1000"/>
                                        <p:tgtEl>
                                          <p:spTgt spid="2749"/>
                                        </p:tgtEl>
                                        <p:attrNameLst>
                                          <p:attrName>ppt_x</p:attrName>
                                        </p:attrNameLst>
                                      </p:cBhvr>
                                      <p:tavLst>
                                        <p:tav tm="0">
                                          <p:val>
                                            <p:strVal val="#ppt_x-1"/>
                                          </p:val>
                                        </p:tav>
                                        <p:tav tm="100000">
                                          <p:val>
                                            <p:strVal val="#ppt_x"/>
                                          </p:val>
                                        </p:tav>
                                      </p:tavLst>
                                    </p:anim>
                                  </p:childTnLst>
                                </p:cTn>
                              </p:par>
                              <p:par>
                                <p:cTn id="12" presetID="10" presetClass="entr" presetSubtype="0" fill="hold" nodeType="withEffect">
                                  <p:stCondLst>
                                    <p:cond delay="0"/>
                                  </p:stCondLst>
                                  <p:childTnLst>
                                    <p:set>
                                      <p:cBhvr>
                                        <p:cTn id="13" dur="1" fill="hold">
                                          <p:stCondLst>
                                            <p:cond delay="0"/>
                                          </p:stCondLst>
                                        </p:cTn>
                                        <p:tgtEl>
                                          <p:spTgt spid="2754"/>
                                        </p:tgtEl>
                                        <p:attrNameLst>
                                          <p:attrName>style.visibility</p:attrName>
                                        </p:attrNameLst>
                                      </p:cBhvr>
                                      <p:to>
                                        <p:strVal val="visible"/>
                                      </p:to>
                                    </p:set>
                                    <p:animEffect transition="in" filter="fade">
                                      <p:cBhvr>
                                        <p:cTn id="14" dur="1000"/>
                                        <p:tgtEl>
                                          <p:spTgt spid="2754"/>
                                        </p:tgtEl>
                                      </p:cBhvr>
                                    </p:animEffect>
                                  </p:childTnLst>
                                </p:cTn>
                              </p:par>
                              <p:par>
                                <p:cTn id="15" presetID="10" presetClass="entr" presetSubtype="0" fill="hold" nodeType="withEffect">
                                  <p:stCondLst>
                                    <p:cond delay="0"/>
                                  </p:stCondLst>
                                  <p:childTnLst>
                                    <p:set>
                                      <p:cBhvr>
                                        <p:cTn id="16" dur="1" fill="hold">
                                          <p:stCondLst>
                                            <p:cond delay="0"/>
                                          </p:stCondLst>
                                        </p:cTn>
                                        <p:tgtEl>
                                          <p:spTgt spid="2755"/>
                                        </p:tgtEl>
                                        <p:attrNameLst>
                                          <p:attrName>style.visibility</p:attrName>
                                        </p:attrNameLst>
                                      </p:cBhvr>
                                      <p:to>
                                        <p:strVal val="visible"/>
                                      </p:to>
                                    </p:set>
                                    <p:animEffect transition="in" filter="fade">
                                      <p:cBhvr>
                                        <p:cTn id="17" dur="1000"/>
                                        <p:tgtEl>
                                          <p:spTgt spid="2755"/>
                                        </p:tgtEl>
                                      </p:cBhvr>
                                    </p:animEffect>
                                  </p:childTnLst>
                                </p:cTn>
                              </p:par>
                              <p:par>
                                <p:cTn id="18" presetID="10" presetClass="entr" presetSubtype="0" fill="hold" nodeType="withEffect">
                                  <p:stCondLst>
                                    <p:cond delay="0"/>
                                  </p:stCondLst>
                                  <p:childTnLst>
                                    <p:set>
                                      <p:cBhvr>
                                        <p:cTn id="19" dur="1" fill="hold">
                                          <p:stCondLst>
                                            <p:cond delay="0"/>
                                          </p:stCondLst>
                                        </p:cTn>
                                        <p:tgtEl>
                                          <p:spTgt spid="2756"/>
                                        </p:tgtEl>
                                        <p:attrNameLst>
                                          <p:attrName>style.visibility</p:attrName>
                                        </p:attrNameLst>
                                      </p:cBhvr>
                                      <p:to>
                                        <p:strVal val="visible"/>
                                      </p:to>
                                    </p:set>
                                    <p:animEffect transition="in" filter="fade">
                                      <p:cBhvr>
                                        <p:cTn id="20" dur="1000"/>
                                        <p:tgtEl>
                                          <p:spTgt spid="2756"/>
                                        </p:tgtEl>
                                      </p:cBhvr>
                                    </p:animEffect>
                                  </p:childTnLst>
                                </p:cTn>
                              </p:par>
                              <p:par>
                                <p:cTn id="21" presetID="10" presetClass="entr" presetSubtype="0" fill="hold" nodeType="withEffect">
                                  <p:stCondLst>
                                    <p:cond delay="0"/>
                                  </p:stCondLst>
                                  <p:childTnLst>
                                    <p:set>
                                      <p:cBhvr>
                                        <p:cTn id="22" dur="1" fill="hold">
                                          <p:stCondLst>
                                            <p:cond delay="0"/>
                                          </p:stCondLst>
                                        </p:cTn>
                                        <p:tgtEl>
                                          <p:spTgt spid="2757"/>
                                        </p:tgtEl>
                                        <p:attrNameLst>
                                          <p:attrName>style.visibility</p:attrName>
                                        </p:attrNameLst>
                                      </p:cBhvr>
                                      <p:to>
                                        <p:strVal val="visible"/>
                                      </p:to>
                                    </p:set>
                                    <p:animEffect transition="in" filter="fade">
                                      <p:cBhvr>
                                        <p:cTn id="23" dur="1000"/>
                                        <p:tgtEl>
                                          <p:spTgt spid="2757"/>
                                        </p:tgtEl>
                                      </p:cBhvr>
                                    </p:animEffect>
                                  </p:childTnLst>
                                </p:cTn>
                              </p:par>
                              <p:par>
                                <p:cTn id="24" presetID="10" presetClass="entr" presetSubtype="0" fill="hold" nodeType="withEffect">
                                  <p:stCondLst>
                                    <p:cond delay="0"/>
                                  </p:stCondLst>
                                  <p:childTnLst>
                                    <p:set>
                                      <p:cBhvr>
                                        <p:cTn id="25" dur="1" fill="hold">
                                          <p:stCondLst>
                                            <p:cond delay="0"/>
                                          </p:stCondLst>
                                        </p:cTn>
                                        <p:tgtEl>
                                          <p:spTgt spid="2758"/>
                                        </p:tgtEl>
                                        <p:attrNameLst>
                                          <p:attrName>style.visibility</p:attrName>
                                        </p:attrNameLst>
                                      </p:cBhvr>
                                      <p:to>
                                        <p:strVal val="visible"/>
                                      </p:to>
                                    </p:set>
                                    <p:animEffect transition="in" filter="fade">
                                      <p:cBhvr>
                                        <p:cTn id="26" dur="1000"/>
                                        <p:tgtEl>
                                          <p:spTgt spid="2758"/>
                                        </p:tgtEl>
                                      </p:cBhvr>
                                    </p:animEffect>
                                  </p:childTnLst>
                                </p:cTn>
                              </p:par>
                              <p:par>
                                <p:cTn id="27" presetID="2" presetClass="entr" presetSubtype="4"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1" presetClass="mediacall" presetSubtype="0" fill="hold" nodeType="withEffect">
                                  <p:stCondLst>
                                    <p:cond delay="2250"/>
                                  </p:stCondLst>
                                  <p:childTnLst>
                                    <p:cmd type="call" cmd="playFrom(0.0)">
                                      <p:cBhvr>
                                        <p:cTn id="32" dur="31400" fill="hold"/>
                                        <p:tgtEl>
                                          <p:spTgt spid="2"/>
                                        </p:tgtEl>
                                      </p:cBhvr>
                                    </p:cmd>
                                  </p:childTnLst>
                                </p:cTn>
                              </p:par>
                              <p:par>
                                <p:cTn id="33" presetID="2" presetClass="entr" presetSubtype="4" fill="hold" grpId="0" nodeType="withEffect">
                                  <p:stCondLst>
                                    <p:cond delay="5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150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10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5" repeatCount="indefinite" fill="hold" display="0">
                  <p:stCondLst>
                    <p:cond delay="indefinite"/>
                  </p:stCondLst>
                </p:cTn>
                <p:tgtEl>
                  <p:spTgt spid="2"/>
                </p:tgtEl>
              </p:cMediaNode>
            </p:video>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6" name="Google Shape;2976;p69"/>
          <p:cNvSpPr txBox="1">
            <a:spLocks noGrp="1"/>
          </p:cNvSpPr>
          <p:nvPr>
            <p:ph type="subTitle" idx="1"/>
          </p:nvPr>
        </p:nvSpPr>
        <p:spPr>
          <a:xfrm>
            <a:off x="1226850" y="1631052"/>
            <a:ext cx="6690300" cy="20960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MANY THANKS FOR YOUR ATTENTION!!</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sz="2000" dirty="0">
                <a:solidFill>
                  <a:schemeClr val="bg2"/>
                </a:solidFill>
              </a:rPr>
              <a:t>Any questions?</a:t>
            </a:r>
            <a:endParaRPr sz="2000" dirty="0">
              <a:solidFill>
                <a:schemeClr val="bg2"/>
              </a:solidFill>
            </a:endParaRPr>
          </a:p>
        </p:txBody>
      </p:sp>
      <p:sp>
        <p:nvSpPr>
          <p:cNvPr id="2977" name="Google Shape;2977;p69"/>
          <p:cNvSpPr/>
          <p:nvPr/>
        </p:nvSpPr>
        <p:spPr>
          <a:xfrm>
            <a:off x="623363" y="25717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8" name="Google Shape;2978;p69"/>
          <p:cNvGrpSpPr/>
          <p:nvPr/>
        </p:nvGrpSpPr>
        <p:grpSpPr>
          <a:xfrm>
            <a:off x="6622850" y="-2018079"/>
            <a:ext cx="4000413" cy="3175881"/>
            <a:chOff x="5207925" y="-1994879"/>
            <a:chExt cx="4000413" cy="3175881"/>
          </a:xfrm>
        </p:grpSpPr>
        <p:sp>
          <p:nvSpPr>
            <p:cNvPr id="2979" name="Google Shape;2979;p6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69"/>
          <p:cNvGrpSpPr/>
          <p:nvPr/>
        </p:nvGrpSpPr>
        <p:grpSpPr>
          <a:xfrm>
            <a:off x="4580467" y="3925450"/>
            <a:ext cx="1039906" cy="679800"/>
            <a:chOff x="4082325" y="3790650"/>
            <a:chExt cx="1039906" cy="679800"/>
          </a:xfrm>
        </p:grpSpPr>
        <p:sp>
          <p:nvSpPr>
            <p:cNvPr id="2983" name="Google Shape;2983;p6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6" name="Google Shape;2986;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6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976"/>
                                        </p:tgtEl>
                                        <p:attrNameLst>
                                          <p:attrName>style.visibility</p:attrName>
                                        </p:attrNameLst>
                                      </p:cBhvr>
                                      <p:to>
                                        <p:strVal val="visible"/>
                                      </p:to>
                                    </p:set>
                                    <p:anim calcmode="lin" valueType="num">
                                      <p:cBhvr additive="base">
                                        <p:cTn id="7" dur="1000"/>
                                        <p:tgtEl>
                                          <p:spTgt spid="297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982"/>
                                        </p:tgtEl>
                                        <p:attrNameLst>
                                          <p:attrName>style.visibility</p:attrName>
                                        </p:attrNameLst>
                                      </p:cBhvr>
                                      <p:to>
                                        <p:strVal val="visible"/>
                                      </p:to>
                                    </p:set>
                                    <p:anim calcmode="lin" valueType="num">
                                      <p:cBhvr additive="base">
                                        <p:cTn id="10" dur="1000"/>
                                        <p:tgtEl>
                                          <p:spTgt spid="298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par>
                                <p:cTn id="17" presetID="10" presetClass="entr" presetSubtype="0" fill="hold" nodeType="withEffect">
                                  <p:stCondLst>
                                    <p:cond delay="0"/>
                                  </p:stCondLst>
                                  <p:childTnLst>
                                    <p:set>
                                      <p:cBhvr>
                                        <p:cTn id="18" dur="1" fill="hold">
                                          <p:stCondLst>
                                            <p:cond delay="0"/>
                                          </p:stCondLst>
                                        </p:cTn>
                                        <p:tgtEl>
                                          <p:spTgt spid="2988"/>
                                        </p:tgtEl>
                                        <p:attrNameLst>
                                          <p:attrName>style.visibility</p:attrName>
                                        </p:attrNameLst>
                                      </p:cBhvr>
                                      <p:to>
                                        <p:strVal val="visible"/>
                                      </p:to>
                                    </p:set>
                                    <p:animEffect transition="in" filter="fade">
                                      <p:cBhvr>
                                        <p:cTn id="19" dur="1000"/>
                                        <p:tgtEl>
                                          <p:spTgt spid="2988"/>
                                        </p:tgtEl>
                                      </p:cBhvr>
                                    </p:animEffect>
                                  </p:childTnLst>
                                </p:cTn>
                              </p:par>
                              <p:par>
                                <p:cTn id="20" presetID="10" presetClass="entr" presetSubtype="0" fill="hold" nodeType="withEffect">
                                  <p:stCondLst>
                                    <p:cond delay="0"/>
                                  </p:stCondLst>
                                  <p:childTnLst>
                                    <p:set>
                                      <p:cBhvr>
                                        <p:cTn id="21" dur="1" fill="hold">
                                          <p:stCondLst>
                                            <p:cond delay="0"/>
                                          </p:stCondLst>
                                        </p:cTn>
                                        <p:tgtEl>
                                          <p:spTgt spid="2989"/>
                                        </p:tgtEl>
                                        <p:attrNameLst>
                                          <p:attrName>style.visibility</p:attrName>
                                        </p:attrNameLst>
                                      </p:cBhvr>
                                      <p:to>
                                        <p:strVal val="visible"/>
                                      </p:to>
                                    </p:set>
                                    <p:animEffect transition="in" filter="fade">
                                      <p:cBhvr>
                                        <p:cTn id="22" dur="1000"/>
                                        <p:tgtEl>
                                          <p:spTgt spid="2989"/>
                                        </p:tgtEl>
                                      </p:cBhvr>
                                    </p:animEffect>
                                  </p:childTnLst>
                                </p:cTn>
                              </p:par>
                              <p:par>
                                <p:cTn id="23" presetID="10" presetClass="entr" presetSubtype="0" fill="hold" nodeType="withEffect">
                                  <p:stCondLst>
                                    <p:cond delay="0"/>
                                  </p:stCondLst>
                                  <p:childTnLst>
                                    <p:set>
                                      <p:cBhvr>
                                        <p:cTn id="24" dur="1" fill="hold">
                                          <p:stCondLst>
                                            <p:cond delay="0"/>
                                          </p:stCondLst>
                                        </p:cTn>
                                        <p:tgtEl>
                                          <p:spTgt spid="2990"/>
                                        </p:tgtEl>
                                        <p:attrNameLst>
                                          <p:attrName>style.visibility</p:attrName>
                                        </p:attrNameLst>
                                      </p:cBhvr>
                                      <p:to>
                                        <p:strVal val="visible"/>
                                      </p:to>
                                    </p:set>
                                    <p:animEffect transition="in" filter="fade">
                                      <p:cBhvr>
                                        <p:cTn id="25" dur="1000"/>
                                        <p:tgtEl>
                                          <p:spTgt spid="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185" y="319883"/>
            <a:ext cx="7713000" cy="420600"/>
          </a:xfrm>
        </p:spPr>
        <p:txBody>
          <a:bodyPr/>
          <a:lstStyle/>
          <a:p>
            <a:r>
              <a:rPr lang="en-IE" dirty="0"/>
              <a:t>Appendix – Extra Information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69" y="1075317"/>
            <a:ext cx="3369638" cy="2527229"/>
          </a:xfrm>
          <a:prstGeom prst="rect">
            <a:avLst/>
          </a:prstGeom>
        </p:spPr>
      </p:pic>
      <p:sp>
        <p:nvSpPr>
          <p:cNvPr id="6" name="Rectangle 5"/>
          <p:cNvSpPr/>
          <p:nvPr/>
        </p:nvSpPr>
        <p:spPr>
          <a:xfrm>
            <a:off x="497463" y="3780429"/>
            <a:ext cx="3043451" cy="11737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E" dirty="0">
                <a:solidFill>
                  <a:schemeClr val="bg1"/>
                </a:solidFill>
                <a:latin typeface="Bai Jamjuree" panose="020B0604020202020204" charset="-34"/>
                <a:cs typeface="Bai Jamjuree" panose="020B0604020202020204" charset="-34"/>
              </a:rPr>
              <a:t>Angular momentum when k= 0. This shows how angular momentum is preserved over time due to lack of non-conservative forces.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986" y="1136733"/>
            <a:ext cx="3369638" cy="2527228"/>
          </a:xfrm>
          <a:prstGeom prst="rect">
            <a:avLst/>
          </a:prstGeom>
        </p:spPr>
      </p:pic>
      <p:sp>
        <p:nvSpPr>
          <p:cNvPr id="8" name="Rectangle 7"/>
          <p:cNvSpPr/>
          <p:nvPr/>
        </p:nvSpPr>
        <p:spPr>
          <a:xfrm>
            <a:off x="4503079" y="3841844"/>
            <a:ext cx="3043451" cy="1173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E" sz="1200" dirty="0">
                <a:solidFill>
                  <a:schemeClr val="bg1"/>
                </a:solidFill>
                <a:latin typeface="Bai Jamjuree" panose="020B0604020202020204" charset="-34"/>
                <a:cs typeface="Bai Jamjuree" panose="020B0604020202020204" charset="-34"/>
              </a:rPr>
              <a:t>As the solar wind force is applied on the x direction of the orbit, the y component of the velocity is independent of the uniform force. Errors accumulate near the end of the stimulation.</a:t>
            </a:r>
          </a:p>
        </p:txBody>
      </p:sp>
    </p:spTree>
    <p:extLst>
      <p:ext uri="{BB962C8B-B14F-4D97-AF65-F5344CB8AC3E}">
        <p14:creationId xmlns:p14="http://schemas.microsoft.com/office/powerpoint/2010/main" val="39805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5"/>
        <p:cNvGrpSpPr/>
        <p:nvPr/>
      </p:nvGrpSpPr>
      <p:grpSpPr>
        <a:xfrm>
          <a:off x="0" y="0"/>
          <a:ext cx="0" cy="0"/>
          <a:chOff x="0" y="0"/>
          <a:chExt cx="0" cy="0"/>
        </a:xfrm>
      </p:grpSpPr>
      <p:sp>
        <p:nvSpPr>
          <p:cNvPr id="2686" name="Google Shape;2686;p62"/>
          <p:cNvSpPr txBox="1">
            <a:spLocks noGrp="1"/>
          </p:cNvSpPr>
          <p:nvPr>
            <p:ph type="title"/>
          </p:nvPr>
        </p:nvSpPr>
        <p:spPr>
          <a:xfrm>
            <a:off x="803348" y="1764416"/>
            <a:ext cx="5145760" cy="632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MINI - RESEARCH</a:t>
            </a:r>
            <a:endParaRPr dirty="0"/>
          </a:p>
        </p:txBody>
      </p:sp>
      <p:sp>
        <p:nvSpPr>
          <p:cNvPr id="2687" name="Google Shape;2687;p62"/>
          <p:cNvSpPr txBox="1">
            <a:spLocks noGrp="1"/>
          </p:cNvSpPr>
          <p:nvPr>
            <p:ph type="subTitle" idx="1"/>
          </p:nvPr>
        </p:nvSpPr>
        <p:spPr>
          <a:xfrm>
            <a:off x="803350" y="2483809"/>
            <a:ext cx="4635900" cy="13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 mini-research problem is a problem given to physics students to fill the gap between structured learning and studying a chaotic phenomenon to come up with a generalised principle. </a:t>
            </a:r>
            <a:endParaRPr dirty="0"/>
          </a:p>
        </p:txBody>
      </p:sp>
      <p:pic>
        <p:nvPicPr>
          <p:cNvPr id="2688" name="Google Shape;2688;p62"/>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89" name="Google Shape;2689;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2">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88"/>
                                        </p:tgtEl>
                                        <p:attrNameLst>
                                          <p:attrName>style.visibility</p:attrName>
                                        </p:attrNameLst>
                                      </p:cBhvr>
                                      <p:to>
                                        <p:strVal val="visible"/>
                                      </p:to>
                                    </p:set>
                                    <p:anim calcmode="lin" valueType="num">
                                      <p:cBhvr additive="base">
                                        <p:cTn id="7" dur="1000"/>
                                        <p:tgtEl>
                                          <p:spTgt spid="268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 calcmode="lin" valueType="num">
                                      <p:cBhvr additive="base">
                                        <p:cTn id="10" dur="1000"/>
                                        <p:tgtEl>
                                          <p:spTgt spid="268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100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9"/>
                                        </p:tgtEl>
                                        <p:attrNameLst>
                                          <p:attrName>style.visibility</p:attrName>
                                        </p:attrNameLst>
                                      </p:cBhvr>
                                      <p:to>
                                        <p:strVal val="visible"/>
                                      </p:to>
                                    </p:set>
                                    <p:animEffect transition="in" filter="fade">
                                      <p:cBhvr>
                                        <p:cTn id="16" dur="1000"/>
                                        <p:tgtEl>
                                          <p:spTgt spid="2689"/>
                                        </p:tgtEl>
                                      </p:cBhvr>
                                    </p:animEffect>
                                  </p:childTnLst>
                                </p:cTn>
                              </p:par>
                              <p:par>
                                <p:cTn id="17" presetID="10" presetClass="entr" presetSubtype="0" fill="hold" nodeType="withEffect">
                                  <p:stCondLst>
                                    <p:cond delay="0"/>
                                  </p:stCondLst>
                                  <p:childTnLst>
                                    <p:set>
                                      <p:cBhvr>
                                        <p:cTn id="18" dur="1" fill="hold">
                                          <p:stCondLst>
                                            <p:cond delay="0"/>
                                          </p:stCondLst>
                                        </p:cTn>
                                        <p:tgtEl>
                                          <p:spTgt spid="2690"/>
                                        </p:tgtEl>
                                        <p:attrNameLst>
                                          <p:attrName>style.visibility</p:attrName>
                                        </p:attrNameLst>
                                      </p:cBhvr>
                                      <p:to>
                                        <p:strVal val="visible"/>
                                      </p:to>
                                    </p:set>
                                    <p:animEffect transition="in" filter="fade">
                                      <p:cBhvr>
                                        <p:cTn id="19" dur="1000"/>
                                        <p:tgtEl>
                                          <p:spTgt spid="2690"/>
                                        </p:tgtEl>
                                      </p:cBhvr>
                                    </p:animEffect>
                                  </p:childTnLst>
                                </p:cTn>
                              </p:par>
                              <p:par>
                                <p:cTn id="20" presetID="10" presetClass="entr" presetSubtype="0" fill="hold" nodeType="withEffect">
                                  <p:stCondLst>
                                    <p:cond delay="0"/>
                                  </p:stCondLst>
                                  <p:childTnLst>
                                    <p:set>
                                      <p:cBhvr>
                                        <p:cTn id="21" dur="1" fill="hold">
                                          <p:stCondLst>
                                            <p:cond delay="0"/>
                                          </p:stCondLst>
                                        </p:cTn>
                                        <p:tgtEl>
                                          <p:spTgt spid="2691"/>
                                        </p:tgtEl>
                                        <p:attrNameLst>
                                          <p:attrName>style.visibility</p:attrName>
                                        </p:attrNameLst>
                                      </p:cBhvr>
                                      <p:to>
                                        <p:strVal val="visible"/>
                                      </p:to>
                                    </p:set>
                                    <p:animEffect transition="in" filter="fade">
                                      <p:cBhvr>
                                        <p:cTn id="22" dur="1000"/>
                                        <p:tgtEl>
                                          <p:spTgt spid="2691"/>
                                        </p:tgtEl>
                                      </p:cBhvr>
                                    </p:animEffect>
                                  </p:childTnLst>
                                </p:cTn>
                              </p:par>
                              <p:par>
                                <p:cTn id="23" presetID="10" presetClass="entr" presetSubtype="0" fill="hold" nodeType="withEffect">
                                  <p:stCondLst>
                                    <p:cond delay="0"/>
                                  </p:stCondLst>
                                  <p:childTnLst>
                                    <p:set>
                                      <p:cBhvr>
                                        <p:cTn id="24" dur="1" fill="hold">
                                          <p:stCondLst>
                                            <p:cond delay="0"/>
                                          </p:stCondLst>
                                        </p:cTn>
                                        <p:tgtEl>
                                          <p:spTgt spid="2692"/>
                                        </p:tgtEl>
                                        <p:attrNameLst>
                                          <p:attrName>style.visibility</p:attrName>
                                        </p:attrNameLst>
                                      </p:cBhvr>
                                      <p:to>
                                        <p:strVal val="visible"/>
                                      </p:to>
                                    </p:set>
                                    <p:animEffect transition="in" filter="fade">
                                      <p:cBhvr>
                                        <p:cTn id="25" dur="1000"/>
                                        <p:tgtEl>
                                          <p:spTgt spid="2692"/>
                                        </p:tgtEl>
                                      </p:cBhvr>
                                    </p:animEffect>
                                  </p:childTnLst>
                                </p:cTn>
                              </p:par>
                              <p:par>
                                <p:cTn id="26" presetID="10" presetClass="entr" presetSubtype="0" fill="hold" nodeType="withEffect">
                                  <p:stCondLst>
                                    <p:cond delay="0"/>
                                  </p:stCondLst>
                                  <p:childTnLst>
                                    <p:set>
                                      <p:cBhvr>
                                        <p:cTn id="27" dur="1" fill="hold">
                                          <p:stCondLst>
                                            <p:cond delay="0"/>
                                          </p:stCondLst>
                                        </p:cTn>
                                        <p:tgtEl>
                                          <p:spTgt spid="2693"/>
                                        </p:tgtEl>
                                        <p:attrNameLst>
                                          <p:attrName>style.visibility</p:attrName>
                                        </p:attrNameLst>
                                      </p:cBhvr>
                                      <p:to>
                                        <p:strVal val="visible"/>
                                      </p:to>
                                    </p:set>
                                    <p:animEffect transition="in" filter="fade">
                                      <p:cBhvr>
                                        <p:cTn id="28" dur="1000"/>
                                        <p:tgtEl>
                                          <p:spTgt spid="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Google Shape;2924;p67"/>
          <p:cNvSpPr txBox="1">
            <a:spLocks noGrp="1"/>
          </p:cNvSpPr>
          <p:nvPr>
            <p:ph type="title"/>
          </p:nvPr>
        </p:nvSpPr>
        <p:spPr>
          <a:xfrm>
            <a:off x="5880200" y="1545007"/>
            <a:ext cx="2548200" cy="7944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a:t>Solar Wind Orbit</a:t>
            </a:r>
            <a:endParaRPr dirty="0"/>
          </a:p>
        </p:txBody>
      </p:sp>
      <p:sp>
        <p:nvSpPr>
          <p:cNvPr id="2925" name="Google Shape;2925;p67"/>
          <p:cNvSpPr txBox="1">
            <a:spLocks noGrp="1"/>
          </p:cNvSpPr>
          <p:nvPr>
            <p:ph type="subTitle" idx="1"/>
          </p:nvPr>
        </p:nvSpPr>
        <p:spPr>
          <a:xfrm>
            <a:off x="4838700" y="2466700"/>
            <a:ext cx="3589500" cy="128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E" dirty="0"/>
              <a:t>Imagine a normal planetary system under the influence of gravity (red arrow). The problem is focusing on how a constant uniform force directed one way, would affect the orbit of a planet.</a:t>
            </a:r>
            <a:endParaRPr dirty="0"/>
          </a:p>
        </p:txBody>
      </p:sp>
      <p:grpSp>
        <p:nvGrpSpPr>
          <p:cNvPr id="2927" name="Google Shape;2927;p67"/>
          <p:cNvGrpSpPr/>
          <p:nvPr/>
        </p:nvGrpSpPr>
        <p:grpSpPr>
          <a:xfrm>
            <a:off x="391864" y="3545270"/>
            <a:ext cx="289170" cy="284718"/>
            <a:chOff x="426000" y="3302025"/>
            <a:chExt cx="220875" cy="217475"/>
          </a:xfrm>
        </p:grpSpPr>
        <p:sp>
          <p:nvSpPr>
            <p:cNvPr id="2928" name="Google Shape;2928;p6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67"/>
          <p:cNvGrpSpPr/>
          <p:nvPr/>
        </p:nvGrpSpPr>
        <p:grpSpPr>
          <a:xfrm rot="5400000">
            <a:off x="1273912" y="4127100"/>
            <a:ext cx="357454" cy="956304"/>
            <a:chOff x="357713" y="600975"/>
            <a:chExt cx="357454" cy="956304"/>
          </a:xfrm>
        </p:grpSpPr>
        <p:sp>
          <p:nvSpPr>
            <p:cNvPr id="2931" name="Google Shape;2931;p6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5" name="Google Shape;293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67">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2023-12-21 17-49-54">
            <a:hlinkClick r:id="" action="ppaction://media"/>
            <a:extLst>
              <a:ext uri="{FF2B5EF4-FFF2-40B4-BE49-F238E27FC236}">
                <a16:creationId xmlns:a16="http://schemas.microsoft.com/office/drawing/2014/main" id="{CFF2FAA3-BA58-8331-AA28-FC39EF06B258}"/>
              </a:ext>
            </a:extLst>
          </p:cNvPr>
          <p:cNvPicPr>
            <a:picLocks noChangeAspect="1"/>
          </p:cNvPicPr>
          <p:nvPr>
            <a:videoFile r:link="rId1"/>
            <p:extLst>
              <p:ext uri="{DAA4B4D4-6D71-4841-9C94-3DE7FCFB9230}">
                <p14:media xmlns:p14="http://schemas.microsoft.com/office/powerpoint/2010/main" r:embed="rId2">
                  <p14:trim st="4040"/>
                  <p14:bmkLst>
                    <p14:bmk name="Bookmark 1" time="6843.5616"/>
                  </p14:bmkLst>
                </p14:media>
              </p:ext>
            </p:extLst>
          </p:nvPr>
        </p:nvPicPr>
        <p:blipFill rotWithShape="1">
          <a:blip r:embed="rId6"/>
          <a:srcRect l="22067" r="21205" b="5926"/>
          <a:stretch>
            <a:fillRect/>
          </a:stretch>
        </p:blipFill>
        <p:spPr>
          <a:xfrm>
            <a:off x="400701" y="352334"/>
            <a:ext cx="4193618" cy="3911843"/>
          </a:xfrm>
          <a:prstGeom prst="rect">
            <a:avLst/>
          </a:prstGeom>
        </p:spPr>
      </p:pic>
      <p:cxnSp>
        <p:nvCxnSpPr>
          <p:cNvPr id="4" name="Straight Arrow Connector 3">
            <a:extLst>
              <a:ext uri="{FF2B5EF4-FFF2-40B4-BE49-F238E27FC236}">
                <a16:creationId xmlns:a16="http://schemas.microsoft.com/office/drawing/2014/main" id="{2A418513-3EEE-B3E5-DDB9-EAAEAD1E5103}"/>
              </a:ext>
            </a:extLst>
          </p:cNvPr>
          <p:cNvCxnSpPr/>
          <p:nvPr/>
        </p:nvCxnSpPr>
        <p:spPr>
          <a:xfrm>
            <a:off x="4084320" y="525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3AAD05A-B465-3DBF-5C3D-ED5D2F5FCE68}"/>
              </a:ext>
            </a:extLst>
          </p:cNvPr>
          <p:cNvCxnSpPr/>
          <p:nvPr/>
        </p:nvCxnSpPr>
        <p:spPr>
          <a:xfrm>
            <a:off x="4084320" y="7543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7882F1-44BA-776E-D3AD-6A4C8AEEF010}"/>
              </a:ext>
            </a:extLst>
          </p:cNvPr>
          <p:cNvCxnSpPr/>
          <p:nvPr/>
        </p:nvCxnSpPr>
        <p:spPr>
          <a:xfrm>
            <a:off x="4084320" y="321564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7649746-1876-7265-23BE-A6FAE092CF8B}"/>
              </a:ext>
            </a:extLst>
          </p:cNvPr>
          <p:cNvCxnSpPr/>
          <p:nvPr/>
        </p:nvCxnSpPr>
        <p:spPr>
          <a:xfrm>
            <a:off x="4084320" y="100584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D3B4F1D-A990-50B6-3E4A-00C3AB149195}"/>
              </a:ext>
            </a:extLst>
          </p:cNvPr>
          <p:cNvCxnSpPr/>
          <p:nvPr/>
        </p:nvCxnSpPr>
        <p:spPr>
          <a:xfrm>
            <a:off x="4091940" y="128016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463F5-1DBD-FC3E-7722-BF83A50F062C}"/>
              </a:ext>
            </a:extLst>
          </p:cNvPr>
          <p:cNvCxnSpPr/>
          <p:nvPr/>
        </p:nvCxnSpPr>
        <p:spPr>
          <a:xfrm>
            <a:off x="4084320" y="295656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62B815E-23A5-D3D8-ED22-F946CB71FE8E}"/>
              </a:ext>
            </a:extLst>
          </p:cNvPr>
          <p:cNvCxnSpPr/>
          <p:nvPr/>
        </p:nvCxnSpPr>
        <p:spPr>
          <a:xfrm>
            <a:off x="4099560" y="15544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DD1D29-1910-555E-99F7-B0CFDC18A514}"/>
              </a:ext>
            </a:extLst>
          </p:cNvPr>
          <p:cNvCxnSpPr/>
          <p:nvPr/>
        </p:nvCxnSpPr>
        <p:spPr>
          <a:xfrm>
            <a:off x="4099560" y="18592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B2EC6B-30D3-6436-0C76-606006F8B3CE}"/>
              </a:ext>
            </a:extLst>
          </p:cNvPr>
          <p:cNvCxnSpPr/>
          <p:nvPr/>
        </p:nvCxnSpPr>
        <p:spPr>
          <a:xfrm>
            <a:off x="4099560" y="214884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89A640-28F8-2ECD-849A-D681AACDB31B}"/>
              </a:ext>
            </a:extLst>
          </p:cNvPr>
          <p:cNvCxnSpPr/>
          <p:nvPr/>
        </p:nvCxnSpPr>
        <p:spPr>
          <a:xfrm>
            <a:off x="4084320" y="24307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60F322-0091-3CDE-A1FE-C04B85C1226B}"/>
              </a:ext>
            </a:extLst>
          </p:cNvPr>
          <p:cNvCxnSpPr/>
          <p:nvPr/>
        </p:nvCxnSpPr>
        <p:spPr>
          <a:xfrm>
            <a:off x="4084320" y="269748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01BA76-F0BA-EA1E-40FE-2F217729DCBB}"/>
              </a:ext>
            </a:extLst>
          </p:cNvPr>
          <p:cNvCxnSpPr/>
          <p:nvPr/>
        </p:nvCxnSpPr>
        <p:spPr>
          <a:xfrm>
            <a:off x="4084320" y="348431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9B45D9-930D-5E9F-A22E-DD52B1DB03DC}"/>
              </a:ext>
            </a:extLst>
          </p:cNvPr>
          <p:cNvCxnSpPr/>
          <p:nvPr/>
        </p:nvCxnSpPr>
        <p:spPr>
          <a:xfrm>
            <a:off x="4069080" y="375610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913204-BEE5-D812-7EC0-05753F89763D}"/>
              </a:ext>
            </a:extLst>
          </p:cNvPr>
          <p:cNvCxnSpPr/>
          <p:nvPr/>
        </p:nvCxnSpPr>
        <p:spPr>
          <a:xfrm>
            <a:off x="4069080" y="4046220"/>
            <a:ext cx="42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930"/>
                                        </p:tgtEl>
                                        <p:attrNameLst>
                                          <p:attrName>style.visibility</p:attrName>
                                        </p:attrNameLst>
                                      </p:cBhvr>
                                      <p:to>
                                        <p:strVal val="visible"/>
                                      </p:to>
                                    </p:set>
                                    <p:anim calcmode="lin" valueType="num">
                                      <p:cBhvr additive="base">
                                        <p:cTn id="7" dur="1000"/>
                                        <p:tgtEl>
                                          <p:spTgt spid="29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927"/>
                                        </p:tgtEl>
                                        <p:attrNameLst>
                                          <p:attrName>style.visibility</p:attrName>
                                        </p:attrNameLst>
                                      </p:cBhvr>
                                      <p:to>
                                        <p:strVal val="visible"/>
                                      </p:to>
                                    </p:set>
                                    <p:anim calcmode="lin" valueType="num">
                                      <p:cBhvr additive="base">
                                        <p:cTn id="10" dur="1000"/>
                                        <p:tgtEl>
                                          <p:spTgt spid="2927"/>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1250"/>
                                  </p:stCondLst>
                                  <p:childTnLst>
                                    <p:set>
                                      <p:cBhvr>
                                        <p:cTn id="12" dur="1" fill="hold">
                                          <p:stCondLst>
                                            <p:cond delay="0"/>
                                          </p:stCondLst>
                                        </p:cTn>
                                        <p:tgtEl>
                                          <p:spTgt spid="2925"/>
                                        </p:tgtEl>
                                        <p:attrNameLst>
                                          <p:attrName>style.visibility</p:attrName>
                                        </p:attrNameLst>
                                      </p:cBhvr>
                                      <p:to>
                                        <p:strVal val="visible"/>
                                      </p:to>
                                    </p:set>
                                    <p:animEffect transition="in" filter="fade">
                                      <p:cBhvr>
                                        <p:cTn id="13" dur="1000"/>
                                        <p:tgtEl>
                                          <p:spTgt spid="2925"/>
                                        </p:tgtEl>
                                      </p:cBhvr>
                                    </p:animEffect>
                                  </p:childTnLst>
                                </p:cTn>
                              </p:par>
                              <p:par>
                                <p:cTn id="14" presetID="2" presetClass="entr" presetSubtype="2" fill="hold" nodeType="withEffect">
                                  <p:stCondLst>
                                    <p:cond delay="0"/>
                                  </p:stCondLst>
                                  <p:childTnLst>
                                    <p:set>
                                      <p:cBhvr>
                                        <p:cTn id="15" dur="1" fill="hold">
                                          <p:stCondLst>
                                            <p:cond delay="0"/>
                                          </p:stCondLst>
                                        </p:cTn>
                                        <p:tgtEl>
                                          <p:spTgt spid="2924"/>
                                        </p:tgtEl>
                                        <p:attrNameLst>
                                          <p:attrName>style.visibility</p:attrName>
                                        </p:attrNameLst>
                                      </p:cBhvr>
                                      <p:to>
                                        <p:strVal val="visible"/>
                                      </p:to>
                                    </p:set>
                                    <p:anim calcmode="lin" valueType="num">
                                      <p:cBhvr additive="base">
                                        <p:cTn id="16" dur="1000"/>
                                        <p:tgtEl>
                                          <p:spTgt spid="292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35"/>
                                        </p:tgtEl>
                                        <p:attrNameLst>
                                          <p:attrName>style.visibility</p:attrName>
                                        </p:attrNameLst>
                                      </p:cBhvr>
                                      <p:to>
                                        <p:strVal val="visible"/>
                                      </p:to>
                                    </p:set>
                                    <p:animEffect transition="in" filter="fade">
                                      <p:cBhvr>
                                        <p:cTn id="19" dur="1000"/>
                                        <p:tgtEl>
                                          <p:spTgt spid="2935"/>
                                        </p:tgtEl>
                                      </p:cBhvr>
                                    </p:animEffect>
                                  </p:childTnLst>
                                </p:cTn>
                              </p:par>
                              <p:par>
                                <p:cTn id="20" presetID="10" presetClass="entr" presetSubtype="0" fill="hold" nodeType="withEffect">
                                  <p:stCondLst>
                                    <p:cond delay="0"/>
                                  </p:stCondLst>
                                  <p:childTnLst>
                                    <p:set>
                                      <p:cBhvr>
                                        <p:cTn id="21" dur="1" fill="hold">
                                          <p:stCondLst>
                                            <p:cond delay="0"/>
                                          </p:stCondLst>
                                        </p:cTn>
                                        <p:tgtEl>
                                          <p:spTgt spid="2936"/>
                                        </p:tgtEl>
                                        <p:attrNameLst>
                                          <p:attrName>style.visibility</p:attrName>
                                        </p:attrNameLst>
                                      </p:cBhvr>
                                      <p:to>
                                        <p:strVal val="visible"/>
                                      </p:to>
                                    </p:set>
                                    <p:animEffect transition="in" filter="fade">
                                      <p:cBhvr>
                                        <p:cTn id="22" dur="1000"/>
                                        <p:tgtEl>
                                          <p:spTgt spid="2936"/>
                                        </p:tgtEl>
                                      </p:cBhvr>
                                    </p:animEffect>
                                  </p:childTnLst>
                                </p:cTn>
                              </p:par>
                              <p:par>
                                <p:cTn id="23" presetID="10" presetClass="entr" presetSubtype="0" fill="hold" nodeType="withEffect">
                                  <p:stCondLst>
                                    <p:cond delay="0"/>
                                  </p:stCondLst>
                                  <p:childTnLst>
                                    <p:set>
                                      <p:cBhvr>
                                        <p:cTn id="24" dur="1" fill="hold">
                                          <p:stCondLst>
                                            <p:cond delay="0"/>
                                          </p:stCondLst>
                                        </p:cTn>
                                        <p:tgtEl>
                                          <p:spTgt spid="2937"/>
                                        </p:tgtEl>
                                        <p:attrNameLst>
                                          <p:attrName>style.visibility</p:attrName>
                                        </p:attrNameLst>
                                      </p:cBhvr>
                                      <p:to>
                                        <p:strVal val="visible"/>
                                      </p:to>
                                    </p:set>
                                    <p:animEffect transition="in" filter="fade">
                                      <p:cBhvr>
                                        <p:cTn id="25" dur="1000"/>
                                        <p:tgtEl>
                                          <p:spTgt spid="2937"/>
                                        </p:tgtEl>
                                      </p:cBhvr>
                                    </p:animEffect>
                                  </p:childTnLst>
                                </p:cTn>
                              </p:par>
                              <p:par>
                                <p:cTn id="26" presetID="10" presetClass="entr" presetSubtype="0" fill="hold" nodeType="withEffect">
                                  <p:stCondLst>
                                    <p:cond delay="0"/>
                                  </p:stCondLst>
                                  <p:childTnLst>
                                    <p:set>
                                      <p:cBhvr>
                                        <p:cTn id="27" dur="1" fill="hold">
                                          <p:stCondLst>
                                            <p:cond delay="0"/>
                                          </p:stCondLst>
                                        </p:cTn>
                                        <p:tgtEl>
                                          <p:spTgt spid="2938"/>
                                        </p:tgtEl>
                                        <p:attrNameLst>
                                          <p:attrName>style.visibility</p:attrName>
                                        </p:attrNameLst>
                                      </p:cBhvr>
                                      <p:to>
                                        <p:strVal val="visible"/>
                                      </p:to>
                                    </p:set>
                                    <p:animEffect transition="in" filter="fade">
                                      <p:cBhvr>
                                        <p:cTn id="28" dur="1000"/>
                                        <p:tgtEl>
                                          <p:spTgt spid="2938"/>
                                        </p:tgtEl>
                                      </p:cBhvr>
                                    </p:animEffect>
                                  </p:childTnLst>
                                </p:cTn>
                              </p:par>
                              <p:par>
                                <p:cTn id="29" presetID="10" presetClass="entr" presetSubtype="0" fill="hold" nodeType="withEffect">
                                  <p:stCondLst>
                                    <p:cond delay="0"/>
                                  </p:stCondLst>
                                  <p:childTnLst>
                                    <p:set>
                                      <p:cBhvr>
                                        <p:cTn id="30" dur="1" fill="hold">
                                          <p:stCondLst>
                                            <p:cond delay="0"/>
                                          </p:stCondLst>
                                        </p:cTn>
                                        <p:tgtEl>
                                          <p:spTgt spid="2939"/>
                                        </p:tgtEl>
                                        <p:attrNameLst>
                                          <p:attrName>style.visibility</p:attrName>
                                        </p:attrNameLst>
                                      </p:cBhvr>
                                      <p:to>
                                        <p:strVal val="visible"/>
                                      </p:to>
                                    </p:set>
                                    <p:animEffect transition="in" filter="fade">
                                      <p:cBhvr>
                                        <p:cTn id="31" dur="1000"/>
                                        <p:tgtEl>
                                          <p:spTgt spid="2939"/>
                                        </p:tgtEl>
                                      </p:cBhvr>
                                    </p:animEffect>
                                  </p:childTnLst>
                                </p:cTn>
                              </p:par>
                            </p:childTnLst>
                          </p:cTn>
                        </p:par>
                        <p:par>
                          <p:cTn id="32" fill="hold">
                            <p:stCondLst>
                              <p:cond delay="2250"/>
                            </p:stCondLst>
                            <p:childTnLst>
                              <p:par>
                                <p:cTn id="33" presetID="1" presetClass="mediacall" presetSubtype="0" fill="hold" nodeType="afterEffect">
                                  <p:stCondLst>
                                    <p:cond delay="0"/>
                                  </p:stCondLst>
                                  <p:childTnLst>
                                    <p:cmd type="call" cmd="playFrom(0.0)">
                                      <p:cBhvr>
                                        <p:cTn id="34" dur="3411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35" repeatCount="indefinite" fill="hold" display="0">
                  <p:stCondLst>
                    <p:cond delay="indefinite"/>
                  </p:stCondLst>
                </p:cTn>
                <p:tgtEl>
                  <p:spTgt spid="2"/>
                </p:tgtEl>
              </p:cMediaNode>
            </p:video>
            <p:seq concurrent="1" nextAc="seek">
              <p:cTn id="36" restart="whenNotActive" fill="hold" evtFilter="cancelBubble" nodeType="interactiveSeq">
                <p:stCondLst>
                  <p:cond evt="onClick" delay="0">
                    <p:tgtEl>
                      <p:spTgt spid="2"/>
                    </p:tgtEl>
                  </p:cond>
                </p:stCondLst>
                <p:endSync evt="end" delay="0">
                  <p:rtn val="all"/>
                </p:endSync>
                <p:childTnLst>
                  <p:par>
                    <p:cTn id="37" fill="hold">
                      <p:stCondLst>
                        <p:cond delay="0"/>
                      </p:stCondLst>
                      <p:childTnLst>
                        <p:par>
                          <p:cTn id="38" fill="hold">
                            <p:stCondLst>
                              <p:cond delay="0"/>
                            </p:stCondLst>
                            <p:childTnLst>
                              <p:par>
                                <p:cTn id="39" presetID="2" presetClass="mediacall" presetSubtype="0" fill="hold" nodeType="clickEffect">
                                  <p:stCondLst>
                                    <p:cond delay="0"/>
                                  </p:stCondLst>
                                  <p:childTnLst>
                                    <p:cmd type="call" cmd="togglePause">
                                      <p:cBhvr>
                                        <p:cTn id="40"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97" name="Google Shape;3297;p80"/>
              <p:cNvSpPr txBox="1">
                <a:spLocks noGrp="1"/>
              </p:cNvSpPr>
              <p:nvPr>
                <p:ph type="subTitle" idx="1"/>
              </p:nvPr>
            </p:nvSpPr>
            <p:spPr>
              <a:xfrm>
                <a:off x="4913749" y="1462154"/>
                <a:ext cx="3867600" cy="772800"/>
              </a:xfrm>
              <a:prstGeom prst="rect">
                <a:avLst/>
              </a:prstGeom>
            </p:spPr>
            <p:txBody>
              <a:bodyPr spcFirstLastPara="1" wrap="square" lIns="91425" tIns="0" rIns="91425" bIns="91425" anchor="t" anchorCtr="0">
                <a:noAutofit/>
              </a:bodyPr>
              <a:lstStyle/>
              <a:p>
                <a:pPr lvl="0">
                  <a:buClr>
                    <a:schemeClr val="dk2"/>
                  </a:buClr>
                  <a:buSzPts val="1400"/>
                </a:pPr>
                <a14:m>
                  <m:oMath xmlns:m="http://schemas.openxmlformats.org/officeDocument/2006/math">
                    <m:r>
                      <a:rPr lang="en-IE" sz="1800" i="1" dirty="0" smtClean="0">
                        <a:latin typeface="Cambria Math" panose="02040503050406030204" pitchFamily="18" charset="0"/>
                      </a:rPr>
                      <m:t>𝑚𝑎</m:t>
                    </m:r>
                    <m:r>
                      <a:rPr lang="en-IE" sz="1800" i="1" dirty="0" smtClean="0">
                        <a:latin typeface="Cambria Math" panose="02040503050406030204" pitchFamily="18" charset="0"/>
                      </a:rPr>
                      <m:t> = </m:t>
                    </m:r>
                    <m:f>
                      <m:fPr>
                        <m:ctrlPr>
                          <a:rPr lang="en-IE" sz="1800" i="1" dirty="0" smtClean="0">
                            <a:latin typeface="Cambria Math" panose="02040503050406030204" pitchFamily="18" charset="0"/>
                          </a:rPr>
                        </m:ctrlPr>
                      </m:fPr>
                      <m:num>
                        <m:r>
                          <a:rPr lang="en-IE" sz="1800" i="1" dirty="0">
                            <a:latin typeface="Cambria Math" panose="02040503050406030204" pitchFamily="18" charset="0"/>
                          </a:rPr>
                          <m:t>𝐺𝑀𝑚</m:t>
                        </m:r>
                      </m:num>
                      <m:den>
                        <m:sSup>
                          <m:sSupPr>
                            <m:ctrlPr>
                              <a:rPr lang="en-IE" sz="1800" i="1" dirty="0">
                                <a:latin typeface="Cambria Math" panose="02040503050406030204" pitchFamily="18" charset="0"/>
                              </a:rPr>
                            </m:ctrlPr>
                          </m:sSupPr>
                          <m:e>
                            <m:r>
                              <a:rPr lang="en-IE" sz="1800" i="1" dirty="0">
                                <a:latin typeface="Cambria Math" panose="02040503050406030204" pitchFamily="18" charset="0"/>
                              </a:rPr>
                              <m:t>𝑟</m:t>
                            </m:r>
                          </m:e>
                          <m:sup>
                            <m:r>
                              <a:rPr lang="en-IE" sz="1800" i="1" dirty="0">
                                <a:latin typeface="Cambria Math" panose="02040503050406030204" pitchFamily="18" charset="0"/>
                              </a:rPr>
                              <m:t>2</m:t>
                            </m:r>
                          </m:sup>
                        </m:sSup>
                      </m:den>
                    </m:f>
                  </m:oMath>
                </a14:m>
                <a:r>
                  <a:rPr lang="en-IE" sz="1800" dirty="0"/>
                  <a:t> </a:t>
                </a:r>
                <a:r>
                  <a:rPr lang="en-IE" sz="1600" dirty="0"/>
                  <a:t>(1)     </a:t>
                </a:r>
                <a:r>
                  <a:rPr lang="en-IE" sz="1800" dirty="0"/>
                  <a:t>Gravity.</a:t>
                </a:r>
                <a:endParaRPr sz="1800" dirty="0"/>
              </a:p>
            </p:txBody>
          </p:sp>
        </mc:Choice>
        <mc:Fallback xmlns="">
          <p:sp>
            <p:nvSpPr>
              <p:cNvPr id="3297" name="Google Shape;3297;p80"/>
              <p:cNvSpPr txBox="1">
                <a:spLocks noGrp="1" noRot="1" noChangeAspect="1" noMove="1" noResize="1" noEditPoints="1" noAdjustHandles="1" noChangeArrowheads="1" noChangeShapeType="1" noTextEdit="1"/>
              </p:cNvSpPr>
              <p:nvPr>
                <p:ph type="subTitle" idx="1"/>
              </p:nvPr>
            </p:nvSpPr>
            <p:spPr>
              <a:xfrm>
                <a:off x="4913749" y="1462154"/>
                <a:ext cx="3867600" cy="772800"/>
              </a:xfrm>
              <a:prstGeom prst="rect">
                <a:avLst/>
              </a:prstGeom>
              <a:blipFill>
                <a:blip r:embed="rId3"/>
                <a:stretch>
                  <a:fillRect t="-3150"/>
                </a:stretch>
              </a:blipFill>
            </p:spPr>
            <p:txBody>
              <a:bodyPr/>
              <a:lstStyle/>
              <a:p>
                <a:r>
                  <a:rPr lang="en-IE">
                    <a:noFill/>
                  </a:rPr>
                  <a:t> </a:t>
                </a:r>
              </a:p>
            </p:txBody>
          </p:sp>
        </mc:Fallback>
      </mc:AlternateContent>
      <p:sp>
        <p:nvSpPr>
          <p:cNvPr id="3298" name="Google Shape;3298;p80"/>
          <p:cNvSpPr txBox="1">
            <a:spLocks noGrp="1"/>
          </p:cNvSpPr>
          <p:nvPr>
            <p:ph type="subTitle" idx="2"/>
          </p:nvPr>
        </p:nvSpPr>
        <p:spPr>
          <a:xfrm>
            <a:off x="2278783" y="1462154"/>
            <a:ext cx="2823442" cy="772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Main force acting on planet:</a:t>
            </a:r>
            <a:endParaRPr dirty="0">
              <a:solidFill>
                <a:schemeClr val="lt1"/>
              </a:solidFill>
            </a:endParaRPr>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Theory:   (forget solar wind)</a:t>
            </a:r>
            <a:endParaRPr dirty="0"/>
          </a:p>
        </p:txBody>
      </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298;p80">
            <a:extLst>
              <a:ext uri="{FF2B5EF4-FFF2-40B4-BE49-F238E27FC236}">
                <a16:creationId xmlns:a16="http://schemas.microsoft.com/office/drawing/2014/main" id="{40C59747-A6A4-735F-2628-19499F9311DA}"/>
              </a:ext>
            </a:extLst>
          </p:cNvPr>
          <p:cNvSpPr txBox="1">
            <a:spLocks/>
          </p:cNvSpPr>
          <p:nvPr/>
        </p:nvSpPr>
        <p:spPr>
          <a:xfrm>
            <a:off x="2278783" y="2535797"/>
            <a:ext cx="2823442" cy="77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IE" dirty="0"/>
              <a:t>Write (1) as a pair of dif. equations:  </a:t>
            </a:r>
          </a:p>
        </p:txBody>
      </p:sp>
      <mc:AlternateContent xmlns:mc="http://schemas.openxmlformats.org/markup-compatibility/2006" xmlns:a14="http://schemas.microsoft.com/office/drawing/2010/main">
        <mc:Choice Requires="a14">
          <p:sp>
            <p:nvSpPr>
              <p:cNvPr id="3" name="Google Shape;3297;p80">
                <a:extLst>
                  <a:ext uri="{FF2B5EF4-FFF2-40B4-BE49-F238E27FC236}">
                    <a16:creationId xmlns:a16="http://schemas.microsoft.com/office/drawing/2014/main" id="{D063CBBF-A258-5CA1-753B-D139339796BE}"/>
                  </a:ext>
                </a:extLst>
              </p:cNvPr>
              <p:cNvSpPr txBox="1">
                <a:spLocks/>
              </p:cNvSpPr>
              <p:nvPr/>
            </p:nvSpPr>
            <p:spPr>
              <a:xfrm>
                <a:off x="4913749" y="2518929"/>
                <a:ext cx="3867600" cy="772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1800" b="0" i="1" dirty="0" smtClean="0">
                            <a:latin typeface="Cambria Math" panose="02040503050406030204" pitchFamily="18" charset="0"/>
                          </a:rPr>
                        </m:ctrlPr>
                      </m:sSubPr>
                      <m:e>
                        <m:acc>
                          <m:accPr>
                            <m:chr m:val="̈"/>
                            <m:ctrlPr>
                              <a:rPr lang="en-IE" sz="1800" b="0" i="1" dirty="0" smtClean="0">
                                <a:latin typeface="Cambria Math" panose="02040503050406030204" pitchFamily="18" charset="0"/>
                              </a:rPr>
                            </m:ctrlPr>
                          </m:accPr>
                          <m:e>
                            <m:r>
                              <a:rPr lang="en-IE" sz="1800" b="0" i="1" dirty="0" smtClean="0">
                                <a:latin typeface="Cambria Math" panose="02040503050406030204" pitchFamily="18" charset="0"/>
                              </a:rPr>
                              <m:t>𝑟</m:t>
                            </m:r>
                          </m:e>
                        </m:acc>
                      </m:e>
                      <m:sub>
                        <m:r>
                          <a:rPr lang="en-IE" sz="1800" b="0" i="1" dirty="0" smtClean="0">
                            <a:latin typeface="Cambria Math" panose="02040503050406030204" pitchFamily="18" charset="0"/>
                          </a:rPr>
                          <m:t>1</m:t>
                        </m:r>
                      </m:sub>
                    </m:sSub>
                    <m:r>
                      <a:rPr lang="ar-AE" sz="1800" i="1" dirty="0" smtClean="0">
                        <a:latin typeface="Cambria Math" panose="02040503050406030204" pitchFamily="18" charset="0"/>
                      </a:rPr>
                      <m:t> = </m:t>
                    </m:r>
                    <m:f>
                      <m:fPr>
                        <m:ctrlPr>
                          <a:rPr lang="ar-AE" sz="1800" i="1" dirty="0" smtClean="0">
                            <a:latin typeface="Cambria Math" panose="02040503050406030204" pitchFamily="18" charset="0"/>
                          </a:rPr>
                        </m:ctrlPr>
                      </m:fPr>
                      <m:num>
                        <m:r>
                          <a:rPr lang="en-IE" sz="1800" b="0" i="1" dirty="0" smtClean="0">
                            <a:latin typeface="Cambria Math" panose="02040503050406030204" pitchFamily="18" charset="0"/>
                          </a:rPr>
                          <m:t>−</m:t>
                        </m:r>
                        <m:sSub>
                          <m:sSubPr>
                            <m:ctrlPr>
                              <a:rPr lang="en-IE" sz="1800" b="0" i="1" dirty="0" smtClean="0">
                                <a:latin typeface="Cambria Math" panose="02040503050406030204" pitchFamily="18" charset="0"/>
                              </a:rPr>
                            </m:ctrlPr>
                          </m:sSubPr>
                          <m:e>
                            <m:r>
                              <a:rPr lang="en-IE" sz="1800" b="0" i="1" dirty="0" smtClean="0">
                                <a:latin typeface="Cambria Math" panose="02040503050406030204" pitchFamily="18" charset="0"/>
                              </a:rPr>
                              <m:t>𝑟</m:t>
                            </m:r>
                          </m:e>
                          <m:sub>
                            <m:r>
                              <a:rPr lang="en-IE" sz="1800" b="0" i="1" dirty="0" smtClean="0">
                                <a:latin typeface="Cambria Math" panose="02040503050406030204" pitchFamily="18" charset="0"/>
                              </a:rPr>
                              <m:t>1</m:t>
                            </m:r>
                          </m:sub>
                        </m:sSub>
                      </m:num>
                      <m:den>
                        <m:sSup>
                          <m:sSupPr>
                            <m:ctrlPr>
                              <a:rPr lang="ar-AE" sz="1800" i="1" dirty="0">
                                <a:latin typeface="Cambria Math" panose="02040503050406030204" pitchFamily="18" charset="0"/>
                              </a:rPr>
                            </m:ctrlPr>
                          </m:sSupPr>
                          <m:e>
                            <m:r>
                              <a:rPr lang="ar-AE" sz="1800" i="1" dirty="0">
                                <a:latin typeface="Cambria Math" panose="02040503050406030204" pitchFamily="18" charset="0"/>
                              </a:rPr>
                              <m:t>𝑟</m:t>
                            </m:r>
                          </m:e>
                          <m:sup>
                            <m:r>
                              <a:rPr lang="en-IE" sz="1800" b="0" i="1" dirty="0" smtClean="0">
                                <a:latin typeface="Cambria Math" panose="02040503050406030204" pitchFamily="18" charset="0"/>
                              </a:rPr>
                              <m:t>3</m:t>
                            </m:r>
                          </m:sup>
                        </m:sSup>
                      </m:den>
                    </m:f>
                  </m:oMath>
                </a14:m>
                <a:r>
                  <a:rPr lang="ar-AE" sz="1800" dirty="0"/>
                  <a:t> </a:t>
                </a:r>
                <a:r>
                  <a:rPr lang="en-IE" sz="1800" dirty="0"/>
                  <a:t>	</a:t>
                </a:r>
                <a:r>
                  <a:rPr lang="en-IE" sz="1600" dirty="0"/>
                  <a:t>(2a)   </a:t>
                </a:r>
                <a:endParaRPr lang="en-IE" sz="1800" dirty="0"/>
              </a:p>
              <a:p>
                <a:pPr>
                  <a:buClr>
                    <a:schemeClr val="dk2"/>
                  </a:buClr>
                  <a:buSzPts val="1400"/>
                </a:pPr>
                <a14:m>
                  <m:oMath xmlns:m="http://schemas.openxmlformats.org/officeDocument/2006/math">
                    <m:sSub>
                      <m:sSubPr>
                        <m:ctrlPr>
                          <a:rPr lang="en-IE" sz="1800" i="1" dirty="0">
                            <a:latin typeface="Cambria Math" panose="02040503050406030204" pitchFamily="18" charset="0"/>
                          </a:rPr>
                        </m:ctrlPr>
                      </m:sSubPr>
                      <m:e>
                        <m:acc>
                          <m:accPr>
                            <m:chr m:val="̈"/>
                            <m:ctrlPr>
                              <a:rPr lang="en-IE" sz="1800" i="1" dirty="0">
                                <a:latin typeface="Cambria Math" panose="02040503050406030204" pitchFamily="18" charset="0"/>
                              </a:rPr>
                            </m:ctrlPr>
                          </m:accPr>
                          <m:e>
                            <m:r>
                              <a:rPr lang="en-IE" sz="1800" i="1" dirty="0">
                                <a:latin typeface="Cambria Math" panose="02040503050406030204" pitchFamily="18" charset="0"/>
                              </a:rPr>
                              <m:t>𝑟</m:t>
                            </m:r>
                          </m:e>
                        </m:acc>
                      </m:e>
                      <m:sub>
                        <m:r>
                          <a:rPr lang="en-IE" sz="1800" b="0" i="1" dirty="0" smtClean="0">
                            <a:latin typeface="Cambria Math" panose="02040503050406030204" pitchFamily="18" charset="0"/>
                          </a:rPr>
                          <m:t>2</m:t>
                        </m:r>
                      </m:sub>
                    </m:sSub>
                    <m:r>
                      <a:rPr lang="ar-AE" sz="1800" i="1" dirty="0">
                        <a:latin typeface="Cambria Math" panose="02040503050406030204" pitchFamily="18" charset="0"/>
                      </a:rPr>
                      <m:t> = </m:t>
                    </m:r>
                    <m:f>
                      <m:fPr>
                        <m:ctrlPr>
                          <a:rPr lang="ar-AE" sz="1800" i="1" dirty="0">
                            <a:latin typeface="Cambria Math" panose="02040503050406030204" pitchFamily="18" charset="0"/>
                          </a:rPr>
                        </m:ctrlPr>
                      </m:fPr>
                      <m:num>
                        <m:r>
                          <a:rPr lang="en-IE" sz="1800" i="1" dirty="0">
                            <a:latin typeface="Cambria Math" panose="02040503050406030204" pitchFamily="18" charset="0"/>
                          </a:rPr>
                          <m:t>−</m:t>
                        </m:r>
                        <m:sSub>
                          <m:sSubPr>
                            <m:ctrlPr>
                              <a:rPr lang="en-IE" sz="1800" i="1" dirty="0" smtClean="0">
                                <a:latin typeface="Cambria Math" panose="02040503050406030204" pitchFamily="18" charset="0"/>
                              </a:rPr>
                            </m:ctrlPr>
                          </m:sSubPr>
                          <m:e>
                            <m:r>
                              <a:rPr lang="en-IE" sz="1800" i="1" dirty="0">
                                <a:latin typeface="Cambria Math" panose="02040503050406030204" pitchFamily="18" charset="0"/>
                              </a:rPr>
                              <m:t>𝑟</m:t>
                            </m:r>
                          </m:e>
                          <m:sub>
                            <m:r>
                              <a:rPr lang="en-IE" sz="1800" b="0" i="1" dirty="0" smtClean="0">
                                <a:latin typeface="Cambria Math" panose="02040503050406030204" pitchFamily="18" charset="0"/>
                              </a:rPr>
                              <m:t>2</m:t>
                            </m:r>
                          </m:sub>
                        </m:sSub>
                      </m:num>
                      <m:den>
                        <m:sSup>
                          <m:sSupPr>
                            <m:ctrlPr>
                              <a:rPr lang="ar-AE" sz="1800" i="1" dirty="0">
                                <a:latin typeface="Cambria Math" panose="02040503050406030204" pitchFamily="18" charset="0"/>
                              </a:rPr>
                            </m:ctrlPr>
                          </m:sSupPr>
                          <m:e>
                            <m:r>
                              <a:rPr lang="ar-AE" sz="1800" i="1" dirty="0">
                                <a:latin typeface="Cambria Math" panose="02040503050406030204" pitchFamily="18" charset="0"/>
                              </a:rPr>
                              <m:t>𝑟</m:t>
                            </m:r>
                          </m:e>
                          <m:sup>
                            <m:r>
                              <a:rPr lang="en-IE" sz="1800" i="1" dirty="0">
                                <a:latin typeface="Cambria Math" panose="02040503050406030204" pitchFamily="18" charset="0"/>
                              </a:rPr>
                              <m:t>3</m:t>
                            </m:r>
                          </m:sup>
                        </m:sSup>
                      </m:den>
                    </m:f>
                  </m:oMath>
                </a14:m>
                <a:r>
                  <a:rPr lang="en-IE" sz="1800" dirty="0"/>
                  <a:t> 	</a:t>
                </a:r>
                <a:r>
                  <a:rPr lang="en-IE" sz="1600" dirty="0"/>
                  <a:t>(2b) </a:t>
                </a:r>
                <a:endParaRPr lang="en-IE" sz="1800" dirty="0"/>
              </a:p>
            </p:txBody>
          </p:sp>
        </mc:Choice>
        <mc:Fallback xmlns="">
          <p:sp>
            <p:nvSpPr>
              <p:cNvPr id="3" name="Google Shape;3297;p80">
                <a:extLst>
                  <a:ext uri="{FF2B5EF4-FFF2-40B4-BE49-F238E27FC236}">
                    <a16:creationId xmlns:a16="http://schemas.microsoft.com/office/drawing/2014/main" id="{D063CBBF-A258-5CA1-753B-D139339796BE}"/>
                  </a:ext>
                </a:extLst>
              </p:cNvPr>
              <p:cNvSpPr txBox="1">
                <a:spLocks noRot="1" noChangeAspect="1" noMove="1" noResize="1" noEditPoints="1" noAdjustHandles="1" noChangeArrowheads="1" noChangeShapeType="1" noTextEdit="1"/>
              </p:cNvSpPr>
              <p:nvPr/>
            </p:nvSpPr>
            <p:spPr>
              <a:xfrm>
                <a:off x="4913749" y="2518929"/>
                <a:ext cx="3867600" cy="772800"/>
              </a:xfrm>
              <a:prstGeom prst="rect">
                <a:avLst/>
              </a:prstGeom>
              <a:blipFill>
                <a:blip r:embed="rId5"/>
                <a:stretch>
                  <a:fillRect t="-6299" b="-32283"/>
                </a:stretch>
              </a:blipFill>
              <a:ln>
                <a:noFill/>
              </a:ln>
            </p:spPr>
            <p:txBody>
              <a:bodyPr/>
              <a:lstStyle/>
              <a:p>
                <a:r>
                  <a:rPr lang="en-IE">
                    <a:noFill/>
                  </a:rPr>
                  <a:t> </a:t>
                </a:r>
              </a:p>
            </p:txBody>
          </p:sp>
        </mc:Fallback>
      </mc:AlternateContent>
      <p:sp>
        <p:nvSpPr>
          <p:cNvPr id="4" name="Google Shape;2617;p60">
            <a:extLst>
              <a:ext uri="{FF2B5EF4-FFF2-40B4-BE49-F238E27FC236}">
                <a16:creationId xmlns:a16="http://schemas.microsoft.com/office/drawing/2014/main" id="{B5B3D15A-6BD0-1556-1D09-1969FCAE25D2}"/>
              </a:ext>
            </a:extLst>
          </p:cNvPr>
          <p:cNvSpPr/>
          <p:nvPr/>
        </p:nvSpPr>
        <p:spPr>
          <a:xfrm>
            <a:off x="1303442" y="154036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19;p60">
            <a:extLst>
              <a:ext uri="{FF2B5EF4-FFF2-40B4-BE49-F238E27FC236}">
                <a16:creationId xmlns:a16="http://schemas.microsoft.com/office/drawing/2014/main" id="{10900971-0552-7D61-FE12-98DAA7ECE009}"/>
              </a:ext>
            </a:extLst>
          </p:cNvPr>
          <p:cNvSpPr txBox="1">
            <a:spLocks/>
          </p:cNvSpPr>
          <p:nvPr/>
        </p:nvSpPr>
        <p:spPr>
          <a:xfrm>
            <a:off x="1170350" y="1462154"/>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ctr"/>
            <a:r>
              <a:rPr lang="en">
                <a:solidFill>
                  <a:schemeClr val="dk1"/>
                </a:solidFill>
              </a:rPr>
              <a:t>01</a:t>
            </a:r>
          </a:p>
        </p:txBody>
      </p:sp>
      <p:sp>
        <p:nvSpPr>
          <p:cNvPr id="6" name="Google Shape;2617;p60">
            <a:extLst>
              <a:ext uri="{FF2B5EF4-FFF2-40B4-BE49-F238E27FC236}">
                <a16:creationId xmlns:a16="http://schemas.microsoft.com/office/drawing/2014/main" id="{B30A5A74-C7FB-0BC1-FCB8-29E11612266D}"/>
              </a:ext>
            </a:extLst>
          </p:cNvPr>
          <p:cNvSpPr/>
          <p:nvPr/>
        </p:nvSpPr>
        <p:spPr>
          <a:xfrm>
            <a:off x="1303442" y="263206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19;p60">
            <a:extLst>
              <a:ext uri="{FF2B5EF4-FFF2-40B4-BE49-F238E27FC236}">
                <a16:creationId xmlns:a16="http://schemas.microsoft.com/office/drawing/2014/main" id="{3B0FA939-A9FF-B69A-42EB-346948B2D38F}"/>
              </a:ext>
            </a:extLst>
          </p:cNvPr>
          <p:cNvSpPr txBox="1">
            <a:spLocks/>
          </p:cNvSpPr>
          <p:nvPr/>
        </p:nvSpPr>
        <p:spPr>
          <a:xfrm>
            <a:off x="1170350" y="2553862"/>
            <a:ext cx="821700" cy="554400"/>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ctr"/>
            <a:r>
              <a:rPr lang="en">
                <a:solidFill>
                  <a:schemeClr val="dk1"/>
                </a:solidFill>
              </a:rPr>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97"/>
                                        </p:tgtEl>
                                        <p:attrNameLst>
                                          <p:attrName>style.visibility</p:attrName>
                                        </p:attrNameLst>
                                      </p:cBhvr>
                                      <p:to>
                                        <p:strVal val="visible"/>
                                      </p:to>
                                    </p:set>
                                    <p:animEffect transition="in" filter="fade">
                                      <p:cBhvr>
                                        <p:cTn id="7" dur="1000"/>
                                        <p:tgtEl>
                                          <p:spTgt spid="3297"/>
                                        </p:tgtEl>
                                      </p:cBhvr>
                                    </p:animEffect>
                                  </p:childTnLst>
                                </p:cTn>
                              </p:par>
                              <p:par>
                                <p:cTn id="8" presetID="23" presetClass="entr" presetSubtype="16" fill="hold" nodeType="withEffect">
                                  <p:stCondLst>
                                    <p:cond delay="0"/>
                                  </p:stCondLst>
                                  <p:childTnLst>
                                    <p:set>
                                      <p:cBhvr>
                                        <p:cTn id="9" dur="1" fill="hold">
                                          <p:stCondLst>
                                            <p:cond delay="0"/>
                                          </p:stCondLst>
                                        </p:cTn>
                                        <p:tgtEl>
                                          <p:spTgt spid="3303"/>
                                        </p:tgtEl>
                                        <p:attrNameLst>
                                          <p:attrName>style.visibility</p:attrName>
                                        </p:attrNameLst>
                                      </p:cBhvr>
                                      <p:to>
                                        <p:strVal val="visible"/>
                                      </p:to>
                                    </p:set>
                                    <p:anim calcmode="lin" valueType="num">
                                      <p:cBhvr additive="base">
                                        <p:cTn id="10" dur="1000"/>
                                        <p:tgtEl>
                                          <p:spTgt spid="3303"/>
                                        </p:tgtEl>
                                        <p:attrNameLst>
                                          <p:attrName>ppt_w</p:attrName>
                                        </p:attrNameLst>
                                      </p:cBhvr>
                                      <p:tavLst>
                                        <p:tav tm="0">
                                          <p:val>
                                            <p:strVal val="0"/>
                                          </p:val>
                                        </p:tav>
                                        <p:tav tm="100000">
                                          <p:val>
                                            <p:strVal val="#ppt_w"/>
                                          </p:val>
                                        </p:tav>
                                      </p:tavLst>
                                    </p:anim>
                                    <p:anim calcmode="lin" valueType="num">
                                      <p:cBhvr additive="base">
                                        <p:cTn id="11" dur="1000"/>
                                        <p:tgtEl>
                                          <p:spTgt spid="3303"/>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3299"/>
                                        </p:tgtEl>
                                        <p:attrNameLst>
                                          <p:attrName>style.visibility</p:attrName>
                                        </p:attrNameLst>
                                      </p:cBhvr>
                                      <p:to>
                                        <p:strVal val="visible"/>
                                      </p:to>
                                    </p:set>
                                    <p:anim calcmode="lin" valueType="num">
                                      <p:cBhvr additive="base">
                                        <p:cTn id="14" dur="1000"/>
                                        <p:tgtEl>
                                          <p:spTgt spid="329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3298"/>
                                        </p:tgtEl>
                                        <p:attrNameLst>
                                          <p:attrName>style.visibility</p:attrName>
                                        </p:attrNameLst>
                                      </p:cBhvr>
                                      <p:to>
                                        <p:strVal val="visible"/>
                                      </p:to>
                                    </p:set>
                                    <p:animEffect transition="in" filter="fade">
                                      <p:cBhvr>
                                        <p:cTn id="17" dur="1000"/>
                                        <p:tgtEl>
                                          <p:spTgt spid="3298"/>
                                        </p:tgtEl>
                                      </p:cBhvr>
                                    </p:animEffect>
                                  </p:childTnLst>
                                </p:cTn>
                              </p:par>
                              <p:par>
                                <p:cTn id="18" presetID="10" presetClass="entr" presetSubtype="0" fill="hold" nodeType="withEffect">
                                  <p:stCondLst>
                                    <p:cond delay="0"/>
                                  </p:stCondLst>
                                  <p:childTnLst>
                                    <p:set>
                                      <p:cBhvr>
                                        <p:cTn id="19" dur="1" fill="hold">
                                          <p:stCondLst>
                                            <p:cond delay="0"/>
                                          </p:stCondLst>
                                        </p:cTn>
                                        <p:tgtEl>
                                          <p:spTgt spid="3304"/>
                                        </p:tgtEl>
                                        <p:attrNameLst>
                                          <p:attrName>style.visibility</p:attrName>
                                        </p:attrNameLst>
                                      </p:cBhvr>
                                      <p:to>
                                        <p:strVal val="visible"/>
                                      </p:to>
                                    </p:set>
                                    <p:animEffect transition="in" filter="fade">
                                      <p:cBhvr>
                                        <p:cTn id="20" dur="1000"/>
                                        <p:tgtEl>
                                          <p:spTgt spid="3304"/>
                                        </p:tgtEl>
                                      </p:cBhvr>
                                    </p:animEffect>
                                  </p:childTnLst>
                                </p:cTn>
                              </p:par>
                              <p:par>
                                <p:cTn id="21" presetID="10" presetClass="entr" presetSubtype="0" fill="hold" nodeType="withEffect">
                                  <p:stCondLst>
                                    <p:cond delay="0"/>
                                  </p:stCondLst>
                                  <p:childTnLst>
                                    <p:set>
                                      <p:cBhvr>
                                        <p:cTn id="22" dur="1" fill="hold">
                                          <p:stCondLst>
                                            <p:cond delay="0"/>
                                          </p:stCondLst>
                                        </p:cTn>
                                        <p:tgtEl>
                                          <p:spTgt spid="3305"/>
                                        </p:tgtEl>
                                        <p:attrNameLst>
                                          <p:attrName>style.visibility</p:attrName>
                                        </p:attrNameLst>
                                      </p:cBhvr>
                                      <p:to>
                                        <p:strVal val="visible"/>
                                      </p:to>
                                    </p:set>
                                    <p:animEffect transition="in" filter="fade">
                                      <p:cBhvr>
                                        <p:cTn id="23" dur="1000"/>
                                        <p:tgtEl>
                                          <p:spTgt spid="3305"/>
                                        </p:tgtEl>
                                      </p:cBhvr>
                                    </p:animEffect>
                                  </p:childTnLst>
                                </p:cTn>
                              </p:par>
                              <p:par>
                                <p:cTn id="24" presetID="10" presetClass="entr" presetSubtype="0" fill="hold" nodeType="withEffect">
                                  <p:stCondLst>
                                    <p:cond delay="0"/>
                                  </p:stCondLst>
                                  <p:childTnLst>
                                    <p:set>
                                      <p:cBhvr>
                                        <p:cTn id="25" dur="1" fill="hold">
                                          <p:stCondLst>
                                            <p:cond delay="0"/>
                                          </p:stCondLst>
                                        </p:cTn>
                                        <p:tgtEl>
                                          <p:spTgt spid="3306"/>
                                        </p:tgtEl>
                                        <p:attrNameLst>
                                          <p:attrName>style.visibility</p:attrName>
                                        </p:attrNameLst>
                                      </p:cBhvr>
                                      <p:to>
                                        <p:strVal val="visible"/>
                                      </p:to>
                                    </p:set>
                                    <p:animEffect transition="in" filter="fade">
                                      <p:cBhvr>
                                        <p:cTn id="26" dur="1000"/>
                                        <p:tgtEl>
                                          <p:spTgt spid="3306"/>
                                        </p:tgtEl>
                                      </p:cBhvr>
                                    </p:animEffect>
                                  </p:childTnLst>
                                </p:cTn>
                              </p:par>
                              <p:par>
                                <p:cTn id="27" presetID="10" presetClass="entr" presetSubtype="0" fill="hold" nodeType="withEffect">
                                  <p:stCondLst>
                                    <p:cond delay="0"/>
                                  </p:stCondLst>
                                  <p:childTnLst>
                                    <p:set>
                                      <p:cBhvr>
                                        <p:cTn id="28" dur="1" fill="hold">
                                          <p:stCondLst>
                                            <p:cond delay="0"/>
                                          </p:stCondLst>
                                        </p:cTn>
                                        <p:tgtEl>
                                          <p:spTgt spid="3307"/>
                                        </p:tgtEl>
                                        <p:attrNameLst>
                                          <p:attrName>style.visibility</p:attrName>
                                        </p:attrNameLst>
                                      </p:cBhvr>
                                      <p:to>
                                        <p:strVal val="visible"/>
                                      </p:to>
                                    </p:set>
                                    <p:animEffect transition="in" filter="fade">
                                      <p:cBhvr>
                                        <p:cTn id="29" dur="1000"/>
                                        <p:tgtEl>
                                          <p:spTgt spid="3307"/>
                                        </p:tgtEl>
                                      </p:cBhvr>
                                    </p:animEffect>
                                  </p:childTnLst>
                                </p:cTn>
                              </p:par>
                              <p:par>
                                <p:cTn id="30" presetID="10" presetClass="entr" presetSubtype="0" fill="hold" nodeType="withEffect">
                                  <p:stCondLst>
                                    <p:cond delay="0"/>
                                  </p:stCondLst>
                                  <p:childTnLst>
                                    <p:set>
                                      <p:cBhvr>
                                        <p:cTn id="31" dur="1" fill="hold">
                                          <p:stCondLst>
                                            <p:cond delay="0"/>
                                          </p:stCondLst>
                                        </p:cTn>
                                        <p:tgtEl>
                                          <p:spTgt spid="3308"/>
                                        </p:tgtEl>
                                        <p:attrNameLst>
                                          <p:attrName>style.visibility</p:attrName>
                                        </p:attrNameLst>
                                      </p:cBhvr>
                                      <p:to>
                                        <p:strVal val="visible"/>
                                      </p:to>
                                    </p:set>
                                    <p:animEffect transition="in" filter="fade">
                                      <p:cBhvr>
                                        <p:cTn id="32" dur="1000"/>
                                        <p:tgtEl>
                                          <p:spTgt spid="3308"/>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childTnLst>
                                </p:cTn>
                              </p:par>
                              <p:par>
                                <p:cTn id="39" presetID="23" presetClass="entr" presetSubtype="16"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1000"/>
                                        <p:tgtEl>
                                          <p:spTgt spid="4"/>
                                        </p:tgtEl>
                                        <p:attrNameLst>
                                          <p:attrName>ppt_w</p:attrName>
                                        </p:attrNameLst>
                                      </p:cBhvr>
                                      <p:tavLst>
                                        <p:tav tm="0">
                                          <p:val>
                                            <p:strVal val="0"/>
                                          </p:val>
                                        </p:tav>
                                        <p:tav tm="100000">
                                          <p:val>
                                            <p:strVal val="#ppt_w"/>
                                          </p:val>
                                        </p:tav>
                                      </p:tavLst>
                                    </p:anim>
                                    <p:anim calcmode="lin" valueType="num">
                                      <p:cBhvr additive="base">
                                        <p:cTn id="42" dur="1000"/>
                                        <p:tgtEl>
                                          <p:spTgt spid="4"/>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childTnLst>
                                </p:cTn>
                              </p:par>
                              <p:par>
                                <p:cTn id="46" presetID="23" presetClass="entr" presetSubtype="16"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1000"/>
                                        <p:tgtEl>
                                          <p:spTgt spid="6"/>
                                        </p:tgtEl>
                                        <p:attrNameLst>
                                          <p:attrName>ppt_w</p:attrName>
                                        </p:attrNameLst>
                                      </p:cBhvr>
                                      <p:tavLst>
                                        <p:tav tm="0">
                                          <p:val>
                                            <p:strVal val="0"/>
                                          </p:val>
                                        </p:tav>
                                        <p:tav tm="100000">
                                          <p:val>
                                            <p:strVal val="#ppt_w"/>
                                          </p:val>
                                        </p:tav>
                                      </p:tavLst>
                                    </p:anim>
                                    <p:anim calcmode="lin" valueType="num">
                                      <p:cBhvr additive="base">
                                        <p:cTn id="49" dur="1000"/>
                                        <p:tgtEl>
                                          <p:spTgt spid="6"/>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8" name="Google Shape;3298;p80"/>
          <p:cNvSpPr txBox="1">
            <a:spLocks noGrp="1"/>
          </p:cNvSpPr>
          <p:nvPr>
            <p:ph type="subTitle" idx="2"/>
          </p:nvPr>
        </p:nvSpPr>
        <p:spPr>
          <a:xfrm>
            <a:off x="1354858" y="1262129"/>
            <a:ext cx="5926052" cy="114438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If the r</a:t>
            </a:r>
            <a:r>
              <a:rPr lang="en" baseline="-25000" dirty="0"/>
              <a:t>1</a:t>
            </a:r>
            <a:r>
              <a:rPr lang="en" dirty="0"/>
              <a:t> axis is taken to lie in the direction of the uniform force, with magnitude k, then eqs (2) become:</a:t>
            </a:r>
            <a:endParaRPr dirty="0">
              <a:solidFill>
                <a:schemeClr val="lt1"/>
              </a:solidFill>
            </a:endParaRPr>
          </a:p>
        </p:txBody>
      </p:sp>
      <p:sp>
        <p:nvSpPr>
          <p:cNvPr id="3299" name="Google Shape;3299;p8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Theory:   (remember solar wind)</a:t>
            </a:r>
            <a:endParaRPr dirty="0"/>
          </a:p>
        </p:txBody>
      </p:sp>
      <p:sp>
        <p:nvSpPr>
          <p:cNvPr id="3303" name="Google Shape;3303;p80"/>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roup 10">
            <a:extLst>
              <a:ext uri="{FF2B5EF4-FFF2-40B4-BE49-F238E27FC236}">
                <a16:creationId xmlns:a16="http://schemas.microsoft.com/office/drawing/2014/main" id="{47BA502F-833F-3C00-B484-3DFBFD9C605B}"/>
              </a:ext>
            </a:extLst>
          </p:cNvPr>
          <p:cNvGrpSpPr/>
          <p:nvPr/>
        </p:nvGrpSpPr>
        <p:grpSpPr>
          <a:xfrm>
            <a:off x="1314449" y="2789147"/>
            <a:ext cx="7713001" cy="2051440"/>
            <a:chOff x="1223009" y="2596328"/>
            <a:chExt cx="7391806" cy="1461539"/>
          </a:xfrm>
        </p:grpSpPr>
        <p:sp>
          <p:nvSpPr>
            <p:cNvPr id="10" name="Rectangle 9">
              <a:extLst>
                <a:ext uri="{FF2B5EF4-FFF2-40B4-BE49-F238E27FC236}">
                  <a16:creationId xmlns:a16="http://schemas.microsoft.com/office/drawing/2014/main" id="{37A2F28B-8878-6357-FAE8-33CA98219A14}"/>
                </a:ext>
              </a:extLst>
            </p:cNvPr>
            <p:cNvSpPr/>
            <p:nvPr/>
          </p:nvSpPr>
          <p:spPr>
            <a:xfrm>
              <a:off x="1223009" y="2596328"/>
              <a:ext cx="7083987" cy="14615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mc:AlternateContent xmlns:mc="http://schemas.openxmlformats.org/markup-compatibility/2006" xmlns:a14="http://schemas.microsoft.com/office/drawing/2010/main">
          <mc:Choice Requires="a14">
            <p:sp>
              <p:nvSpPr>
                <p:cNvPr id="3" name="Google Shape;3297;p80">
                  <a:extLst>
                    <a:ext uri="{FF2B5EF4-FFF2-40B4-BE49-F238E27FC236}">
                      <a16:creationId xmlns:a16="http://schemas.microsoft.com/office/drawing/2014/main" id="{D063CBBF-A258-5CA1-753B-D139339796BE}"/>
                    </a:ext>
                  </a:extLst>
                </p:cNvPr>
                <p:cNvSpPr txBox="1">
                  <a:spLocks/>
                </p:cNvSpPr>
                <p:nvPr/>
              </p:nvSpPr>
              <p:spPr>
                <a:xfrm>
                  <a:off x="1320568" y="2840393"/>
                  <a:ext cx="2434441" cy="89072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2000" b="0" i="1" dirty="0" smtClean="0">
                              <a:latin typeface="Cambria Math" panose="02040503050406030204" pitchFamily="18" charset="0"/>
                            </a:rPr>
                          </m:ctrlPr>
                        </m:sSubPr>
                        <m:e>
                          <m:acc>
                            <m:accPr>
                              <m:chr m:val="̈"/>
                              <m:ctrlPr>
                                <a:rPr lang="en-IE" sz="2000" b="0" i="1" dirty="0" smtClean="0">
                                  <a:latin typeface="Cambria Math" panose="02040503050406030204" pitchFamily="18" charset="0"/>
                                </a:rPr>
                              </m:ctrlPr>
                            </m:accPr>
                            <m:e>
                              <m:r>
                                <a:rPr lang="en-IE" sz="2000" b="0" i="1" dirty="0" smtClean="0">
                                  <a:latin typeface="Cambria Math" panose="02040503050406030204" pitchFamily="18" charset="0"/>
                                </a:rPr>
                                <m:t>𝑟</m:t>
                              </m:r>
                            </m:e>
                          </m:acc>
                        </m:e>
                        <m:sub>
                          <m:r>
                            <a:rPr lang="en-IE" sz="2000" b="0" i="1" dirty="0" smtClean="0">
                              <a:latin typeface="Cambria Math" panose="02040503050406030204" pitchFamily="18" charset="0"/>
                            </a:rPr>
                            <m:t>1</m:t>
                          </m:r>
                        </m:sub>
                      </m:sSub>
                      <m:r>
                        <a:rPr lang="ar-AE" sz="2000" i="1" dirty="0" smtClean="0">
                          <a:latin typeface="Cambria Math" panose="02040503050406030204" pitchFamily="18" charset="0"/>
                        </a:rPr>
                        <m:t> = </m:t>
                      </m:r>
                      <m:f>
                        <m:fPr>
                          <m:ctrlPr>
                            <a:rPr lang="ar-AE" sz="2000" i="1" dirty="0" smtClean="0">
                              <a:latin typeface="Cambria Math" panose="02040503050406030204" pitchFamily="18" charset="0"/>
                            </a:rPr>
                          </m:ctrlPr>
                        </m:fPr>
                        <m:num>
                          <m:r>
                            <a:rPr lang="en-IE" sz="2000" b="0" i="1" dirty="0" smtClean="0">
                              <a:latin typeface="Cambria Math" panose="02040503050406030204" pitchFamily="18" charset="0"/>
                            </a:rPr>
                            <m:t>−</m:t>
                          </m:r>
                          <m:sSub>
                            <m:sSubPr>
                              <m:ctrlPr>
                                <a:rPr lang="en-IE" sz="2000" b="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1</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b="0" i="1" dirty="0" smtClean="0">
                                  <a:latin typeface="Cambria Math" panose="02040503050406030204" pitchFamily="18" charset="0"/>
                                </a:rPr>
                                <m:t>3</m:t>
                              </m:r>
                            </m:sup>
                          </m:sSup>
                        </m:den>
                      </m:f>
                    </m:oMath>
                  </a14:m>
                  <a:r>
                    <a:rPr lang="ar-AE" sz="2000" dirty="0"/>
                    <a:t> </a:t>
                  </a:r>
                  <a:r>
                    <a:rPr lang="en-IE" sz="2000" dirty="0"/>
                    <a:t>	</a:t>
                  </a:r>
                  <a:r>
                    <a:rPr lang="en-IE" sz="1800" dirty="0"/>
                    <a:t>(2a)   </a:t>
                  </a:r>
                  <a:endParaRPr lang="en-IE" sz="2000" dirty="0"/>
                </a:p>
                <a:p>
                  <a:pPr>
                    <a:buClr>
                      <a:schemeClr val="dk2"/>
                    </a:buClr>
                    <a:buSzPts val="1400"/>
                  </a:pPr>
                  <a14:m>
                    <m:oMath xmlns:m="http://schemas.openxmlformats.org/officeDocument/2006/math">
                      <m:sSub>
                        <m:sSubPr>
                          <m:ctrlPr>
                            <a:rPr lang="en-IE" sz="2000" i="1" dirty="0">
                              <a:latin typeface="Cambria Math" panose="02040503050406030204" pitchFamily="18" charset="0"/>
                            </a:rPr>
                          </m:ctrlPr>
                        </m:sSubPr>
                        <m:e>
                          <m:acc>
                            <m:accPr>
                              <m:chr m:val="̈"/>
                              <m:ctrlPr>
                                <a:rPr lang="en-IE" sz="2000" i="1" dirty="0">
                                  <a:latin typeface="Cambria Math" panose="02040503050406030204" pitchFamily="18" charset="0"/>
                                </a:rPr>
                              </m:ctrlPr>
                            </m:accPr>
                            <m:e>
                              <m:r>
                                <a:rPr lang="en-IE" sz="2000" i="1" dirty="0">
                                  <a:latin typeface="Cambria Math" panose="02040503050406030204" pitchFamily="18" charset="0"/>
                                </a:rPr>
                                <m:t>𝑟</m:t>
                              </m:r>
                            </m:e>
                          </m:acc>
                        </m:e>
                        <m:sub>
                          <m:r>
                            <a:rPr lang="en-IE" sz="2000" b="0" i="1" dirty="0" smtClean="0">
                              <a:latin typeface="Cambria Math" panose="02040503050406030204" pitchFamily="18" charset="0"/>
                            </a:rPr>
                            <m:t>2</m:t>
                          </m:r>
                        </m:sub>
                      </m:sSub>
                      <m:r>
                        <a:rPr lang="ar-AE" sz="2000" i="1" dirty="0">
                          <a:latin typeface="Cambria Math" panose="02040503050406030204" pitchFamily="18" charset="0"/>
                        </a:rPr>
                        <m:t> = </m:t>
                      </m:r>
                      <m:f>
                        <m:fPr>
                          <m:ctrlPr>
                            <a:rPr lang="ar-AE" sz="2000" i="1" dirty="0">
                              <a:latin typeface="Cambria Math" panose="02040503050406030204" pitchFamily="18" charset="0"/>
                            </a:rPr>
                          </m:ctrlPr>
                        </m:fPr>
                        <m:num>
                          <m:r>
                            <a:rPr lang="en-IE" sz="2000" i="1" dirty="0">
                              <a:latin typeface="Cambria Math" panose="02040503050406030204" pitchFamily="18" charset="0"/>
                            </a:rPr>
                            <m:t>−</m:t>
                          </m:r>
                          <m:sSub>
                            <m:sSubPr>
                              <m:ctrlPr>
                                <a:rPr lang="en-IE" sz="2000" i="1" dirty="0" smtClean="0">
                                  <a:latin typeface="Cambria Math" panose="02040503050406030204" pitchFamily="18" charset="0"/>
                                </a:rPr>
                              </m:ctrlPr>
                            </m:sSubPr>
                            <m:e>
                              <m:r>
                                <a:rPr lang="en-IE" sz="2000" i="1" dirty="0">
                                  <a:latin typeface="Cambria Math" panose="02040503050406030204" pitchFamily="18" charset="0"/>
                                </a:rPr>
                                <m:t>𝑟</m:t>
                              </m:r>
                            </m:e>
                            <m:sub>
                              <m:r>
                                <a:rPr lang="en-IE" sz="2000" b="0" i="1" dirty="0" smtClean="0">
                                  <a:latin typeface="Cambria Math" panose="02040503050406030204" pitchFamily="18" charset="0"/>
                                </a:rPr>
                                <m:t>2</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i="1" dirty="0">
                                  <a:latin typeface="Cambria Math" panose="02040503050406030204" pitchFamily="18" charset="0"/>
                                </a:rPr>
                                <m:t>3</m:t>
                              </m:r>
                            </m:sup>
                          </m:sSup>
                        </m:den>
                      </m:f>
                    </m:oMath>
                  </a14:m>
                  <a:r>
                    <a:rPr lang="en-IE" sz="2000" dirty="0"/>
                    <a:t> 	</a:t>
                  </a:r>
                  <a:r>
                    <a:rPr lang="en-IE" sz="1800" dirty="0"/>
                    <a:t>(2b) </a:t>
                  </a:r>
                  <a:endParaRPr lang="en-IE" sz="2000" dirty="0"/>
                </a:p>
              </p:txBody>
            </p:sp>
          </mc:Choice>
          <mc:Fallback xmlns="">
            <p:sp>
              <p:nvSpPr>
                <p:cNvPr id="3" name="Google Shape;3297;p80">
                  <a:extLst>
                    <a:ext uri="{FF2B5EF4-FFF2-40B4-BE49-F238E27FC236}">
                      <a16:creationId xmlns:a16="http://schemas.microsoft.com/office/drawing/2014/main" id="{D063CBBF-A258-5CA1-753B-D139339796BE}"/>
                    </a:ext>
                  </a:extLst>
                </p:cNvPr>
                <p:cNvSpPr txBox="1">
                  <a:spLocks noRot="1" noChangeAspect="1" noMove="1" noResize="1" noEditPoints="1" noAdjustHandles="1" noChangeArrowheads="1" noChangeShapeType="1" noTextEdit="1"/>
                </p:cNvSpPr>
                <p:nvPr/>
              </p:nvSpPr>
              <p:spPr>
                <a:xfrm>
                  <a:off x="1320568" y="2840393"/>
                  <a:ext cx="2434441" cy="890724"/>
                </a:xfrm>
                <a:prstGeom prst="rect">
                  <a:avLst/>
                </a:prstGeom>
                <a:blipFill>
                  <a:blip r:embed="rId4"/>
                  <a:stretch>
                    <a:fillRect t="-3415" r="-3597"/>
                  </a:stretch>
                </a:blipFill>
                <a:ln>
                  <a:noFill/>
                </a:ln>
              </p:spPr>
              <p:txBody>
                <a:bodyPr/>
                <a:lstStyle/>
                <a:p>
                  <a:r>
                    <a:rPr lang="en-IE">
                      <a:noFill/>
                    </a:rPr>
                    <a:t> </a:t>
                  </a:r>
                </a:p>
              </p:txBody>
            </p:sp>
          </mc:Fallback>
        </mc:AlternateContent>
        <p:sp>
          <p:nvSpPr>
            <p:cNvPr id="8" name="Arrow: Right 7">
              <a:extLst>
                <a:ext uri="{FF2B5EF4-FFF2-40B4-BE49-F238E27FC236}">
                  <a16:creationId xmlns:a16="http://schemas.microsoft.com/office/drawing/2014/main" id="{E6259676-3BAA-38C5-165E-F162A9FF318E}"/>
                </a:ext>
              </a:extLst>
            </p:cNvPr>
            <p:cNvSpPr/>
            <p:nvPr/>
          </p:nvSpPr>
          <p:spPr>
            <a:xfrm>
              <a:off x="4064869" y="3095174"/>
              <a:ext cx="560070" cy="382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mc:AlternateContent xmlns:mc="http://schemas.openxmlformats.org/markup-compatibility/2006" xmlns:a14="http://schemas.microsoft.com/office/drawing/2010/main">
          <mc:Choice Requires="a14">
            <p:sp>
              <p:nvSpPr>
                <p:cNvPr id="9" name="Google Shape;3297;p80">
                  <a:extLst>
                    <a:ext uri="{FF2B5EF4-FFF2-40B4-BE49-F238E27FC236}">
                      <a16:creationId xmlns:a16="http://schemas.microsoft.com/office/drawing/2014/main" id="{BC5D08B7-5EB7-CADC-5FF4-B6A1D2A9FBF8}"/>
                    </a:ext>
                  </a:extLst>
                </p:cNvPr>
                <p:cNvSpPr txBox="1">
                  <a:spLocks/>
                </p:cNvSpPr>
                <p:nvPr/>
              </p:nvSpPr>
              <p:spPr>
                <a:xfrm>
                  <a:off x="4747215" y="2840391"/>
                  <a:ext cx="3867600" cy="890726"/>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3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spcAft>
                      <a:spcPts val="1800"/>
                    </a:spcAft>
                    <a:buClr>
                      <a:schemeClr val="dk2"/>
                    </a:buClr>
                    <a:buSzPts val="1400"/>
                  </a:pPr>
                  <a14:m>
                    <m:oMath xmlns:m="http://schemas.openxmlformats.org/officeDocument/2006/math">
                      <m:sSub>
                        <m:sSubPr>
                          <m:ctrlPr>
                            <a:rPr lang="en-IE" sz="2000" b="0" i="1" dirty="0" smtClean="0">
                              <a:latin typeface="Cambria Math" panose="02040503050406030204" pitchFamily="18" charset="0"/>
                            </a:rPr>
                          </m:ctrlPr>
                        </m:sSubPr>
                        <m:e>
                          <m:acc>
                            <m:accPr>
                              <m:chr m:val="̈"/>
                              <m:ctrlPr>
                                <a:rPr lang="en-IE" sz="2000" b="0" i="1" dirty="0" smtClean="0">
                                  <a:latin typeface="Cambria Math" panose="02040503050406030204" pitchFamily="18" charset="0"/>
                                </a:rPr>
                              </m:ctrlPr>
                            </m:accPr>
                            <m:e>
                              <m:r>
                                <a:rPr lang="en-IE" sz="2000" b="0" i="1" dirty="0" smtClean="0">
                                  <a:latin typeface="Cambria Math" panose="02040503050406030204" pitchFamily="18" charset="0"/>
                                </a:rPr>
                                <m:t>𝑟</m:t>
                              </m:r>
                            </m:e>
                          </m:acc>
                        </m:e>
                        <m:sub>
                          <m:r>
                            <a:rPr lang="en-IE" sz="2000" b="0" i="1" dirty="0" smtClean="0">
                              <a:latin typeface="Cambria Math" panose="02040503050406030204" pitchFamily="18" charset="0"/>
                            </a:rPr>
                            <m:t>1</m:t>
                          </m:r>
                        </m:sub>
                      </m:sSub>
                      <m:r>
                        <a:rPr lang="ar-AE" sz="2000" i="1" dirty="0" smtClean="0">
                          <a:latin typeface="Cambria Math" panose="02040503050406030204" pitchFamily="18" charset="0"/>
                        </a:rPr>
                        <m:t> = </m:t>
                      </m:r>
                      <m:f>
                        <m:fPr>
                          <m:ctrlPr>
                            <a:rPr lang="ar-AE" sz="2000" i="1" dirty="0" smtClean="0">
                              <a:latin typeface="Cambria Math" panose="02040503050406030204" pitchFamily="18" charset="0"/>
                            </a:rPr>
                          </m:ctrlPr>
                        </m:fPr>
                        <m:num>
                          <m:r>
                            <a:rPr lang="en-IE" sz="2000" b="0" i="1" dirty="0" smtClean="0">
                              <a:latin typeface="Cambria Math" panose="02040503050406030204" pitchFamily="18" charset="0"/>
                            </a:rPr>
                            <m:t>−</m:t>
                          </m:r>
                          <m:sSub>
                            <m:sSubPr>
                              <m:ctrlPr>
                                <a:rPr lang="en-IE" sz="2000" b="0" i="1" dirty="0" smtClean="0">
                                  <a:latin typeface="Cambria Math" panose="02040503050406030204" pitchFamily="18" charset="0"/>
                                </a:rPr>
                              </m:ctrlPr>
                            </m:sSubPr>
                            <m:e>
                              <m:r>
                                <a:rPr lang="en-IE" sz="2000" b="0" i="1" dirty="0" smtClean="0">
                                  <a:latin typeface="Cambria Math" panose="02040503050406030204" pitchFamily="18" charset="0"/>
                                </a:rPr>
                                <m:t>𝑟</m:t>
                              </m:r>
                            </m:e>
                            <m:sub>
                              <m:r>
                                <a:rPr lang="en-IE" sz="2000" b="0" i="1" dirty="0" smtClean="0">
                                  <a:latin typeface="Cambria Math" panose="02040503050406030204" pitchFamily="18" charset="0"/>
                                </a:rPr>
                                <m:t>1</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b="0" i="1" dirty="0" smtClean="0">
                                  <a:latin typeface="Cambria Math" panose="02040503050406030204" pitchFamily="18" charset="0"/>
                                </a:rPr>
                                <m:t>3</m:t>
                              </m:r>
                            </m:sup>
                          </m:sSup>
                        </m:den>
                      </m:f>
                      <m:r>
                        <a:rPr lang="en-IE" sz="2000" b="0" i="1" dirty="0" smtClean="0">
                          <a:latin typeface="Cambria Math" panose="02040503050406030204" pitchFamily="18" charset="0"/>
                        </a:rPr>
                        <m:t>+</m:t>
                      </m:r>
                      <m:r>
                        <a:rPr lang="en-IE" sz="2000" b="0" i="1" dirty="0" smtClean="0">
                          <a:latin typeface="Cambria Math" panose="02040503050406030204" pitchFamily="18" charset="0"/>
                        </a:rPr>
                        <m:t>𝑘</m:t>
                      </m:r>
                    </m:oMath>
                  </a14:m>
                  <a:r>
                    <a:rPr lang="ar-AE" sz="2000" dirty="0"/>
                    <a:t> </a:t>
                  </a:r>
                  <a:r>
                    <a:rPr lang="en-IE" sz="2000" dirty="0"/>
                    <a:t>	</a:t>
                  </a:r>
                  <a:r>
                    <a:rPr lang="en-IE" sz="1800" dirty="0"/>
                    <a:t>(3a)   </a:t>
                  </a:r>
                  <a:endParaRPr lang="en-IE" sz="2000" dirty="0"/>
                </a:p>
                <a:p>
                  <a:pPr>
                    <a:buClr>
                      <a:schemeClr val="dk2"/>
                    </a:buClr>
                    <a:buSzPts val="1400"/>
                  </a:pPr>
                  <a14:m>
                    <m:oMath xmlns:m="http://schemas.openxmlformats.org/officeDocument/2006/math">
                      <m:sSub>
                        <m:sSubPr>
                          <m:ctrlPr>
                            <a:rPr lang="en-IE" sz="2000" i="1" dirty="0">
                              <a:latin typeface="Cambria Math" panose="02040503050406030204" pitchFamily="18" charset="0"/>
                            </a:rPr>
                          </m:ctrlPr>
                        </m:sSubPr>
                        <m:e>
                          <m:acc>
                            <m:accPr>
                              <m:chr m:val="̈"/>
                              <m:ctrlPr>
                                <a:rPr lang="en-IE" sz="2000" i="1" dirty="0">
                                  <a:latin typeface="Cambria Math" panose="02040503050406030204" pitchFamily="18" charset="0"/>
                                </a:rPr>
                              </m:ctrlPr>
                            </m:accPr>
                            <m:e>
                              <m:r>
                                <a:rPr lang="en-IE" sz="2000" i="1" dirty="0">
                                  <a:latin typeface="Cambria Math" panose="02040503050406030204" pitchFamily="18" charset="0"/>
                                </a:rPr>
                                <m:t>𝑟</m:t>
                              </m:r>
                            </m:e>
                          </m:acc>
                        </m:e>
                        <m:sub>
                          <m:r>
                            <a:rPr lang="en-IE" sz="2000" b="0" i="1" dirty="0" smtClean="0">
                              <a:latin typeface="Cambria Math" panose="02040503050406030204" pitchFamily="18" charset="0"/>
                            </a:rPr>
                            <m:t>2</m:t>
                          </m:r>
                        </m:sub>
                      </m:sSub>
                      <m:r>
                        <a:rPr lang="ar-AE" sz="2000" i="1" dirty="0">
                          <a:latin typeface="Cambria Math" panose="02040503050406030204" pitchFamily="18" charset="0"/>
                        </a:rPr>
                        <m:t> = </m:t>
                      </m:r>
                      <m:f>
                        <m:fPr>
                          <m:ctrlPr>
                            <a:rPr lang="ar-AE" sz="2000" i="1" dirty="0">
                              <a:latin typeface="Cambria Math" panose="02040503050406030204" pitchFamily="18" charset="0"/>
                            </a:rPr>
                          </m:ctrlPr>
                        </m:fPr>
                        <m:num>
                          <m:r>
                            <a:rPr lang="en-IE" sz="2000" i="1" dirty="0">
                              <a:latin typeface="Cambria Math" panose="02040503050406030204" pitchFamily="18" charset="0"/>
                            </a:rPr>
                            <m:t>−</m:t>
                          </m:r>
                          <m:sSub>
                            <m:sSubPr>
                              <m:ctrlPr>
                                <a:rPr lang="en-IE" sz="2000" i="1" dirty="0" smtClean="0">
                                  <a:latin typeface="Cambria Math" panose="02040503050406030204" pitchFamily="18" charset="0"/>
                                </a:rPr>
                              </m:ctrlPr>
                            </m:sSubPr>
                            <m:e>
                              <m:r>
                                <a:rPr lang="en-IE" sz="2000" i="1" dirty="0">
                                  <a:latin typeface="Cambria Math" panose="02040503050406030204" pitchFamily="18" charset="0"/>
                                </a:rPr>
                                <m:t>𝑟</m:t>
                              </m:r>
                            </m:e>
                            <m:sub>
                              <m:r>
                                <a:rPr lang="en-IE" sz="2000" b="0" i="1" dirty="0" smtClean="0">
                                  <a:latin typeface="Cambria Math" panose="02040503050406030204" pitchFamily="18" charset="0"/>
                                </a:rPr>
                                <m:t>2</m:t>
                              </m:r>
                            </m:sub>
                          </m:sSub>
                        </m:num>
                        <m:den>
                          <m:sSup>
                            <m:sSupPr>
                              <m:ctrlPr>
                                <a:rPr lang="ar-AE" sz="2000" i="1" dirty="0">
                                  <a:latin typeface="Cambria Math" panose="02040503050406030204" pitchFamily="18" charset="0"/>
                                </a:rPr>
                              </m:ctrlPr>
                            </m:sSupPr>
                            <m:e>
                              <m:r>
                                <a:rPr lang="ar-AE" sz="2000" i="1" dirty="0">
                                  <a:latin typeface="Cambria Math" panose="02040503050406030204" pitchFamily="18" charset="0"/>
                                </a:rPr>
                                <m:t>𝑟</m:t>
                              </m:r>
                            </m:e>
                            <m:sup>
                              <m:r>
                                <a:rPr lang="en-IE" sz="2000" i="1" dirty="0">
                                  <a:latin typeface="Cambria Math" panose="02040503050406030204" pitchFamily="18" charset="0"/>
                                </a:rPr>
                                <m:t>3</m:t>
                              </m:r>
                            </m:sup>
                          </m:sSup>
                        </m:den>
                      </m:f>
                    </m:oMath>
                  </a14:m>
                  <a:r>
                    <a:rPr lang="en-IE" sz="2000" dirty="0"/>
                    <a:t> 	  	</a:t>
                  </a:r>
                  <a:r>
                    <a:rPr lang="en-IE" sz="1800" dirty="0"/>
                    <a:t>(3b) </a:t>
                  </a:r>
                  <a:endParaRPr lang="en-IE" sz="2000" dirty="0"/>
                </a:p>
              </p:txBody>
            </p:sp>
          </mc:Choice>
          <mc:Fallback xmlns="">
            <p:sp>
              <p:nvSpPr>
                <p:cNvPr id="9" name="Google Shape;3297;p80">
                  <a:extLst>
                    <a:ext uri="{FF2B5EF4-FFF2-40B4-BE49-F238E27FC236}">
                      <a16:creationId xmlns:a16="http://schemas.microsoft.com/office/drawing/2014/main" id="{BC5D08B7-5EB7-CADC-5FF4-B6A1D2A9FBF8}"/>
                    </a:ext>
                  </a:extLst>
                </p:cNvPr>
                <p:cNvSpPr txBox="1">
                  <a:spLocks noRot="1" noChangeAspect="1" noMove="1" noResize="1" noEditPoints="1" noAdjustHandles="1" noChangeArrowheads="1" noChangeShapeType="1" noTextEdit="1"/>
                </p:cNvSpPr>
                <p:nvPr/>
              </p:nvSpPr>
              <p:spPr>
                <a:xfrm>
                  <a:off x="4747215" y="2840391"/>
                  <a:ext cx="3867600" cy="890726"/>
                </a:xfrm>
                <a:prstGeom prst="rect">
                  <a:avLst/>
                </a:prstGeom>
                <a:blipFill>
                  <a:blip r:embed="rId5"/>
                  <a:stretch>
                    <a:fillRect t="-3415"/>
                  </a:stretch>
                </a:blipFill>
                <a:ln>
                  <a:noFill/>
                </a:ln>
              </p:spPr>
              <p:txBody>
                <a:bodyPr/>
                <a:lstStyle/>
                <a:p>
                  <a:r>
                    <a:rPr lang="en-IE">
                      <a:noFill/>
                    </a:rPr>
                    <a:t> </a:t>
                  </a:r>
                </a:p>
              </p:txBody>
            </p:sp>
          </mc:Fallback>
        </mc:AlternateContent>
      </p:grpSp>
    </p:spTree>
    <p:extLst>
      <p:ext uri="{BB962C8B-B14F-4D97-AF65-F5344CB8AC3E}">
        <p14:creationId xmlns:p14="http://schemas.microsoft.com/office/powerpoint/2010/main" val="424982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03"/>
                                        </p:tgtEl>
                                        <p:attrNameLst>
                                          <p:attrName>style.visibility</p:attrName>
                                        </p:attrNameLst>
                                      </p:cBhvr>
                                      <p:to>
                                        <p:strVal val="visible"/>
                                      </p:to>
                                    </p:set>
                                    <p:anim calcmode="lin" valueType="num">
                                      <p:cBhvr additive="base">
                                        <p:cTn id="7" dur="1000"/>
                                        <p:tgtEl>
                                          <p:spTgt spid="3303"/>
                                        </p:tgtEl>
                                        <p:attrNameLst>
                                          <p:attrName>ppt_w</p:attrName>
                                        </p:attrNameLst>
                                      </p:cBhvr>
                                      <p:tavLst>
                                        <p:tav tm="0">
                                          <p:val>
                                            <p:strVal val="0"/>
                                          </p:val>
                                        </p:tav>
                                        <p:tav tm="100000">
                                          <p:val>
                                            <p:strVal val="#ppt_w"/>
                                          </p:val>
                                        </p:tav>
                                      </p:tavLst>
                                    </p:anim>
                                    <p:anim calcmode="lin" valueType="num">
                                      <p:cBhvr additive="base">
                                        <p:cTn id="8" dur="1000"/>
                                        <p:tgtEl>
                                          <p:spTgt spid="3303"/>
                                        </p:tgtEl>
                                        <p:attrNameLst>
                                          <p:attrName>ppt_h</p:attrName>
                                        </p:attrNameLst>
                                      </p:cBhvr>
                                      <p:tavLst>
                                        <p:tav tm="0">
                                          <p:val>
                                            <p:strVal val="0"/>
                                          </p:val>
                                        </p:tav>
                                        <p:tav tm="100000">
                                          <p:val>
                                            <p:strVal val="#ppt_h"/>
                                          </p:val>
                                        </p:tav>
                                      </p:tavLst>
                                    </p:anim>
                                  </p:childTnLst>
                                </p:cTn>
                              </p:par>
                              <p:par>
                                <p:cTn id="9" presetID="2" presetClass="entr" presetSubtype="8" fill="hold" nodeType="withEffect">
                                  <p:stCondLst>
                                    <p:cond delay="0"/>
                                  </p:stCondLst>
                                  <p:childTnLst>
                                    <p:set>
                                      <p:cBhvr>
                                        <p:cTn id="10" dur="1" fill="hold">
                                          <p:stCondLst>
                                            <p:cond delay="0"/>
                                          </p:stCondLst>
                                        </p:cTn>
                                        <p:tgtEl>
                                          <p:spTgt spid="3299"/>
                                        </p:tgtEl>
                                        <p:attrNameLst>
                                          <p:attrName>style.visibility</p:attrName>
                                        </p:attrNameLst>
                                      </p:cBhvr>
                                      <p:to>
                                        <p:strVal val="visible"/>
                                      </p:to>
                                    </p:set>
                                    <p:anim calcmode="lin" valueType="num">
                                      <p:cBhvr additive="base">
                                        <p:cTn id="11" dur="1000"/>
                                        <p:tgtEl>
                                          <p:spTgt spid="3299"/>
                                        </p:tgtEl>
                                        <p:attrNameLst>
                                          <p:attrName>ppt_x</p:attrName>
                                        </p:attrNameLst>
                                      </p:cBhvr>
                                      <p:tavLst>
                                        <p:tav tm="0">
                                          <p:val>
                                            <p:strVal val="#ppt_x-1"/>
                                          </p:val>
                                        </p:tav>
                                        <p:tav tm="100000">
                                          <p:val>
                                            <p:strVal val="#ppt_x"/>
                                          </p:val>
                                        </p:tav>
                                      </p:tavLst>
                                    </p:anim>
                                  </p:childTnLst>
                                </p:cTn>
                              </p:par>
                              <p:par>
                                <p:cTn id="12" presetID="10" presetClass="entr" presetSubtype="0" fill="hold" nodeType="withEffect">
                                  <p:stCondLst>
                                    <p:cond delay="0"/>
                                  </p:stCondLst>
                                  <p:childTnLst>
                                    <p:set>
                                      <p:cBhvr>
                                        <p:cTn id="13" dur="1" fill="hold">
                                          <p:stCondLst>
                                            <p:cond delay="0"/>
                                          </p:stCondLst>
                                        </p:cTn>
                                        <p:tgtEl>
                                          <p:spTgt spid="3298"/>
                                        </p:tgtEl>
                                        <p:attrNameLst>
                                          <p:attrName>style.visibility</p:attrName>
                                        </p:attrNameLst>
                                      </p:cBhvr>
                                      <p:to>
                                        <p:strVal val="visible"/>
                                      </p:to>
                                    </p:set>
                                    <p:animEffect transition="in" filter="fade">
                                      <p:cBhvr>
                                        <p:cTn id="14" dur="1000"/>
                                        <p:tgtEl>
                                          <p:spTgt spid="3298"/>
                                        </p:tgtEl>
                                      </p:cBhvr>
                                    </p:animEffect>
                                  </p:childTnLst>
                                </p:cTn>
                              </p:par>
                              <p:par>
                                <p:cTn id="15" presetID="10" presetClass="entr" presetSubtype="0" fill="hold" nodeType="withEffect">
                                  <p:stCondLst>
                                    <p:cond delay="0"/>
                                  </p:stCondLst>
                                  <p:childTnLst>
                                    <p:set>
                                      <p:cBhvr>
                                        <p:cTn id="16" dur="1" fill="hold">
                                          <p:stCondLst>
                                            <p:cond delay="0"/>
                                          </p:stCondLst>
                                        </p:cTn>
                                        <p:tgtEl>
                                          <p:spTgt spid="3304"/>
                                        </p:tgtEl>
                                        <p:attrNameLst>
                                          <p:attrName>style.visibility</p:attrName>
                                        </p:attrNameLst>
                                      </p:cBhvr>
                                      <p:to>
                                        <p:strVal val="visible"/>
                                      </p:to>
                                    </p:set>
                                    <p:animEffect transition="in" filter="fade">
                                      <p:cBhvr>
                                        <p:cTn id="17" dur="1000"/>
                                        <p:tgtEl>
                                          <p:spTgt spid="3304"/>
                                        </p:tgtEl>
                                      </p:cBhvr>
                                    </p:animEffect>
                                  </p:childTnLst>
                                </p:cTn>
                              </p:par>
                              <p:par>
                                <p:cTn id="18" presetID="10" presetClass="entr" presetSubtype="0" fill="hold" nodeType="withEffect">
                                  <p:stCondLst>
                                    <p:cond delay="0"/>
                                  </p:stCondLst>
                                  <p:childTnLst>
                                    <p:set>
                                      <p:cBhvr>
                                        <p:cTn id="19" dur="1" fill="hold">
                                          <p:stCondLst>
                                            <p:cond delay="0"/>
                                          </p:stCondLst>
                                        </p:cTn>
                                        <p:tgtEl>
                                          <p:spTgt spid="3305"/>
                                        </p:tgtEl>
                                        <p:attrNameLst>
                                          <p:attrName>style.visibility</p:attrName>
                                        </p:attrNameLst>
                                      </p:cBhvr>
                                      <p:to>
                                        <p:strVal val="visible"/>
                                      </p:to>
                                    </p:set>
                                    <p:animEffect transition="in" filter="fade">
                                      <p:cBhvr>
                                        <p:cTn id="20" dur="1000"/>
                                        <p:tgtEl>
                                          <p:spTgt spid="3305"/>
                                        </p:tgtEl>
                                      </p:cBhvr>
                                    </p:animEffect>
                                  </p:childTnLst>
                                </p:cTn>
                              </p:par>
                              <p:par>
                                <p:cTn id="21" presetID="10" presetClass="entr" presetSubtype="0" fill="hold" nodeType="withEffect">
                                  <p:stCondLst>
                                    <p:cond delay="0"/>
                                  </p:stCondLst>
                                  <p:childTnLst>
                                    <p:set>
                                      <p:cBhvr>
                                        <p:cTn id="22" dur="1" fill="hold">
                                          <p:stCondLst>
                                            <p:cond delay="0"/>
                                          </p:stCondLst>
                                        </p:cTn>
                                        <p:tgtEl>
                                          <p:spTgt spid="3306"/>
                                        </p:tgtEl>
                                        <p:attrNameLst>
                                          <p:attrName>style.visibility</p:attrName>
                                        </p:attrNameLst>
                                      </p:cBhvr>
                                      <p:to>
                                        <p:strVal val="visible"/>
                                      </p:to>
                                    </p:set>
                                    <p:animEffect transition="in" filter="fade">
                                      <p:cBhvr>
                                        <p:cTn id="23" dur="1000"/>
                                        <p:tgtEl>
                                          <p:spTgt spid="3306"/>
                                        </p:tgtEl>
                                      </p:cBhvr>
                                    </p:animEffect>
                                  </p:childTnLst>
                                </p:cTn>
                              </p:par>
                              <p:par>
                                <p:cTn id="24" presetID="10" presetClass="entr" presetSubtype="0" fill="hold" nodeType="withEffect">
                                  <p:stCondLst>
                                    <p:cond delay="0"/>
                                  </p:stCondLst>
                                  <p:childTnLst>
                                    <p:set>
                                      <p:cBhvr>
                                        <p:cTn id="25" dur="1" fill="hold">
                                          <p:stCondLst>
                                            <p:cond delay="0"/>
                                          </p:stCondLst>
                                        </p:cTn>
                                        <p:tgtEl>
                                          <p:spTgt spid="3307"/>
                                        </p:tgtEl>
                                        <p:attrNameLst>
                                          <p:attrName>style.visibility</p:attrName>
                                        </p:attrNameLst>
                                      </p:cBhvr>
                                      <p:to>
                                        <p:strVal val="visible"/>
                                      </p:to>
                                    </p:set>
                                    <p:animEffect transition="in" filter="fade">
                                      <p:cBhvr>
                                        <p:cTn id="26" dur="1000"/>
                                        <p:tgtEl>
                                          <p:spTgt spid="3307"/>
                                        </p:tgtEl>
                                      </p:cBhvr>
                                    </p:animEffect>
                                  </p:childTnLst>
                                </p:cTn>
                              </p:par>
                              <p:par>
                                <p:cTn id="27" presetID="10" presetClass="entr" presetSubtype="0" fill="hold" nodeType="withEffect">
                                  <p:stCondLst>
                                    <p:cond delay="0"/>
                                  </p:stCondLst>
                                  <p:childTnLst>
                                    <p:set>
                                      <p:cBhvr>
                                        <p:cTn id="28" dur="1" fill="hold">
                                          <p:stCondLst>
                                            <p:cond delay="0"/>
                                          </p:stCondLst>
                                        </p:cTn>
                                        <p:tgtEl>
                                          <p:spTgt spid="3308"/>
                                        </p:tgtEl>
                                        <p:attrNameLst>
                                          <p:attrName>style.visibility</p:attrName>
                                        </p:attrNameLst>
                                      </p:cBhvr>
                                      <p:to>
                                        <p:strVal val="visible"/>
                                      </p:to>
                                    </p:set>
                                    <p:animEffect transition="in" filter="fade">
                                      <p:cBhvr>
                                        <p:cTn id="29" dur="1000"/>
                                        <p:tgtEl>
                                          <p:spTgt spid="3308"/>
                                        </p:tgtEl>
                                      </p:cBhvr>
                                    </p:animEffect>
                                  </p:childTnLst>
                                </p:cTn>
                              </p:par>
                              <p:par>
                                <p:cTn id="30" presetID="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4"/>
        <p:cNvGrpSpPr/>
        <p:nvPr/>
      </p:nvGrpSpPr>
      <p:grpSpPr>
        <a:xfrm>
          <a:off x="0" y="0"/>
          <a:ext cx="0" cy="0"/>
          <a:chOff x="0" y="0"/>
          <a:chExt cx="0" cy="0"/>
        </a:xfrm>
      </p:grpSpPr>
      <p:sp>
        <p:nvSpPr>
          <p:cNvPr id="5" name="Rectangle 4">
            <a:extLst>
              <a:ext uri="{FF2B5EF4-FFF2-40B4-BE49-F238E27FC236}">
                <a16:creationId xmlns:a16="http://schemas.microsoft.com/office/drawing/2014/main" id="{2D021CAE-C527-F9CC-EFDD-EC743D12939C}"/>
              </a:ext>
            </a:extLst>
          </p:cNvPr>
          <p:cNvSpPr/>
          <p:nvPr/>
        </p:nvSpPr>
        <p:spPr>
          <a:xfrm>
            <a:off x="4837304" y="2148137"/>
            <a:ext cx="3713039" cy="25418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E"/>
          </a:p>
        </p:txBody>
      </p:sp>
      <p:sp>
        <p:nvSpPr>
          <p:cNvPr id="2995" name="Google Shape;2995;p70"/>
          <p:cNvSpPr txBox="1">
            <a:spLocks noGrp="1"/>
          </p:cNvSpPr>
          <p:nvPr>
            <p:ph type="title"/>
          </p:nvPr>
        </p:nvSpPr>
        <p:spPr>
          <a:xfrm>
            <a:off x="4211512" y="1679221"/>
            <a:ext cx="4424529" cy="371700"/>
          </a:xfrm>
          <a:prstGeom prst="rect">
            <a:avLst/>
          </a:prstGeom>
        </p:spPr>
        <p:txBody>
          <a:bodyPr spcFirstLastPara="1" wrap="square" lIns="91425" tIns="0" rIns="155425" bIns="91425" anchor="t" anchorCtr="0">
            <a:noAutofit/>
          </a:bodyPr>
          <a:lstStyle/>
          <a:p>
            <a:pPr marL="0" lvl="0" indent="0" algn="r" rtl="0">
              <a:spcBef>
                <a:spcPts val="0"/>
              </a:spcBef>
              <a:spcAft>
                <a:spcPts val="0"/>
              </a:spcAft>
              <a:buNone/>
            </a:pPr>
            <a:r>
              <a:rPr lang="en" dirty="0"/>
              <a:t>Code Implementation</a:t>
            </a:r>
            <a:endParaRPr dirty="0"/>
          </a:p>
        </p:txBody>
      </p:sp>
      <p:sp>
        <p:nvSpPr>
          <p:cNvPr id="2996" name="Google Shape;2996;p70"/>
          <p:cNvSpPr txBox="1">
            <a:spLocks noGrp="1"/>
          </p:cNvSpPr>
          <p:nvPr>
            <p:ph type="subTitle" idx="1"/>
          </p:nvPr>
        </p:nvSpPr>
        <p:spPr>
          <a:xfrm>
            <a:off x="5080062" y="2215938"/>
            <a:ext cx="3396300" cy="2309814"/>
          </a:xfrm>
          <a:prstGeom prst="rect">
            <a:avLst/>
          </a:prstGeom>
        </p:spPr>
        <p:txBody>
          <a:bodyPr spcFirstLastPara="1" wrap="square" lIns="91425" tIns="91425" rIns="155425" bIns="91425" anchor="t" anchorCtr="0">
            <a:noAutofit/>
          </a:bodyPr>
          <a:lstStyle/>
          <a:p>
            <a:pPr marL="0" lvl="0" indent="0" algn="r" rtl="0">
              <a:spcBef>
                <a:spcPts val="0"/>
              </a:spcBef>
              <a:spcAft>
                <a:spcPts val="0"/>
              </a:spcAft>
              <a:buNone/>
            </a:pPr>
            <a:r>
              <a:rPr lang="en-IE" dirty="0"/>
              <a:t>Using Euler’s method, the </a:t>
            </a:r>
            <a:r>
              <a:rPr lang="en-IE" dirty="0" err="1"/>
              <a:t>eqs</a:t>
            </a:r>
            <a:r>
              <a:rPr lang="en-IE" dirty="0"/>
              <a:t> (3) were coded.</a:t>
            </a:r>
          </a:p>
          <a:p>
            <a:pPr marL="0" lvl="0" indent="0" algn="r" rtl="0">
              <a:spcBef>
                <a:spcPts val="0"/>
              </a:spcBef>
              <a:spcAft>
                <a:spcPts val="0"/>
              </a:spcAft>
              <a:buNone/>
            </a:pPr>
            <a:r>
              <a:rPr lang="en-IE" dirty="0"/>
              <a:t>First, required variables are declared and then the for-loop block uses the previous velocity components to compute the new position components. It then computes the new velocities at that point and increases time by the step size.</a:t>
            </a:r>
            <a:endParaRPr dirty="0"/>
          </a:p>
        </p:txBody>
      </p:sp>
      <p:sp>
        <p:nvSpPr>
          <p:cNvPr id="2998" name="Google Shape;2998;p70"/>
          <p:cNvSpPr/>
          <p:nvPr/>
        </p:nvSpPr>
        <p:spPr>
          <a:xfrm>
            <a:off x="7886536" y="4525752"/>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rot="-5400000">
            <a:off x="7954036" y="4598927"/>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a:hlinkClick r:id="rId3" action="ppaction://hlinksldjump"/>
          </p:cNvPr>
          <p:cNvSpPr/>
          <p:nvPr/>
        </p:nvSpPr>
        <p:spPr>
          <a:xfrm>
            <a:off x="7886536" y="4525752"/>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0">
            <a:hlinkClick r:id="" action="ppaction://hlinkshowjump?jump=previousslide"/>
          </p:cNvPr>
          <p:cNvSpPr/>
          <p:nvPr/>
        </p:nvSpPr>
        <p:spPr>
          <a:xfrm>
            <a:off x="7578829" y="4612360"/>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0">
            <a:hlinkClick r:id="" action="ppaction://hlinkshowjump?jump=nextslide"/>
          </p:cNvPr>
          <p:cNvSpPr/>
          <p:nvPr/>
        </p:nvSpPr>
        <p:spPr>
          <a:xfrm flipH="1">
            <a:off x="8393066" y="4612360"/>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1A7712D-BA3F-66D4-C7F3-DAC8D30742B4}"/>
              </a:ext>
            </a:extLst>
          </p:cNvPr>
          <p:cNvPicPr>
            <a:picLocks noChangeAspect="1"/>
          </p:cNvPicPr>
          <p:nvPr/>
        </p:nvPicPr>
        <p:blipFill>
          <a:blip r:embed="rId4"/>
          <a:stretch>
            <a:fillRect/>
          </a:stretch>
        </p:blipFill>
        <p:spPr>
          <a:xfrm>
            <a:off x="296688" y="433504"/>
            <a:ext cx="3639058" cy="4372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95"/>
                                        </p:tgtEl>
                                        <p:attrNameLst>
                                          <p:attrName>style.visibility</p:attrName>
                                        </p:attrNameLst>
                                      </p:cBhvr>
                                      <p:to>
                                        <p:strVal val="visible"/>
                                      </p:to>
                                    </p:set>
                                    <p:anim calcmode="lin" valueType="num">
                                      <p:cBhvr additive="base">
                                        <p:cTn id="7" dur="1000"/>
                                        <p:tgtEl>
                                          <p:spTgt spid="299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1000"/>
                                  </p:stCondLst>
                                  <p:childTnLst>
                                    <p:set>
                                      <p:cBhvr>
                                        <p:cTn id="9" dur="1" fill="hold">
                                          <p:stCondLst>
                                            <p:cond delay="0"/>
                                          </p:stCondLst>
                                        </p:cTn>
                                        <p:tgtEl>
                                          <p:spTgt spid="2996"/>
                                        </p:tgtEl>
                                        <p:attrNameLst>
                                          <p:attrName>style.visibility</p:attrName>
                                        </p:attrNameLst>
                                      </p:cBhvr>
                                      <p:to>
                                        <p:strVal val="visible"/>
                                      </p:to>
                                    </p:set>
                                    <p:animEffect transition="in" filter="fade">
                                      <p:cBhvr>
                                        <p:cTn id="10" dur="1000"/>
                                        <p:tgtEl>
                                          <p:spTgt spid="2996"/>
                                        </p:tgtEl>
                                      </p:cBhvr>
                                    </p:animEffect>
                                  </p:childTnLst>
                                </p:cTn>
                              </p:par>
                              <p:par>
                                <p:cTn id="11" presetID="10" presetClass="entr" presetSubtype="0" fill="hold" nodeType="withEffect">
                                  <p:stCondLst>
                                    <p:cond delay="0"/>
                                  </p:stCondLst>
                                  <p:childTnLst>
                                    <p:set>
                                      <p:cBhvr>
                                        <p:cTn id="12" dur="1" fill="hold">
                                          <p:stCondLst>
                                            <p:cond delay="0"/>
                                          </p:stCondLst>
                                        </p:cTn>
                                        <p:tgtEl>
                                          <p:spTgt spid="3000"/>
                                        </p:tgtEl>
                                        <p:attrNameLst>
                                          <p:attrName>style.visibility</p:attrName>
                                        </p:attrNameLst>
                                      </p:cBhvr>
                                      <p:to>
                                        <p:strVal val="visible"/>
                                      </p:to>
                                    </p:set>
                                    <p:animEffect transition="in" filter="fade">
                                      <p:cBhvr>
                                        <p:cTn id="13" dur="1000"/>
                                        <p:tgtEl>
                                          <p:spTgt spid="3000"/>
                                        </p:tgtEl>
                                      </p:cBhvr>
                                    </p:animEffect>
                                  </p:childTnLst>
                                </p:cTn>
                              </p:par>
                              <p:par>
                                <p:cTn id="14" presetID="10" presetClass="entr" presetSubtype="0" fill="hold" nodeType="withEffect">
                                  <p:stCondLst>
                                    <p:cond delay="0"/>
                                  </p:stCondLst>
                                  <p:childTnLst>
                                    <p:set>
                                      <p:cBhvr>
                                        <p:cTn id="15" dur="1" fill="hold">
                                          <p:stCondLst>
                                            <p:cond delay="0"/>
                                          </p:stCondLst>
                                        </p:cTn>
                                        <p:tgtEl>
                                          <p:spTgt spid="2998"/>
                                        </p:tgtEl>
                                        <p:attrNameLst>
                                          <p:attrName>style.visibility</p:attrName>
                                        </p:attrNameLst>
                                      </p:cBhvr>
                                      <p:to>
                                        <p:strVal val="visible"/>
                                      </p:to>
                                    </p:set>
                                    <p:animEffect transition="in" filter="fade">
                                      <p:cBhvr>
                                        <p:cTn id="16" dur="1000"/>
                                        <p:tgtEl>
                                          <p:spTgt spid="2998"/>
                                        </p:tgtEl>
                                      </p:cBhvr>
                                    </p:animEffect>
                                  </p:childTnLst>
                                </p:cTn>
                              </p:par>
                              <p:par>
                                <p:cTn id="17" presetID="10" presetClass="entr" presetSubtype="0" fill="hold" nodeType="withEffect">
                                  <p:stCondLst>
                                    <p:cond delay="0"/>
                                  </p:stCondLst>
                                  <p:childTnLst>
                                    <p:set>
                                      <p:cBhvr>
                                        <p:cTn id="18" dur="1" fill="hold">
                                          <p:stCondLst>
                                            <p:cond delay="0"/>
                                          </p:stCondLst>
                                        </p:cTn>
                                        <p:tgtEl>
                                          <p:spTgt spid="2999"/>
                                        </p:tgtEl>
                                        <p:attrNameLst>
                                          <p:attrName>style.visibility</p:attrName>
                                        </p:attrNameLst>
                                      </p:cBhvr>
                                      <p:to>
                                        <p:strVal val="visible"/>
                                      </p:to>
                                    </p:set>
                                    <p:animEffect transition="in" filter="fade">
                                      <p:cBhvr>
                                        <p:cTn id="19" dur="1000"/>
                                        <p:tgtEl>
                                          <p:spTgt spid="2999"/>
                                        </p:tgtEl>
                                      </p:cBhvr>
                                    </p:animEffect>
                                  </p:childTnLst>
                                </p:cTn>
                              </p:par>
                              <p:par>
                                <p:cTn id="20" presetID="10" presetClass="entr" presetSubtype="0" fill="hold" nodeType="withEffect">
                                  <p:stCondLst>
                                    <p:cond delay="0"/>
                                  </p:stCondLst>
                                  <p:childTnLst>
                                    <p:set>
                                      <p:cBhvr>
                                        <p:cTn id="21" dur="1" fill="hold">
                                          <p:stCondLst>
                                            <p:cond delay="0"/>
                                          </p:stCondLst>
                                        </p:cTn>
                                        <p:tgtEl>
                                          <p:spTgt spid="3000"/>
                                        </p:tgtEl>
                                        <p:attrNameLst>
                                          <p:attrName>style.visibility</p:attrName>
                                        </p:attrNameLst>
                                      </p:cBhvr>
                                      <p:to>
                                        <p:strVal val="visible"/>
                                      </p:to>
                                    </p:set>
                                    <p:animEffect transition="in" filter="fade">
                                      <p:cBhvr>
                                        <p:cTn id="22" dur="1000"/>
                                        <p:tgtEl>
                                          <p:spTgt spid="3000"/>
                                        </p:tgtEl>
                                      </p:cBhvr>
                                    </p:animEffect>
                                  </p:childTnLst>
                                </p:cTn>
                              </p:par>
                              <p:par>
                                <p:cTn id="23" presetID="10" presetClass="entr" presetSubtype="0" fill="hold" nodeType="withEffect">
                                  <p:stCondLst>
                                    <p:cond delay="0"/>
                                  </p:stCondLst>
                                  <p:childTnLst>
                                    <p:set>
                                      <p:cBhvr>
                                        <p:cTn id="24" dur="1" fill="hold">
                                          <p:stCondLst>
                                            <p:cond delay="0"/>
                                          </p:stCondLst>
                                        </p:cTn>
                                        <p:tgtEl>
                                          <p:spTgt spid="3001"/>
                                        </p:tgtEl>
                                        <p:attrNameLst>
                                          <p:attrName>style.visibility</p:attrName>
                                        </p:attrNameLst>
                                      </p:cBhvr>
                                      <p:to>
                                        <p:strVal val="visible"/>
                                      </p:to>
                                    </p:set>
                                    <p:animEffect transition="in" filter="fade">
                                      <p:cBhvr>
                                        <p:cTn id="25" dur="1000"/>
                                        <p:tgtEl>
                                          <p:spTgt spid="3001"/>
                                        </p:tgtEl>
                                      </p:cBhvr>
                                    </p:animEffect>
                                  </p:childTnLst>
                                </p:cTn>
                              </p:par>
                              <p:par>
                                <p:cTn id="26" presetID="10" presetClass="entr" presetSubtype="0" fill="hold" nodeType="withEffect">
                                  <p:stCondLst>
                                    <p:cond delay="0"/>
                                  </p:stCondLst>
                                  <p:childTnLst>
                                    <p:set>
                                      <p:cBhvr>
                                        <p:cTn id="27" dur="1" fill="hold">
                                          <p:stCondLst>
                                            <p:cond delay="0"/>
                                          </p:stCondLst>
                                        </p:cTn>
                                        <p:tgtEl>
                                          <p:spTgt spid="3002"/>
                                        </p:tgtEl>
                                        <p:attrNameLst>
                                          <p:attrName>style.visibility</p:attrName>
                                        </p:attrNameLst>
                                      </p:cBhvr>
                                      <p:to>
                                        <p:strVal val="visible"/>
                                      </p:to>
                                    </p:set>
                                    <p:animEffect transition="in" filter="fade">
                                      <p:cBhvr>
                                        <p:cTn id="28" dur="1000"/>
                                        <p:tgtEl>
                                          <p:spTgt spid="3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7" name="Rectangle 6">
            <a:extLst>
              <a:ext uri="{FF2B5EF4-FFF2-40B4-BE49-F238E27FC236}">
                <a16:creationId xmlns:a16="http://schemas.microsoft.com/office/drawing/2014/main" id="{5DBD8954-4BD6-ACEE-8562-3A3E6F0F8DDD}"/>
              </a:ext>
            </a:extLst>
          </p:cNvPr>
          <p:cNvSpPr/>
          <p:nvPr/>
        </p:nvSpPr>
        <p:spPr>
          <a:xfrm>
            <a:off x="275986" y="2509498"/>
            <a:ext cx="3305543" cy="2488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07" name="Google Shape;3007;p71"/>
          <p:cNvSpPr txBox="1">
            <a:spLocks noGrp="1"/>
          </p:cNvSpPr>
          <p:nvPr>
            <p:ph type="title"/>
          </p:nvPr>
        </p:nvSpPr>
        <p:spPr>
          <a:xfrm>
            <a:off x="362986" y="2634001"/>
            <a:ext cx="3396000" cy="371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tx1"/>
                </a:solidFill>
              </a:rPr>
              <a:t>RESULTS</a:t>
            </a:r>
            <a:endParaRPr dirty="0">
              <a:solidFill>
                <a:schemeClr val="tx1"/>
              </a:solidFill>
            </a:endParaRPr>
          </a:p>
        </p:txBody>
      </p:sp>
      <p:sp>
        <p:nvSpPr>
          <p:cNvPr id="3008" name="Google Shape;3008;p71"/>
          <p:cNvSpPr txBox="1">
            <a:spLocks noGrp="1"/>
          </p:cNvSpPr>
          <p:nvPr>
            <p:ph type="subTitle" idx="1"/>
          </p:nvPr>
        </p:nvSpPr>
        <p:spPr>
          <a:xfrm>
            <a:off x="362986" y="3069439"/>
            <a:ext cx="3142103" cy="11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E" dirty="0">
                <a:solidFill>
                  <a:schemeClr val="tx1"/>
                </a:solidFill>
              </a:rPr>
              <a:t>If k is set to zero, the orbit is unchanged. As soon as a slight pressure is applied to the orbit, it evolves and gets elongated exactly 90 degrees away from the uniform force, instead of in the same direction as the uniform force, as one would expect.</a:t>
            </a:r>
            <a:endParaRPr dirty="0">
              <a:solidFill>
                <a:schemeClr val="tx1"/>
              </a:solidFill>
            </a:endParaRPr>
          </a:p>
        </p:txBody>
      </p:sp>
      <p:pic>
        <p:nvPicPr>
          <p:cNvPr id="3009" name="Google Shape;3009;p71"/>
          <p:cNvPicPr preferRelativeResize="0"/>
          <p:nvPr/>
        </p:nvPicPr>
        <p:blipFill rotWithShape="1">
          <a:blip r:embed="rId5"/>
          <a:srcRect t="7969" b="3800"/>
          <a:stretch/>
        </p:blipFill>
        <p:spPr>
          <a:xfrm>
            <a:off x="2780031" y="202888"/>
            <a:ext cx="2604985" cy="2956475"/>
          </a:xfrm>
          <a:prstGeom prst="rect">
            <a:avLst/>
          </a:prstGeom>
          <a:noFill/>
          <a:ln w="9525" cap="flat" cmpd="sng">
            <a:solidFill>
              <a:schemeClr val="dk2"/>
            </a:solidFill>
            <a:prstDash val="solid"/>
            <a:round/>
            <a:headEnd type="none" w="sm" len="sm"/>
            <a:tailEnd type="none" w="sm" len="sm"/>
          </a:ln>
        </p:spPr>
      </p:pic>
      <p:sp>
        <p:nvSpPr>
          <p:cNvPr id="3010" name="Google Shape;3010;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1">
            <a:hlinkClick r:id="rId6"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orbita quickest">
            <a:hlinkClick r:id="" action="ppaction://media"/>
            <a:extLst>
              <a:ext uri="{FF2B5EF4-FFF2-40B4-BE49-F238E27FC236}">
                <a16:creationId xmlns:a16="http://schemas.microsoft.com/office/drawing/2014/main" id="{546C29AC-E3BE-7309-108B-070DB438ABF2}"/>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5690642" y="2584056"/>
            <a:ext cx="3218543" cy="2413907"/>
          </a:xfrm>
          <a:prstGeom prst="rect">
            <a:avLst/>
          </a:prstGeom>
        </p:spPr>
      </p:pic>
      <p:pic>
        <p:nvPicPr>
          <p:cNvPr id="6" name="Picture 5" descr="A graph of an object with a blue line&#10;&#10;Description automatically generated">
            <a:extLst>
              <a:ext uri="{FF2B5EF4-FFF2-40B4-BE49-F238E27FC236}">
                <a16:creationId xmlns:a16="http://schemas.microsoft.com/office/drawing/2014/main" id="{44F1720E-0C2F-8EB6-EBEC-C961C4CF3CB8}"/>
              </a:ext>
            </a:extLst>
          </p:cNvPr>
          <p:cNvPicPr>
            <a:picLocks noChangeAspect="1"/>
          </p:cNvPicPr>
          <p:nvPr/>
        </p:nvPicPr>
        <p:blipFill>
          <a:blip r:embed="rId8"/>
          <a:stretch>
            <a:fillRect/>
          </a:stretch>
        </p:blipFill>
        <p:spPr>
          <a:xfrm>
            <a:off x="5731035" y="33863"/>
            <a:ext cx="3142928" cy="2357196"/>
          </a:xfrm>
          <a:prstGeom prst="rect">
            <a:avLst/>
          </a:prstGeom>
        </p:spPr>
      </p:pic>
      <p:sp>
        <p:nvSpPr>
          <p:cNvPr id="8" name="Rectangle 7">
            <a:extLst>
              <a:ext uri="{FF2B5EF4-FFF2-40B4-BE49-F238E27FC236}">
                <a16:creationId xmlns:a16="http://schemas.microsoft.com/office/drawing/2014/main" id="{1FA6796A-973D-5902-B2F0-BE83278692BC}"/>
              </a:ext>
            </a:extLst>
          </p:cNvPr>
          <p:cNvSpPr/>
          <p:nvPr/>
        </p:nvSpPr>
        <p:spPr>
          <a:xfrm>
            <a:off x="8039524" y="145536"/>
            <a:ext cx="654533" cy="3334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K = 0</a:t>
            </a:r>
          </a:p>
        </p:txBody>
      </p:sp>
      <p:sp>
        <p:nvSpPr>
          <p:cNvPr id="11" name="Rectangle 10">
            <a:extLst>
              <a:ext uri="{FF2B5EF4-FFF2-40B4-BE49-F238E27FC236}">
                <a16:creationId xmlns:a16="http://schemas.microsoft.com/office/drawing/2014/main" id="{6E49C496-4663-BDDA-1A7B-788287D1026D}"/>
              </a:ext>
            </a:extLst>
          </p:cNvPr>
          <p:cNvSpPr/>
          <p:nvPr/>
        </p:nvSpPr>
        <p:spPr>
          <a:xfrm>
            <a:off x="4572000" y="279497"/>
            <a:ext cx="744256" cy="398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100" dirty="0"/>
              <a:t>K = 0.03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9"/>
                                        </p:tgtEl>
                                        <p:attrNameLst>
                                          <p:attrName>style.visibility</p:attrName>
                                        </p:attrNameLst>
                                      </p:cBhvr>
                                      <p:to>
                                        <p:strVal val="visible"/>
                                      </p:to>
                                    </p:set>
                                    <p:animEffect transition="in" filter="fade">
                                      <p:cBhvr>
                                        <p:cTn id="7" dur="1000"/>
                                        <p:tgtEl>
                                          <p:spTgt spid="3009"/>
                                        </p:tgtEl>
                                      </p:cBhvr>
                                    </p:animEffect>
                                  </p:childTnLst>
                                </p:cTn>
                              </p:par>
                              <p:par>
                                <p:cTn id="8" presetID="2" presetClass="entr" presetSubtype="8" fill="hold" nodeType="withEffect">
                                  <p:stCondLst>
                                    <p:cond delay="0"/>
                                  </p:stCondLst>
                                  <p:childTnLst>
                                    <p:set>
                                      <p:cBhvr>
                                        <p:cTn id="9" dur="1" fill="hold">
                                          <p:stCondLst>
                                            <p:cond delay="0"/>
                                          </p:stCondLst>
                                        </p:cTn>
                                        <p:tgtEl>
                                          <p:spTgt spid="3007"/>
                                        </p:tgtEl>
                                        <p:attrNameLst>
                                          <p:attrName>style.visibility</p:attrName>
                                        </p:attrNameLst>
                                      </p:cBhvr>
                                      <p:to>
                                        <p:strVal val="visible"/>
                                      </p:to>
                                    </p:set>
                                    <p:anim calcmode="lin" valueType="num">
                                      <p:cBhvr additive="base">
                                        <p:cTn id="10" dur="1000"/>
                                        <p:tgtEl>
                                          <p:spTgt spid="3007"/>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1250"/>
                                  </p:stCondLst>
                                  <p:childTnLst>
                                    <p:set>
                                      <p:cBhvr>
                                        <p:cTn id="12" dur="1" fill="hold">
                                          <p:stCondLst>
                                            <p:cond delay="0"/>
                                          </p:stCondLst>
                                        </p:cTn>
                                        <p:tgtEl>
                                          <p:spTgt spid="3008"/>
                                        </p:tgtEl>
                                        <p:attrNameLst>
                                          <p:attrName>style.visibility</p:attrName>
                                        </p:attrNameLst>
                                      </p:cBhvr>
                                      <p:to>
                                        <p:strVal val="visible"/>
                                      </p:to>
                                    </p:set>
                                    <p:animEffect transition="in" filter="fade">
                                      <p:cBhvr>
                                        <p:cTn id="13" dur="1000"/>
                                        <p:tgtEl>
                                          <p:spTgt spid="3008"/>
                                        </p:tgtEl>
                                      </p:cBhvr>
                                    </p:animEffect>
                                  </p:childTnLst>
                                </p:cTn>
                              </p:par>
                              <p:par>
                                <p:cTn id="14" presetID="10" presetClass="entr" presetSubtype="0" fill="hold" nodeType="withEffect">
                                  <p:stCondLst>
                                    <p:cond delay="0"/>
                                  </p:stCondLst>
                                  <p:childTnLst>
                                    <p:set>
                                      <p:cBhvr>
                                        <p:cTn id="15" dur="1" fill="hold">
                                          <p:stCondLst>
                                            <p:cond delay="0"/>
                                          </p:stCondLst>
                                        </p:cTn>
                                        <p:tgtEl>
                                          <p:spTgt spid="3010"/>
                                        </p:tgtEl>
                                        <p:attrNameLst>
                                          <p:attrName>style.visibility</p:attrName>
                                        </p:attrNameLst>
                                      </p:cBhvr>
                                      <p:to>
                                        <p:strVal val="visible"/>
                                      </p:to>
                                    </p:set>
                                    <p:animEffect transition="in" filter="fade">
                                      <p:cBhvr>
                                        <p:cTn id="16" dur="1000"/>
                                        <p:tgtEl>
                                          <p:spTgt spid="3010"/>
                                        </p:tgtEl>
                                      </p:cBhvr>
                                    </p:animEffect>
                                  </p:childTnLst>
                                </p:cTn>
                              </p:par>
                              <p:par>
                                <p:cTn id="17" presetID="10" presetClass="entr" presetSubtype="0" fill="hold" nodeType="withEffect">
                                  <p:stCondLst>
                                    <p:cond delay="0"/>
                                  </p:stCondLst>
                                  <p:childTnLst>
                                    <p:set>
                                      <p:cBhvr>
                                        <p:cTn id="18" dur="1" fill="hold">
                                          <p:stCondLst>
                                            <p:cond delay="0"/>
                                          </p:stCondLst>
                                        </p:cTn>
                                        <p:tgtEl>
                                          <p:spTgt spid="3011"/>
                                        </p:tgtEl>
                                        <p:attrNameLst>
                                          <p:attrName>style.visibility</p:attrName>
                                        </p:attrNameLst>
                                      </p:cBhvr>
                                      <p:to>
                                        <p:strVal val="visible"/>
                                      </p:to>
                                    </p:set>
                                    <p:animEffect transition="in" filter="fade">
                                      <p:cBhvr>
                                        <p:cTn id="19" dur="1000"/>
                                        <p:tgtEl>
                                          <p:spTgt spid="3011"/>
                                        </p:tgtEl>
                                      </p:cBhvr>
                                    </p:animEffect>
                                  </p:childTnLst>
                                </p:cTn>
                              </p:par>
                              <p:par>
                                <p:cTn id="20" presetID="10" presetClass="entr" presetSubtype="0" fill="hold" nodeType="withEffect">
                                  <p:stCondLst>
                                    <p:cond delay="0"/>
                                  </p:stCondLst>
                                  <p:childTnLst>
                                    <p:set>
                                      <p:cBhvr>
                                        <p:cTn id="21" dur="1" fill="hold">
                                          <p:stCondLst>
                                            <p:cond delay="0"/>
                                          </p:stCondLst>
                                        </p:cTn>
                                        <p:tgtEl>
                                          <p:spTgt spid="3012"/>
                                        </p:tgtEl>
                                        <p:attrNameLst>
                                          <p:attrName>style.visibility</p:attrName>
                                        </p:attrNameLst>
                                      </p:cBhvr>
                                      <p:to>
                                        <p:strVal val="visible"/>
                                      </p:to>
                                    </p:set>
                                    <p:animEffect transition="in" filter="fade">
                                      <p:cBhvr>
                                        <p:cTn id="22" dur="1000"/>
                                        <p:tgtEl>
                                          <p:spTgt spid="3012"/>
                                        </p:tgtEl>
                                      </p:cBhvr>
                                    </p:animEffect>
                                  </p:childTnLst>
                                </p:cTn>
                              </p:par>
                              <p:par>
                                <p:cTn id="23" presetID="10" presetClass="entr" presetSubtype="0" fill="hold" nodeType="withEffect">
                                  <p:stCondLst>
                                    <p:cond delay="0"/>
                                  </p:stCondLst>
                                  <p:childTnLst>
                                    <p:set>
                                      <p:cBhvr>
                                        <p:cTn id="24" dur="1" fill="hold">
                                          <p:stCondLst>
                                            <p:cond delay="0"/>
                                          </p:stCondLst>
                                        </p:cTn>
                                        <p:tgtEl>
                                          <p:spTgt spid="3013"/>
                                        </p:tgtEl>
                                        <p:attrNameLst>
                                          <p:attrName>style.visibility</p:attrName>
                                        </p:attrNameLst>
                                      </p:cBhvr>
                                      <p:to>
                                        <p:strVal val="visible"/>
                                      </p:to>
                                    </p:set>
                                    <p:animEffect transition="in" filter="fade">
                                      <p:cBhvr>
                                        <p:cTn id="25" dur="1000"/>
                                        <p:tgtEl>
                                          <p:spTgt spid="3013"/>
                                        </p:tgtEl>
                                      </p:cBhvr>
                                    </p:animEffect>
                                  </p:childTnLst>
                                </p:cTn>
                              </p:par>
                              <p:par>
                                <p:cTn id="26" presetID="10" presetClass="entr" presetSubtype="0" fill="hold" nodeType="withEffect">
                                  <p:stCondLst>
                                    <p:cond delay="0"/>
                                  </p:stCondLst>
                                  <p:childTnLst>
                                    <p:set>
                                      <p:cBhvr>
                                        <p:cTn id="27" dur="1" fill="hold">
                                          <p:stCondLst>
                                            <p:cond delay="0"/>
                                          </p:stCondLst>
                                        </p:cTn>
                                        <p:tgtEl>
                                          <p:spTgt spid="3014"/>
                                        </p:tgtEl>
                                        <p:attrNameLst>
                                          <p:attrName>style.visibility</p:attrName>
                                        </p:attrNameLst>
                                      </p:cBhvr>
                                      <p:to>
                                        <p:strVal val="visible"/>
                                      </p:to>
                                    </p:set>
                                    <p:animEffect transition="in" filter="fade">
                                      <p:cBhvr>
                                        <p:cTn id="28" dur="1000"/>
                                        <p:tgtEl>
                                          <p:spTgt spid="301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par>
                          <p:cTn id="32" fill="hold">
                            <p:stCondLst>
                              <p:cond delay="2250"/>
                            </p:stCondLst>
                            <p:childTnLst>
                              <p:par>
                                <p:cTn id="33" presetID="1" presetClass="mediacall" presetSubtype="0" fill="hold" nodeType="afterEffect">
                                  <p:stCondLst>
                                    <p:cond delay="0"/>
                                  </p:stCondLst>
                                  <p:childTnLst>
                                    <p:cmd type="call" cmd="playFrom(0.0)">
                                      <p:cBhvr>
                                        <p:cTn id="34" dur="6400" fill="hold"/>
                                        <p:tgtEl>
                                          <p:spTgt spid="2"/>
                                        </p:tgtEl>
                                      </p:cBhvr>
                                    </p:cmd>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1" repeatCount="indefinite" fill="hold" display="0">
                  <p:stCondLst>
                    <p:cond delay="indefinite"/>
                  </p:stCondLst>
                </p:cTn>
                <p:tgtEl>
                  <p:spTgt spid="2"/>
                </p:tgtEl>
              </p:cMediaNode>
            </p:video>
            <p:seq concurrent="1" nextAc="seek">
              <p:cTn id="42" restart="whenNotActive" fill="hold" evtFilter="cancelBubble" nodeType="interactiveSeq">
                <p:stCondLst>
                  <p:cond evt="onClick" delay="0">
                    <p:tgtEl>
                      <p:spTgt spid="2"/>
                    </p:tgtEl>
                  </p:cond>
                </p:stCondLst>
                <p:endSync evt="end" delay="0">
                  <p:rtn val="all"/>
                </p:endSync>
                <p:childTnLst>
                  <p:par>
                    <p:cTn id="43" fill="hold">
                      <p:stCondLst>
                        <p:cond delay="0"/>
                      </p:stCondLst>
                      <p:childTnLst>
                        <p:par>
                          <p:cTn id="44" fill="hold">
                            <p:stCondLst>
                              <p:cond delay="0"/>
                            </p:stCondLst>
                            <p:childTnLst>
                              <p:par>
                                <p:cTn id="45" presetID="2" presetClass="mediacall" presetSubtype="0" fill="hold" nodeType="clickEffect">
                                  <p:stCondLst>
                                    <p:cond delay="0"/>
                                  </p:stCondLst>
                                  <p:childTnLst>
                                    <p:cmd type="call" cmd="togglePause">
                                      <p:cBhvr>
                                        <p:cTn id="46" dur="1" fill="hold"/>
                                        <p:tgtEl>
                                          <p:spTgt spid="2"/>
                                        </p:tgtEl>
                                      </p:cBhvr>
                                    </p:cmd>
                                  </p:childTnLst>
                                </p:cTn>
                              </p:par>
                            </p:childTnLst>
                          </p:cTn>
                        </p:par>
                      </p:childTnLst>
                    </p:cTn>
                  </p:par>
                </p:childTnLst>
              </p:cTn>
              <p:nextCondLst>
                <p:cond evt="onClick" delay="0">
                  <p:tgtEl>
                    <p:spTgt spid="2"/>
                  </p:tgtEl>
                </p:cond>
              </p:nextCondLst>
            </p:seq>
          </p:childTnLst>
        </p:cTn>
      </p:par>
    </p:tnLst>
    <p:bldLst>
      <p:bldP spid="8"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4852692" y="164846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326062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52691" y="3255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4757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4 modes of analysis</a:t>
            </a:r>
            <a:endParaRPr dirty="0"/>
          </a:p>
        </p:txBody>
      </p:sp>
      <p:sp>
        <p:nvSpPr>
          <p:cNvPr id="2619" name="Google Shape;2619;p60"/>
          <p:cNvSpPr txBox="1">
            <a:spLocks noGrp="1"/>
          </p:cNvSpPr>
          <p:nvPr>
            <p:ph type="title"/>
          </p:nvPr>
        </p:nvSpPr>
        <p:spPr>
          <a:xfrm>
            <a:off x="817925" y="156936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28244" y="1517740"/>
            <a:ext cx="3768533"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800" dirty="0"/>
              <a:t>An observational attack</a:t>
            </a:r>
            <a:endParaRPr sz="1800" dirty="0"/>
          </a:p>
        </p:txBody>
      </p:sp>
      <p:sp>
        <p:nvSpPr>
          <p:cNvPr id="2621" name="Google Shape;2621;p60"/>
          <p:cNvSpPr txBox="1">
            <a:spLocks noGrp="1"/>
          </p:cNvSpPr>
          <p:nvPr>
            <p:ph type="subTitle" idx="2"/>
          </p:nvPr>
        </p:nvSpPr>
        <p:spPr>
          <a:xfrm>
            <a:off x="1639675" y="1872330"/>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IE" dirty="0"/>
              <a:t>Compare different physical quantities of the system.</a:t>
            </a:r>
            <a:endParaRPr dirty="0"/>
          </a:p>
        </p:txBody>
      </p:sp>
      <p:sp>
        <p:nvSpPr>
          <p:cNvPr id="2622" name="Google Shape;2622;p60"/>
          <p:cNvSpPr txBox="1">
            <a:spLocks noGrp="1"/>
          </p:cNvSpPr>
          <p:nvPr>
            <p:ph type="title" idx="3"/>
          </p:nvPr>
        </p:nvSpPr>
        <p:spPr>
          <a:xfrm>
            <a:off x="817925" y="317594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4" y="3126075"/>
            <a:ext cx="3412385"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800" dirty="0"/>
              <a:t>A qualitative analysis</a:t>
            </a:r>
            <a:endParaRPr sz="1800" dirty="0"/>
          </a:p>
        </p:txBody>
      </p:sp>
      <p:sp>
        <p:nvSpPr>
          <p:cNvPr id="2624" name="Google Shape;2624;p60"/>
          <p:cNvSpPr txBox="1">
            <a:spLocks noGrp="1"/>
          </p:cNvSpPr>
          <p:nvPr>
            <p:ph type="subTitle" idx="5"/>
          </p:nvPr>
        </p:nvSpPr>
        <p:spPr>
          <a:xfrm>
            <a:off x="1639675" y="3480665"/>
            <a:ext cx="2349300" cy="5472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Think about the effiency of the initial analysis.</a:t>
            </a:r>
            <a:endParaRPr dirty="0"/>
          </a:p>
        </p:txBody>
      </p:sp>
      <p:sp>
        <p:nvSpPr>
          <p:cNvPr id="2625" name="Google Shape;2625;p60"/>
          <p:cNvSpPr txBox="1">
            <a:spLocks noGrp="1"/>
          </p:cNvSpPr>
          <p:nvPr>
            <p:ph type="title" idx="6"/>
          </p:nvPr>
        </p:nvSpPr>
        <p:spPr>
          <a:xfrm>
            <a:off x="4719600" y="156585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5541350" y="1517740"/>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800" dirty="0"/>
              <a:t>A quantitative analysis</a:t>
            </a:r>
            <a:endParaRPr sz="1800" dirty="0"/>
          </a:p>
        </p:txBody>
      </p:sp>
      <p:sp>
        <p:nvSpPr>
          <p:cNvPr id="2627" name="Google Shape;2627;p60"/>
          <p:cNvSpPr txBox="1">
            <a:spLocks noGrp="1"/>
          </p:cNvSpPr>
          <p:nvPr>
            <p:ph type="subTitle" idx="8"/>
          </p:nvPr>
        </p:nvSpPr>
        <p:spPr>
          <a:xfrm>
            <a:off x="5541350" y="1872330"/>
            <a:ext cx="2349300" cy="547200"/>
          </a:xfrm>
          <a:prstGeom prst="rect">
            <a:avLst/>
          </a:prstGeom>
        </p:spPr>
        <p:txBody>
          <a:bodyPr spcFirstLastPara="1" wrap="square" lIns="91425" tIns="0" rIns="91425" bIns="91425" anchor="t" anchorCtr="0">
            <a:noAutofit/>
          </a:bodyPr>
          <a:lstStyle/>
          <a:p>
            <a:pPr marL="0" lvl="0" indent="0">
              <a:buClr>
                <a:schemeClr val="dk1"/>
              </a:buClr>
              <a:buSzPts val="1100"/>
            </a:pPr>
            <a:r>
              <a:rPr lang="en-IE" dirty="0"/>
              <a:t>Think about the efficiency of the initial analysis.</a:t>
            </a:r>
          </a:p>
        </p:txBody>
      </p:sp>
      <p:sp>
        <p:nvSpPr>
          <p:cNvPr id="2628" name="Google Shape;2628;p60"/>
          <p:cNvSpPr txBox="1">
            <a:spLocks noGrp="1"/>
          </p:cNvSpPr>
          <p:nvPr>
            <p:ph type="title" idx="9"/>
          </p:nvPr>
        </p:nvSpPr>
        <p:spPr>
          <a:xfrm>
            <a:off x="4719600" y="3177703"/>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41300" y="3126075"/>
            <a:ext cx="299691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sz="1800" dirty="0"/>
              <a:t>A quantum mechanical approach</a:t>
            </a:r>
            <a:endParaRPr sz="1800" dirty="0"/>
          </a:p>
        </p:txBody>
      </p:sp>
      <p:sp>
        <p:nvSpPr>
          <p:cNvPr id="2630" name="Google Shape;2630;p60"/>
          <p:cNvSpPr txBox="1">
            <a:spLocks noGrp="1"/>
          </p:cNvSpPr>
          <p:nvPr>
            <p:ph type="subTitle" idx="14"/>
          </p:nvPr>
        </p:nvSpPr>
        <p:spPr>
          <a:xfrm>
            <a:off x="5541300" y="3720695"/>
            <a:ext cx="2349300" cy="547200"/>
          </a:xfrm>
          <a:prstGeom prst="rect">
            <a:avLst/>
          </a:prstGeom>
        </p:spPr>
        <p:txBody>
          <a:bodyPr spcFirstLastPara="1" wrap="square" lIns="91425" tIns="0" rIns="91425" bIns="91425" anchor="t" anchorCtr="0">
            <a:noAutofit/>
          </a:bodyPr>
          <a:lstStyle/>
          <a:p>
            <a:pPr marL="0" lvl="0" indent="0">
              <a:buClr>
                <a:schemeClr val="dk1"/>
              </a:buClr>
              <a:buSzPts val="1100"/>
            </a:pPr>
            <a:r>
              <a:rPr lang="en" dirty="0"/>
              <a:t>Explore quantum mechanical implications of the problem.</a:t>
            </a:r>
            <a:endParaRPr dirty="0"/>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1"/>
                                        </p:tgtEl>
                                        <p:attrNameLst>
                                          <p:attrName>style.visibility</p:attrName>
                                        </p:attrNameLst>
                                      </p:cBhvr>
                                      <p:to>
                                        <p:strVal val="visible"/>
                                      </p:to>
                                    </p:set>
                                    <p:animEffect transition="in" filter="fade">
                                      <p:cBhvr>
                                        <p:cTn id="10" dur="1000"/>
                                        <p:tgtEl>
                                          <p:spTgt spid="2621"/>
                                        </p:tgtEl>
                                      </p:cBhvr>
                                    </p:animEffect>
                                  </p:childTnLst>
                                </p:cTn>
                              </p:par>
                              <p:par>
                                <p:cTn id="11" presetID="10" presetClass="entr" presetSubtype="0" fill="hold" nodeType="withEffect">
                                  <p:stCondLst>
                                    <p:cond delay="0"/>
                                  </p:stCondLst>
                                  <p:childTnLst>
                                    <p:set>
                                      <p:cBhvr>
                                        <p:cTn id="12" dur="1" fill="hold">
                                          <p:stCondLst>
                                            <p:cond delay="0"/>
                                          </p:stCondLst>
                                        </p:cTn>
                                        <p:tgtEl>
                                          <p:spTgt spid="2623"/>
                                        </p:tgtEl>
                                        <p:attrNameLst>
                                          <p:attrName>style.visibility</p:attrName>
                                        </p:attrNameLst>
                                      </p:cBhvr>
                                      <p:to>
                                        <p:strVal val="visible"/>
                                      </p:to>
                                    </p:set>
                                    <p:animEffect transition="in" filter="fade">
                                      <p:cBhvr>
                                        <p:cTn id="13" dur="1000"/>
                                        <p:tgtEl>
                                          <p:spTgt spid="2623"/>
                                        </p:tgtEl>
                                      </p:cBhvr>
                                    </p:animEffect>
                                  </p:childTnLst>
                                </p:cTn>
                              </p:par>
                              <p:par>
                                <p:cTn id="14" presetID="10" presetClass="entr" presetSubtype="0" fill="hold" nodeType="withEffect">
                                  <p:stCondLst>
                                    <p:cond delay="0"/>
                                  </p:stCondLst>
                                  <p:childTnLst>
                                    <p:set>
                                      <p:cBhvr>
                                        <p:cTn id="15" dur="1" fill="hold">
                                          <p:stCondLst>
                                            <p:cond delay="0"/>
                                          </p:stCondLst>
                                        </p:cTn>
                                        <p:tgtEl>
                                          <p:spTgt spid="2624"/>
                                        </p:tgtEl>
                                        <p:attrNameLst>
                                          <p:attrName>style.visibility</p:attrName>
                                        </p:attrNameLst>
                                      </p:cBhvr>
                                      <p:to>
                                        <p:strVal val="visible"/>
                                      </p:to>
                                    </p:set>
                                    <p:animEffect transition="in" filter="fade">
                                      <p:cBhvr>
                                        <p:cTn id="16" dur="1000"/>
                                        <p:tgtEl>
                                          <p:spTgt spid="2624"/>
                                        </p:tgtEl>
                                      </p:cBhvr>
                                    </p:animEffect>
                                  </p:childTnLst>
                                </p:cTn>
                              </p:par>
                              <p:par>
                                <p:cTn id="17" presetID="10" presetClass="entr" presetSubtype="0" fill="hold" nodeType="withEffect">
                                  <p:stCondLst>
                                    <p:cond delay="0"/>
                                  </p:stCondLst>
                                  <p:childTnLst>
                                    <p:set>
                                      <p:cBhvr>
                                        <p:cTn id="18" dur="1" fill="hold">
                                          <p:stCondLst>
                                            <p:cond delay="0"/>
                                          </p:stCondLst>
                                        </p:cTn>
                                        <p:tgtEl>
                                          <p:spTgt spid="2626"/>
                                        </p:tgtEl>
                                        <p:attrNameLst>
                                          <p:attrName>style.visibility</p:attrName>
                                        </p:attrNameLst>
                                      </p:cBhvr>
                                      <p:to>
                                        <p:strVal val="visible"/>
                                      </p:to>
                                    </p:set>
                                    <p:animEffect transition="in" filter="fade">
                                      <p:cBhvr>
                                        <p:cTn id="19" dur="1000"/>
                                        <p:tgtEl>
                                          <p:spTgt spid="2626"/>
                                        </p:tgtEl>
                                      </p:cBhvr>
                                    </p:animEffect>
                                  </p:childTnLst>
                                </p:cTn>
                              </p:par>
                              <p:par>
                                <p:cTn id="20" presetID="10" presetClass="entr" presetSubtype="0" fill="hold" nodeType="withEffect">
                                  <p:stCondLst>
                                    <p:cond delay="0"/>
                                  </p:stCondLst>
                                  <p:childTnLst>
                                    <p:set>
                                      <p:cBhvr>
                                        <p:cTn id="21" dur="1" fill="hold">
                                          <p:stCondLst>
                                            <p:cond delay="0"/>
                                          </p:stCondLst>
                                        </p:cTn>
                                        <p:tgtEl>
                                          <p:spTgt spid="2627"/>
                                        </p:tgtEl>
                                        <p:attrNameLst>
                                          <p:attrName>style.visibility</p:attrName>
                                        </p:attrNameLst>
                                      </p:cBhvr>
                                      <p:to>
                                        <p:strVal val="visible"/>
                                      </p:to>
                                    </p:set>
                                    <p:animEffect transition="in" filter="fade">
                                      <p:cBhvr>
                                        <p:cTn id="22" dur="1000"/>
                                        <p:tgtEl>
                                          <p:spTgt spid="2627"/>
                                        </p:tgtEl>
                                      </p:cBhvr>
                                    </p:animEffect>
                                  </p:childTnLst>
                                </p:cTn>
                              </p:par>
                              <p:par>
                                <p:cTn id="23" presetID="10" presetClass="entr" presetSubtype="0" fill="hold" nodeType="withEffect">
                                  <p:stCondLst>
                                    <p:cond delay="0"/>
                                  </p:stCondLst>
                                  <p:childTnLst>
                                    <p:set>
                                      <p:cBhvr>
                                        <p:cTn id="24" dur="1" fill="hold">
                                          <p:stCondLst>
                                            <p:cond delay="0"/>
                                          </p:stCondLst>
                                        </p:cTn>
                                        <p:tgtEl>
                                          <p:spTgt spid="2629"/>
                                        </p:tgtEl>
                                        <p:attrNameLst>
                                          <p:attrName>style.visibility</p:attrName>
                                        </p:attrNameLst>
                                      </p:cBhvr>
                                      <p:to>
                                        <p:strVal val="visible"/>
                                      </p:to>
                                    </p:set>
                                    <p:animEffect transition="in" filter="fade">
                                      <p:cBhvr>
                                        <p:cTn id="25" dur="1000"/>
                                        <p:tgtEl>
                                          <p:spTgt spid="2629"/>
                                        </p:tgtEl>
                                      </p:cBhvr>
                                    </p:animEffect>
                                  </p:childTnLst>
                                </p:cTn>
                              </p:par>
                              <p:par>
                                <p:cTn id="26" presetID="10" presetClass="entr" presetSubtype="0" fill="hold" nodeType="withEffect">
                                  <p:stCondLst>
                                    <p:cond delay="0"/>
                                  </p:stCondLst>
                                  <p:childTnLst>
                                    <p:set>
                                      <p:cBhvr>
                                        <p:cTn id="27" dur="1" fill="hold">
                                          <p:stCondLst>
                                            <p:cond delay="0"/>
                                          </p:stCondLst>
                                        </p:cTn>
                                        <p:tgtEl>
                                          <p:spTgt spid="2630"/>
                                        </p:tgtEl>
                                        <p:attrNameLst>
                                          <p:attrName>style.visibility</p:attrName>
                                        </p:attrNameLst>
                                      </p:cBhvr>
                                      <p:to>
                                        <p:strVal val="visible"/>
                                      </p:to>
                                    </p:set>
                                    <p:animEffect transition="in" filter="fade">
                                      <p:cBhvr>
                                        <p:cTn id="28" dur="1000"/>
                                        <p:tgtEl>
                                          <p:spTgt spid="2630"/>
                                        </p:tgtEl>
                                      </p:cBhvr>
                                    </p:animEffect>
                                  </p:childTnLst>
                                </p:cTn>
                              </p:par>
                              <p:par>
                                <p:cTn id="29" presetID="23" presetClass="entr" presetSubtype="16" fill="hold" nodeType="withEffect">
                                  <p:stCondLst>
                                    <p:cond delay="0"/>
                                  </p:stCondLst>
                                  <p:childTnLst>
                                    <p:set>
                                      <p:cBhvr>
                                        <p:cTn id="30" dur="1" fill="hold">
                                          <p:stCondLst>
                                            <p:cond delay="0"/>
                                          </p:stCondLst>
                                        </p:cTn>
                                        <p:tgtEl>
                                          <p:spTgt spid="2612"/>
                                        </p:tgtEl>
                                        <p:attrNameLst>
                                          <p:attrName>style.visibility</p:attrName>
                                        </p:attrNameLst>
                                      </p:cBhvr>
                                      <p:to>
                                        <p:strVal val="visible"/>
                                      </p:to>
                                    </p:set>
                                    <p:anim calcmode="lin" valueType="num">
                                      <p:cBhvr additive="base">
                                        <p:cTn id="31" dur="1000"/>
                                        <p:tgtEl>
                                          <p:spTgt spid="2612"/>
                                        </p:tgtEl>
                                        <p:attrNameLst>
                                          <p:attrName>ppt_w</p:attrName>
                                        </p:attrNameLst>
                                      </p:cBhvr>
                                      <p:tavLst>
                                        <p:tav tm="0">
                                          <p:val>
                                            <p:strVal val="0"/>
                                          </p:val>
                                        </p:tav>
                                        <p:tav tm="100000">
                                          <p:val>
                                            <p:strVal val="#ppt_w"/>
                                          </p:val>
                                        </p:tav>
                                      </p:tavLst>
                                    </p:anim>
                                    <p:anim calcmode="lin" valueType="num">
                                      <p:cBhvr additive="base">
                                        <p:cTn id="32" dur="1000"/>
                                        <p:tgtEl>
                                          <p:spTgt spid="2612"/>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615"/>
                                        </p:tgtEl>
                                        <p:attrNameLst>
                                          <p:attrName>style.visibility</p:attrName>
                                        </p:attrNameLst>
                                      </p:cBhvr>
                                      <p:to>
                                        <p:strVal val="visible"/>
                                      </p:to>
                                    </p:set>
                                    <p:anim calcmode="lin" valueType="num">
                                      <p:cBhvr additive="base">
                                        <p:cTn id="35" dur="1000"/>
                                        <p:tgtEl>
                                          <p:spTgt spid="2615"/>
                                        </p:tgtEl>
                                        <p:attrNameLst>
                                          <p:attrName>ppt_w</p:attrName>
                                        </p:attrNameLst>
                                      </p:cBhvr>
                                      <p:tavLst>
                                        <p:tav tm="0">
                                          <p:val>
                                            <p:strVal val="0"/>
                                          </p:val>
                                        </p:tav>
                                        <p:tav tm="100000">
                                          <p:val>
                                            <p:strVal val="#ppt_w"/>
                                          </p:val>
                                        </p:tav>
                                      </p:tavLst>
                                    </p:anim>
                                    <p:anim calcmode="lin" valueType="num">
                                      <p:cBhvr additive="base">
                                        <p:cTn id="36" dur="1000"/>
                                        <p:tgtEl>
                                          <p:spTgt spid="2615"/>
                                        </p:tgtEl>
                                        <p:attrNameLst>
                                          <p:attrName>ppt_h</p:attrName>
                                        </p:attrNameLst>
                                      </p:cBhvr>
                                      <p:tavLst>
                                        <p:tav tm="0">
                                          <p:val>
                                            <p:str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2617"/>
                                        </p:tgtEl>
                                        <p:attrNameLst>
                                          <p:attrName>style.visibility</p:attrName>
                                        </p:attrNameLst>
                                      </p:cBhvr>
                                      <p:to>
                                        <p:strVal val="visible"/>
                                      </p:to>
                                    </p:set>
                                    <p:anim calcmode="lin" valueType="num">
                                      <p:cBhvr additive="base">
                                        <p:cTn id="39" dur="1000"/>
                                        <p:tgtEl>
                                          <p:spTgt spid="2617"/>
                                        </p:tgtEl>
                                        <p:attrNameLst>
                                          <p:attrName>ppt_w</p:attrName>
                                        </p:attrNameLst>
                                      </p:cBhvr>
                                      <p:tavLst>
                                        <p:tav tm="0">
                                          <p:val>
                                            <p:strVal val="0"/>
                                          </p:val>
                                        </p:tav>
                                        <p:tav tm="100000">
                                          <p:val>
                                            <p:strVal val="#ppt_w"/>
                                          </p:val>
                                        </p:tav>
                                      </p:tavLst>
                                    </p:anim>
                                    <p:anim calcmode="lin" valueType="num">
                                      <p:cBhvr additive="base">
                                        <p:cTn id="40" dur="1000"/>
                                        <p:tgtEl>
                                          <p:spTgt spid="2617"/>
                                        </p:tgtEl>
                                        <p:attrNameLst>
                                          <p:attrName>ppt_h</p:attrName>
                                        </p:attrNameLst>
                                      </p:cBhvr>
                                      <p:tavLst>
                                        <p:tav tm="0">
                                          <p:val>
                                            <p:str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2616"/>
                                        </p:tgtEl>
                                        <p:attrNameLst>
                                          <p:attrName>style.visibility</p:attrName>
                                        </p:attrNameLst>
                                      </p:cBhvr>
                                      <p:to>
                                        <p:strVal val="visible"/>
                                      </p:to>
                                    </p:set>
                                    <p:anim calcmode="lin" valueType="num">
                                      <p:cBhvr additive="base">
                                        <p:cTn id="43" dur="1000"/>
                                        <p:tgtEl>
                                          <p:spTgt spid="2616"/>
                                        </p:tgtEl>
                                        <p:attrNameLst>
                                          <p:attrName>ppt_w</p:attrName>
                                        </p:attrNameLst>
                                      </p:cBhvr>
                                      <p:tavLst>
                                        <p:tav tm="0">
                                          <p:val>
                                            <p:strVal val="0"/>
                                          </p:val>
                                        </p:tav>
                                        <p:tav tm="100000">
                                          <p:val>
                                            <p:strVal val="#ppt_w"/>
                                          </p:val>
                                        </p:tav>
                                      </p:tavLst>
                                    </p:anim>
                                    <p:anim calcmode="lin" valueType="num">
                                      <p:cBhvr additive="base">
                                        <p:cTn id="44" dur="1000"/>
                                        <p:tgtEl>
                                          <p:spTgt spid="2616"/>
                                        </p:tgtEl>
                                        <p:attrNameLst>
                                          <p:attrName>ppt_h</p:attrName>
                                        </p:attrNameLst>
                                      </p:cBhvr>
                                      <p:tavLst>
                                        <p:tav tm="0">
                                          <p:val>
                                            <p:strVal val="0"/>
                                          </p:val>
                                        </p:tav>
                                        <p:tav tm="100000">
                                          <p:val>
                                            <p:strVal val="#ppt_h"/>
                                          </p:val>
                                        </p:tav>
                                      </p:tavLst>
                                    </p:anim>
                                  </p:childTnLst>
                                </p:cTn>
                              </p:par>
                              <p:par>
                                <p:cTn id="45" presetID="10" presetClass="entr" presetSubtype="0" fill="hold" nodeType="withEffect">
                                  <p:stCondLst>
                                    <p:cond delay="0"/>
                                  </p:stCondLst>
                                  <p:childTnLst>
                                    <p:set>
                                      <p:cBhvr>
                                        <p:cTn id="46" dur="1" fill="hold">
                                          <p:stCondLst>
                                            <p:cond delay="0"/>
                                          </p:stCondLst>
                                        </p:cTn>
                                        <p:tgtEl>
                                          <p:spTgt spid="2619"/>
                                        </p:tgtEl>
                                        <p:attrNameLst>
                                          <p:attrName>style.visibility</p:attrName>
                                        </p:attrNameLst>
                                      </p:cBhvr>
                                      <p:to>
                                        <p:strVal val="visible"/>
                                      </p:to>
                                    </p:set>
                                    <p:animEffect transition="in" filter="fade">
                                      <p:cBhvr>
                                        <p:cTn id="47" dur="1000"/>
                                        <p:tgtEl>
                                          <p:spTgt spid="2619"/>
                                        </p:tgtEl>
                                      </p:cBhvr>
                                    </p:animEffect>
                                  </p:childTnLst>
                                </p:cTn>
                              </p:par>
                              <p:par>
                                <p:cTn id="48" presetID="10" presetClass="entr" presetSubtype="0" fill="hold" nodeType="withEffect">
                                  <p:stCondLst>
                                    <p:cond delay="0"/>
                                  </p:stCondLst>
                                  <p:childTnLst>
                                    <p:set>
                                      <p:cBhvr>
                                        <p:cTn id="49" dur="1" fill="hold">
                                          <p:stCondLst>
                                            <p:cond delay="0"/>
                                          </p:stCondLst>
                                        </p:cTn>
                                        <p:tgtEl>
                                          <p:spTgt spid="2622"/>
                                        </p:tgtEl>
                                        <p:attrNameLst>
                                          <p:attrName>style.visibility</p:attrName>
                                        </p:attrNameLst>
                                      </p:cBhvr>
                                      <p:to>
                                        <p:strVal val="visible"/>
                                      </p:to>
                                    </p:set>
                                    <p:animEffect transition="in" filter="fade">
                                      <p:cBhvr>
                                        <p:cTn id="50" dur="1000"/>
                                        <p:tgtEl>
                                          <p:spTgt spid="2622"/>
                                        </p:tgtEl>
                                      </p:cBhvr>
                                    </p:animEffect>
                                  </p:childTnLst>
                                </p:cTn>
                              </p:par>
                              <p:par>
                                <p:cTn id="51" presetID="10" presetClass="entr" presetSubtype="0" fill="hold" nodeType="withEffect">
                                  <p:stCondLst>
                                    <p:cond delay="0"/>
                                  </p:stCondLst>
                                  <p:childTnLst>
                                    <p:set>
                                      <p:cBhvr>
                                        <p:cTn id="52" dur="1" fill="hold">
                                          <p:stCondLst>
                                            <p:cond delay="0"/>
                                          </p:stCondLst>
                                        </p:cTn>
                                        <p:tgtEl>
                                          <p:spTgt spid="2625"/>
                                        </p:tgtEl>
                                        <p:attrNameLst>
                                          <p:attrName>style.visibility</p:attrName>
                                        </p:attrNameLst>
                                      </p:cBhvr>
                                      <p:to>
                                        <p:strVal val="visible"/>
                                      </p:to>
                                    </p:set>
                                    <p:animEffect transition="in" filter="fade">
                                      <p:cBhvr>
                                        <p:cTn id="53" dur="1000"/>
                                        <p:tgtEl>
                                          <p:spTgt spid="2625"/>
                                        </p:tgtEl>
                                      </p:cBhvr>
                                    </p:animEffect>
                                  </p:childTnLst>
                                </p:cTn>
                              </p:par>
                              <p:par>
                                <p:cTn id="54" presetID="10" presetClass="entr" presetSubtype="0" fill="hold" nodeType="withEffect">
                                  <p:stCondLst>
                                    <p:cond delay="0"/>
                                  </p:stCondLst>
                                  <p:childTnLst>
                                    <p:set>
                                      <p:cBhvr>
                                        <p:cTn id="55" dur="1" fill="hold">
                                          <p:stCondLst>
                                            <p:cond delay="0"/>
                                          </p:stCondLst>
                                        </p:cTn>
                                        <p:tgtEl>
                                          <p:spTgt spid="2628"/>
                                        </p:tgtEl>
                                        <p:attrNameLst>
                                          <p:attrName>style.visibility</p:attrName>
                                        </p:attrNameLst>
                                      </p:cBhvr>
                                      <p:to>
                                        <p:strVal val="visible"/>
                                      </p:to>
                                    </p:set>
                                    <p:animEffect transition="in" filter="fade">
                                      <p:cBhvr>
                                        <p:cTn id="56" dur="1000"/>
                                        <p:tgtEl>
                                          <p:spTgt spid="2628"/>
                                        </p:tgtEl>
                                      </p:cBhvr>
                                    </p:animEffect>
                                  </p:childTnLst>
                                </p:cTn>
                              </p:par>
                              <p:par>
                                <p:cTn id="57" presetID="2" presetClass="entr" presetSubtype="8" fill="hold" nodeType="withEffect">
                                  <p:stCondLst>
                                    <p:cond delay="0"/>
                                  </p:stCondLst>
                                  <p:childTnLst>
                                    <p:set>
                                      <p:cBhvr>
                                        <p:cTn id="58" dur="1" fill="hold">
                                          <p:stCondLst>
                                            <p:cond delay="0"/>
                                          </p:stCondLst>
                                        </p:cTn>
                                        <p:tgtEl>
                                          <p:spTgt spid="2618"/>
                                        </p:tgtEl>
                                        <p:attrNameLst>
                                          <p:attrName>style.visibility</p:attrName>
                                        </p:attrNameLst>
                                      </p:cBhvr>
                                      <p:to>
                                        <p:strVal val="visible"/>
                                      </p:to>
                                    </p:set>
                                    <p:anim calcmode="lin" valueType="num">
                                      <p:cBhvr additive="base">
                                        <p:cTn id="59" dur="1000"/>
                                        <p:tgtEl>
                                          <p:spTgt spid="2618"/>
                                        </p:tgtEl>
                                        <p:attrNameLst>
                                          <p:attrName>ppt_x</p:attrName>
                                        </p:attrNameLst>
                                      </p:cBhvr>
                                      <p:tavLst>
                                        <p:tav tm="0">
                                          <p:val>
                                            <p:strVal val="#ppt_x-1"/>
                                          </p:val>
                                        </p:tav>
                                        <p:tav tm="100000">
                                          <p:val>
                                            <p:strVal val="#ppt_x"/>
                                          </p:val>
                                        </p:tav>
                                      </p:tavLst>
                                    </p:anim>
                                  </p:childTnLst>
                                </p:cTn>
                              </p:par>
                              <p:par>
                                <p:cTn id="60" presetID="10" presetClass="entr" presetSubtype="0" fill="hold" nodeType="withEffect">
                                  <p:stCondLst>
                                    <p:cond delay="0"/>
                                  </p:stCondLst>
                                  <p:childTnLst>
                                    <p:set>
                                      <p:cBhvr>
                                        <p:cTn id="61" dur="1" fill="hold">
                                          <p:stCondLst>
                                            <p:cond delay="0"/>
                                          </p:stCondLst>
                                        </p:cTn>
                                        <p:tgtEl>
                                          <p:spTgt spid="2642"/>
                                        </p:tgtEl>
                                        <p:attrNameLst>
                                          <p:attrName>style.visibility</p:attrName>
                                        </p:attrNameLst>
                                      </p:cBhvr>
                                      <p:to>
                                        <p:strVal val="visible"/>
                                      </p:to>
                                    </p:set>
                                    <p:animEffect transition="in" filter="fade">
                                      <p:cBhvr>
                                        <p:cTn id="62" dur="1000"/>
                                        <p:tgtEl>
                                          <p:spTgt spid="2642"/>
                                        </p:tgtEl>
                                      </p:cBhvr>
                                    </p:animEffect>
                                  </p:childTnLst>
                                </p:cTn>
                              </p:par>
                              <p:par>
                                <p:cTn id="63" presetID="10" presetClass="entr" presetSubtype="0" fill="hold" nodeType="withEffect">
                                  <p:stCondLst>
                                    <p:cond delay="0"/>
                                  </p:stCondLst>
                                  <p:childTnLst>
                                    <p:set>
                                      <p:cBhvr>
                                        <p:cTn id="64" dur="1" fill="hold">
                                          <p:stCondLst>
                                            <p:cond delay="0"/>
                                          </p:stCondLst>
                                        </p:cTn>
                                        <p:tgtEl>
                                          <p:spTgt spid="2644"/>
                                        </p:tgtEl>
                                        <p:attrNameLst>
                                          <p:attrName>style.visibility</p:attrName>
                                        </p:attrNameLst>
                                      </p:cBhvr>
                                      <p:to>
                                        <p:strVal val="visible"/>
                                      </p:to>
                                    </p:set>
                                    <p:animEffect transition="in" filter="fade">
                                      <p:cBhvr>
                                        <p:cTn id="65" dur="1000"/>
                                        <p:tgtEl>
                                          <p:spTgt spid="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555846" y="480194"/>
            <a:ext cx="7713000" cy="420600"/>
          </a:xfrm>
          <a:prstGeom prst="rect">
            <a:avLst/>
          </a:prstGeom>
        </p:spPr>
        <p:txBody>
          <a:bodyPr spcFirstLastPara="1" wrap="square" lIns="91425" tIns="0" rIns="91425" bIns="91425" anchor="t" anchorCtr="0">
            <a:noAutofit/>
          </a:bodyPr>
          <a:lstStyle/>
          <a:p>
            <a:pPr lvl="0">
              <a:spcAft>
                <a:spcPts val="1200"/>
              </a:spcAft>
            </a:pPr>
            <a:r>
              <a:rPr lang="en-IE" sz="3200" dirty="0"/>
              <a:t>An observational attack</a:t>
            </a:r>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6737051" y="-686940"/>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9" name="Google Shape;2849;p65"/>
          <p:cNvGrpSpPr/>
          <p:nvPr/>
        </p:nvGrpSpPr>
        <p:grpSpPr>
          <a:xfrm rot="10800000">
            <a:off x="-2065912" y="3101271"/>
            <a:ext cx="4000413" cy="3175881"/>
            <a:chOff x="5207925" y="-1994879"/>
            <a:chExt cx="4000413" cy="3175881"/>
          </a:xfrm>
        </p:grpSpPr>
        <p:sp>
          <p:nvSpPr>
            <p:cNvPr id="2850" name="Google Shape;2850;p6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65"/>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descr="A graph with a line&#10;&#10;Description automatically generated">
            <a:extLst>
              <a:ext uri="{FF2B5EF4-FFF2-40B4-BE49-F238E27FC236}">
                <a16:creationId xmlns:a16="http://schemas.microsoft.com/office/drawing/2014/main" id="{298E9FB8-9A47-AF69-5F7F-3168500EFA52}"/>
              </a:ext>
            </a:extLst>
          </p:cNvPr>
          <p:cNvPicPr>
            <a:picLocks noChangeAspect="1"/>
          </p:cNvPicPr>
          <p:nvPr/>
        </p:nvPicPr>
        <p:blipFill>
          <a:blip r:embed="rId4"/>
          <a:stretch>
            <a:fillRect/>
          </a:stretch>
        </p:blipFill>
        <p:spPr>
          <a:xfrm>
            <a:off x="341452" y="1186964"/>
            <a:ext cx="3306502" cy="2479876"/>
          </a:xfrm>
          <a:prstGeom prst="rect">
            <a:avLst/>
          </a:prstGeom>
        </p:spPr>
      </p:pic>
      <p:pic>
        <p:nvPicPr>
          <p:cNvPr id="17" name="Picture 16" descr="A graph with a line graph&#10;&#10;Description automatically generated">
            <a:extLst>
              <a:ext uri="{FF2B5EF4-FFF2-40B4-BE49-F238E27FC236}">
                <a16:creationId xmlns:a16="http://schemas.microsoft.com/office/drawing/2014/main" id="{F7E06A3B-02CB-5B00-7B93-F30B360902BF}"/>
              </a:ext>
            </a:extLst>
          </p:cNvPr>
          <p:cNvPicPr>
            <a:picLocks noChangeAspect="1"/>
          </p:cNvPicPr>
          <p:nvPr/>
        </p:nvPicPr>
        <p:blipFill>
          <a:blip r:embed="rId5"/>
          <a:stretch>
            <a:fillRect/>
          </a:stretch>
        </p:blipFill>
        <p:spPr>
          <a:xfrm>
            <a:off x="4268767" y="1187301"/>
            <a:ext cx="3301964" cy="2476473"/>
          </a:xfrm>
          <a:prstGeom prst="rect">
            <a:avLst/>
          </a:prstGeom>
        </p:spPr>
      </p:pic>
      <p:pic>
        <p:nvPicPr>
          <p:cNvPr id="19" name="Picture 18">
            <a:extLst>
              <a:ext uri="{FF2B5EF4-FFF2-40B4-BE49-F238E27FC236}">
                <a16:creationId xmlns:a16="http://schemas.microsoft.com/office/drawing/2014/main" id="{A845C755-424B-7638-6DFA-384D2706774D}"/>
              </a:ext>
            </a:extLst>
          </p:cNvPr>
          <p:cNvPicPr>
            <a:picLocks noChangeAspect="1"/>
          </p:cNvPicPr>
          <p:nvPr/>
        </p:nvPicPr>
        <p:blipFill>
          <a:blip r:embed="rId6"/>
          <a:stretch>
            <a:fillRect/>
          </a:stretch>
        </p:blipFill>
        <p:spPr>
          <a:xfrm>
            <a:off x="1643759" y="3924439"/>
            <a:ext cx="5106113" cy="895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860"/>
                                        </p:tgtEl>
                                        <p:attrNameLst>
                                          <p:attrName>style.visibility</p:attrName>
                                        </p:attrNameLst>
                                      </p:cBhvr>
                                      <p:to>
                                        <p:strVal val="visible"/>
                                      </p:to>
                                    </p:set>
                                    <p:animEffect transition="in" filter="fade">
                                      <p:cBhvr>
                                        <p:cTn id="15" dur="1000"/>
                                        <p:tgtEl>
                                          <p:spTgt spid="2860"/>
                                        </p:tgtEl>
                                      </p:cBhvr>
                                    </p:animEffect>
                                  </p:childTnLst>
                                </p:cTn>
                              </p:par>
                              <p:par>
                                <p:cTn id="16" presetID="10" presetClass="entr" presetSubtype="0" fill="hold" nodeType="withEffect">
                                  <p:stCondLst>
                                    <p:cond delay="0"/>
                                  </p:stCondLst>
                                  <p:childTnLst>
                                    <p:set>
                                      <p:cBhvr>
                                        <p:cTn id="17" dur="1" fill="hold">
                                          <p:stCondLst>
                                            <p:cond delay="0"/>
                                          </p:stCondLst>
                                        </p:cTn>
                                        <p:tgtEl>
                                          <p:spTgt spid="2861"/>
                                        </p:tgtEl>
                                        <p:attrNameLst>
                                          <p:attrName>style.visibility</p:attrName>
                                        </p:attrNameLst>
                                      </p:cBhvr>
                                      <p:to>
                                        <p:strVal val="visible"/>
                                      </p:to>
                                    </p:set>
                                    <p:animEffect transition="in" filter="fade">
                                      <p:cBhvr>
                                        <p:cTn id="18" dur="1000"/>
                                        <p:tgtEl>
                                          <p:spTgt spid="2861"/>
                                        </p:tgtEl>
                                      </p:cBhvr>
                                    </p:animEffec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par>
                                <p:cTn id="28" presetID="2" presetClass="entr" presetSubtype="8" fill="hold" nodeType="withEffect">
                                  <p:stCondLst>
                                    <p:cond delay="125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125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1+#ppt_w/2"/>
                                          </p:val>
                                        </p:tav>
                                        <p:tav tm="100000">
                                          <p:val>
                                            <p:strVal val="#ppt_x"/>
                                          </p:val>
                                        </p:tav>
                                      </p:tavLst>
                                    </p:anim>
                                    <p:anim calcmode="lin" valueType="num">
                                      <p:cBhvr additive="base">
                                        <p:cTn id="35" dur="500" fill="hold"/>
                                        <p:tgtEl>
                                          <p:spTgt spid="17"/>
                                        </p:tgtEl>
                                        <p:attrNameLst>
                                          <p:attrName>ppt_y</p:attrName>
                                        </p:attrNameLst>
                                      </p:cBhvr>
                                      <p:tavLst>
                                        <p:tav tm="0">
                                          <p:val>
                                            <p:strVal val="#ppt_y"/>
                                          </p:val>
                                        </p:tav>
                                        <p:tav tm="100000">
                                          <p:val>
                                            <p:strVal val="#ppt_y"/>
                                          </p:val>
                                        </p:tav>
                                      </p:tavLst>
                                    </p:anim>
                                  </p:childTnLst>
                                </p:cTn>
                              </p:par>
                              <p:par>
                                <p:cTn id="36" presetID="2" presetClass="entr" presetSubtype="4" fill="hold" nodeType="withEffect">
                                  <p:stCondLst>
                                    <p:cond delay="125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672</Words>
  <Application>Microsoft Office PowerPoint</Application>
  <PresentationFormat>On-screen Show (16:9)</PresentationFormat>
  <Paragraphs>72</Paragraphs>
  <Slides>15</Slides>
  <Notes>14</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Aldrich</vt:lpstr>
      <vt:lpstr>Arial</vt:lpstr>
      <vt:lpstr>Anaheim</vt:lpstr>
      <vt:lpstr>Cambria Math</vt:lpstr>
      <vt:lpstr>Bai Jamjuree</vt:lpstr>
      <vt:lpstr>Data Science Project Proposal XL by Slidesgo</vt:lpstr>
      <vt:lpstr>EP408 Project Solar Wind Orbits</vt:lpstr>
      <vt:lpstr>MINI - RESEARCH</vt:lpstr>
      <vt:lpstr>Solar Wind Orbit</vt:lpstr>
      <vt:lpstr>Theory:   (forget solar wind)</vt:lpstr>
      <vt:lpstr>Theory:   (remember solar wind)</vt:lpstr>
      <vt:lpstr>Code Implementation</vt:lpstr>
      <vt:lpstr>RESULTS</vt:lpstr>
      <vt:lpstr>4 modes of analysis</vt:lpstr>
      <vt:lpstr>An observational attack</vt:lpstr>
      <vt:lpstr>An observational attack</vt:lpstr>
      <vt:lpstr>A quantitative analysis</vt:lpstr>
      <vt:lpstr>Code Implementation</vt:lpstr>
      <vt:lpstr>PowerPoint Presentation</vt:lpstr>
      <vt:lpstr>PowerPoint Presentation</vt:lpstr>
      <vt:lpstr>Appendix – Extra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EP408 Project Solar Wind Orbits</dc:title>
  <cp:lastModifiedBy>HARDEEP KAUR GILL</cp:lastModifiedBy>
  <cp:revision>1</cp:revision>
  <dcterms:modified xsi:type="dcterms:W3CDTF">2023-12-22T23:40:32Z</dcterms:modified>
</cp:coreProperties>
</file>