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9" r:id="rId2"/>
    <p:sldId id="593" r:id="rId3"/>
    <p:sldId id="594" r:id="rId4"/>
    <p:sldId id="595" r:id="rId5"/>
    <p:sldId id="596" r:id="rId6"/>
    <p:sldId id="598" r:id="rId7"/>
    <p:sldId id="597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49574331-F7F3-D14A-A7B8-341C31C6A579}">
          <p14:sldIdLst>
            <p14:sldId id="289"/>
            <p14:sldId id="593"/>
            <p14:sldId id="594"/>
            <p14:sldId id="595"/>
            <p14:sldId id="596"/>
            <p14:sldId id="598"/>
            <p14:sldId id="5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A6F"/>
    <a:srgbClr val="E06741"/>
    <a:srgbClr val="5AD9DD"/>
    <a:srgbClr val="4A5A6E"/>
    <a:srgbClr val="282828"/>
    <a:srgbClr val="1F1F1F"/>
    <a:srgbClr val="1E1E1E"/>
    <a:srgbClr val="F7C655"/>
    <a:srgbClr val="E06740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3649" autoAdjust="0"/>
  </p:normalViewPr>
  <p:slideViewPr>
    <p:cSldViewPr snapToGrid="0" showGuides="1">
      <p:cViewPr>
        <p:scale>
          <a:sx n="50" d="100"/>
          <a:sy n="50" d="100"/>
        </p:scale>
        <p:origin x="1316" y="2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56F87-A81A-4EDE-81AE-3C76F245D5E1}" type="datetimeFigureOut">
              <a:rPr lang="zh-CN" altLang="en-US" smtClean="0"/>
              <a:t>2024/6/4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C7B0-EBAC-4569-9993-246641655C40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00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75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0A43C6-2976-4B26-94A9-940FB778DF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968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0A43C6-2976-4B26-94A9-940FB778DF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04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0A43C6-2976-4B26-94A9-940FB778DF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54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0A43C6-2976-4B26-94A9-940FB778DF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66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0A43C6-2976-4B26-94A9-940FB778DF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43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0A43C6-2976-4B26-94A9-940FB778DF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91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8">
            <a:extLst>
              <a:ext uri="{FF2B5EF4-FFF2-40B4-BE49-F238E27FC236}">
                <a16:creationId xmlns:a16="http://schemas.microsoft.com/office/drawing/2014/main" id="{2854C34A-12E7-BF4F-BB6B-1B4647A33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7038168">
            <a:off x="11252412" y="5763072"/>
            <a:ext cx="1268414" cy="15587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AE5B523-726A-9B42-8E37-5AF461FAA814}"/>
              </a:ext>
            </a:extLst>
          </p:cNvPr>
          <p:cNvSpPr/>
          <p:nvPr userDrawn="1"/>
        </p:nvSpPr>
        <p:spPr>
          <a:xfrm>
            <a:off x="0" y="0"/>
            <a:ext cx="12197831" cy="88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三角形 3">
            <a:extLst>
              <a:ext uri="{FF2B5EF4-FFF2-40B4-BE49-F238E27FC236}">
                <a16:creationId xmlns:a16="http://schemas.microsoft.com/office/drawing/2014/main" id="{A7A7A7AF-A3D1-7248-B0D3-B66DBE5706F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363230" y="740825"/>
            <a:ext cx="745919" cy="41280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284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51B25-F066-8549-BB99-A947EF90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4195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10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58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huang091/VisualizationFin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huang091.github.io/VisualizationFinal/flow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huang091.github.io/VisualizationFinal/2060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huang091.github.io/VisualizationFinal/toproute.html" TargetMode="External"/><Relationship Id="rId5" Type="http://schemas.openxmlformats.org/officeDocument/2006/relationships/hyperlink" Target="https://chuang091.github.io/VisualizationFinal/gsx_merge_linechart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chuang091.github.io/VisualizationFinal/spaceTimecub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r="8038"/>
          <a:stretch/>
        </p:blipFill>
        <p:spPr>
          <a:xfrm>
            <a:off x="-392255" y="-658095"/>
            <a:ext cx="14531893" cy="8174190"/>
          </a:xfrm>
          <a:prstGeom prst="rect">
            <a:avLst/>
          </a:prstGeom>
        </p:spPr>
      </p:pic>
      <p:sp>
        <p:nvSpPr>
          <p:cNvPr id="45" name="矩形 13"/>
          <p:cNvSpPr/>
          <p:nvPr/>
        </p:nvSpPr>
        <p:spPr>
          <a:xfrm>
            <a:off x="1770839" y="5032201"/>
            <a:ext cx="186943" cy="242711"/>
          </a:xfrm>
          <a:custGeom>
            <a:avLst/>
            <a:gdLst>
              <a:gd name="connsiteX0" fmla="*/ 159295 w 459358"/>
              <a:gd name="connsiteY0" fmla="*/ 288060 h 596388"/>
              <a:gd name="connsiteX1" fmla="*/ 298499 w 459358"/>
              <a:gd name="connsiteY1" fmla="*/ 288060 h 596388"/>
              <a:gd name="connsiteX2" fmla="*/ 338681 w 459358"/>
              <a:gd name="connsiteY2" fmla="*/ 316728 h 596388"/>
              <a:gd name="connsiteX3" fmla="*/ 426222 w 459358"/>
              <a:gd name="connsiteY3" fmla="*/ 366897 h 596388"/>
              <a:gd name="connsiteX4" fmla="*/ 457794 w 459358"/>
              <a:gd name="connsiteY4" fmla="*/ 543206 h 596388"/>
              <a:gd name="connsiteX5" fmla="*/ 443443 w 459358"/>
              <a:gd name="connsiteY5" fmla="*/ 558974 h 596388"/>
              <a:gd name="connsiteX6" fmla="*/ 219569 w 459358"/>
              <a:gd name="connsiteY6" fmla="*/ 596242 h 596388"/>
              <a:gd name="connsiteX7" fmla="*/ 11481 w 459358"/>
              <a:gd name="connsiteY7" fmla="*/ 553240 h 596388"/>
              <a:gd name="connsiteX8" fmla="*/ 0 w 459358"/>
              <a:gd name="connsiteY8" fmla="*/ 524572 h 596388"/>
              <a:gd name="connsiteX9" fmla="*/ 38747 w 459358"/>
              <a:gd name="connsiteY9" fmla="*/ 356864 h 596388"/>
              <a:gd name="connsiteX10" fmla="*/ 73189 w 459358"/>
              <a:gd name="connsiteY10" fmla="*/ 333929 h 596388"/>
              <a:gd name="connsiteX11" fmla="*/ 159295 w 459358"/>
              <a:gd name="connsiteY11" fmla="*/ 288060 h 596388"/>
              <a:gd name="connsiteX12" fmla="*/ 225223 w 459358"/>
              <a:gd name="connsiteY12" fmla="*/ 10030 h 596388"/>
              <a:gd name="connsiteX13" fmla="*/ 218047 w 459358"/>
              <a:gd name="connsiteY13" fmla="*/ 21493 h 596388"/>
              <a:gd name="connsiteX14" fmla="*/ 219482 w 459358"/>
              <a:gd name="connsiteY14" fmla="*/ 21493 h 596388"/>
              <a:gd name="connsiteX15" fmla="*/ 225223 w 459358"/>
              <a:gd name="connsiteY15" fmla="*/ 10030 h 596388"/>
              <a:gd name="connsiteX16" fmla="*/ 236703 w 459358"/>
              <a:gd name="connsiteY16" fmla="*/ 0 h 596388"/>
              <a:gd name="connsiteX17" fmla="*/ 226658 w 459358"/>
              <a:gd name="connsiteY17" fmla="*/ 14329 h 596388"/>
              <a:gd name="connsiteX18" fmla="*/ 238138 w 459358"/>
              <a:gd name="connsiteY18" fmla="*/ 4299 h 596388"/>
              <a:gd name="connsiteX19" fmla="*/ 256793 w 459358"/>
              <a:gd name="connsiteY19" fmla="*/ 30090 h 596388"/>
              <a:gd name="connsiteX20" fmla="*/ 253923 w 459358"/>
              <a:gd name="connsiteY20" fmla="*/ 25791 h 596388"/>
              <a:gd name="connsiteX21" fmla="*/ 259663 w 459358"/>
              <a:gd name="connsiteY21" fmla="*/ 32955 h 596388"/>
              <a:gd name="connsiteX22" fmla="*/ 262533 w 459358"/>
              <a:gd name="connsiteY22" fmla="*/ 32955 h 596388"/>
              <a:gd name="connsiteX23" fmla="*/ 258228 w 459358"/>
              <a:gd name="connsiteY23" fmla="*/ 27224 h 596388"/>
              <a:gd name="connsiteX24" fmla="*/ 263968 w 459358"/>
              <a:gd name="connsiteY24" fmla="*/ 32955 h 596388"/>
              <a:gd name="connsiteX25" fmla="*/ 269708 w 459358"/>
              <a:gd name="connsiteY25" fmla="*/ 34388 h 596388"/>
              <a:gd name="connsiteX26" fmla="*/ 268273 w 459358"/>
              <a:gd name="connsiteY26" fmla="*/ 32955 h 596388"/>
              <a:gd name="connsiteX27" fmla="*/ 272578 w 459358"/>
              <a:gd name="connsiteY27" fmla="*/ 35821 h 596388"/>
              <a:gd name="connsiteX28" fmla="*/ 317064 w 459358"/>
              <a:gd name="connsiteY28" fmla="*/ 63045 h 596388"/>
              <a:gd name="connsiteX29" fmla="*/ 327109 w 459358"/>
              <a:gd name="connsiteY29" fmla="*/ 159046 h 596388"/>
              <a:gd name="connsiteX30" fmla="*/ 329979 w 459358"/>
              <a:gd name="connsiteY30" fmla="*/ 190568 h 596388"/>
              <a:gd name="connsiteX31" fmla="*/ 321369 w 459358"/>
              <a:gd name="connsiteY31" fmla="*/ 206329 h 596388"/>
              <a:gd name="connsiteX32" fmla="*/ 228093 w 459358"/>
              <a:gd name="connsiteY32" fmla="*/ 308061 h 596388"/>
              <a:gd name="connsiteX33" fmla="*/ 139121 w 459358"/>
              <a:gd name="connsiteY33" fmla="*/ 206329 h 596388"/>
              <a:gd name="connsiteX34" fmla="*/ 131946 w 459358"/>
              <a:gd name="connsiteY34" fmla="*/ 190568 h 596388"/>
              <a:gd name="connsiteX35" fmla="*/ 136251 w 459358"/>
              <a:gd name="connsiteY35" fmla="*/ 160478 h 596388"/>
              <a:gd name="connsiteX36" fmla="*/ 133381 w 459358"/>
              <a:gd name="connsiteY36" fmla="*/ 84538 h 596388"/>
              <a:gd name="connsiteX37" fmla="*/ 195087 w 459358"/>
              <a:gd name="connsiteY37" fmla="*/ 21493 h 596388"/>
              <a:gd name="connsiteX38" fmla="*/ 203697 w 459358"/>
              <a:gd name="connsiteY38" fmla="*/ 17194 h 596388"/>
              <a:gd name="connsiteX39" fmla="*/ 209437 w 459358"/>
              <a:gd name="connsiteY39" fmla="*/ 11463 h 596388"/>
              <a:gd name="connsiteX40" fmla="*/ 203697 w 459358"/>
              <a:gd name="connsiteY40" fmla="*/ 21493 h 596388"/>
              <a:gd name="connsiteX41" fmla="*/ 209437 w 459358"/>
              <a:gd name="connsiteY41" fmla="*/ 22926 h 596388"/>
              <a:gd name="connsiteX42" fmla="*/ 215177 w 459358"/>
              <a:gd name="connsiteY42" fmla="*/ 15761 h 596388"/>
              <a:gd name="connsiteX43" fmla="*/ 209437 w 459358"/>
              <a:gd name="connsiteY43" fmla="*/ 24358 h 596388"/>
              <a:gd name="connsiteX44" fmla="*/ 212307 w 459358"/>
              <a:gd name="connsiteY44" fmla="*/ 25791 h 596388"/>
              <a:gd name="connsiteX45" fmla="*/ 226658 w 459358"/>
              <a:gd name="connsiteY45" fmla="*/ 8597 h 596388"/>
              <a:gd name="connsiteX46" fmla="*/ 236703 w 459358"/>
              <a:gd name="connsiteY46" fmla="*/ 0 h 5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9358" h="596388">
                <a:moveTo>
                  <a:pt x="159295" y="288060"/>
                </a:moveTo>
                <a:cubicBezTo>
                  <a:pt x="159295" y="288060"/>
                  <a:pt x="219569" y="442868"/>
                  <a:pt x="298499" y="288060"/>
                </a:cubicBezTo>
                <a:cubicBezTo>
                  <a:pt x="298499" y="288060"/>
                  <a:pt x="298499" y="302394"/>
                  <a:pt x="338681" y="316728"/>
                </a:cubicBezTo>
                <a:cubicBezTo>
                  <a:pt x="338681" y="316728"/>
                  <a:pt x="413306" y="339663"/>
                  <a:pt x="426222" y="366897"/>
                </a:cubicBezTo>
                <a:cubicBezTo>
                  <a:pt x="426222" y="366897"/>
                  <a:pt x="467839" y="460069"/>
                  <a:pt x="457794" y="543206"/>
                </a:cubicBezTo>
                <a:cubicBezTo>
                  <a:pt x="457794" y="543206"/>
                  <a:pt x="457794" y="550373"/>
                  <a:pt x="443443" y="558974"/>
                </a:cubicBezTo>
                <a:cubicBezTo>
                  <a:pt x="443443" y="558974"/>
                  <a:pt x="348727" y="599109"/>
                  <a:pt x="219569" y="596242"/>
                </a:cubicBezTo>
                <a:cubicBezTo>
                  <a:pt x="219569" y="596242"/>
                  <a:pt x="91846" y="589075"/>
                  <a:pt x="11481" y="553240"/>
                </a:cubicBezTo>
                <a:cubicBezTo>
                  <a:pt x="11481" y="553240"/>
                  <a:pt x="0" y="550373"/>
                  <a:pt x="0" y="524572"/>
                </a:cubicBezTo>
                <a:cubicBezTo>
                  <a:pt x="0" y="524572"/>
                  <a:pt x="4305" y="408466"/>
                  <a:pt x="38747" y="356864"/>
                </a:cubicBezTo>
                <a:cubicBezTo>
                  <a:pt x="38747" y="356864"/>
                  <a:pt x="48793" y="342530"/>
                  <a:pt x="73189" y="333929"/>
                </a:cubicBezTo>
                <a:cubicBezTo>
                  <a:pt x="73189" y="333929"/>
                  <a:pt x="153555" y="309561"/>
                  <a:pt x="159295" y="288060"/>
                </a:cubicBezTo>
                <a:close/>
                <a:moveTo>
                  <a:pt x="225223" y="10030"/>
                </a:moveTo>
                <a:cubicBezTo>
                  <a:pt x="222352" y="12896"/>
                  <a:pt x="219482" y="17194"/>
                  <a:pt x="218047" y="21493"/>
                </a:cubicBezTo>
                <a:lnTo>
                  <a:pt x="219482" y="21493"/>
                </a:lnTo>
                <a:cubicBezTo>
                  <a:pt x="220917" y="17194"/>
                  <a:pt x="223788" y="12896"/>
                  <a:pt x="225223" y="10030"/>
                </a:cubicBezTo>
                <a:close/>
                <a:moveTo>
                  <a:pt x="236703" y="0"/>
                </a:moveTo>
                <a:cubicBezTo>
                  <a:pt x="230963" y="4299"/>
                  <a:pt x="228093" y="8597"/>
                  <a:pt x="226658" y="14329"/>
                </a:cubicBezTo>
                <a:cubicBezTo>
                  <a:pt x="230963" y="7164"/>
                  <a:pt x="238138" y="4299"/>
                  <a:pt x="238138" y="4299"/>
                </a:cubicBezTo>
                <a:cubicBezTo>
                  <a:pt x="238138" y="15761"/>
                  <a:pt x="251053" y="25791"/>
                  <a:pt x="256793" y="30090"/>
                </a:cubicBezTo>
                <a:cubicBezTo>
                  <a:pt x="255358" y="27224"/>
                  <a:pt x="253923" y="25791"/>
                  <a:pt x="253923" y="25791"/>
                </a:cubicBezTo>
                <a:cubicBezTo>
                  <a:pt x="256793" y="27224"/>
                  <a:pt x="258228" y="30090"/>
                  <a:pt x="259663" y="32955"/>
                </a:cubicBezTo>
                <a:cubicBezTo>
                  <a:pt x="261098" y="32955"/>
                  <a:pt x="261098" y="32955"/>
                  <a:pt x="262533" y="32955"/>
                </a:cubicBezTo>
                <a:cubicBezTo>
                  <a:pt x="259663" y="30090"/>
                  <a:pt x="258228" y="27224"/>
                  <a:pt x="258228" y="27224"/>
                </a:cubicBezTo>
                <a:cubicBezTo>
                  <a:pt x="261098" y="30090"/>
                  <a:pt x="262533" y="31523"/>
                  <a:pt x="263968" y="32955"/>
                </a:cubicBezTo>
                <a:cubicBezTo>
                  <a:pt x="266838" y="34388"/>
                  <a:pt x="268273" y="34388"/>
                  <a:pt x="269708" y="34388"/>
                </a:cubicBezTo>
                <a:cubicBezTo>
                  <a:pt x="268273" y="32955"/>
                  <a:pt x="268273" y="32955"/>
                  <a:pt x="268273" y="32955"/>
                </a:cubicBezTo>
                <a:cubicBezTo>
                  <a:pt x="269708" y="32955"/>
                  <a:pt x="271143" y="34388"/>
                  <a:pt x="272578" y="35821"/>
                </a:cubicBezTo>
                <a:cubicBezTo>
                  <a:pt x="304149" y="44418"/>
                  <a:pt x="317064" y="63045"/>
                  <a:pt x="317064" y="63045"/>
                </a:cubicBezTo>
                <a:cubicBezTo>
                  <a:pt x="345764" y="94568"/>
                  <a:pt x="331414" y="146150"/>
                  <a:pt x="327109" y="159046"/>
                </a:cubicBezTo>
                <a:cubicBezTo>
                  <a:pt x="340024" y="156180"/>
                  <a:pt x="329979" y="190568"/>
                  <a:pt x="329979" y="190568"/>
                </a:cubicBezTo>
                <a:cubicBezTo>
                  <a:pt x="328544" y="200598"/>
                  <a:pt x="324239" y="204897"/>
                  <a:pt x="321369" y="206329"/>
                </a:cubicBezTo>
                <a:cubicBezTo>
                  <a:pt x="315629" y="253613"/>
                  <a:pt x="272578" y="308061"/>
                  <a:pt x="228093" y="308061"/>
                </a:cubicBezTo>
                <a:cubicBezTo>
                  <a:pt x="187912" y="308061"/>
                  <a:pt x="146296" y="256479"/>
                  <a:pt x="139121" y="206329"/>
                </a:cubicBezTo>
                <a:cubicBezTo>
                  <a:pt x="137686" y="204897"/>
                  <a:pt x="133381" y="200598"/>
                  <a:pt x="131946" y="190568"/>
                </a:cubicBezTo>
                <a:cubicBezTo>
                  <a:pt x="131946" y="190568"/>
                  <a:pt x="120466" y="153314"/>
                  <a:pt x="136251" y="160478"/>
                </a:cubicBezTo>
                <a:cubicBezTo>
                  <a:pt x="124771" y="104598"/>
                  <a:pt x="133381" y="84538"/>
                  <a:pt x="133381" y="84538"/>
                </a:cubicBezTo>
                <a:cubicBezTo>
                  <a:pt x="147731" y="42985"/>
                  <a:pt x="195087" y="21493"/>
                  <a:pt x="195087" y="21493"/>
                </a:cubicBezTo>
                <a:cubicBezTo>
                  <a:pt x="205132" y="10030"/>
                  <a:pt x="205132" y="14329"/>
                  <a:pt x="203697" y="17194"/>
                </a:cubicBezTo>
                <a:cubicBezTo>
                  <a:pt x="206567" y="14329"/>
                  <a:pt x="209437" y="11463"/>
                  <a:pt x="209437" y="11463"/>
                </a:cubicBezTo>
                <a:cubicBezTo>
                  <a:pt x="206567" y="14329"/>
                  <a:pt x="205132" y="18627"/>
                  <a:pt x="203697" y="21493"/>
                </a:cubicBezTo>
                <a:lnTo>
                  <a:pt x="209437" y="22926"/>
                </a:lnTo>
                <a:cubicBezTo>
                  <a:pt x="212307" y="18627"/>
                  <a:pt x="215177" y="15761"/>
                  <a:pt x="215177" y="15761"/>
                </a:cubicBezTo>
                <a:cubicBezTo>
                  <a:pt x="212307" y="18627"/>
                  <a:pt x="210872" y="21493"/>
                  <a:pt x="209437" y="24358"/>
                </a:cubicBezTo>
                <a:lnTo>
                  <a:pt x="212307" y="25791"/>
                </a:lnTo>
                <a:cubicBezTo>
                  <a:pt x="215177" y="15761"/>
                  <a:pt x="223788" y="10030"/>
                  <a:pt x="226658" y="8597"/>
                </a:cubicBezTo>
                <a:cubicBezTo>
                  <a:pt x="230963" y="2866"/>
                  <a:pt x="236703" y="0"/>
                  <a:pt x="2367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矩形 23"/>
          <p:cNvSpPr/>
          <p:nvPr/>
        </p:nvSpPr>
        <p:spPr>
          <a:xfrm>
            <a:off x="3329969" y="5032201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4863869" y="5032384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FB0CEF-3581-1346-A506-22F684759829}"/>
              </a:ext>
            </a:extLst>
          </p:cNvPr>
          <p:cNvSpPr/>
          <p:nvPr/>
        </p:nvSpPr>
        <p:spPr>
          <a:xfrm>
            <a:off x="268811" y="3720830"/>
            <a:ext cx="9190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400" b="1" dirty="0">
                <a:solidFill>
                  <a:schemeClr val="accent1"/>
                </a:solidFill>
                <a:latin typeface="+mj-ea"/>
                <a:ea typeface="+mj-ea"/>
              </a:rPr>
              <a:t>数据可视化 公共自行车</a:t>
            </a:r>
            <a:endParaRPr lang="en-US" altLang="zh-TW" sz="5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DA297B-B755-4D18-9D16-0623ECD07DDA}"/>
              </a:ext>
            </a:extLst>
          </p:cNvPr>
          <p:cNvSpPr/>
          <p:nvPr/>
        </p:nvSpPr>
        <p:spPr>
          <a:xfrm>
            <a:off x="268811" y="4756688"/>
            <a:ext cx="7826808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莊子寬 高省熏 浦皓天 申秀珍</a:t>
            </a:r>
            <a:endParaRPr lang="en-US" altLang="zh-TW" sz="4000" b="1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https://github.com/chuang091/VisualizationFinal</a:t>
            </a:r>
            <a:endParaRPr lang="en-US" altLang="zh-CN" sz="2000" b="1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88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38168">
            <a:off x="11252412" y="5763072"/>
            <a:ext cx="1268414" cy="1558750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A5E81784-0868-DB4E-84C6-A752045BD8EC}"/>
              </a:ext>
            </a:extLst>
          </p:cNvPr>
          <p:cNvSpPr txBox="1"/>
          <p:nvPr/>
        </p:nvSpPr>
        <p:spPr>
          <a:xfrm>
            <a:off x="-1045029" y="-963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014D14BB-6696-2246-9717-C92C210AE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013" y="-313833"/>
            <a:ext cx="1873405" cy="266220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EC2251C-ED26-4332-8CC9-39DF97C6F0B5}"/>
              </a:ext>
            </a:extLst>
          </p:cNvPr>
          <p:cNvSpPr/>
          <p:nvPr/>
        </p:nvSpPr>
        <p:spPr>
          <a:xfrm>
            <a:off x="2134989" y="575954"/>
            <a:ext cx="9190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accent1"/>
                </a:solidFill>
                <a:latin typeface="+mj-ea"/>
                <a:ea typeface="+mj-ea"/>
              </a:rPr>
              <a:t>背景介绍</a:t>
            </a:r>
            <a:endParaRPr lang="en-US" altLang="zh-TW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EE6069D-0B72-4ED4-AAF6-14291A329F69}"/>
              </a:ext>
            </a:extLst>
          </p:cNvPr>
          <p:cNvGrpSpPr/>
          <p:nvPr/>
        </p:nvGrpSpPr>
        <p:grpSpPr>
          <a:xfrm>
            <a:off x="1482466" y="2062130"/>
            <a:ext cx="10495161" cy="4052919"/>
            <a:chOff x="1071999" y="2359310"/>
            <a:chExt cx="10495161" cy="4052919"/>
          </a:xfrm>
        </p:grpSpPr>
        <p:pic>
          <p:nvPicPr>
            <p:cNvPr id="1030" name="Picture 6" descr="圖文故事】維繫台北街道的微笑風景──YouBike調度員與維修員的工作日常- 報導者The Reporter">
              <a:extLst>
                <a:ext uri="{FF2B5EF4-FFF2-40B4-BE49-F238E27FC236}">
                  <a16:creationId xmlns:a16="http://schemas.microsoft.com/office/drawing/2014/main" id="{AE52D54E-BA77-4F7F-84B0-18C21CB32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999" y="2359310"/>
              <a:ext cx="6083181" cy="4052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834F79D-9D6E-4B66-B0BD-5B14CB0E5098}"/>
                </a:ext>
              </a:extLst>
            </p:cNvPr>
            <p:cNvSpPr/>
            <p:nvPr/>
          </p:nvSpPr>
          <p:spPr>
            <a:xfrm>
              <a:off x="7328019" y="3046941"/>
              <a:ext cx="423914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系统：</a:t>
              </a:r>
              <a:r>
                <a:rPr lang="en-US" altLang="zh-TW" sz="2400" b="1" dirty="0" err="1">
                  <a:solidFill>
                    <a:schemeClr val="accent1"/>
                  </a:solidFill>
                  <a:latin typeface="+mj-ea"/>
                  <a:ea typeface="+mj-ea"/>
                </a:rPr>
                <a:t>YouBike</a:t>
              </a:r>
              <a:r>
                <a:rPr lang="en-US" altLang="zh-TW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 2.0</a:t>
              </a:r>
            </a:p>
            <a:p>
              <a:r>
                <a:rPr lang="zh-TW" altLang="en-US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移动式：否</a:t>
              </a:r>
              <a:endParaRPr lang="en-US" altLang="zh-TW" sz="2400" b="1" dirty="0">
                <a:solidFill>
                  <a:schemeClr val="accent1"/>
                </a:solidFill>
                <a:latin typeface="+mj-ea"/>
                <a:ea typeface="+mj-ea"/>
              </a:endParaRPr>
            </a:p>
            <a:p>
              <a:r>
                <a:rPr lang="zh-TW" altLang="en-US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地区：台湾北中南皆有</a:t>
              </a:r>
              <a:endParaRPr lang="en-US" altLang="zh-TW" sz="2400" b="1" dirty="0">
                <a:solidFill>
                  <a:schemeClr val="accent1"/>
                </a:solidFill>
                <a:latin typeface="+mj-ea"/>
                <a:ea typeface="+mj-ea"/>
              </a:endParaRPr>
            </a:p>
            <a:p>
              <a:r>
                <a:rPr lang="zh-TW" altLang="en-US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研究范围：台北市</a:t>
              </a:r>
              <a:endParaRPr lang="en-US" altLang="zh-TW" sz="2400" b="1" dirty="0">
                <a:solidFill>
                  <a:schemeClr val="accent1"/>
                </a:solidFill>
                <a:latin typeface="+mj-ea"/>
                <a:ea typeface="+mj-ea"/>
              </a:endParaRPr>
            </a:p>
            <a:p>
              <a:r>
                <a:rPr lang="zh-TW" altLang="en-US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站点数量：约为</a:t>
              </a:r>
              <a:r>
                <a:rPr lang="en-US" altLang="zh-TW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1500</a:t>
              </a:r>
            </a:p>
            <a:p>
              <a:r>
                <a:rPr lang="zh-TW" altLang="en-US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单车数量：约</a:t>
              </a:r>
              <a:r>
                <a:rPr lang="en-US" altLang="zh-TW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r>
                <a:rPr lang="zh-TW" altLang="en-US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万辆</a:t>
              </a:r>
              <a:endParaRPr lang="en-US" altLang="zh-TW" sz="2400" b="1" dirty="0">
                <a:solidFill>
                  <a:schemeClr val="accent1"/>
                </a:solidFill>
                <a:latin typeface="+mj-ea"/>
                <a:ea typeface="+mj-ea"/>
              </a:endParaRPr>
            </a:p>
            <a:p>
              <a:r>
                <a:rPr lang="zh-TW" altLang="en-US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设立时间：</a:t>
              </a:r>
              <a:r>
                <a:rPr lang="en-US" altLang="zh-TW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2021</a:t>
              </a:r>
              <a:r>
                <a:rPr lang="zh-TW" altLang="en-US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迄今</a:t>
              </a:r>
              <a:endParaRPr lang="en-US" altLang="zh-TW" sz="2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4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38168">
            <a:off x="11252412" y="5763072"/>
            <a:ext cx="1268414" cy="1558750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A5E81784-0868-DB4E-84C6-A752045BD8EC}"/>
              </a:ext>
            </a:extLst>
          </p:cNvPr>
          <p:cNvSpPr txBox="1"/>
          <p:nvPr/>
        </p:nvSpPr>
        <p:spPr>
          <a:xfrm>
            <a:off x="-1045029" y="-963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014D14BB-6696-2246-9717-C92C210AE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-65314"/>
            <a:ext cx="1873405" cy="266220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EC2251C-ED26-4332-8CC9-39DF97C6F0B5}"/>
              </a:ext>
            </a:extLst>
          </p:cNvPr>
          <p:cNvSpPr/>
          <p:nvPr/>
        </p:nvSpPr>
        <p:spPr>
          <a:xfrm>
            <a:off x="2143929" y="577327"/>
            <a:ext cx="9190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accent1"/>
                </a:solidFill>
                <a:latin typeface="+mj-ea"/>
                <a:ea typeface="+mj-ea"/>
              </a:rPr>
              <a:t>等等 说好的北京呢？</a:t>
            </a:r>
            <a:endParaRPr lang="en-US" altLang="zh-TW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1784D3E-2174-43EA-AA1E-1AB201226F1A}"/>
              </a:ext>
            </a:extLst>
          </p:cNvPr>
          <p:cNvGrpSpPr/>
          <p:nvPr/>
        </p:nvGrpSpPr>
        <p:grpSpPr>
          <a:xfrm>
            <a:off x="1867642" y="2629502"/>
            <a:ext cx="9742690" cy="2531462"/>
            <a:chOff x="2143929" y="2067149"/>
            <a:chExt cx="9742690" cy="2531462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A220686-D5F2-4A08-B913-CF6DB8ADB48C}"/>
                </a:ext>
              </a:extLst>
            </p:cNvPr>
            <p:cNvSpPr txBox="1"/>
            <p:nvPr/>
          </p:nvSpPr>
          <p:spPr>
            <a:xfrm>
              <a:off x="2143929" y="2067149"/>
              <a:ext cx="26884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/>
                <a:t>北京 原先计划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CB20F61-FD1F-46F5-80BA-EC2915B36268}"/>
                </a:ext>
              </a:extLst>
            </p:cNvPr>
            <p:cNvSpPr txBox="1"/>
            <p:nvPr/>
          </p:nvSpPr>
          <p:spPr>
            <a:xfrm>
              <a:off x="7934548" y="2067149"/>
              <a:ext cx="26884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/>
                <a:t>台北 现在计划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41220D38-9CCC-46DA-81E8-31E4C8F091C8}"/>
                </a:ext>
              </a:extLst>
            </p:cNvPr>
            <p:cNvSpPr txBox="1"/>
            <p:nvPr/>
          </p:nvSpPr>
          <p:spPr>
            <a:xfrm>
              <a:off x="2143929" y="2782729"/>
              <a:ext cx="395207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/>
                <a:t>时间跨度短</a:t>
              </a:r>
              <a:endParaRPr lang="en-US" altLang="zh-TW" sz="2800" dirty="0"/>
            </a:p>
            <a:p>
              <a:r>
                <a:rPr lang="zh-TW" altLang="en-US" sz="2800" dirty="0"/>
                <a:t>数据量处理不易</a:t>
              </a:r>
              <a:endParaRPr lang="en-US" altLang="zh-TW" sz="2800" dirty="0"/>
            </a:p>
            <a:p>
              <a:r>
                <a:rPr lang="zh-TW" altLang="en-US" sz="2800" dirty="0"/>
                <a:t>需要透过</a:t>
              </a:r>
              <a:r>
                <a:rPr lang="en-US" altLang="zh-TW" sz="2800" dirty="0"/>
                <a:t>Geo Hash</a:t>
              </a:r>
              <a:r>
                <a:rPr lang="zh-TW" altLang="en-US" sz="2800" dirty="0"/>
                <a:t>解析</a:t>
              </a:r>
              <a:endParaRPr lang="en-US" altLang="zh-TW" sz="2800" dirty="0"/>
            </a:p>
            <a:p>
              <a:r>
                <a:rPr lang="zh-TW" altLang="en-US" sz="2800" dirty="0"/>
                <a:t>其他数据不易取得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6565736-6DBC-4258-92C1-2E4C40BE85FC}"/>
                </a:ext>
              </a:extLst>
            </p:cNvPr>
            <p:cNvSpPr txBox="1"/>
            <p:nvPr/>
          </p:nvSpPr>
          <p:spPr>
            <a:xfrm>
              <a:off x="7934548" y="2782729"/>
              <a:ext cx="395207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/>
                <a:t>时间跨度长</a:t>
              </a:r>
              <a:endParaRPr lang="en-US" altLang="zh-TW" sz="2800" dirty="0"/>
            </a:p>
            <a:p>
              <a:r>
                <a:rPr lang="zh-TW" altLang="en-US" sz="2800" dirty="0"/>
                <a:t>资料量处理较为简单</a:t>
              </a:r>
              <a:endParaRPr lang="en-US" altLang="zh-TW" sz="2800" dirty="0"/>
            </a:p>
            <a:p>
              <a:r>
                <a:rPr lang="zh-TW" altLang="en-US" sz="2800" dirty="0"/>
                <a:t>有明确经纬度</a:t>
              </a:r>
              <a:endParaRPr lang="en-US" altLang="zh-TW" sz="2800" dirty="0"/>
            </a:p>
            <a:p>
              <a:r>
                <a:rPr lang="zh-TW" altLang="en-US" sz="2800" dirty="0"/>
                <a:t>以有其他数据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E77D2193-5235-4D8A-8A4C-8E2E6170A131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6096000" y="3690670"/>
              <a:ext cx="1838548" cy="0"/>
            </a:xfrm>
            <a:prstGeom prst="straightConnector1">
              <a:avLst/>
            </a:prstGeom>
            <a:ln w="76200">
              <a:solidFill>
                <a:srgbClr val="E067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495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38168">
            <a:off x="11252412" y="5763072"/>
            <a:ext cx="1268414" cy="1558750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A5E81784-0868-DB4E-84C6-A752045BD8EC}"/>
              </a:ext>
            </a:extLst>
          </p:cNvPr>
          <p:cNvSpPr txBox="1"/>
          <p:nvPr/>
        </p:nvSpPr>
        <p:spPr>
          <a:xfrm>
            <a:off x="-1045029" y="-963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014D14BB-6696-2246-9717-C92C210AE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-65314"/>
            <a:ext cx="1873405" cy="266220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EC2251C-ED26-4332-8CC9-39DF97C6F0B5}"/>
              </a:ext>
            </a:extLst>
          </p:cNvPr>
          <p:cNvSpPr/>
          <p:nvPr/>
        </p:nvSpPr>
        <p:spPr>
          <a:xfrm>
            <a:off x="2134989" y="575954"/>
            <a:ext cx="9190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accent1"/>
                </a:solidFill>
                <a:latin typeface="+mj-ea"/>
                <a:ea typeface="+mj-ea"/>
              </a:rPr>
              <a:t>期中汇报画的饼吃得下吗？</a:t>
            </a:r>
            <a:endParaRPr lang="en-US" altLang="zh-TW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0E8AD99-9D32-4EB8-B2BC-F6FB3025F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041" y="1330334"/>
            <a:ext cx="9125002" cy="51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1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字方塊 99">
            <a:extLst>
              <a:ext uri="{FF2B5EF4-FFF2-40B4-BE49-F238E27FC236}">
                <a16:creationId xmlns:a16="http://schemas.microsoft.com/office/drawing/2014/main" id="{A5E81784-0868-DB4E-84C6-A752045BD8EC}"/>
              </a:ext>
            </a:extLst>
          </p:cNvPr>
          <p:cNvSpPr txBox="1"/>
          <p:nvPr/>
        </p:nvSpPr>
        <p:spPr>
          <a:xfrm>
            <a:off x="-1045029" y="-963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2D54F8EA-F5AF-4491-9B16-75010FE978C1}"/>
              </a:ext>
            </a:extLst>
          </p:cNvPr>
          <p:cNvGrpSpPr/>
          <p:nvPr/>
        </p:nvGrpSpPr>
        <p:grpSpPr>
          <a:xfrm>
            <a:off x="214800" y="359956"/>
            <a:ext cx="11903405" cy="6138088"/>
            <a:chOff x="214800" y="380725"/>
            <a:chExt cx="11903405" cy="6138088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5D7D73E-4326-4BAD-A6AF-B5611269725A}"/>
                </a:ext>
              </a:extLst>
            </p:cNvPr>
            <p:cNvSpPr/>
            <p:nvPr/>
          </p:nvSpPr>
          <p:spPr>
            <a:xfrm>
              <a:off x="769338" y="883263"/>
              <a:ext cx="1840230" cy="70788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站点增设表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A2D9DAF0-6006-4A94-923A-95BDFE400877}"/>
                </a:ext>
              </a:extLst>
            </p:cNvPr>
            <p:cNvSpPr/>
            <p:nvPr/>
          </p:nvSpPr>
          <p:spPr>
            <a:xfrm>
              <a:off x="769338" y="1815644"/>
              <a:ext cx="1840230" cy="70788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气候数据表</a:t>
              </a:r>
            </a:p>
          </p:txBody>
        </p:sp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9FED150E-63A0-4DE5-B20E-596C73823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4800" y="380725"/>
              <a:ext cx="856481" cy="856481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36E40566-0D7A-4E45-9E3D-3821421E5C25}"/>
                </a:ext>
              </a:extLst>
            </p:cNvPr>
            <p:cNvGrpSpPr/>
            <p:nvPr/>
          </p:nvGrpSpPr>
          <p:grpSpPr>
            <a:xfrm>
              <a:off x="4156710" y="2673587"/>
              <a:ext cx="2735580" cy="1463913"/>
              <a:chOff x="1564658" y="4155757"/>
              <a:chExt cx="3373102" cy="1695314"/>
            </a:xfrm>
          </p:grpSpPr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5490F97E-3A00-4DC0-AF94-08B21F2F9E9A}"/>
                  </a:ext>
                </a:extLst>
              </p:cNvPr>
              <p:cNvSpPr/>
              <p:nvPr/>
            </p:nvSpPr>
            <p:spPr>
              <a:xfrm>
                <a:off x="2066828" y="4920377"/>
                <a:ext cx="2870932" cy="93069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O-D</a:t>
                </a:r>
                <a:r>
                  <a:rPr lang="zh-TW" altLang="en-US" dirty="0"/>
                  <a:t>数据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(Origin Destination)</a:t>
                </a:r>
                <a:endParaRPr lang="zh-TW" altLang="en-US" dirty="0"/>
              </a:p>
            </p:txBody>
          </p:sp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C3CBA314-8CE1-4BED-B00A-40AE23913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4658" y="4155757"/>
                <a:ext cx="1004340" cy="100434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23BC853-9721-49DA-B9D3-9EE09854A38C}"/>
                </a:ext>
              </a:extLst>
            </p:cNvPr>
            <p:cNvSpPr/>
            <p:nvPr/>
          </p:nvSpPr>
          <p:spPr>
            <a:xfrm>
              <a:off x="4438650" y="985206"/>
              <a:ext cx="2663190" cy="504000"/>
            </a:xfrm>
            <a:prstGeom prst="roundRect">
              <a:avLst/>
            </a:prstGeom>
            <a:solidFill>
              <a:srgbClr val="5A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/>
                <a:t>供给需求分析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7C9C7AD-EF3C-4991-8FB5-87DEBF532CF3}"/>
                </a:ext>
              </a:extLst>
            </p:cNvPr>
            <p:cNvSpPr/>
            <p:nvPr/>
          </p:nvSpPr>
          <p:spPr>
            <a:xfrm>
              <a:off x="4544430" y="5780074"/>
              <a:ext cx="2367398" cy="435207"/>
            </a:xfrm>
            <a:prstGeom prst="roundRect">
              <a:avLst/>
            </a:prstGeom>
            <a:solidFill>
              <a:srgbClr val="5A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/>
                <a:t>出行时间分析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608F8579-5EFF-43E4-9CA3-CAB13DB5EB1E}"/>
                </a:ext>
              </a:extLst>
            </p:cNvPr>
            <p:cNvSpPr/>
            <p:nvPr/>
          </p:nvSpPr>
          <p:spPr>
            <a:xfrm>
              <a:off x="214800" y="4398534"/>
              <a:ext cx="2769870" cy="504000"/>
            </a:xfrm>
            <a:prstGeom prst="roundRect">
              <a:avLst/>
            </a:prstGeom>
            <a:solidFill>
              <a:srgbClr val="5A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/>
                <a:t>热门路线分析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7A9EEAFE-8338-46E8-BB51-D9C89C5620E6}"/>
                </a:ext>
              </a:extLst>
            </p:cNvPr>
            <p:cNvSpPr/>
            <p:nvPr/>
          </p:nvSpPr>
          <p:spPr>
            <a:xfrm>
              <a:off x="9711145" y="3469100"/>
              <a:ext cx="2407060" cy="504000"/>
            </a:xfrm>
            <a:prstGeom prst="roundRect">
              <a:avLst/>
            </a:prstGeom>
            <a:solidFill>
              <a:srgbClr val="5A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/>
                <a:t>时空立方体分析</a:t>
              </a: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F8BBC535-739E-4D83-8574-B00003BEF54F}"/>
                </a:ext>
              </a:extLst>
            </p:cNvPr>
            <p:cNvSpPr/>
            <p:nvPr/>
          </p:nvSpPr>
          <p:spPr>
            <a:xfrm>
              <a:off x="9269935" y="4452058"/>
              <a:ext cx="2769870" cy="504000"/>
            </a:xfrm>
            <a:prstGeom prst="roundRect">
              <a:avLst/>
            </a:prstGeom>
            <a:solidFill>
              <a:srgbClr val="5A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/>
                <a:t>站点依赖关系分析</a:t>
              </a: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234A3179-2F91-4FD0-9C92-75DC93B9F5CC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2609568" y="1237206"/>
              <a:ext cx="182908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525F8033-83FD-47CF-9D26-16971F9E0C2B}"/>
                </a:ext>
              </a:extLst>
            </p:cNvPr>
            <p:cNvSpPr/>
            <p:nvPr/>
          </p:nvSpPr>
          <p:spPr>
            <a:xfrm>
              <a:off x="4381500" y="1917587"/>
              <a:ext cx="2769870" cy="504000"/>
            </a:xfrm>
            <a:prstGeom prst="roundRect">
              <a:avLst/>
            </a:prstGeom>
            <a:solidFill>
              <a:srgbClr val="5A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/>
                <a:t>气候需求分析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7785E2D0-6711-4F0A-B4FF-40E0A6EB0177}"/>
                </a:ext>
              </a:extLst>
            </p:cNvPr>
            <p:cNvCxnSpPr>
              <a:cxnSpLocks/>
              <a:stCxn id="15" idx="3"/>
              <a:endCxn id="32" idx="1"/>
            </p:cNvCxnSpPr>
            <p:nvPr/>
          </p:nvCxnSpPr>
          <p:spPr>
            <a:xfrm flipV="1">
              <a:off x="2609568" y="2169587"/>
              <a:ext cx="177193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3712A4CC-E6EF-46E5-8C54-3E2123E49E31}"/>
                </a:ext>
              </a:extLst>
            </p:cNvPr>
            <p:cNvGrpSpPr/>
            <p:nvPr/>
          </p:nvGrpSpPr>
          <p:grpSpPr>
            <a:xfrm>
              <a:off x="295340" y="5035184"/>
              <a:ext cx="2276381" cy="1294922"/>
              <a:chOff x="214800" y="4854417"/>
              <a:chExt cx="2276381" cy="1294922"/>
            </a:xfrm>
          </p:grpSpPr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A3E34EF0-BC90-4583-8CD8-1E3A9BCAA748}"/>
                  </a:ext>
                </a:extLst>
              </p:cNvPr>
              <p:cNvSpPr/>
              <p:nvPr/>
            </p:nvSpPr>
            <p:spPr>
              <a:xfrm>
                <a:off x="524270" y="5441452"/>
                <a:ext cx="1966911" cy="70788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地铁图</a:t>
                </a:r>
              </a:p>
            </p:txBody>
          </p: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09B46FC2-96BE-4A6B-8B34-33D307604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800" y="4854417"/>
                <a:ext cx="856481" cy="856481"/>
              </a:xfrm>
              <a:prstGeom prst="rect">
                <a:avLst/>
              </a:prstGeom>
            </p:spPr>
          </p:pic>
        </p:grp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04862926-93CE-49B4-8FE0-6D0A2B3A4202}"/>
                </a:ext>
              </a:extLst>
            </p:cNvPr>
            <p:cNvSpPr/>
            <p:nvPr/>
          </p:nvSpPr>
          <p:spPr>
            <a:xfrm>
              <a:off x="8689657" y="1273311"/>
              <a:ext cx="2091690" cy="678694"/>
            </a:xfrm>
            <a:prstGeom prst="roundRect">
              <a:avLst/>
            </a:prstGeom>
            <a:solidFill>
              <a:srgbClr val="E067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需求计算</a:t>
              </a:r>
            </a:p>
          </p:txBody>
        </p:sp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F7E734D0-2220-4524-A831-29C81F1AF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4800" y="1329249"/>
              <a:ext cx="856481" cy="856481"/>
            </a:xfrm>
            <a:prstGeom prst="rect">
              <a:avLst/>
            </a:prstGeom>
          </p:spPr>
        </p:pic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62E55C55-828F-48E1-A988-8FAF20176755}"/>
                </a:ext>
              </a:extLst>
            </p:cNvPr>
            <p:cNvCxnSpPr>
              <a:cxnSpLocks/>
              <a:stCxn id="17" idx="3"/>
              <a:endCxn id="45" idx="2"/>
            </p:cNvCxnSpPr>
            <p:nvPr/>
          </p:nvCxnSpPr>
          <p:spPr>
            <a:xfrm flipV="1">
              <a:off x="6892290" y="1952005"/>
              <a:ext cx="2843212" cy="17836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5D27F1F4-A75E-4FA7-9566-84CEB9F0E0B5}"/>
                </a:ext>
              </a:extLst>
            </p:cNvPr>
            <p:cNvCxnSpPr>
              <a:cxnSpLocks/>
              <a:stCxn id="45" idx="1"/>
              <a:endCxn id="12" idx="3"/>
            </p:cNvCxnSpPr>
            <p:nvPr/>
          </p:nvCxnSpPr>
          <p:spPr>
            <a:xfrm flipH="1" flipV="1">
              <a:off x="7101840" y="1237206"/>
              <a:ext cx="1587817" cy="375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181A1A4A-EF0E-473D-BD3A-CFFC0FC3F584}"/>
                </a:ext>
              </a:extLst>
            </p:cNvPr>
            <p:cNvCxnSpPr>
              <a:cxnSpLocks/>
              <a:stCxn id="45" idx="1"/>
              <a:endCxn id="32" idx="3"/>
            </p:cNvCxnSpPr>
            <p:nvPr/>
          </p:nvCxnSpPr>
          <p:spPr>
            <a:xfrm flipH="1">
              <a:off x="7151370" y="1612658"/>
              <a:ext cx="1538287" cy="556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79FCFE67-DBE4-477B-86C9-FC99E48D81DE}"/>
                </a:ext>
              </a:extLst>
            </p:cNvPr>
            <p:cNvGrpSpPr/>
            <p:nvPr/>
          </p:nvGrpSpPr>
          <p:grpSpPr>
            <a:xfrm>
              <a:off x="9356884" y="5223891"/>
              <a:ext cx="2276381" cy="1294922"/>
              <a:chOff x="214800" y="4854417"/>
              <a:chExt cx="2276381" cy="1294922"/>
            </a:xfrm>
          </p:grpSpPr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F20EDB7B-EC8A-442B-8E36-7DF142FB5177}"/>
                  </a:ext>
                </a:extLst>
              </p:cNvPr>
              <p:cNvSpPr/>
              <p:nvPr/>
            </p:nvSpPr>
            <p:spPr>
              <a:xfrm>
                <a:off x="524270" y="5441452"/>
                <a:ext cx="1966911" cy="70788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街道图</a:t>
                </a:r>
              </a:p>
            </p:txBody>
          </p:sp>
          <p:pic>
            <p:nvPicPr>
              <p:cNvPr id="61" name="圖片 60">
                <a:extLst>
                  <a:ext uri="{FF2B5EF4-FFF2-40B4-BE49-F238E27FC236}">
                    <a16:creationId xmlns:a16="http://schemas.microsoft.com/office/drawing/2014/main" id="{A7A342FA-487F-4136-BB2C-3A98F3B9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800" y="4854417"/>
                <a:ext cx="856481" cy="856481"/>
              </a:xfrm>
              <a:prstGeom prst="rect">
                <a:avLst/>
              </a:prstGeom>
            </p:spPr>
          </p:pic>
        </p:grp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95519159-7C2F-47FF-8D16-4E7BE7445B2C}"/>
                </a:ext>
              </a:extLst>
            </p:cNvPr>
            <p:cNvCxnSpPr>
              <a:cxnSpLocks/>
              <a:stCxn id="17" idx="3"/>
              <a:endCxn id="65" idx="1"/>
            </p:cNvCxnSpPr>
            <p:nvPr/>
          </p:nvCxnSpPr>
          <p:spPr>
            <a:xfrm flipV="1">
              <a:off x="6892290" y="3721100"/>
              <a:ext cx="737935" cy="145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AFA09042-65DC-4C3E-9D03-B2422AD2DE33}"/>
                </a:ext>
              </a:extLst>
            </p:cNvPr>
            <p:cNvSpPr/>
            <p:nvPr/>
          </p:nvSpPr>
          <p:spPr>
            <a:xfrm>
              <a:off x="7630225" y="3381753"/>
              <a:ext cx="1701258" cy="678694"/>
            </a:xfrm>
            <a:prstGeom prst="roundRect">
              <a:avLst/>
            </a:prstGeom>
            <a:solidFill>
              <a:srgbClr val="E067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晴朗春天平日</a:t>
              </a: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F7B980E7-2FB9-4E6F-885F-034D81B81C36}"/>
                </a:ext>
              </a:extLst>
            </p:cNvPr>
            <p:cNvCxnSpPr>
              <a:cxnSpLocks/>
              <a:stCxn id="65" idx="3"/>
              <a:endCxn id="23" idx="1"/>
            </p:cNvCxnSpPr>
            <p:nvPr/>
          </p:nvCxnSpPr>
          <p:spPr>
            <a:xfrm>
              <a:off x="9331483" y="3721100"/>
              <a:ext cx="37966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CF89232B-7B39-41BC-837F-39BB129AFDCD}"/>
                </a:ext>
              </a:extLst>
            </p:cNvPr>
            <p:cNvSpPr/>
            <p:nvPr/>
          </p:nvSpPr>
          <p:spPr>
            <a:xfrm>
              <a:off x="7254113" y="4366115"/>
              <a:ext cx="1701258" cy="678694"/>
            </a:xfrm>
            <a:prstGeom prst="roundRect">
              <a:avLst/>
            </a:prstGeom>
            <a:solidFill>
              <a:srgbClr val="E067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空间聚合</a:t>
              </a:r>
              <a:endParaRPr lang="en-US" altLang="zh-TW" dirty="0"/>
            </a:p>
            <a:p>
              <a:pPr algn="ctr"/>
              <a:r>
                <a:rPr lang="zh-TW" altLang="en-US" dirty="0"/>
                <a:t>建立</a:t>
              </a:r>
              <a:r>
                <a:rPr lang="en-US" altLang="zh-TW" dirty="0"/>
                <a:t>Graph</a:t>
              </a:r>
              <a:endParaRPr lang="zh-TW" altLang="en-US" dirty="0"/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4E23A451-13D8-4D0B-AD50-9892994315EA}"/>
                </a:ext>
              </a:extLst>
            </p:cNvPr>
            <p:cNvCxnSpPr>
              <a:cxnSpLocks/>
              <a:stCxn id="17" idx="3"/>
              <a:endCxn id="72" idx="1"/>
            </p:cNvCxnSpPr>
            <p:nvPr/>
          </p:nvCxnSpPr>
          <p:spPr>
            <a:xfrm>
              <a:off x="6892290" y="3735671"/>
              <a:ext cx="361823" cy="969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058F88AA-AC23-455F-A842-8DD946362163}"/>
                </a:ext>
              </a:extLst>
            </p:cNvPr>
            <p:cNvCxnSpPr>
              <a:cxnSpLocks/>
            </p:cNvCxnSpPr>
            <p:nvPr/>
          </p:nvCxnSpPr>
          <p:spPr>
            <a:xfrm>
              <a:off x="6892290" y="3750242"/>
              <a:ext cx="361823" cy="9601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633CEF94-FC1F-41EF-A84B-4D2D6BCB9413}"/>
                </a:ext>
              </a:extLst>
            </p:cNvPr>
            <p:cNvCxnSpPr>
              <a:cxnSpLocks/>
              <a:stCxn id="72" idx="3"/>
              <a:endCxn id="25" idx="1"/>
            </p:cNvCxnSpPr>
            <p:nvPr/>
          </p:nvCxnSpPr>
          <p:spPr>
            <a:xfrm flipV="1">
              <a:off x="8955371" y="4704058"/>
              <a:ext cx="314564" cy="14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F49B544C-A014-44D5-914F-2B1130D14B74}"/>
                </a:ext>
              </a:extLst>
            </p:cNvPr>
            <p:cNvCxnSpPr>
              <a:cxnSpLocks/>
              <a:stCxn id="60" idx="0"/>
              <a:endCxn id="25" idx="2"/>
            </p:cNvCxnSpPr>
            <p:nvPr/>
          </p:nvCxnSpPr>
          <p:spPr>
            <a:xfrm flipV="1">
              <a:off x="10649810" y="4956058"/>
              <a:ext cx="5060" cy="8548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AD7AA6BE-9188-4C02-A1CE-228EC18BE706}"/>
                </a:ext>
              </a:extLst>
            </p:cNvPr>
            <p:cNvCxnSpPr>
              <a:cxnSpLocks/>
              <a:stCxn id="17" idx="2"/>
              <a:endCxn id="88" idx="0"/>
            </p:cNvCxnSpPr>
            <p:nvPr/>
          </p:nvCxnSpPr>
          <p:spPr>
            <a:xfrm>
              <a:off x="5728130" y="4137500"/>
              <a:ext cx="0" cy="4256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FD92E93-2DEC-4E27-A6BA-17C29CF48354}"/>
                </a:ext>
              </a:extLst>
            </p:cNvPr>
            <p:cNvSpPr/>
            <p:nvPr/>
          </p:nvSpPr>
          <p:spPr>
            <a:xfrm>
              <a:off x="4682285" y="4563187"/>
              <a:ext cx="2091690" cy="678694"/>
            </a:xfrm>
            <a:prstGeom prst="roundRect">
              <a:avLst/>
            </a:prstGeom>
            <a:solidFill>
              <a:srgbClr val="E067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以</a:t>
              </a:r>
              <a:r>
                <a:rPr lang="en-US" altLang="zh-TW" dirty="0"/>
                <a:t>20</a:t>
              </a:r>
              <a:r>
                <a:rPr lang="zh-TW" altLang="en-US" dirty="0"/>
                <a:t>分钟区隔</a:t>
              </a:r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85E08178-5039-4C3E-A43F-8EF1BB1E2A5E}"/>
                </a:ext>
              </a:extLst>
            </p:cNvPr>
            <p:cNvCxnSpPr>
              <a:cxnSpLocks/>
              <a:stCxn id="88" idx="2"/>
              <a:endCxn id="20" idx="0"/>
            </p:cNvCxnSpPr>
            <p:nvPr/>
          </p:nvCxnSpPr>
          <p:spPr>
            <a:xfrm flipH="1">
              <a:off x="5728129" y="5241881"/>
              <a:ext cx="1" cy="5381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71252865-99FA-4532-A517-C554D80969A5}"/>
                </a:ext>
              </a:extLst>
            </p:cNvPr>
            <p:cNvCxnSpPr>
              <a:cxnSpLocks/>
              <a:stCxn id="20" idx="1"/>
              <a:endCxn id="16" idx="3"/>
            </p:cNvCxnSpPr>
            <p:nvPr/>
          </p:nvCxnSpPr>
          <p:spPr>
            <a:xfrm flipH="1" flipV="1">
              <a:off x="2571721" y="5976163"/>
              <a:ext cx="1972709" cy="215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273ADF43-D45D-4FA7-A1DC-9AEDEEE5CA1E}"/>
                </a:ext>
              </a:extLst>
            </p:cNvPr>
            <p:cNvCxnSpPr>
              <a:cxnSpLocks/>
              <a:stCxn id="16" idx="0"/>
              <a:endCxn id="22" idx="2"/>
            </p:cNvCxnSpPr>
            <p:nvPr/>
          </p:nvCxnSpPr>
          <p:spPr>
            <a:xfrm flipV="1">
              <a:off x="1588266" y="4902534"/>
              <a:ext cx="11469" cy="719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: 圓角 107">
              <a:extLst>
                <a:ext uri="{FF2B5EF4-FFF2-40B4-BE49-F238E27FC236}">
                  <a16:creationId xmlns:a16="http://schemas.microsoft.com/office/drawing/2014/main" id="{1947B38C-D6F1-4119-8982-B6DAE2048FA3}"/>
                </a:ext>
              </a:extLst>
            </p:cNvPr>
            <p:cNvSpPr/>
            <p:nvPr/>
          </p:nvSpPr>
          <p:spPr>
            <a:xfrm>
              <a:off x="553890" y="3379585"/>
              <a:ext cx="2091690" cy="678694"/>
            </a:xfrm>
            <a:prstGeom prst="roundRect">
              <a:avLst/>
            </a:prstGeom>
            <a:solidFill>
              <a:srgbClr val="E067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筛选平日最大</a:t>
              </a: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DFC0A57F-1582-407E-8475-CE4730E73996}"/>
                </a:ext>
              </a:extLst>
            </p:cNvPr>
            <p:cNvCxnSpPr>
              <a:cxnSpLocks/>
              <a:stCxn id="17" idx="1"/>
              <a:endCxn id="108" idx="3"/>
            </p:cNvCxnSpPr>
            <p:nvPr/>
          </p:nvCxnSpPr>
          <p:spPr>
            <a:xfrm flipH="1" flipV="1">
              <a:off x="2645580" y="3718932"/>
              <a:ext cx="1918389" cy="16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777CF726-CE3D-419C-9365-FA30DF844E99}"/>
                </a:ext>
              </a:extLst>
            </p:cNvPr>
            <p:cNvCxnSpPr>
              <a:cxnSpLocks/>
              <a:stCxn id="108" idx="2"/>
              <a:endCxn id="22" idx="0"/>
            </p:cNvCxnSpPr>
            <p:nvPr/>
          </p:nvCxnSpPr>
          <p:spPr>
            <a:xfrm>
              <a:off x="1599735" y="4058279"/>
              <a:ext cx="0" cy="3402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585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圖片 54">
            <a:extLst>
              <a:ext uri="{FF2B5EF4-FFF2-40B4-BE49-F238E27FC236}">
                <a16:creationId xmlns:a16="http://schemas.microsoft.com/office/drawing/2014/main" id="{DC879878-E297-4F5F-B4B7-FD42DD493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-65314"/>
            <a:ext cx="1873405" cy="2662207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A5E81784-0868-DB4E-84C6-A752045BD8EC}"/>
              </a:ext>
            </a:extLst>
          </p:cNvPr>
          <p:cNvSpPr txBox="1"/>
          <p:nvPr/>
        </p:nvSpPr>
        <p:spPr>
          <a:xfrm>
            <a:off x="-1045029" y="-963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C2C54823-B0E8-4BF5-AB3B-814AC68F7F13}"/>
              </a:ext>
            </a:extLst>
          </p:cNvPr>
          <p:cNvSpPr/>
          <p:nvPr/>
        </p:nvSpPr>
        <p:spPr>
          <a:xfrm>
            <a:off x="2345038" y="2064313"/>
            <a:ext cx="4271662" cy="53680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C9F9C7AC-67D8-4602-9487-0D2840BA38A5}"/>
              </a:ext>
            </a:extLst>
          </p:cNvPr>
          <p:cNvSpPr/>
          <p:nvPr/>
        </p:nvSpPr>
        <p:spPr>
          <a:xfrm>
            <a:off x="2345037" y="3094006"/>
            <a:ext cx="4107141" cy="53680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B96254D6-55ED-4750-88C7-A6B8927D03AB}"/>
              </a:ext>
            </a:extLst>
          </p:cNvPr>
          <p:cNvSpPr/>
          <p:nvPr/>
        </p:nvSpPr>
        <p:spPr>
          <a:xfrm>
            <a:off x="2345038" y="4123700"/>
            <a:ext cx="3650974" cy="46353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A5CAED34-8B9B-4F49-B73A-C4E0ABD36733}"/>
              </a:ext>
            </a:extLst>
          </p:cNvPr>
          <p:cNvSpPr/>
          <p:nvPr/>
        </p:nvSpPr>
        <p:spPr>
          <a:xfrm>
            <a:off x="2345038" y="5084598"/>
            <a:ext cx="4271662" cy="53680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420047BA-4E0C-41CC-9A5B-826FBA35BAAB}"/>
              </a:ext>
            </a:extLst>
          </p:cNvPr>
          <p:cNvSpPr/>
          <p:nvPr/>
        </p:nvSpPr>
        <p:spPr>
          <a:xfrm>
            <a:off x="2345037" y="1034620"/>
            <a:ext cx="3712141" cy="53680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800" dirty="0">
              <a:solidFill>
                <a:sysClr val="windowText" lastClr="000000"/>
              </a:solidFill>
            </a:endParaRPr>
          </a:p>
        </p:txBody>
      </p:sp>
      <p:pic>
        <p:nvPicPr>
          <p:cNvPr id="57" name="图片 78">
            <a:extLst>
              <a:ext uri="{FF2B5EF4-FFF2-40B4-BE49-F238E27FC236}">
                <a16:creationId xmlns:a16="http://schemas.microsoft.com/office/drawing/2014/main" id="{69FC05E1-592D-4154-A568-0CF198994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038168">
            <a:off x="11252412" y="5763072"/>
            <a:ext cx="1268414" cy="1558750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652E9B3-0FCD-4DAB-B6E3-F963828A8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479006"/>
              </p:ext>
            </p:extLst>
          </p:nvPr>
        </p:nvGraphicFramePr>
        <p:xfrm>
          <a:off x="1417697" y="1742506"/>
          <a:ext cx="10398006" cy="414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1">
                  <a:extLst>
                    <a:ext uri="{9D8B030D-6E8A-4147-A177-3AD203B41FA5}">
                      <a16:colId xmlns:a16="http://schemas.microsoft.com/office/drawing/2014/main" val="1561153877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1145826540"/>
                    </a:ext>
                  </a:extLst>
                </a:gridCol>
                <a:gridCol w="4467105">
                  <a:extLst>
                    <a:ext uri="{9D8B030D-6E8A-4147-A177-3AD203B41FA5}">
                      <a16:colId xmlns:a16="http://schemas.microsoft.com/office/drawing/2014/main" val="3655686987"/>
                    </a:ext>
                  </a:extLst>
                </a:gridCol>
              </a:tblGrid>
              <a:tr h="641392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可视化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相关技术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links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991360"/>
                  </a:ext>
                </a:extLst>
              </a:tr>
              <a:tr h="641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供给需求与气候分析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Line chart, </a:t>
                      </a:r>
                      <a:r>
                        <a:rPr lang="en-US" altLang="zh-TW" sz="2000">
                          <a:latin typeface="+mj-ea"/>
                          <a:ea typeface="+mj-ea"/>
                        </a:rPr>
                        <a:t>Bar Chart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hlinkClick r:id="rId5"/>
                        </a:rPr>
                        <a:t>https://chuang091.github.io/VisualizationFinal/gsx_merge_linechart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306"/>
                  </a:ext>
                </a:extLst>
              </a:tr>
              <a:tr h="641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热门路线分析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Bar chart, Leaflet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hlinkClick r:id="rId6"/>
                        </a:rPr>
                        <a:t>https://chuang091.github.io/VisualizationFinal/toproute.html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585921"/>
                  </a:ext>
                </a:extLst>
              </a:tr>
              <a:tr h="641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出行时间分析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Bar chart, Leaflet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hlinkClick r:id="rId7"/>
                        </a:rPr>
                        <a:t>https://chuang091.github.io/VisualizationFinal/2060.html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063292"/>
                  </a:ext>
                </a:extLst>
              </a:tr>
              <a:tr h="641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站点依赖关系分析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Force directed graph, Pie chart, Leaflet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hlinkClick r:id="rId8"/>
                        </a:rPr>
                        <a:t>https://chuang091.github.io/VisualizationFinal/flow.html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206504"/>
                  </a:ext>
                </a:extLst>
              </a:tr>
              <a:tr h="641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时空立方体分析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+mj-ea"/>
                          <a:ea typeface="+mj-ea"/>
                        </a:rPr>
                        <a:t>Arcgis</a:t>
                      </a:r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 Pro, Line chart, </a:t>
                      </a:r>
                      <a:r>
                        <a:rPr lang="en-US" altLang="zh-TW" sz="2000" dirty="0" err="1">
                          <a:latin typeface="+mj-ea"/>
                          <a:ea typeface="+mj-ea"/>
                        </a:rPr>
                        <a:t>Arcgis</a:t>
                      </a:r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 API for JS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hlinkClick r:id="rId9"/>
                        </a:rPr>
                        <a:t>https://chuang091.github.io/VisualizationFinal/spaceTimecube.html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987439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7C91B7AD-CD43-4F49-9126-48BD7B9E602C}"/>
              </a:ext>
            </a:extLst>
          </p:cNvPr>
          <p:cNvSpPr/>
          <p:nvPr/>
        </p:nvSpPr>
        <p:spPr>
          <a:xfrm>
            <a:off x="2134989" y="575954"/>
            <a:ext cx="9190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accent1"/>
                </a:solidFill>
                <a:latin typeface="+mj-ea"/>
                <a:ea typeface="+mj-ea"/>
              </a:rPr>
              <a:t>成果综理</a:t>
            </a:r>
            <a:endParaRPr lang="en-US" altLang="zh-TW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6538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38168">
            <a:off x="11252412" y="5763072"/>
            <a:ext cx="1268414" cy="1558750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A5E81784-0868-DB4E-84C6-A752045BD8EC}"/>
              </a:ext>
            </a:extLst>
          </p:cNvPr>
          <p:cNvSpPr txBox="1"/>
          <p:nvPr/>
        </p:nvSpPr>
        <p:spPr>
          <a:xfrm>
            <a:off x="-1045029" y="-963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014D14BB-6696-2246-9717-C92C210AE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013" y="-313833"/>
            <a:ext cx="1873405" cy="266220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EC2251C-ED26-4332-8CC9-39DF97C6F0B5}"/>
              </a:ext>
            </a:extLst>
          </p:cNvPr>
          <p:cNvSpPr/>
          <p:nvPr/>
        </p:nvSpPr>
        <p:spPr>
          <a:xfrm>
            <a:off x="1500942" y="1229784"/>
            <a:ext cx="9190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accent1"/>
                </a:solidFill>
                <a:latin typeface="+mj-ea"/>
                <a:ea typeface="+mj-ea"/>
              </a:rPr>
              <a:t>结论</a:t>
            </a:r>
            <a:endParaRPr lang="en-US" altLang="zh-TW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1CD65A-58CB-44B8-B511-DF430E3FB798}"/>
              </a:ext>
            </a:extLst>
          </p:cNvPr>
          <p:cNvSpPr/>
          <p:nvPr/>
        </p:nvSpPr>
        <p:spPr>
          <a:xfrm>
            <a:off x="1104320" y="2348374"/>
            <a:ext cx="10782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证明气候会显著影响出行的需求</a:t>
            </a:r>
            <a:endParaRPr lang="en-US" altLang="zh-TW" sz="36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并非需求带动供给 反之 </a:t>
            </a:r>
            <a:r>
              <a:rPr lang="zh-TW" altLang="en-US" sz="3600" b="1" dirty="0">
                <a:solidFill>
                  <a:schemeClr val="accent1"/>
                </a:solidFill>
                <a:latin typeface="+mj-ea"/>
              </a:rPr>
              <a:t>供给带动需求</a:t>
            </a:r>
            <a:endParaRPr lang="en-US" altLang="zh-TW" sz="36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从热门路线、时间分析都可以看出最后一哩路之于共享单车的重要性</a:t>
            </a:r>
            <a:endParaRPr lang="en-US" altLang="zh-TW" sz="36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时空立方体可以看出一地区的住宅商业使用导向</a:t>
            </a:r>
            <a:endParaRPr lang="en-US" altLang="zh-TW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9411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1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A6F"/>
      </a:accent1>
      <a:accent2>
        <a:srgbClr val="E06741"/>
      </a:accent2>
      <a:accent3>
        <a:srgbClr val="4A5A6F"/>
      </a:accent3>
      <a:accent4>
        <a:srgbClr val="E06741"/>
      </a:accent4>
      <a:accent5>
        <a:srgbClr val="4A5A6F"/>
      </a:accent5>
      <a:accent6>
        <a:srgbClr val="E06741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9516</TotalTime>
  <Words>434</Words>
  <Application>Microsoft Office PowerPoint</Application>
  <PresentationFormat>寬螢幕</PresentationFormat>
  <Paragraphs>72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等线</vt:lpstr>
      <vt:lpstr>微软雅黑</vt:lpstr>
      <vt:lpstr>Microsoft JhengHei</vt:lpstr>
      <vt:lpstr>Arial</vt:lpstr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莊子寬</cp:lastModifiedBy>
  <cp:revision>649</cp:revision>
  <dcterms:created xsi:type="dcterms:W3CDTF">2017-09-04T07:53:30Z</dcterms:created>
  <dcterms:modified xsi:type="dcterms:W3CDTF">2024-06-03T18:39:54Z</dcterms:modified>
</cp:coreProperties>
</file>