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9DF2-C2DF-4D20-8493-A30330E3EF62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26C2-2736-44E1-BE39-13BF2A76D7C7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9DF2-C2DF-4D20-8493-A30330E3EF62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26C2-2736-44E1-BE39-13BF2A76D7C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9DF2-C2DF-4D20-8493-A30330E3EF62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26C2-2736-44E1-BE39-13BF2A76D7C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9DF2-C2DF-4D20-8493-A30330E3EF62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26C2-2736-44E1-BE39-13BF2A76D7C7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9DF2-C2DF-4D20-8493-A30330E3EF62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26C2-2736-44E1-BE39-13BF2A76D7C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9DF2-C2DF-4D20-8493-A30330E3EF62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26C2-2736-44E1-BE39-13BF2A76D7C7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9DF2-C2DF-4D20-8493-A30330E3EF62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26C2-2736-44E1-BE39-13BF2A76D7C7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9DF2-C2DF-4D20-8493-A30330E3EF62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26C2-2736-44E1-BE39-13BF2A76D7C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9DF2-C2DF-4D20-8493-A30330E3EF62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26C2-2736-44E1-BE39-13BF2A76D7C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9DF2-C2DF-4D20-8493-A30330E3EF62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26C2-2736-44E1-BE39-13BF2A76D7C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9DF2-C2DF-4D20-8493-A30330E3EF62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26C2-2736-44E1-BE39-13BF2A76D7C7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E109DF2-C2DF-4D20-8493-A30330E3EF62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FC926C2-2736-44E1-BE39-13BF2A76D7C7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4" y="44624"/>
            <a:ext cx="8928992" cy="864096"/>
          </a:xfrm>
        </p:spPr>
        <p:txBody>
          <a:bodyPr/>
          <a:lstStyle/>
          <a:p>
            <a:r>
              <a:rPr lang="en-US" sz="4800" b="1" u="sng" dirty="0" smtClean="0">
                <a:solidFill>
                  <a:srgbClr val="7030A0"/>
                </a:solidFill>
                <a:latin typeface="Cambria" pitchFamily="18" charset="0"/>
                <a:ea typeface="Cambria" pitchFamily="18" charset="0"/>
              </a:rPr>
              <a:t>Introduction &amp;</a:t>
            </a:r>
            <a:r>
              <a:rPr lang="en-US" sz="4800" b="1" u="sng" dirty="0">
                <a:solidFill>
                  <a:srgbClr val="7030A0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sz="4800" b="1" u="sng" dirty="0" smtClean="0">
                <a:solidFill>
                  <a:srgbClr val="7030A0"/>
                </a:solidFill>
                <a:latin typeface="Cambria" pitchFamily="18" charset="0"/>
                <a:ea typeface="Cambria" pitchFamily="18" charset="0"/>
              </a:rPr>
              <a:t>Motivation</a:t>
            </a:r>
            <a:endParaRPr lang="en-IN" sz="4800" b="1" u="sng" dirty="0">
              <a:solidFill>
                <a:srgbClr val="7030A0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7504" y="980728"/>
            <a:ext cx="8928992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Introduction </a:t>
            </a:r>
            <a:r>
              <a:rPr lang="en-US" b="1" dirty="0" smtClean="0">
                <a:solidFill>
                  <a:srgbClr val="7030A0"/>
                </a:solidFill>
                <a:latin typeface="Cambria" pitchFamily="18" charset="0"/>
                <a:ea typeface="Cambria" pitchFamily="18" charset="0"/>
              </a:rPr>
              <a:t>: </a:t>
            </a:r>
            <a:r>
              <a:rPr lang="en-US" dirty="0" smtClean="0">
                <a:solidFill>
                  <a:srgbClr val="7030A0"/>
                </a:solidFill>
                <a:latin typeface="Cambria" pitchFamily="18" charset="0"/>
                <a:ea typeface="Cambria" pitchFamily="18" charset="0"/>
              </a:rPr>
              <a:t>Used </a:t>
            </a:r>
            <a:r>
              <a:rPr lang="en-US" dirty="0" smtClean="0">
                <a:solidFill>
                  <a:srgbClr val="7030A0"/>
                </a:solidFill>
                <a:latin typeface="Cambria" pitchFamily="18" charset="0"/>
                <a:ea typeface="Cambria" pitchFamily="18" charset="0"/>
              </a:rPr>
              <a:t>various brands </a:t>
            </a:r>
            <a:r>
              <a:rPr lang="en-US" dirty="0" smtClean="0">
                <a:solidFill>
                  <a:srgbClr val="7030A0"/>
                </a:solidFill>
                <a:latin typeface="Cambria" pitchFamily="18" charset="0"/>
                <a:ea typeface="Cambria" pitchFamily="18" charset="0"/>
              </a:rPr>
              <a:t>car </a:t>
            </a:r>
            <a:r>
              <a:rPr lang="en-US" dirty="0" smtClean="0">
                <a:solidFill>
                  <a:srgbClr val="7030A0"/>
                </a:solidFill>
                <a:latin typeface="Cambria" pitchFamily="18" charset="0"/>
                <a:ea typeface="Cambria" pitchFamily="18" charset="0"/>
              </a:rPr>
              <a:t>sales </a:t>
            </a:r>
            <a:r>
              <a:rPr lang="en-US" dirty="0" smtClean="0">
                <a:solidFill>
                  <a:srgbClr val="7030A0"/>
                </a:solidFill>
                <a:latin typeface="Cambria" pitchFamily="18" charset="0"/>
                <a:ea typeface="Cambria" pitchFamily="18" charset="0"/>
              </a:rPr>
              <a:t>data of Dealers to identify factors which are having impact on sales.</a:t>
            </a:r>
            <a:endParaRPr lang="en-IN" dirty="0">
              <a:solidFill>
                <a:srgbClr val="7030A0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504" y="1853208"/>
            <a:ext cx="8928992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Motivation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b="1" dirty="0" smtClean="0">
                <a:solidFill>
                  <a:srgbClr val="7030A0"/>
                </a:solidFill>
                <a:latin typeface="Cambria" pitchFamily="18" charset="0"/>
                <a:ea typeface="Cambria" pitchFamily="18" charset="0"/>
              </a:rPr>
              <a:t>: </a:t>
            </a:r>
            <a:r>
              <a:rPr lang="en-US" dirty="0" smtClean="0">
                <a:solidFill>
                  <a:srgbClr val="7030A0"/>
                </a:solidFill>
                <a:latin typeface="Cambria" pitchFamily="18" charset="0"/>
                <a:ea typeface="Cambria" pitchFamily="18" charset="0"/>
              </a:rPr>
              <a:t>By analyzing the data set can play a vital role to suggest dealer which are various factors contributing in increase sales &amp; Profits</a:t>
            </a:r>
            <a:endParaRPr lang="en-IN" dirty="0">
              <a:solidFill>
                <a:srgbClr val="7030A0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9512" y="2708920"/>
            <a:ext cx="8640960" cy="331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EDA Highlights:</a:t>
            </a:r>
          </a:p>
          <a:p>
            <a:r>
              <a:rPr lang="en-US" dirty="0" smtClean="0">
                <a:solidFill>
                  <a:srgbClr val="7030A0"/>
                </a:solidFill>
                <a:latin typeface="Cambria" pitchFamily="18" charset="0"/>
                <a:ea typeface="Cambria" pitchFamily="18" charset="0"/>
              </a:rPr>
              <a:t>1. Price &amp; Sales is getting increased for latest years.</a:t>
            </a:r>
          </a:p>
          <a:p>
            <a:r>
              <a:rPr lang="en-US" dirty="0" smtClean="0">
                <a:solidFill>
                  <a:srgbClr val="7030A0"/>
                </a:solidFill>
                <a:latin typeface="Cambria" pitchFamily="18" charset="0"/>
                <a:ea typeface="Cambria" pitchFamily="18" charset="0"/>
              </a:rPr>
              <a:t>2. Most of the sold cars having mileage between 10 to 22 </a:t>
            </a:r>
            <a:r>
              <a:rPr lang="en-US" dirty="0" err="1" smtClean="0">
                <a:solidFill>
                  <a:srgbClr val="7030A0"/>
                </a:solidFill>
                <a:latin typeface="Cambria" pitchFamily="18" charset="0"/>
                <a:ea typeface="Cambria" pitchFamily="18" charset="0"/>
              </a:rPr>
              <a:t>kmpl</a:t>
            </a:r>
            <a:r>
              <a:rPr lang="en-US" dirty="0" smtClean="0">
                <a:solidFill>
                  <a:srgbClr val="7030A0"/>
                </a:solidFill>
                <a:latin typeface="Cambria" pitchFamily="18" charset="0"/>
                <a:ea typeface="Cambria" pitchFamily="18" charset="0"/>
              </a:rPr>
              <a:t>/kg/km.</a:t>
            </a:r>
          </a:p>
          <a:p>
            <a:r>
              <a:rPr lang="en-US" dirty="0" smtClean="0">
                <a:solidFill>
                  <a:srgbClr val="7030A0"/>
                </a:solidFill>
                <a:latin typeface="Cambria" pitchFamily="18" charset="0"/>
                <a:ea typeface="Cambria" pitchFamily="18" charset="0"/>
              </a:rPr>
              <a:t>3. Old Price replaced with new price because data was less.</a:t>
            </a:r>
          </a:p>
          <a:p>
            <a:r>
              <a:rPr lang="en-US" dirty="0" smtClean="0">
                <a:solidFill>
                  <a:srgbClr val="7030A0"/>
                </a:solidFill>
                <a:latin typeface="Cambria" pitchFamily="18" charset="0"/>
                <a:ea typeface="Cambria" pitchFamily="18" charset="0"/>
              </a:rPr>
              <a:t>4. Most of the sold cars in between 2 to 7 lakh.</a:t>
            </a:r>
          </a:p>
          <a:p>
            <a:r>
              <a:rPr lang="en-US" dirty="0" smtClean="0">
                <a:solidFill>
                  <a:srgbClr val="7030A0"/>
                </a:solidFill>
                <a:latin typeface="Cambria" pitchFamily="18" charset="0"/>
                <a:ea typeface="Cambria" pitchFamily="18" charset="0"/>
              </a:rPr>
              <a:t>5. Top 3 brands with highest sales (1.Maruti</a:t>
            </a:r>
            <a:r>
              <a:rPr lang="en-US" dirty="0">
                <a:solidFill>
                  <a:srgbClr val="7030A0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smtClean="0">
                <a:solidFill>
                  <a:srgbClr val="7030A0"/>
                </a:solidFill>
                <a:latin typeface="Cambria" pitchFamily="18" charset="0"/>
                <a:ea typeface="Cambria" pitchFamily="18" charset="0"/>
              </a:rPr>
              <a:t>2.Hyundai 3.Honda)</a:t>
            </a:r>
          </a:p>
          <a:p>
            <a:r>
              <a:rPr lang="en-US" dirty="0" smtClean="0">
                <a:solidFill>
                  <a:srgbClr val="7030A0"/>
                </a:solidFill>
                <a:latin typeface="Cambria" pitchFamily="18" charset="0"/>
                <a:ea typeface="Cambria" pitchFamily="18" charset="0"/>
              </a:rPr>
              <a:t>6. Model from 2010 to 2017 having more sales.</a:t>
            </a:r>
          </a:p>
          <a:p>
            <a:r>
              <a:rPr lang="en-US" dirty="0" smtClean="0">
                <a:solidFill>
                  <a:srgbClr val="7030A0"/>
                </a:solidFill>
                <a:latin typeface="Cambria" pitchFamily="18" charset="0"/>
                <a:ea typeface="Cambria" pitchFamily="18" charset="0"/>
              </a:rPr>
              <a:t>7. Manual transmission sales is much higher than auto transmission.</a:t>
            </a:r>
          </a:p>
          <a:p>
            <a:r>
              <a:rPr lang="en-US" dirty="0" smtClean="0">
                <a:solidFill>
                  <a:srgbClr val="7030A0"/>
                </a:solidFill>
                <a:latin typeface="Cambria" pitchFamily="18" charset="0"/>
                <a:ea typeface="Cambria" pitchFamily="18" charset="0"/>
              </a:rPr>
              <a:t>8. Diesel cars having more sales compare to other fuel type.</a:t>
            </a:r>
          </a:p>
          <a:p>
            <a:r>
              <a:rPr lang="en-US" dirty="0" smtClean="0">
                <a:solidFill>
                  <a:srgbClr val="7030A0"/>
                </a:solidFill>
                <a:latin typeface="Cambria" pitchFamily="18" charset="0"/>
                <a:ea typeface="Cambria" pitchFamily="18" charset="0"/>
              </a:rPr>
              <a:t>9.Most buyer prefer single owner cars.</a:t>
            </a:r>
          </a:p>
          <a:p>
            <a:r>
              <a:rPr lang="en-US" dirty="0" smtClean="0">
                <a:solidFill>
                  <a:srgbClr val="7030A0"/>
                </a:solidFill>
                <a:latin typeface="Cambria" pitchFamily="18" charset="0"/>
                <a:ea typeface="Cambria" pitchFamily="18" charset="0"/>
              </a:rPr>
              <a:t>10.Most of the buyer preferred 5 seats cars</a:t>
            </a:r>
          </a:p>
        </p:txBody>
      </p:sp>
    </p:spTree>
    <p:extLst>
      <p:ext uri="{BB962C8B-B14F-4D97-AF65-F5344CB8AC3E}">
        <p14:creationId xmlns:p14="http://schemas.microsoft.com/office/powerpoint/2010/main" val="159469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4" y="44624"/>
            <a:ext cx="8928992" cy="864096"/>
          </a:xfrm>
        </p:spPr>
        <p:txBody>
          <a:bodyPr/>
          <a:lstStyle/>
          <a:p>
            <a:r>
              <a:rPr lang="en-US" sz="4000" u="sng" dirty="0" smtClean="0">
                <a:solidFill>
                  <a:srgbClr val="7030A0"/>
                </a:solidFill>
                <a:latin typeface="Cambria" pitchFamily="18" charset="0"/>
                <a:ea typeface="Cambria" pitchFamily="18" charset="0"/>
              </a:rPr>
              <a:t>Regression Analysis &amp; Discussion</a:t>
            </a:r>
            <a:endParaRPr lang="en-IN" sz="4000" b="1" u="sng" dirty="0">
              <a:solidFill>
                <a:srgbClr val="7030A0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7504" y="980728"/>
            <a:ext cx="8928992" cy="2160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Regression Analysis 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  <a:latin typeface="Cambria" pitchFamily="18" charset="0"/>
                <a:ea typeface="Cambria" pitchFamily="18" charset="0"/>
              </a:rPr>
              <a:t>Based on EDA choose a model.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  <a:latin typeface="Cambria" pitchFamily="18" charset="0"/>
                <a:ea typeface="Cambria" pitchFamily="18" charset="0"/>
              </a:rPr>
              <a:t>Simple regression model r2 score was very low 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  <a:latin typeface="Cambria" pitchFamily="18" charset="0"/>
                <a:ea typeface="Cambria" pitchFamily="18" charset="0"/>
              </a:rPr>
              <a:t>By verification of correlation between different variables choose a multiple regression model.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  <a:latin typeface="Cambria" pitchFamily="18" charset="0"/>
                <a:ea typeface="Cambria" pitchFamily="18" charset="0"/>
              </a:rPr>
              <a:t>Variables which are having positive correlation choose for regression analysis.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  <a:latin typeface="Cambria" pitchFamily="18" charset="0"/>
                <a:ea typeface="Cambria" pitchFamily="18" charset="0"/>
              </a:rPr>
              <a:t>R2 score is 67% which shows dependency of each variable is not high.</a:t>
            </a:r>
          </a:p>
          <a:p>
            <a:endParaRPr lang="en-IN" b="1" dirty="0">
              <a:solidFill>
                <a:srgbClr val="7030A0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9512" y="3212976"/>
            <a:ext cx="8640960" cy="2376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Discussions &amp; Conclusions 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7030A0"/>
                </a:solidFill>
                <a:latin typeface="Cambria" pitchFamily="18" charset="0"/>
                <a:ea typeface="Cambria" pitchFamily="18" charset="0"/>
              </a:rPr>
              <a:t>Dealer should focus on </a:t>
            </a:r>
            <a:r>
              <a:rPr lang="en-US" b="1" dirty="0" err="1" smtClean="0">
                <a:solidFill>
                  <a:srgbClr val="7030A0"/>
                </a:solidFill>
                <a:latin typeface="Cambria" pitchFamily="18" charset="0"/>
                <a:ea typeface="Cambria" pitchFamily="18" charset="0"/>
              </a:rPr>
              <a:t>Maruti</a:t>
            </a:r>
            <a:r>
              <a:rPr lang="en-US" b="1" dirty="0" smtClean="0">
                <a:solidFill>
                  <a:srgbClr val="7030A0"/>
                </a:solidFill>
                <a:latin typeface="Cambria" pitchFamily="18" charset="0"/>
                <a:ea typeface="Cambria" pitchFamily="18" charset="0"/>
              </a:rPr>
              <a:t>, Hyundai, Honda brands for increase in sales.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7030A0"/>
                </a:solidFill>
                <a:latin typeface="Cambria" pitchFamily="18" charset="0"/>
                <a:ea typeface="Cambria" pitchFamily="18" charset="0"/>
              </a:rPr>
              <a:t> Focus on recent year purchased cars.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7030A0"/>
                </a:solidFill>
                <a:latin typeface="Cambria" pitchFamily="18" charset="0"/>
                <a:ea typeface="Cambria" pitchFamily="18" charset="0"/>
              </a:rPr>
              <a:t>Diesel car contribution is high in sales so focus on fuel type diesel.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7030A0"/>
                </a:solidFill>
                <a:latin typeface="Cambria" pitchFamily="18" charset="0"/>
                <a:ea typeface="Cambria" pitchFamily="18" charset="0"/>
              </a:rPr>
              <a:t>Premium cars having less sales so can conclude better which variable contributing more.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7030A0"/>
                </a:solidFill>
                <a:latin typeface="Cambria" pitchFamily="18" charset="0"/>
                <a:ea typeface="Cambria" pitchFamily="18" charset="0"/>
              </a:rPr>
              <a:t>Small car or 5 </a:t>
            </a:r>
            <a:r>
              <a:rPr lang="en-US" b="1" dirty="0" err="1" smtClean="0">
                <a:solidFill>
                  <a:srgbClr val="7030A0"/>
                </a:solidFill>
                <a:latin typeface="Cambria" pitchFamily="18" charset="0"/>
                <a:ea typeface="Cambria" pitchFamily="18" charset="0"/>
              </a:rPr>
              <a:t>seater</a:t>
            </a:r>
            <a:r>
              <a:rPr lang="en-US" b="1" dirty="0" smtClean="0">
                <a:solidFill>
                  <a:srgbClr val="7030A0"/>
                </a:solidFill>
                <a:latin typeface="Cambria" pitchFamily="18" charset="0"/>
                <a:ea typeface="Cambria" pitchFamily="18" charset="0"/>
              </a:rPr>
              <a:t> cars are contributing more in sales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b="1" dirty="0">
              <a:solidFill>
                <a:srgbClr val="7030A0"/>
              </a:solidFill>
              <a:latin typeface="Cambria" pitchFamily="18" charset="0"/>
              <a:ea typeface="Cambria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b="1" dirty="0" smtClean="0">
              <a:solidFill>
                <a:srgbClr val="7030A0"/>
              </a:solidFill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1988</TotalTime>
  <Words>297</Words>
  <Application>Microsoft Office PowerPoint</Application>
  <PresentationFormat>On-screen Show (4:3)</PresentationFormat>
  <Paragraphs>27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Slipstream</vt:lpstr>
      <vt:lpstr>Introduction &amp; Motivation</vt:lpstr>
      <vt:lpstr>Regression Analysis &amp; Discussion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14</cp:revision>
  <dcterms:created xsi:type="dcterms:W3CDTF">2023-04-15T08:57:14Z</dcterms:created>
  <dcterms:modified xsi:type="dcterms:W3CDTF">2023-04-17T09:05:18Z</dcterms:modified>
</cp:coreProperties>
</file>