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75" r:id="rId6"/>
    <p:sldId id="259" r:id="rId7"/>
    <p:sldId id="260" r:id="rId8"/>
    <p:sldId id="261" r:id="rId9"/>
    <p:sldId id="262" r:id="rId10"/>
    <p:sldId id="263" r:id="rId11"/>
    <p:sldId id="279" r:id="rId12"/>
    <p:sldId id="264" r:id="rId13"/>
    <p:sldId id="265" r:id="rId14"/>
    <p:sldId id="266" r:id="rId15"/>
    <p:sldId id="267" r:id="rId16"/>
    <p:sldId id="276" r:id="rId17"/>
    <p:sldId id="277" r:id="rId18"/>
    <p:sldId id="278" r:id="rId19"/>
    <p:sldId id="281" r:id="rId20"/>
    <p:sldId id="280" r:id="rId21"/>
    <p:sldId id="282" r:id="rId22"/>
    <p:sldId id="284" r:id="rId23"/>
    <p:sldId id="283" r:id="rId24"/>
    <p:sldId id="285" r:id="rId25"/>
    <p:sldId id="286" r:id="rId26"/>
    <p:sldId id="287" r:id="rId27"/>
    <p:sldId id="288" r:id="rId28"/>
    <p:sldId id="289" r:id="rId29"/>
    <p:sldId id="2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1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30412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2028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0724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83784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45341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2146417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27101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82377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00425B-A6D6-48FD-85CF-E228233D0A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75914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0425B-A6D6-48FD-85CF-E228233D0A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79128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0425B-A6D6-48FD-85CF-E228233D0A32}"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71180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00425B-A6D6-48FD-85CF-E228233D0A32}"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13268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425B-A6D6-48FD-85CF-E228233D0A32}"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82008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000425B-A6D6-48FD-85CF-E228233D0A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5277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00425B-A6D6-48FD-85CF-E228233D0A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7712-503A-4F6A-9653-EE4860A1EE2B}" type="slidenum">
              <a:rPr lang="en-US" smtClean="0"/>
              <a:t>‹#›</a:t>
            </a:fld>
            <a:endParaRPr lang="en-US"/>
          </a:p>
        </p:txBody>
      </p:sp>
    </p:spTree>
    <p:extLst>
      <p:ext uri="{BB962C8B-B14F-4D97-AF65-F5344CB8AC3E}">
        <p14:creationId xmlns:p14="http://schemas.microsoft.com/office/powerpoint/2010/main" val="341077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00425B-A6D6-48FD-85CF-E228233D0A32}" type="datetimeFigureOut">
              <a:rPr lang="en-US" smtClean="0"/>
              <a:t>4/16/2019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6107712-503A-4F6A-9653-EE4860A1EE2B}" type="slidenum">
              <a:rPr lang="en-US" smtClean="0"/>
              <a:t>‹#›</a:t>
            </a:fld>
            <a:endParaRPr lang="en-US"/>
          </a:p>
        </p:txBody>
      </p:sp>
    </p:spTree>
    <p:extLst>
      <p:ext uri="{BB962C8B-B14F-4D97-AF65-F5344CB8AC3E}">
        <p14:creationId xmlns:p14="http://schemas.microsoft.com/office/powerpoint/2010/main" val="1845047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6172200" cy="1676400"/>
          </a:xfrm>
        </p:spPr>
        <p:txBody>
          <a:bodyPr/>
          <a:lstStyle/>
          <a:p>
            <a:pPr algn="r"/>
            <a:r>
              <a:rPr lang="en-US" dirty="0"/>
              <a:t>Stock Price Prediction Program</a:t>
            </a:r>
          </a:p>
        </p:txBody>
      </p:sp>
      <p:sp>
        <p:nvSpPr>
          <p:cNvPr id="3" name="Subtitle 2"/>
          <p:cNvSpPr>
            <a:spLocks noGrp="1"/>
          </p:cNvSpPr>
          <p:nvPr>
            <p:ph type="subTitle" idx="1"/>
          </p:nvPr>
        </p:nvSpPr>
        <p:spPr>
          <a:xfrm>
            <a:off x="381000" y="4724400"/>
            <a:ext cx="8305800" cy="1752600"/>
          </a:xfrm>
        </p:spPr>
        <p:txBody>
          <a:bodyPr>
            <a:normAutofit/>
          </a:bodyPr>
          <a:lstStyle/>
          <a:p>
            <a:pPr algn="l"/>
            <a:r>
              <a:rPr lang="en-US" sz="2800" dirty="0">
                <a:latin typeface="Arial" pitchFamily="34" charset="0"/>
                <a:ea typeface="Arial Unicode MS" pitchFamily="34" charset="-128"/>
                <a:cs typeface="Arial" pitchFamily="34" charset="0"/>
              </a:rPr>
              <a:t>Guided by : Mr. Hardik P. </a:t>
            </a:r>
            <a:r>
              <a:rPr lang="en-US" sz="2800" dirty="0" err="1">
                <a:latin typeface="Arial" pitchFamily="34" charset="0"/>
                <a:ea typeface="Arial Unicode MS" pitchFamily="34" charset="-128"/>
                <a:cs typeface="Arial" pitchFamily="34" charset="0"/>
              </a:rPr>
              <a:t>Jagad</a:t>
            </a:r>
            <a:endParaRPr lang="en-US" sz="2800" dirty="0">
              <a:latin typeface="Arial" pitchFamily="34" charset="0"/>
              <a:ea typeface="Arial Unicode MS" pitchFamily="34" charset="-128"/>
              <a:cs typeface="Arial" pitchFamily="34" charset="0"/>
            </a:endParaRPr>
          </a:p>
          <a:p>
            <a:pPr algn="l"/>
            <a:r>
              <a:rPr lang="en-US" sz="2800" dirty="0">
                <a:latin typeface="Arial" pitchFamily="34" charset="0"/>
                <a:ea typeface="Arial Unicode MS" pitchFamily="34" charset="-128"/>
                <a:cs typeface="Arial" pitchFamily="34" charset="0"/>
              </a:rPr>
              <a:t>Prepared by : </a:t>
            </a:r>
            <a:r>
              <a:rPr lang="en-US" sz="2800" dirty="0" err="1">
                <a:latin typeface="Arial" pitchFamily="34" charset="0"/>
                <a:ea typeface="Arial Unicode MS" pitchFamily="34" charset="-128"/>
                <a:cs typeface="Arial" pitchFamily="34" charset="0"/>
              </a:rPr>
              <a:t>Sarvik</a:t>
            </a:r>
            <a:r>
              <a:rPr lang="en-US" sz="2800" dirty="0">
                <a:latin typeface="Arial" pitchFamily="34" charset="0"/>
                <a:ea typeface="Arial Unicode MS" pitchFamily="34" charset="-128"/>
                <a:cs typeface="Arial" pitchFamily="34" charset="0"/>
              </a:rPr>
              <a:t> A. </a:t>
            </a:r>
            <a:r>
              <a:rPr lang="en-US" sz="2800" dirty="0" err="1">
                <a:latin typeface="Arial" pitchFamily="34" charset="0"/>
                <a:ea typeface="Arial Unicode MS" pitchFamily="34" charset="-128"/>
                <a:cs typeface="Arial" pitchFamily="34" charset="0"/>
              </a:rPr>
              <a:t>Vaghasiya</a:t>
            </a:r>
            <a:endParaRPr lang="en-US" sz="2800" dirty="0">
              <a:latin typeface="Arial" pitchFamily="34" charset="0"/>
              <a:ea typeface="Arial Unicode MS" pitchFamily="34" charset="-128"/>
              <a:cs typeface="Arial" pitchFamily="34" charset="0"/>
            </a:endParaRPr>
          </a:p>
          <a:p>
            <a:pPr algn="l"/>
            <a:r>
              <a:rPr lang="en-US" sz="2800" dirty="0">
                <a:latin typeface="Arial" pitchFamily="34" charset="0"/>
                <a:ea typeface="Arial Unicode MS" pitchFamily="34" charset="-128"/>
                <a:cs typeface="Arial" pitchFamily="34" charset="0"/>
              </a:rPr>
              <a:t>				  : Hardey N. </a:t>
            </a:r>
            <a:r>
              <a:rPr lang="en-US" sz="2800" dirty="0" err="1">
                <a:latin typeface="Arial" pitchFamily="34" charset="0"/>
                <a:ea typeface="Arial Unicode MS" pitchFamily="34" charset="-128"/>
                <a:cs typeface="Arial" pitchFamily="34" charset="0"/>
              </a:rPr>
              <a:t>Pandya</a:t>
            </a:r>
            <a:r>
              <a:rPr lang="en-US" sz="2800" dirty="0">
                <a:latin typeface="Arial" pitchFamily="34" charset="0"/>
                <a:ea typeface="Arial Unicode MS" pitchFamily="34" charset="-128"/>
                <a:cs typeface="Arial" pitchFamily="34" charset="0"/>
              </a:rPr>
              <a:t> </a:t>
            </a:r>
          </a:p>
        </p:txBody>
      </p:sp>
      <p:pic>
        <p:nvPicPr>
          <p:cNvPr id="3074" name="Picture 2" descr="Related image">
            <a:extLst>
              <a:ext uri="{FF2B5EF4-FFF2-40B4-BE49-F238E27FC236}">
                <a16:creationId xmlns="" xmlns:a16="http://schemas.microsoft.com/office/drawing/2014/main" id="{D7E9F62E-29DA-45CE-9D8B-A109DD095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0"/>
            <a:ext cx="3395662" cy="2743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001000" cy="1752600"/>
          </a:xfrm>
        </p:spPr>
        <p:txBody>
          <a:bodyPr>
            <a:noAutofit/>
          </a:bodyPr>
          <a:lstStyle/>
          <a:p>
            <a:pPr algn="l"/>
            <a:r>
              <a:rPr lang="en-US" dirty="0"/>
              <a:t>Tools and Technology / Minimum Hardware and Software Requirements:</a:t>
            </a:r>
          </a:p>
        </p:txBody>
      </p:sp>
      <p:sp>
        <p:nvSpPr>
          <p:cNvPr id="3" name="Content Placeholder 2"/>
          <p:cNvSpPr>
            <a:spLocks noGrp="1"/>
          </p:cNvSpPr>
          <p:nvPr>
            <p:ph idx="1"/>
          </p:nvPr>
        </p:nvSpPr>
        <p:spPr>
          <a:xfrm>
            <a:off x="609599" y="2057400"/>
            <a:ext cx="6347714" cy="4648200"/>
          </a:xfrm>
        </p:spPr>
        <p:txBody>
          <a:bodyPr>
            <a:normAutofit/>
          </a:bodyPr>
          <a:lstStyle/>
          <a:p>
            <a:r>
              <a:rPr lang="en-US" sz="2800" dirty="0"/>
              <a:t>Operating System: Windows 7 or later versions.</a:t>
            </a:r>
          </a:p>
          <a:p>
            <a:pPr lvl="0"/>
            <a:r>
              <a:rPr lang="en-US" sz="2800" dirty="0"/>
              <a:t>RAM: 2 GB or above.</a:t>
            </a:r>
          </a:p>
          <a:p>
            <a:pPr lvl="0"/>
            <a:r>
              <a:rPr lang="en-US" sz="2800" dirty="0"/>
              <a:t>Processor: Intel or AMD. </a:t>
            </a:r>
          </a:p>
          <a:p>
            <a:pPr lvl="0"/>
            <a:endParaRPr lang="en-US" sz="4400" dirty="0"/>
          </a:p>
          <a:p>
            <a:pPr lvl="0"/>
            <a:endParaRPr lang="en-US" sz="4400" dirty="0"/>
          </a:p>
          <a:p>
            <a:pPr marL="0" lvl="0" indent="0">
              <a:buNone/>
            </a:pPr>
            <a:r>
              <a:rPr lang="en-US" sz="2800"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990600"/>
            <a:ext cx="6705600" cy="5970865"/>
          </a:xfrm>
          <a:prstGeom prst="rect">
            <a:avLst/>
          </a:prstGeom>
        </p:spPr>
        <p:txBody>
          <a:bodyPr wrap="square">
            <a:spAutoFit/>
          </a:bodyPr>
          <a:lstStyle/>
          <a:p>
            <a:pPr marL="285750" lvl="0" indent="-285750">
              <a:buFont typeface="Arial" panose="020B0604020202020204" pitchFamily="34" charset="0"/>
              <a:buChar char="•"/>
            </a:pPr>
            <a:r>
              <a:rPr lang="en-US" sz="2800" dirty="0" smtClean="0"/>
              <a:t>	Python </a:t>
            </a:r>
            <a:r>
              <a:rPr lang="en-US" sz="2800" dirty="0"/>
              <a:t>3</a:t>
            </a:r>
            <a:endParaRPr lang="en-IN" sz="2800" dirty="0"/>
          </a:p>
          <a:p>
            <a:pPr marL="342900" lvl="0" indent="-342900">
              <a:buFont typeface="Arial" panose="020B0604020202020204" pitchFamily="34" charset="0"/>
              <a:buChar char="•"/>
            </a:pPr>
            <a:r>
              <a:rPr lang="en-US" sz="2800" dirty="0"/>
              <a:t>	</a:t>
            </a:r>
            <a:r>
              <a:rPr lang="en-US" sz="2800" dirty="0" err="1"/>
              <a:t>PyCharm</a:t>
            </a:r>
            <a:r>
              <a:rPr lang="en-US" sz="2800" dirty="0"/>
              <a:t> IDE</a:t>
            </a:r>
            <a:endParaRPr lang="en-IN" sz="2800" dirty="0"/>
          </a:p>
          <a:p>
            <a:pPr marL="342900" lvl="0" indent="-342900">
              <a:buFont typeface="Arial" panose="020B0604020202020204" pitchFamily="34" charset="0"/>
              <a:buChar char="•"/>
            </a:pPr>
            <a:r>
              <a:rPr lang="en-IN" sz="2800" dirty="0"/>
              <a:t>	Python </a:t>
            </a:r>
            <a:r>
              <a:rPr lang="en-IN" sz="2800" dirty="0" err="1"/>
              <a:t>nsepy</a:t>
            </a:r>
            <a:r>
              <a:rPr lang="en-IN" sz="2800" dirty="0"/>
              <a:t> library</a:t>
            </a:r>
          </a:p>
          <a:p>
            <a:pPr marL="342900" lvl="0" indent="-342900">
              <a:buFont typeface="Arial" panose="020B0604020202020204" pitchFamily="34" charset="0"/>
              <a:buChar char="•"/>
            </a:pPr>
            <a:r>
              <a:rPr lang="en-US" sz="2800" dirty="0"/>
              <a:t>	</a:t>
            </a:r>
            <a:r>
              <a:rPr lang="en-US" sz="2800" dirty="0" err="1"/>
              <a:t>NumPy</a:t>
            </a:r>
            <a:endParaRPr lang="en-IN" sz="2800" dirty="0"/>
          </a:p>
          <a:p>
            <a:pPr marL="342900" lvl="0" indent="-342900">
              <a:buFont typeface="Arial" panose="020B0604020202020204" pitchFamily="34" charset="0"/>
              <a:buChar char="•"/>
            </a:pPr>
            <a:r>
              <a:rPr lang="en-US" sz="2800" dirty="0"/>
              <a:t>	Python pandas library</a:t>
            </a:r>
            <a:endParaRPr lang="en-IN" sz="2800" dirty="0"/>
          </a:p>
          <a:p>
            <a:pPr marL="342900" lvl="0" indent="-342900">
              <a:buFont typeface="Arial" panose="020B0604020202020204" pitchFamily="34" charset="0"/>
              <a:buChar char="•"/>
            </a:pPr>
            <a:r>
              <a:rPr lang="en-US" sz="2800" dirty="0"/>
              <a:t>	Python </a:t>
            </a:r>
            <a:r>
              <a:rPr lang="en-US" sz="2800" dirty="0" err="1"/>
              <a:t>pyplot</a:t>
            </a:r>
            <a:r>
              <a:rPr lang="en-US" sz="2800" dirty="0"/>
              <a:t> library</a:t>
            </a:r>
            <a:endParaRPr lang="en-IN" sz="2800" dirty="0"/>
          </a:p>
          <a:p>
            <a:pPr marL="342900" lvl="0" indent="-342900">
              <a:buFont typeface="Arial" panose="020B0604020202020204" pitchFamily="34" charset="0"/>
              <a:buChar char="•"/>
            </a:pPr>
            <a:r>
              <a:rPr lang="en-US" sz="2800" dirty="0"/>
              <a:t>	Python </a:t>
            </a:r>
            <a:r>
              <a:rPr lang="en-US" sz="2800" dirty="0" err="1"/>
              <a:t>tkinter</a:t>
            </a:r>
            <a:r>
              <a:rPr lang="en-US" sz="2800" dirty="0"/>
              <a:t> library</a:t>
            </a:r>
            <a:endParaRPr lang="en-IN" sz="2800" dirty="0"/>
          </a:p>
          <a:p>
            <a:pPr marL="342900" lvl="0" indent="-342900">
              <a:buFont typeface="Arial" panose="020B0604020202020204" pitchFamily="34" charset="0"/>
              <a:buChar char="•"/>
            </a:pPr>
            <a:r>
              <a:rPr lang="en-IN" sz="2800" dirty="0"/>
              <a:t>	</a:t>
            </a:r>
            <a:r>
              <a:rPr lang="en-IN" sz="2800" dirty="0" err="1"/>
              <a:t>Scikit</a:t>
            </a:r>
            <a:r>
              <a:rPr lang="en-IN" sz="2800" dirty="0"/>
              <a:t>-learn</a:t>
            </a:r>
          </a:p>
          <a:p>
            <a:pPr marL="342900" lvl="0" indent="-342900">
              <a:buFont typeface="Arial" panose="020B0604020202020204" pitchFamily="34" charset="0"/>
              <a:buChar char="•"/>
            </a:pPr>
            <a:r>
              <a:rPr lang="en-US" sz="2800" dirty="0"/>
              <a:t>	</a:t>
            </a:r>
            <a:r>
              <a:rPr lang="en-US" sz="2800" dirty="0" err="1"/>
              <a:t>BeautifulSoup</a:t>
            </a:r>
            <a:r>
              <a:rPr lang="en-US" sz="2800" dirty="0"/>
              <a:t> </a:t>
            </a:r>
            <a:endParaRPr lang="en-IN" sz="2800" dirty="0"/>
          </a:p>
          <a:p>
            <a:pPr marL="342900" lvl="0" indent="-342900">
              <a:buFont typeface="Arial" panose="020B0604020202020204" pitchFamily="34" charset="0"/>
              <a:buChar char="•"/>
            </a:pPr>
            <a:r>
              <a:rPr lang="en-US" sz="2800" dirty="0"/>
              <a:t>	PAGE: </a:t>
            </a:r>
            <a:r>
              <a:rPr lang="en-IN" sz="2800" dirty="0"/>
              <a:t>PAGE is a cross-platform </a:t>
            </a:r>
            <a:r>
              <a:rPr lang="en-IN" sz="2800" dirty="0" smtClean="0"/>
              <a:t>drag-and-	drop </a:t>
            </a:r>
            <a:r>
              <a:rPr lang="en-IN" sz="2800" dirty="0"/>
              <a:t>GUI </a:t>
            </a:r>
            <a:r>
              <a:rPr lang="en-IN" sz="2800" dirty="0" smtClean="0"/>
              <a:t>	generator</a:t>
            </a:r>
            <a:endParaRPr lang="en-IN" sz="2800" dirty="0"/>
          </a:p>
          <a:p>
            <a:pPr marL="342900" lvl="0" indent="-342900">
              <a:buFont typeface="Arial" panose="020B0604020202020204" pitchFamily="34" charset="0"/>
              <a:buChar char="•"/>
            </a:pPr>
            <a:r>
              <a:rPr lang="en-US" sz="2800" dirty="0"/>
              <a:t>	</a:t>
            </a:r>
            <a:r>
              <a:rPr lang="en-US" sz="2800" dirty="0" err="1"/>
              <a:t>Tensorflow</a:t>
            </a:r>
            <a:r>
              <a:rPr lang="en-US" sz="2800" dirty="0"/>
              <a:t>	</a:t>
            </a:r>
            <a:endParaRPr lang="en-IN" sz="2800" dirty="0"/>
          </a:p>
          <a:p>
            <a:pPr marL="342900" lvl="0" indent="-342900">
              <a:buFont typeface="Arial" panose="020B0604020202020204" pitchFamily="34" charset="0"/>
              <a:buChar char="•"/>
            </a:pPr>
            <a:r>
              <a:rPr lang="en-US" sz="2800" dirty="0"/>
              <a:t>	</a:t>
            </a:r>
            <a:r>
              <a:rPr lang="en-US" sz="2800" dirty="0" err="1"/>
              <a:t>Keras</a:t>
            </a:r>
            <a:endParaRPr lang="en-IN" sz="2800" dirty="0"/>
          </a:p>
          <a:p>
            <a:endParaRPr lang="en-US" dirty="0"/>
          </a:p>
        </p:txBody>
      </p:sp>
      <p:sp>
        <p:nvSpPr>
          <p:cNvPr id="6" name="Rectangle 5"/>
          <p:cNvSpPr/>
          <p:nvPr/>
        </p:nvSpPr>
        <p:spPr>
          <a:xfrm>
            <a:off x="838200" y="316468"/>
            <a:ext cx="5181600" cy="523220"/>
          </a:xfrm>
          <a:prstGeom prst="rect">
            <a:avLst/>
          </a:prstGeom>
        </p:spPr>
        <p:txBody>
          <a:bodyPr wrap="square">
            <a:spAutoFit/>
          </a:bodyPr>
          <a:lstStyle/>
          <a:p>
            <a:pPr marL="285750" lvl="0" indent="-285750">
              <a:buFont typeface="Wingdings" panose="05000000000000000000" pitchFamily="2" charset="2"/>
              <a:buChar char="Ø"/>
            </a:pPr>
            <a:r>
              <a:rPr lang="en-US" sz="2800" dirty="0"/>
              <a:t>Tools and Technology used :</a:t>
            </a:r>
          </a:p>
        </p:txBody>
      </p:sp>
    </p:spTree>
    <p:extLst>
      <p:ext uri="{BB962C8B-B14F-4D97-AF65-F5344CB8AC3E}">
        <p14:creationId xmlns:p14="http://schemas.microsoft.com/office/powerpoint/2010/main" val="2820727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Software Development Model :</a:t>
            </a:r>
          </a:p>
        </p:txBody>
      </p:sp>
      <p:sp>
        <p:nvSpPr>
          <p:cNvPr id="3" name="Content Placeholder 2"/>
          <p:cNvSpPr>
            <a:spLocks noGrp="1"/>
          </p:cNvSpPr>
          <p:nvPr>
            <p:ph idx="1"/>
          </p:nvPr>
        </p:nvSpPr>
        <p:spPr/>
        <p:txBody>
          <a:bodyPr>
            <a:normAutofit fontScale="92500"/>
          </a:bodyPr>
          <a:lstStyle/>
          <a:p>
            <a:r>
              <a:rPr lang="en-US" sz="2400" dirty="0"/>
              <a:t>The incremental model combines elements of linear sequential model with the iterative philosophy of prototyping. Each linear sequence produces a deliverable “increment” of the software. We call first increment as the core product. In core product, basic requirements are added but some unknown supplementary features will remain undelivered. This core product will be used by customer to </a:t>
            </a:r>
            <a:r>
              <a:rPr lang="en-US" sz="2400" dirty="0" err="1"/>
              <a:t>evolute</a:t>
            </a:r>
            <a:r>
              <a:rPr lang="en-US" sz="2400" dirty="0"/>
              <a:t> the system and next increment is planned to develop.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incremental model software engineer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915400" cy="5791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Functional requirements :</a:t>
            </a:r>
          </a:p>
        </p:txBody>
      </p:sp>
      <p:sp>
        <p:nvSpPr>
          <p:cNvPr id="3" name="Content Placeholder 2"/>
          <p:cNvSpPr>
            <a:spLocks noGrp="1"/>
          </p:cNvSpPr>
          <p:nvPr>
            <p:ph idx="1"/>
          </p:nvPr>
        </p:nvSpPr>
        <p:spPr/>
        <p:txBody>
          <a:bodyPr>
            <a:normAutofit/>
          </a:bodyPr>
          <a:lstStyle/>
          <a:p>
            <a:pPr lvl="0"/>
            <a:r>
              <a:rPr lang="en-US" sz="2400" dirty="0"/>
              <a:t>The system should be able to generate an approximate share price.</a:t>
            </a:r>
          </a:p>
          <a:p>
            <a:pPr lvl="0"/>
            <a:r>
              <a:rPr lang="en-US" sz="2400" dirty="0"/>
              <a:t>The system will also count technical indicators and judge according to those indicators. </a:t>
            </a:r>
          </a:p>
          <a:p>
            <a:pPr lvl="0"/>
            <a:r>
              <a:rPr lang="en-US" sz="2400" dirty="0"/>
              <a:t>The system will perform Textual analysis using online business articles and news.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Non functional requirements :</a:t>
            </a:r>
          </a:p>
        </p:txBody>
      </p:sp>
      <p:sp>
        <p:nvSpPr>
          <p:cNvPr id="3" name="Content Placeholder 2"/>
          <p:cNvSpPr>
            <a:spLocks noGrp="1"/>
          </p:cNvSpPr>
          <p:nvPr>
            <p:ph idx="1"/>
          </p:nvPr>
        </p:nvSpPr>
        <p:spPr/>
        <p:txBody>
          <a:bodyPr/>
          <a:lstStyle/>
          <a:p>
            <a:pPr lvl="0"/>
            <a:r>
              <a:rPr lang="en-US" sz="2400" dirty="0"/>
              <a:t>The system should provide better accuracy.</a:t>
            </a:r>
          </a:p>
          <a:p>
            <a:pPr lvl="0"/>
            <a:r>
              <a:rPr lang="en-US" sz="2400" dirty="0"/>
              <a:t>The system should have simple interface for users to use.</a:t>
            </a:r>
          </a:p>
          <a:p>
            <a:pPr lvl="0"/>
            <a:r>
              <a:rPr lang="en-US" sz="2400" dirty="0"/>
              <a:t>To perform efficiently in short amount of time.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367BDF-9DC3-46DE-ACD5-9FE400513040}"/>
              </a:ext>
            </a:extLst>
          </p:cNvPr>
          <p:cNvSpPr>
            <a:spLocks noGrp="1"/>
          </p:cNvSpPr>
          <p:nvPr>
            <p:ph type="title"/>
          </p:nvPr>
        </p:nvSpPr>
        <p:spPr/>
        <p:txBody>
          <a:bodyPr/>
          <a:lstStyle/>
          <a:p>
            <a:r>
              <a:rPr lang="en-US" dirty="0"/>
              <a:t>System GUI:</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599" y="2209800"/>
            <a:ext cx="6705601"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0334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647700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697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IN" dirty="0"/>
          </a:p>
        </p:txBody>
      </p:sp>
      <p:pic>
        <p:nvPicPr>
          <p:cNvPr id="4" name="Image1"/>
          <p:cNvPicPr>
            <a:picLocks noGrp="1"/>
          </p:cNvPicPr>
          <p:nvPr>
            <p:ph idx="1"/>
          </p:nvPr>
        </p:nvPicPr>
        <p:blipFill>
          <a:blip r:embed="rId2" cstate="print"/>
          <a:srcRect/>
          <a:stretch/>
        </p:blipFill>
        <p:spPr>
          <a:xfrm>
            <a:off x="1635939" y="1752600"/>
            <a:ext cx="4295032" cy="3881437"/>
          </a:xfrm>
          <a:prstGeom prst="rect">
            <a:avLst/>
          </a:prstGeom>
        </p:spPr>
      </p:pic>
    </p:spTree>
    <p:extLst>
      <p:ext uri="{BB962C8B-B14F-4D97-AF65-F5344CB8AC3E}">
        <p14:creationId xmlns:p14="http://schemas.microsoft.com/office/powerpoint/2010/main" val="4166569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Regression</a:t>
            </a:r>
            <a:endParaRPr lang="en-IN" dirty="0"/>
          </a:p>
        </p:txBody>
      </p:sp>
      <p:pic>
        <p:nvPicPr>
          <p:cNvPr id="4" name="Image1"/>
          <p:cNvPicPr>
            <a:picLocks noGrp="1"/>
          </p:cNvPicPr>
          <p:nvPr>
            <p:ph idx="1"/>
          </p:nvPr>
        </p:nvPicPr>
        <p:blipFill>
          <a:blip r:embed="rId2" cstate="print"/>
          <a:srcRect/>
          <a:stretch/>
        </p:blipFill>
        <p:spPr>
          <a:xfrm>
            <a:off x="1054671" y="2160588"/>
            <a:ext cx="5458270" cy="3881437"/>
          </a:xfrm>
          <a:prstGeom prst="rect">
            <a:avLst/>
          </a:prstGeom>
        </p:spPr>
      </p:pic>
    </p:spTree>
    <p:extLst>
      <p:ext uri="{BB962C8B-B14F-4D97-AF65-F5344CB8AC3E}">
        <p14:creationId xmlns:p14="http://schemas.microsoft.com/office/powerpoint/2010/main" val="411298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1143000"/>
          </a:xfrm>
        </p:spPr>
        <p:txBody>
          <a:bodyPr>
            <a:normAutofit/>
          </a:bodyPr>
          <a:lstStyle/>
          <a:p>
            <a:pPr algn="l"/>
            <a:r>
              <a:rPr lang="en-US" sz="4000" dirty="0"/>
              <a:t>Introduction of system :</a:t>
            </a:r>
          </a:p>
        </p:txBody>
      </p:sp>
      <p:sp>
        <p:nvSpPr>
          <p:cNvPr id="3" name="Content Placeholder 2"/>
          <p:cNvSpPr>
            <a:spLocks noGrp="1"/>
          </p:cNvSpPr>
          <p:nvPr>
            <p:ph idx="1"/>
          </p:nvPr>
        </p:nvSpPr>
        <p:spPr>
          <a:xfrm>
            <a:off x="457200" y="1143000"/>
            <a:ext cx="6781800" cy="4953000"/>
          </a:xfrm>
        </p:spPr>
        <p:txBody>
          <a:bodyPr>
            <a:normAutofit fontScale="92500" lnSpcReduction="10000"/>
          </a:bodyPr>
          <a:lstStyle/>
          <a:p>
            <a:r>
              <a:rPr lang="en-IN" sz="2400" dirty="0"/>
              <a:t>Stock Market prediction and analysis is the act of trying to determine the future value of a company stock or other financial instrument traded on an exchange. Stock market is the important part of economy of the country and plays a vital role in growth of the industry and commerce of the country. Both investors and industry are involved in stock market and wants to know whether some stock will rise or fall over certain period of time.</a:t>
            </a:r>
            <a:endParaRPr lang="en-US" sz="2400" dirty="0"/>
          </a:p>
          <a:p>
            <a:pPr lvl="0"/>
            <a:r>
              <a:rPr lang="en-IN" sz="2400" dirty="0"/>
              <a:t>The opportunity to expand our knowledge in finance and investing, as we had only little prior exposure to these fields. </a:t>
            </a:r>
            <a:endParaRPr lang="en-US" sz="2400" dirty="0"/>
          </a:p>
          <a:p>
            <a:pPr lvl="0"/>
            <a:r>
              <a:rPr lang="en-IN" sz="2400" dirty="0"/>
              <a:t>It possesses many theoretical and experimental challenges.</a:t>
            </a:r>
            <a:endParaRPr lang="en-US" sz="2400"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 Vector Regression</a:t>
            </a:r>
            <a:endParaRPr lang="en-IN" dirty="0"/>
          </a:p>
        </p:txBody>
      </p:sp>
      <p:sp>
        <p:nvSpPr>
          <p:cNvPr id="5" name="Content Placeholder 4"/>
          <p:cNvSpPr>
            <a:spLocks noGrp="1"/>
          </p:cNvSpPr>
          <p:nvPr>
            <p:ph idx="1"/>
          </p:nvPr>
        </p:nvSpPr>
        <p:spPr/>
        <p:txBody>
          <a:bodyPr/>
          <a:lstStyle/>
          <a:p>
            <a:r>
              <a:rPr lang="en-US" dirty="0"/>
              <a:t>T</a:t>
            </a:r>
            <a:r>
              <a:rPr lang="en-US" sz="2000" dirty="0" smtClean="0"/>
              <a:t>he </a:t>
            </a:r>
            <a:r>
              <a:rPr lang="en-US" sz="2000" dirty="0"/>
              <a:t>RBF kernel function is the most widely applied in SVR</a:t>
            </a:r>
            <a:r>
              <a:rPr lang="en-IN" sz="2000" b="1" dirty="0"/>
              <a:t>. </a:t>
            </a:r>
            <a:r>
              <a:rPr lang="en-IN" sz="2000" dirty="0"/>
              <a:t>After we have our desired array we can start our operations. We are putting our values through SVR RBF. Then we are getting our desired values. </a:t>
            </a:r>
            <a:endParaRPr lang="en-IN" sz="2000" dirty="0" smtClean="0"/>
          </a:p>
          <a:p>
            <a:r>
              <a:rPr lang="en-US" sz="2000" dirty="0"/>
              <a:t>There are four common kernel functions; among these, this chapter will be utilizing the radial basis function (RBF). The RBF kernel function is the most widely applied in SVR. </a:t>
            </a:r>
            <a:endParaRPr lang="en-IN" sz="2000" dirty="0"/>
          </a:p>
        </p:txBody>
      </p:sp>
    </p:spTree>
    <p:extLst>
      <p:ext uri="{BB962C8B-B14F-4D97-AF65-F5344CB8AC3E}">
        <p14:creationId xmlns:p14="http://schemas.microsoft.com/office/powerpoint/2010/main" val="136080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a:t>
            </a:r>
            <a:endParaRPr lang="en-IN" dirty="0"/>
          </a:p>
        </p:txBody>
      </p:sp>
      <p:sp>
        <p:nvSpPr>
          <p:cNvPr id="3" name="Content Placeholder 2"/>
          <p:cNvSpPr>
            <a:spLocks noGrp="1"/>
          </p:cNvSpPr>
          <p:nvPr>
            <p:ph idx="1"/>
          </p:nvPr>
        </p:nvSpPr>
        <p:spPr/>
        <p:txBody>
          <a:bodyPr/>
          <a:lstStyle/>
          <a:p>
            <a:r>
              <a:rPr lang="en-US" dirty="0" smtClean="0"/>
              <a:t>An </a:t>
            </a:r>
            <a:r>
              <a:rPr lang="en-US" dirty="0"/>
              <a:t>(artificial) neural network is a network of simple elements called neurons, which receive input, change their internal state (activation) according to that input, and produce output depending on the input and activation. The network forms by connecting the output of certain neurons to the input of other neurons forming a directed, weighted graph. The weights as well as the functions that compute the activation can be modified by a process called learning which is governed by a learning rule.</a:t>
            </a:r>
            <a:endParaRPr lang="en-IN" dirty="0"/>
          </a:p>
          <a:p>
            <a:endParaRPr lang="en-IN" dirty="0"/>
          </a:p>
        </p:txBody>
      </p:sp>
    </p:spTree>
    <p:extLst>
      <p:ext uri="{BB962C8B-B14F-4D97-AF65-F5344CB8AC3E}">
        <p14:creationId xmlns:p14="http://schemas.microsoft.com/office/powerpoint/2010/main" val="148370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endParaRPr lang="en-IN" dirty="0"/>
          </a:p>
        </p:txBody>
      </p:sp>
      <p:pic>
        <p:nvPicPr>
          <p:cNvPr id="4" name="Content Placeholder 3"/>
          <p:cNvPicPr>
            <a:picLocks noGrp="1"/>
          </p:cNvPicPr>
          <p:nvPr>
            <p:ph idx="1"/>
          </p:nvPr>
        </p:nvPicPr>
        <p:blipFill>
          <a:blip r:embed="rId2"/>
          <a:stretch>
            <a:fillRect/>
          </a:stretch>
        </p:blipFill>
        <p:spPr>
          <a:xfrm>
            <a:off x="1524000" y="1752600"/>
            <a:ext cx="4899912" cy="4013200"/>
          </a:xfrm>
          <a:prstGeom prst="rect">
            <a:avLst/>
          </a:prstGeom>
        </p:spPr>
      </p:pic>
    </p:spTree>
    <p:extLst>
      <p:ext uri="{BB962C8B-B14F-4D97-AF65-F5344CB8AC3E}">
        <p14:creationId xmlns:p14="http://schemas.microsoft.com/office/powerpoint/2010/main" val="371430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Long-Short Term Memory</a:t>
            </a:r>
            <a:endParaRPr lang="en-IN" dirty="0"/>
          </a:p>
        </p:txBody>
      </p:sp>
      <p:sp>
        <p:nvSpPr>
          <p:cNvPr id="3" name="Content Placeholder 2"/>
          <p:cNvSpPr>
            <a:spLocks noGrp="1"/>
          </p:cNvSpPr>
          <p:nvPr>
            <p:ph idx="1"/>
          </p:nvPr>
        </p:nvSpPr>
        <p:spPr/>
        <p:txBody>
          <a:bodyPr>
            <a:normAutofit fontScale="92500" lnSpcReduction="10000"/>
          </a:bodyPr>
          <a:lstStyle/>
          <a:p>
            <a:r>
              <a:rPr lang="en-US" dirty="0"/>
              <a:t>LSTM is form of Recurrent Neural Network(RNN) which is capable of holding long term dependencies. LSTM can remember the information for long period of time.</a:t>
            </a:r>
            <a:endParaRPr lang="en-IN" dirty="0"/>
          </a:p>
          <a:p>
            <a:r>
              <a:rPr lang="en-US" dirty="0"/>
              <a:t>A common LSTM unit is composed of a cell, an input gate, an output gate and a forget gate.</a:t>
            </a:r>
            <a:endParaRPr lang="en-IN" dirty="0"/>
          </a:p>
          <a:p>
            <a:pPr lvl="0"/>
            <a:r>
              <a:rPr lang="en-US" dirty="0"/>
              <a:t>Cell: It is used to remember the values over arbitrary time intervals.</a:t>
            </a:r>
            <a:endParaRPr lang="en-IN" dirty="0"/>
          </a:p>
          <a:p>
            <a:pPr lvl="0"/>
            <a:r>
              <a:rPr lang="en-US" dirty="0"/>
              <a:t>Input Gate: It decides which information to keep in the cell.</a:t>
            </a:r>
            <a:endParaRPr lang="en-IN" dirty="0"/>
          </a:p>
          <a:p>
            <a:pPr lvl="0"/>
            <a:r>
              <a:rPr lang="en-US" dirty="0"/>
              <a:t>Output Gate: It is used to decide which part of cell state should be given as an output.</a:t>
            </a:r>
            <a:endParaRPr lang="en-IN" dirty="0"/>
          </a:p>
          <a:p>
            <a:pPr lvl="0"/>
            <a:r>
              <a:rPr lang="en-US" dirty="0"/>
              <a:t>Forget Gate: It is used to decide which information to throw away from the cell.</a:t>
            </a:r>
            <a:endParaRPr lang="en-IN" dirty="0"/>
          </a:p>
          <a:p>
            <a:endParaRPr lang="en-IN" dirty="0"/>
          </a:p>
        </p:txBody>
      </p:sp>
    </p:spTree>
    <p:extLst>
      <p:ext uri="{BB962C8B-B14F-4D97-AF65-F5344CB8AC3E}">
        <p14:creationId xmlns:p14="http://schemas.microsoft.com/office/powerpoint/2010/main" val="225177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Long-Short Term Memory</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87985" y="2160588"/>
            <a:ext cx="4391642" cy="3881437"/>
          </a:xfrm>
          <a:prstGeom prst="rect">
            <a:avLst/>
          </a:prstGeom>
          <a:noFill/>
          <a:ln>
            <a:noFill/>
          </a:ln>
        </p:spPr>
      </p:pic>
    </p:spTree>
    <p:extLst>
      <p:ext uri="{BB962C8B-B14F-4D97-AF65-F5344CB8AC3E}">
        <p14:creationId xmlns:p14="http://schemas.microsoft.com/office/powerpoint/2010/main" val="249405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IN" dirty="0"/>
          </a:p>
        </p:txBody>
      </p:sp>
      <p:sp>
        <p:nvSpPr>
          <p:cNvPr id="3" name="Content Placeholder 2"/>
          <p:cNvSpPr>
            <a:spLocks noGrp="1"/>
          </p:cNvSpPr>
          <p:nvPr>
            <p:ph idx="1"/>
          </p:nvPr>
        </p:nvSpPr>
        <p:spPr/>
        <p:txBody>
          <a:bodyPr/>
          <a:lstStyle/>
          <a:p>
            <a:r>
              <a:rPr lang="en-IN" b="1" dirty="0" smtClean="0"/>
              <a:t>Simple Moving Average:</a:t>
            </a:r>
            <a:endParaRPr lang="en-IN" dirty="0"/>
          </a:p>
          <a:p>
            <a:endParaRPr lang="en-IN" dirty="0"/>
          </a:p>
        </p:txBody>
      </p:sp>
      <p:pic>
        <p:nvPicPr>
          <p:cNvPr id="4" name="Picture 3"/>
          <p:cNvPicPr/>
          <p:nvPr/>
        </p:nvPicPr>
        <p:blipFill>
          <a:blip r:embed="rId2"/>
          <a:stretch>
            <a:fillRect/>
          </a:stretch>
        </p:blipFill>
        <p:spPr>
          <a:xfrm>
            <a:off x="2209800" y="2819400"/>
            <a:ext cx="3657600" cy="1981200"/>
          </a:xfrm>
          <a:prstGeom prst="rect">
            <a:avLst/>
          </a:prstGeom>
        </p:spPr>
      </p:pic>
    </p:spTree>
    <p:extLst>
      <p:ext uri="{BB962C8B-B14F-4D97-AF65-F5344CB8AC3E}">
        <p14:creationId xmlns:p14="http://schemas.microsoft.com/office/powerpoint/2010/main" val="3060361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6423913" cy="5507963"/>
          </a:xfrm>
        </p:spPr>
        <p:txBody>
          <a:bodyPr/>
          <a:lstStyle/>
          <a:p>
            <a:r>
              <a:rPr lang="en-IN" b="1" dirty="0" smtClean="0"/>
              <a:t>Relative</a:t>
            </a:r>
            <a:r>
              <a:rPr lang="en-IN" dirty="0" smtClean="0"/>
              <a:t> </a:t>
            </a:r>
            <a:r>
              <a:rPr lang="en-IN" dirty="0"/>
              <a:t>Strength Index (RSI</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Commodity Channel Index </a:t>
            </a:r>
            <a:r>
              <a:rPr lang="en-US" dirty="0" smtClean="0"/>
              <a:t>:</a:t>
            </a:r>
          </a:p>
          <a:p>
            <a:endParaRPr lang="en-IN" b="1" dirty="0"/>
          </a:p>
          <a:p>
            <a:endParaRPr lang="en-IN" dirty="0" smtClean="0"/>
          </a:p>
          <a:p>
            <a:endParaRPr lang="en-IN" dirty="0"/>
          </a:p>
        </p:txBody>
      </p:sp>
      <p:pic>
        <p:nvPicPr>
          <p:cNvPr id="4" name="Picture 3"/>
          <p:cNvPicPr/>
          <p:nvPr/>
        </p:nvPicPr>
        <p:blipFill>
          <a:blip r:embed="rId2"/>
          <a:stretch>
            <a:fillRect/>
          </a:stretch>
        </p:blipFill>
        <p:spPr>
          <a:xfrm>
            <a:off x="1426018" y="1066800"/>
            <a:ext cx="4638675" cy="1828800"/>
          </a:xfrm>
          <a:prstGeom prst="rect">
            <a:avLst/>
          </a:prstGeom>
        </p:spPr>
      </p:pic>
      <p:pic>
        <p:nvPicPr>
          <p:cNvPr id="5" name="Picture 4"/>
          <p:cNvPicPr/>
          <p:nvPr/>
        </p:nvPicPr>
        <p:blipFill>
          <a:blip r:embed="rId3"/>
          <a:stretch>
            <a:fillRect/>
          </a:stretch>
        </p:blipFill>
        <p:spPr>
          <a:xfrm>
            <a:off x="990600" y="3962400"/>
            <a:ext cx="4027170" cy="15621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114800" y="4710381"/>
            <a:ext cx="2286000" cy="820420"/>
          </a:xfrm>
          <a:prstGeom prst="rect">
            <a:avLst/>
          </a:prstGeom>
        </p:spPr>
      </p:pic>
    </p:spTree>
    <p:extLst>
      <p:ext uri="{BB962C8B-B14F-4D97-AF65-F5344CB8AC3E}">
        <p14:creationId xmlns:p14="http://schemas.microsoft.com/office/powerpoint/2010/main" val="29370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6500113" cy="5507963"/>
          </a:xfrm>
        </p:spPr>
        <p:txBody>
          <a:bodyPr/>
          <a:lstStyle/>
          <a:p>
            <a:r>
              <a:rPr lang="en-IN" dirty="0"/>
              <a:t>Average Directional Index(ADX) </a:t>
            </a:r>
            <a:r>
              <a:rPr lang="en-IN" dirty="0" smtClean="0"/>
              <a:t>:</a:t>
            </a:r>
          </a:p>
          <a:p>
            <a:endParaRPr lang="en-IN" dirty="0"/>
          </a:p>
          <a:p>
            <a:endParaRPr lang="en-IN" dirty="0"/>
          </a:p>
        </p:txBody>
      </p:sp>
      <p:pic>
        <p:nvPicPr>
          <p:cNvPr id="4" name="Picture 3"/>
          <p:cNvPicPr/>
          <p:nvPr/>
        </p:nvPicPr>
        <p:blipFill>
          <a:blip r:embed="rId2"/>
          <a:stretch>
            <a:fillRect/>
          </a:stretch>
        </p:blipFill>
        <p:spPr>
          <a:xfrm>
            <a:off x="1447800" y="1295400"/>
            <a:ext cx="4850765" cy="4191000"/>
          </a:xfrm>
          <a:prstGeom prst="rect">
            <a:avLst/>
          </a:prstGeom>
        </p:spPr>
      </p:pic>
    </p:spTree>
    <p:extLst>
      <p:ext uri="{BB962C8B-B14F-4D97-AF65-F5344CB8AC3E}">
        <p14:creationId xmlns:p14="http://schemas.microsoft.com/office/powerpoint/2010/main" val="61595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Sentimental Analysis:</a:t>
            </a:r>
            <a:r>
              <a:rPr lang="en-IN" dirty="0"/>
              <a:t/>
            </a:r>
            <a:br>
              <a:rPr lang="en-IN" dirty="0"/>
            </a:br>
            <a:r>
              <a:rPr lang="en-US" dirty="0"/>
              <a:t> </a:t>
            </a:r>
            <a:r>
              <a:rPr lang="en-IN" dirty="0"/>
              <a:t/>
            </a:r>
            <a:br>
              <a:rPr lang="en-IN" dirty="0"/>
            </a:br>
            <a:r>
              <a:rPr lang="en-US" dirty="0"/>
              <a:t>    </a:t>
            </a:r>
            <a:endParaRPr lang="en-IN" dirty="0"/>
          </a:p>
        </p:txBody>
      </p:sp>
      <p:sp>
        <p:nvSpPr>
          <p:cNvPr id="3" name="Content Placeholder 2"/>
          <p:cNvSpPr>
            <a:spLocks noGrp="1"/>
          </p:cNvSpPr>
          <p:nvPr>
            <p:ph idx="1"/>
          </p:nvPr>
        </p:nvSpPr>
        <p:spPr/>
        <p:txBody>
          <a:bodyPr/>
          <a:lstStyle/>
          <a:p>
            <a:r>
              <a:rPr lang="en-US" dirty="0" smtClean="0"/>
              <a:t>Steps:</a:t>
            </a:r>
          </a:p>
          <a:p>
            <a:pPr lvl="0"/>
            <a:r>
              <a:rPr lang="en-US" b="1" dirty="0" smtClean="0"/>
              <a:t>1. Data </a:t>
            </a:r>
            <a:r>
              <a:rPr lang="en-US" b="1" dirty="0"/>
              <a:t>Collection: </a:t>
            </a:r>
            <a:endParaRPr lang="en-IN" dirty="0"/>
          </a:p>
          <a:p>
            <a:pPr lvl="0"/>
            <a:r>
              <a:rPr lang="en-US" b="1" dirty="0" smtClean="0"/>
              <a:t>2. Tokenizing:</a:t>
            </a:r>
          </a:p>
          <a:p>
            <a:r>
              <a:rPr lang="en-US" b="1" dirty="0" smtClean="0"/>
              <a:t>3. Lemmatizing</a:t>
            </a:r>
            <a:r>
              <a:rPr lang="en-US" b="1" dirty="0"/>
              <a:t>: </a:t>
            </a:r>
            <a:endParaRPr lang="en-IN" dirty="0"/>
          </a:p>
          <a:p>
            <a:r>
              <a:rPr lang="en-US" b="1" dirty="0" smtClean="0"/>
              <a:t>4. Finding </a:t>
            </a:r>
            <a:r>
              <a:rPr lang="en-US" b="1" dirty="0"/>
              <a:t>Most Informative Features </a:t>
            </a:r>
            <a:endParaRPr lang="en-IN" dirty="0"/>
          </a:p>
          <a:p>
            <a:r>
              <a:rPr lang="en-US" b="1" dirty="0" smtClean="0"/>
              <a:t>5. Classifying </a:t>
            </a:r>
            <a:r>
              <a:rPr lang="en-US" b="1" dirty="0"/>
              <a:t>features into positive and negative </a:t>
            </a:r>
            <a:endParaRPr lang="en-IN" dirty="0"/>
          </a:p>
          <a:p>
            <a:r>
              <a:rPr lang="en-US" b="1" dirty="0" smtClean="0"/>
              <a:t>6. Adding </a:t>
            </a:r>
            <a:r>
              <a:rPr lang="en-US" b="1" dirty="0"/>
              <a:t>these features to the sentiment </a:t>
            </a:r>
            <a:r>
              <a:rPr lang="en-US" b="1" dirty="0" err="1"/>
              <a:t>analyser</a:t>
            </a:r>
            <a:r>
              <a:rPr lang="en-US" b="1" dirty="0"/>
              <a:t> lexicon </a:t>
            </a:r>
            <a:endParaRPr lang="en-IN" dirty="0"/>
          </a:p>
          <a:p>
            <a:r>
              <a:rPr lang="en-US" b="1" dirty="0" smtClean="0"/>
              <a:t>7. Classifying </a:t>
            </a:r>
            <a:r>
              <a:rPr lang="en-US" b="1" dirty="0"/>
              <a:t>the testing data into positive and negative sentiments using training set.</a:t>
            </a:r>
            <a:endParaRPr lang="en-IN" dirty="0"/>
          </a:p>
          <a:p>
            <a:pPr lvl="0"/>
            <a:endParaRPr lang="en-IN" dirty="0"/>
          </a:p>
          <a:p>
            <a:endParaRPr lang="en-IN" dirty="0"/>
          </a:p>
        </p:txBody>
      </p:sp>
    </p:spTree>
    <p:extLst>
      <p:ext uri="{BB962C8B-B14F-4D97-AF65-F5344CB8AC3E}">
        <p14:creationId xmlns:p14="http://schemas.microsoft.com/office/powerpoint/2010/main" val="192518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Efficient Market Hypothesis (EMH) :</a:t>
            </a:r>
            <a:br>
              <a:rPr lang="en-US" dirty="0"/>
            </a:br>
            <a:endParaRPr lang="en-US" dirty="0"/>
          </a:p>
        </p:txBody>
      </p:sp>
      <p:sp>
        <p:nvSpPr>
          <p:cNvPr id="3" name="Content Placeholder 2"/>
          <p:cNvSpPr>
            <a:spLocks noGrp="1"/>
          </p:cNvSpPr>
          <p:nvPr>
            <p:ph idx="1"/>
          </p:nvPr>
        </p:nvSpPr>
        <p:spPr>
          <a:xfrm>
            <a:off x="609600" y="1600200"/>
            <a:ext cx="6347714" cy="3880773"/>
          </a:xfrm>
        </p:spPr>
        <p:txBody>
          <a:bodyPr>
            <a:noAutofit/>
          </a:bodyPr>
          <a:lstStyle/>
          <a:p>
            <a:endParaRPr lang="en-US" sz="2400" dirty="0"/>
          </a:p>
        </p:txBody>
      </p:sp>
      <p:pic>
        <p:nvPicPr>
          <p:cNvPr id="4" name="Picture 3">
            <a:extLst>
              <a:ext uri="{FF2B5EF4-FFF2-40B4-BE49-F238E27FC236}">
                <a16:creationId xmlns="" xmlns:a16="http://schemas.microsoft.com/office/drawing/2014/main" id="{6A6270FB-B4FD-45D1-8461-FA5F944203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6400800" cy="388619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F76A4ED-7AAD-43C4-8AFB-762856C8604D}"/>
              </a:ext>
            </a:extLst>
          </p:cNvPr>
          <p:cNvSpPr>
            <a:spLocks noGrp="1"/>
          </p:cNvSpPr>
          <p:nvPr>
            <p:ph idx="1"/>
          </p:nvPr>
        </p:nvSpPr>
        <p:spPr>
          <a:xfrm>
            <a:off x="609599" y="381000"/>
            <a:ext cx="6347714" cy="5660363"/>
          </a:xfrm>
        </p:spPr>
        <p:txBody>
          <a:bodyPr>
            <a:normAutofit/>
          </a:bodyPr>
          <a:lstStyle/>
          <a:p>
            <a:r>
              <a:rPr lang="en-IN" sz="2400" b="1" dirty="0"/>
              <a:t>Weak-form Efficient Market Hypothesis:  </a:t>
            </a:r>
            <a:r>
              <a:rPr lang="en-IN" sz="2400" dirty="0"/>
              <a:t>The weak form of the hypothesis says that no one can profit from the stock market by looking at trends and patterns within the price of a product itself</a:t>
            </a:r>
          </a:p>
          <a:p>
            <a:r>
              <a:rPr lang="en-IN" sz="2400" b="1" dirty="0"/>
              <a:t>Semi-Strong Efficient Market Hypothesis: </a:t>
            </a:r>
            <a:r>
              <a:rPr lang="en-IN" sz="2400" dirty="0"/>
              <a:t>The semi-strong form rules out all methods of prediction, except for insider trading. </a:t>
            </a:r>
          </a:p>
          <a:p>
            <a:r>
              <a:rPr lang="en-IN" sz="2400" b="1" dirty="0"/>
              <a:t>Strong form Efficient Market Hypothesis: </a:t>
            </a:r>
            <a:r>
              <a:rPr lang="en-IN" sz="2400" dirty="0"/>
              <a:t>The strong form says that no one can profit from predicting the market, not even insider traders.</a:t>
            </a:r>
            <a:endParaRPr lang="en-US" sz="2400" dirty="0"/>
          </a:p>
        </p:txBody>
      </p:sp>
    </p:spTree>
    <p:extLst>
      <p:ext uri="{BB962C8B-B14F-4D97-AF65-F5344CB8AC3E}">
        <p14:creationId xmlns:p14="http://schemas.microsoft.com/office/powerpoint/2010/main" val="369684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21C75B4B-6129-45A5-8611-DEBEC666C25D}"/>
              </a:ext>
            </a:extLst>
          </p:cNvPr>
          <p:cNvGraphicFramePr>
            <a:graphicFrameLocks noGrp="1"/>
          </p:cNvGraphicFramePr>
          <p:nvPr>
            <p:ph idx="1"/>
            <p:extLst>
              <p:ext uri="{D42A27DB-BD31-4B8C-83A1-F6EECF244321}">
                <p14:modId xmlns:p14="http://schemas.microsoft.com/office/powerpoint/2010/main" val="1544262741"/>
              </p:ext>
            </p:extLst>
          </p:nvPr>
        </p:nvGraphicFramePr>
        <p:xfrm>
          <a:off x="533400" y="588822"/>
          <a:ext cx="6553199" cy="6217920"/>
        </p:xfrm>
        <a:graphic>
          <a:graphicData uri="http://schemas.openxmlformats.org/drawingml/2006/table">
            <a:tbl>
              <a:tblPr>
                <a:tableStyleId>{5C22544A-7EE6-4342-B048-85BDC9FD1C3A}</a:tableStyleId>
              </a:tblPr>
              <a:tblGrid>
                <a:gridCol w="1676400">
                  <a:extLst>
                    <a:ext uri="{9D8B030D-6E8A-4147-A177-3AD203B41FA5}">
                      <a16:colId xmlns="" xmlns:a16="http://schemas.microsoft.com/office/drawing/2014/main" val="2212361729"/>
                    </a:ext>
                  </a:extLst>
                </a:gridCol>
                <a:gridCol w="1352783">
                  <a:extLst>
                    <a:ext uri="{9D8B030D-6E8A-4147-A177-3AD203B41FA5}">
                      <a16:colId xmlns="" xmlns:a16="http://schemas.microsoft.com/office/drawing/2014/main" val="2626772673"/>
                    </a:ext>
                  </a:extLst>
                </a:gridCol>
                <a:gridCol w="1896118">
                  <a:extLst>
                    <a:ext uri="{9D8B030D-6E8A-4147-A177-3AD203B41FA5}">
                      <a16:colId xmlns="" xmlns:a16="http://schemas.microsoft.com/office/drawing/2014/main" val="379212606"/>
                    </a:ext>
                  </a:extLst>
                </a:gridCol>
                <a:gridCol w="1627898">
                  <a:extLst>
                    <a:ext uri="{9D8B030D-6E8A-4147-A177-3AD203B41FA5}">
                      <a16:colId xmlns="" xmlns:a16="http://schemas.microsoft.com/office/drawing/2014/main" val="3411725309"/>
                    </a:ext>
                  </a:extLst>
                </a:gridCol>
              </a:tblGrid>
              <a:tr h="608044">
                <a:tc>
                  <a:txBody>
                    <a:bodyPr/>
                    <a:lstStyle/>
                    <a:p>
                      <a:pPr marL="0" marR="0">
                        <a:lnSpc>
                          <a:spcPct val="150000"/>
                        </a:lnSpc>
                        <a:spcBef>
                          <a:spcPts val="0"/>
                        </a:spcBef>
                        <a:spcAft>
                          <a:spcPts val="0"/>
                        </a:spcAft>
                      </a:pPr>
                      <a:r>
                        <a:rPr lang="en-US" sz="1800" b="1" dirty="0">
                          <a:effectLst/>
                        </a:rPr>
                        <a:t>Criteria </a:t>
                      </a:r>
                      <a:endParaRPr lang="en-US" sz="20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rPr>
                        <a:t>Technical Analysis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rPr>
                        <a:t>Fundamental Analysis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rPr>
                        <a:t>Traditional Time Series Analysis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 xmlns:a16="http://schemas.microsoft.com/office/drawing/2014/main" val="3547976196"/>
                  </a:ext>
                </a:extLst>
              </a:tr>
              <a:tr h="1030342">
                <a:tc>
                  <a:txBody>
                    <a:bodyPr/>
                    <a:lstStyle/>
                    <a:p>
                      <a:pPr marL="0" marR="0">
                        <a:lnSpc>
                          <a:spcPct val="150000"/>
                        </a:lnSpc>
                        <a:spcBef>
                          <a:spcPts val="0"/>
                        </a:spcBef>
                        <a:spcAft>
                          <a:spcPts val="0"/>
                        </a:spcAft>
                      </a:pPr>
                      <a:r>
                        <a:rPr lang="en-US" sz="1600" b="1" dirty="0">
                          <a:effectLst/>
                        </a:rPr>
                        <a:t>Data Used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dirty="0">
                          <a:effectLst/>
                        </a:rPr>
                        <a:t>Price, volume, highest, lowest prices.</a:t>
                      </a:r>
                      <a:endParaRPr lang="en-US"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Growth, dividend payment, sales level, interest rates, tax rates etc.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Historical data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 xmlns:a16="http://schemas.microsoft.com/office/drawing/2014/main" val="640756897"/>
                  </a:ext>
                </a:extLst>
              </a:tr>
              <a:tr h="819193">
                <a:tc>
                  <a:txBody>
                    <a:bodyPr/>
                    <a:lstStyle/>
                    <a:p>
                      <a:pPr marL="0" marR="0">
                        <a:lnSpc>
                          <a:spcPct val="150000"/>
                        </a:lnSpc>
                        <a:spcBef>
                          <a:spcPts val="0"/>
                        </a:spcBef>
                        <a:spcAft>
                          <a:spcPts val="0"/>
                        </a:spcAft>
                      </a:pPr>
                      <a:r>
                        <a:rPr lang="en-US" sz="1600" b="1" dirty="0">
                          <a:effectLst/>
                        </a:rPr>
                        <a:t>Learning methods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Extraction of trading rules from charts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dirty="0">
                          <a:effectLst/>
                        </a:rPr>
                        <a:t>Simple trading rules extraction </a:t>
                      </a:r>
                      <a:endParaRPr lang="en-US"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Regression analysis on attributes is used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 xmlns:a16="http://schemas.microsoft.com/office/drawing/2014/main" val="672044002"/>
                  </a:ext>
                </a:extLst>
              </a:tr>
              <a:tr h="608044">
                <a:tc>
                  <a:txBody>
                    <a:bodyPr/>
                    <a:lstStyle/>
                    <a:p>
                      <a:pPr marL="0" marR="0">
                        <a:lnSpc>
                          <a:spcPct val="150000"/>
                        </a:lnSpc>
                        <a:spcBef>
                          <a:spcPts val="0"/>
                        </a:spcBef>
                        <a:spcAft>
                          <a:spcPts val="0"/>
                        </a:spcAft>
                      </a:pPr>
                      <a:r>
                        <a:rPr lang="en-US" sz="1600" b="1" dirty="0">
                          <a:effectLst/>
                        </a:rPr>
                        <a:t>Type of Tools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Charts are used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dirty="0">
                          <a:effectLst/>
                        </a:rPr>
                        <a:t>Trading rules </a:t>
                      </a:r>
                      <a:endParaRPr lang="en-US"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dirty="0">
                          <a:effectLst/>
                        </a:rPr>
                        <a:t>RNN, ANN, Linear Regression, etc.</a:t>
                      </a:r>
                      <a:endParaRPr lang="en-US"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 xmlns:a16="http://schemas.microsoft.com/office/drawing/2014/main" val="591894643"/>
                  </a:ext>
                </a:extLst>
              </a:tr>
              <a:tr h="396895">
                <a:tc>
                  <a:txBody>
                    <a:bodyPr/>
                    <a:lstStyle/>
                    <a:p>
                      <a:pPr marL="0" marR="0">
                        <a:lnSpc>
                          <a:spcPct val="150000"/>
                        </a:lnSpc>
                        <a:spcBef>
                          <a:spcPts val="0"/>
                        </a:spcBef>
                        <a:spcAft>
                          <a:spcPts val="0"/>
                        </a:spcAft>
                      </a:pPr>
                      <a:r>
                        <a:rPr lang="en-US" sz="1600" b="1" dirty="0">
                          <a:effectLst/>
                        </a:rPr>
                        <a:t>Implementation </a:t>
                      </a:r>
                      <a:endParaRPr lang="en-US" sz="1800" b="1"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Daily basis prediction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a:effectLst/>
                        </a:rPr>
                        <a:t>Long –term basis prediction </a:t>
                      </a:r>
                      <a:endParaRPr lang="en-US"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0" marR="0">
                        <a:lnSpc>
                          <a:spcPct val="150000"/>
                        </a:lnSpc>
                        <a:spcBef>
                          <a:spcPts val="0"/>
                        </a:spcBef>
                        <a:spcAft>
                          <a:spcPts val="0"/>
                        </a:spcAft>
                      </a:pPr>
                      <a:r>
                        <a:rPr lang="en-US" sz="1600" dirty="0">
                          <a:effectLst/>
                        </a:rPr>
                        <a:t>Long –term basis prediction </a:t>
                      </a:r>
                      <a:endParaRPr lang="en-US"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 xmlns:a16="http://schemas.microsoft.com/office/drawing/2014/main" val="3525937459"/>
                  </a:ext>
                </a:extLst>
              </a:tr>
            </a:tbl>
          </a:graphicData>
        </a:graphic>
      </p:graphicFrame>
    </p:spTree>
    <p:extLst>
      <p:ext uri="{BB962C8B-B14F-4D97-AF65-F5344CB8AC3E}">
        <p14:creationId xmlns:p14="http://schemas.microsoft.com/office/powerpoint/2010/main" val="1874804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Purpose :</a:t>
            </a:r>
          </a:p>
        </p:txBody>
      </p:sp>
      <p:sp>
        <p:nvSpPr>
          <p:cNvPr id="3" name="Content Placeholder 2"/>
          <p:cNvSpPr>
            <a:spLocks noGrp="1"/>
          </p:cNvSpPr>
          <p:nvPr>
            <p:ph idx="1"/>
          </p:nvPr>
        </p:nvSpPr>
        <p:spPr>
          <a:xfrm>
            <a:off x="609600" y="1524000"/>
            <a:ext cx="6347714" cy="4724400"/>
          </a:xfrm>
        </p:spPr>
        <p:txBody>
          <a:bodyPr/>
          <a:lstStyle/>
          <a:p>
            <a:pPr lvl="0"/>
            <a:r>
              <a:rPr lang="en-IN" sz="2400" dirty="0"/>
              <a:t>To identify factors affecting share market.</a:t>
            </a:r>
            <a:endParaRPr lang="en-US" sz="2400" dirty="0"/>
          </a:p>
          <a:p>
            <a:pPr lvl="0"/>
            <a:r>
              <a:rPr lang="en-IN" sz="2400" dirty="0"/>
              <a:t>To generate the pattern from large datasets of NSE stock market for prediction.</a:t>
            </a:r>
            <a:endParaRPr lang="en-US" sz="2400" dirty="0"/>
          </a:p>
          <a:p>
            <a:pPr lvl="0"/>
            <a:r>
              <a:rPr lang="en-IN" sz="2400" dirty="0"/>
              <a:t>To predict an approximate value of share price.</a:t>
            </a:r>
            <a:endParaRPr lang="en-US" sz="2400" dirty="0"/>
          </a:p>
          <a:p>
            <a:r>
              <a:rPr lang="en-IN" sz="2400" dirty="0"/>
              <a:t>Regularly check the accuracy of the prediction.</a:t>
            </a:r>
            <a:endParaRPr lang="en-US" sz="2400"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Scope :</a:t>
            </a:r>
          </a:p>
        </p:txBody>
      </p:sp>
      <p:sp>
        <p:nvSpPr>
          <p:cNvPr id="3" name="Content Placeholder 2"/>
          <p:cNvSpPr>
            <a:spLocks noGrp="1"/>
          </p:cNvSpPr>
          <p:nvPr>
            <p:ph idx="1"/>
          </p:nvPr>
        </p:nvSpPr>
        <p:spPr>
          <a:xfrm>
            <a:off x="609599" y="1447800"/>
            <a:ext cx="6347714" cy="4593563"/>
          </a:xfrm>
        </p:spPr>
        <p:txBody>
          <a:bodyPr>
            <a:normAutofit fontScale="92500"/>
          </a:bodyPr>
          <a:lstStyle/>
          <a:p>
            <a:r>
              <a:rPr lang="en-IN" sz="2400" dirty="0"/>
              <a:t>The objective of the system is to give an approximate idea of where the stock market might be headed. It does not give a long-term forecasting of a stock value. There are way too many reasons to acknowledge for the long-term output of a current stock.</a:t>
            </a:r>
            <a:endParaRPr lang="en-US" sz="2400" dirty="0"/>
          </a:p>
          <a:p>
            <a:r>
              <a:rPr lang="en-IN" sz="2400" dirty="0"/>
              <a:t>  Predicted and analysed data is also useful to Companies themselves. Company and industry can use it to stretch their limitations and enhance their stock value. It can be very useful to even researchers, stock brokers, market makers, government and general people.</a:t>
            </a:r>
            <a:endParaRPr lang="en-US" sz="2400" dirty="0"/>
          </a:p>
          <a:p>
            <a:endParaRPr lang="en-US" sz="2400"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IN" sz="4400" dirty="0">
                <a:solidFill>
                  <a:schemeClr val="accent1"/>
                </a:solidFill>
                <a:latin typeface="+mj-lt"/>
              </a:rPr>
              <a:t>Current system study :</a:t>
            </a:r>
            <a:r>
              <a:rPr lang="en-US" sz="4000" dirty="0">
                <a:solidFill>
                  <a:schemeClr val="accent1"/>
                </a:solidFill>
                <a:latin typeface="+mj-lt"/>
              </a:rPr>
              <a:t/>
            </a:r>
            <a:br>
              <a:rPr lang="en-US" sz="4000" dirty="0">
                <a:solidFill>
                  <a:schemeClr val="accent1"/>
                </a:solidFill>
                <a:latin typeface="+mj-lt"/>
              </a:rPr>
            </a:br>
            <a:endParaRPr lang="en-US" sz="4000" dirty="0">
              <a:solidFill>
                <a:schemeClr val="accent1"/>
              </a:solidFill>
              <a:latin typeface="+mj-lt"/>
            </a:endParaRPr>
          </a:p>
        </p:txBody>
      </p:sp>
      <p:sp>
        <p:nvSpPr>
          <p:cNvPr id="3" name="Content Placeholder 2"/>
          <p:cNvSpPr>
            <a:spLocks noGrp="1"/>
          </p:cNvSpPr>
          <p:nvPr>
            <p:ph idx="1"/>
          </p:nvPr>
        </p:nvSpPr>
        <p:spPr>
          <a:xfrm>
            <a:off x="609599" y="1524000"/>
            <a:ext cx="6347714" cy="4517363"/>
          </a:xfrm>
        </p:spPr>
        <p:txBody>
          <a:bodyPr>
            <a:normAutofit lnSpcReduction="10000"/>
          </a:bodyPr>
          <a:lstStyle/>
          <a:p>
            <a:r>
              <a:rPr lang="en-US" sz="2400" dirty="0"/>
              <a:t>Currently the systems use RNN, CNN, SVM to predict stock prices, with the advent in computational power of the computers. Computers with mediocre computational powers cannot perform heavy algorithms which involve complex neural networks.</a:t>
            </a:r>
          </a:p>
          <a:p>
            <a:r>
              <a:rPr lang="en-US" sz="2400" dirty="0"/>
              <a:t>The main disadvantage of all current systems is that once you define the model of prediction, you cannot change it. It may be result into heavy loss in the accuracy of the system. So, every current system tends not to follow EMH.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Requirement new system:</a:t>
            </a:r>
          </a:p>
        </p:txBody>
      </p:sp>
      <p:sp>
        <p:nvSpPr>
          <p:cNvPr id="3" name="Content Placeholder 2"/>
          <p:cNvSpPr>
            <a:spLocks noGrp="1"/>
          </p:cNvSpPr>
          <p:nvPr>
            <p:ph idx="1"/>
          </p:nvPr>
        </p:nvSpPr>
        <p:spPr/>
        <p:txBody>
          <a:bodyPr/>
          <a:lstStyle/>
          <a:p>
            <a:r>
              <a:rPr lang="en-IN" sz="2400" dirty="0"/>
              <a:t>It is difficult to find existing systems that are both performance efficient and have high accuracy. Existing systems are also costly. By proposing new system which is open source and give sufficient amount of accuracy to its users will likely to be helpful to take them their decisions. </a:t>
            </a:r>
            <a:endParaRPr lang="en-US" sz="2400"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1118</Words>
  <Application>Microsoft Office PowerPoint</Application>
  <PresentationFormat>On-screen Show (4:3)</PresentationFormat>
  <Paragraphs>120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 Unicode MS</vt:lpstr>
      <vt:lpstr>Arial</vt:lpstr>
      <vt:lpstr>Shruti</vt:lpstr>
      <vt:lpstr>Times New Roman</vt:lpstr>
      <vt:lpstr>Trebuchet MS</vt:lpstr>
      <vt:lpstr>Wingdings</vt:lpstr>
      <vt:lpstr>Wingdings 3</vt:lpstr>
      <vt:lpstr>Facet</vt:lpstr>
      <vt:lpstr>Stock Price Prediction Program</vt:lpstr>
      <vt:lpstr>Introduction of system :</vt:lpstr>
      <vt:lpstr>Efficient Market Hypothesis (EMH) : </vt:lpstr>
      <vt:lpstr>PowerPoint Presentation</vt:lpstr>
      <vt:lpstr>PowerPoint Presentation</vt:lpstr>
      <vt:lpstr>Purpose :</vt:lpstr>
      <vt:lpstr>Scope :</vt:lpstr>
      <vt:lpstr>Current system study : </vt:lpstr>
      <vt:lpstr>Requirement new system:</vt:lpstr>
      <vt:lpstr>Tools and Technology / Minimum Hardware and Software Requirements:</vt:lpstr>
      <vt:lpstr>PowerPoint Presentation</vt:lpstr>
      <vt:lpstr>Software Development Model :</vt:lpstr>
      <vt:lpstr>PowerPoint Presentation</vt:lpstr>
      <vt:lpstr>Functional requirements :</vt:lpstr>
      <vt:lpstr>Non functional requirements :</vt:lpstr>
      <vt:lpstr>System GUI:</vt:lpstr>
      <vt:lpstr>PowerPoint Presentation</vt:lpstr>
      <vt:lpstr>Support Vector Machine</vt:lpstr>
      <vt:lpstr>Support Vector Regression</vt:lpstr>
      <vt:lpstr>Support Vector Regression</vt:lpstr>
      <vt:lpstr>Artificial Neural Network</vt:lpstr>
      <vt:lpstr>Artificial Neural Network</vt:lpstr>
      <vt:lpstr>Long-Short Term Memory</vt:lpstr>
      <vt:lpstr>Long-Short Term Memory</vt:lpstr>
      <vt:lpstr>Technical Analysis</vt:lpstr>
      <vt:lpstr>PowerPoint Presentation</vt:lpstr>
      <vt:lpstr>PowerPoint Presentation</vt:lpstr>
      <vt:lpstr>Sentimental Analysis: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VAG</dc:creator>
  <cp:lastModifiedBy>Student</cp:lastModifiedBy>
  <cp:revision>24</cp:revision>
  <dcterms:created xsi:type="dcterms:W3CDTF">2009-09-22T07:01:43Z</dcterms:created>
  <dcterms:modified xsi:type="dcterms:W3CDTF">2019-04-16T09:33:02Z</dcterms:modified>
</cp:coreProperties>
</file>