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60A9-FA8A-4511-B454-A85B57702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78019" cy="3329581"/>
          </a:xfrm>
        </p:spPr>
        <p:txBody>
          <a:bodyPr/>
          <a:lstStyle/>
          <a:p>
            <a:pPr algn="r"/>
            <a:r>
              <a:rPr lang="en-GB" dirty="0"/>
              <a:t>CUSTOMER RETENTION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69727-8E32-4DCB-9F11-8E2BCD20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0973" y="5410199"/>
            <a:ext cx="2519639" cy="778565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GB" sz="7200" dirty="0"/>
              <a:t>Submitted by </a:t>
            </a:r>
          </a:p>
          <a:p>
            <a:pPr algn="r"/>
            <a:r>
              <a:rPr lang="en-GB" sz="7200" dirty="0"/>
              <a:t> </a:t>
            </a:r>
            <a:r>
              <a:rPr lang="en-GB" sz="11200" dirty="0"/>
              <a:t>HARIHARA SUDHAN</a:t>
            </a:r>
          </a:p>
        </p:txBody>
      </p:sp>
    </p:spTree>
    <p:extLst>
      <p:ext uri="{BB962C8B-B14F-4D97-AF65-F5344CB8AC3E}">
        <p14:creationId xmlns:p14="http://schemas.microsoft.com/office/powerpoint/2010/main" val="253731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6B20-A057-4AB5-839A-95F9F557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Providing product similar information and complete information about the project attracts the  customer to high in online shopping.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F5D28A-82A6-44E0-8C84-C5575146AB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836" y="1537252"/>
            <a:ext cx="5147916" cy="44558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6DDFD6-7993-4BF3-9FE5-351285CD3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0226" y="1537252"/>
            <a:ext cx="5451959" cy="4678018"/>
          </a:xfrm>
        </p:spPr>
      </p:pic>
    </p:spTree>
    <p:extLst>
      <p:ext uri="{BB962C8B-B14F-4D97-AF65-F5344CB8AC3E}">
        <p14:creationId xmlns:p14="http://schemas.microsoft.com/office/powerpoint/2010/main" val="40063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1EC2-02A7-4419-A810-E41D3D7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Giving more benefits and discounts with return and replacement method is very useful to for customers hence they strongly agree for it.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388C6-CD2C-4D28-9E96-002D2F8589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111" y="2342429"/>
            <a:ext cx="4395787" cy="41358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43156E-EB91-47B2-80CB-66B5A7BC15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3722" y="2596723"/>
            <a:ext cx="5319437" cy="3627293"/>
          </a:xfrm>
        </p:spPr>
      </p:pic>
    </p:spTree>
    <p:extLst>
      <p:ext uri="{BB962C8B-B14F-4D97-AF65-F5344CB8AC3E}">
        <p14:creationId xmlns:p14="http://schemas.microsoft.com/office/powerpoint/2010/main" val="230944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7C30-3013-44F1-A39D-5E9148FE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07" y="903292"/>
            <a:ext cx="9404723" cy="872499"/>
          </a:xfrm>
        </p:spPr>
        <p:txBody>
          <a:bodyPr/>
          <a:lstStyle/>
          <a:p>
            <a:r>
              <a:rPr lang="en-GB" sz="2000" dirty="0"/>
              <a:t>Quickness to complete the project and delivery speed was high in </a:t>
            </a:r>
            <a:r>
              <a:rPr lang="en-GB" sz="2000" dirty="0" err="1"/>
              <a:t>Amaz</a:t>
            </a:r>
            <a:br>
              <a:rPr lang="en-GB" sz="2000" dirty="0"/>
            </a:br>
            <a:r>
              <a:rPr lang="en-GB" sz="2000" dirty="0"/>
              <a:t>on and next to it was </a:t>
            </a:r>
            <a:r>
              <a:rPr lang="en-GB" sz="2000" dirty="0" err="1"/>
              <a:t>flipkart</a:t>
            </a:r>
            <a:r>
              <a:rPr lang="en-GB" sz="20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DC0854-1040-467D-A0E7-A80B7599F7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517363"/>
            <a:ext cx="4395787" cy="32821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297784-9776-4A49-B1A1-BF4CA33D7D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41422" y="2517363"/>
            <a:ext cx="5848212" cy="3128063"/>
          </a:xfrm>
        </p:spPr>
      </p:pic>
    </p:spTree>
    <p:extLst>
      <p:ext uri="{BB962C8B-B14F-4D97-AF65-F5344CB8AC3E}">
        <p14:creationId xmlns:p14="http://schemas.microsoft.com/office/powerpoint/2010/main" val="9439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8E4F-0A0C-49C1-B256-2E59CC47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9" y="967408"/>
            <a:ext cx="5092906" cy="962995"/>
          </a:xfrm>
        </p:spPr>
        <p:txBody>
          <a:bodyPr/>
          <a:lstStyle/>
          <a:p>
            <a:r>
              <a:rPr lang="en-GB" dirty="0" err="1"/>
              <a:t>Corelation</a:t>
            </a:r>
            <a:endParaRPr lang="en-GB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D147A4-AA8E-4100-A4CE-C2FAF83CD7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083" r="26083"/>
          <a:stretch>
            <a:fillRect/>
          </a:stretch>
        </p:blipFill>
        <p:spPr>
          <a:xfrm>
            <a:off x="5759290" y="967408"/>
            <a:ext cx="5434012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F586-4BF2-4199-BD56-2DA1A060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549" y="2743200"/>
            <a:ext cx="5084979" cy="1371600"/>
          </a:xfrm>
        </p:spPr>
        <p:txBody>
          <a:bodyPr>
            <a:normAutofit/>
          </a:bodyPr>
          <a:lstStyle/>
          <a:p>
            <a:r>
              <a:rPr lang="en-GB" sz="2000" dirty="0"/>
              <a:t>Hedonic values are positively corelated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64880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32F-1116-4555-A3A7-ACA3CADF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653"/>
            <a:ext cx="5092906" cy="637217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Corealtion</a:t>
            </a:r>
            <a:r>
              <a:rPr lang="en-GB" dirty="0"/>
              <a:t>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3452F7-E7B8-449A-8B67-BE5A7865A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5695" r="35695"/>
          <a:stretch>
            <a:fillRect/>
          </a:stretch>
        </p:blipFill>
        <p:spPr>
          <a:xfrm>
            <a:off x="6096000" y="1249018"/>
            <a:ext cx="5936973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9447-C6A9-4D6F-97A1-88A95F29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503" y="2425148"/>
            <a:ext cx="5084979" cy="1630018"/>
          </a:xfrm>
        </p:spPr>
        <p:txBody>
          <a:bodyPr>
            <a:normAutofit/>
          </a:bodyPr>
          <a:lstStyle/>
          <a:p>
            <a:r>
              <a:rPr lang="en-GB" sz="2000" dirty="0"/>
              <a:t>Hedonic value and Complete relevant description information of products(Utilitarian value) are positively correlated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142748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6683-419E-45C1-8CF4-B6C0905B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9" y="131410"/>
            <a:ext cx="5092906" cy="57095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Corelation</a:t>
            </a:r>
            <a:r>
              <a:rPr lang="en-GB" dirty="0"/>
              <a:t>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EB2965-0463-4D01-9495-79D8411E6A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6313" r="36313"/>
          <a:stretch>
            <a:fillRect/>
          </a:stretch>
        </p:blipFill>
        <p:spPr>
          <a:xfrm>
            <a:off x="5473148" y="1143000"/>
            <a:ext cx="5989982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8F20C-54CD-4563-A562-0F4E5484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77" y="1613452"/>
            <a:ext cx="4878350" cy="1010478"/>
          </a:xfrm>
        </p:spPr>
        <p:txBody>
          <a:bodyPr>
            <a:normAutofit/>
          </a:bodyPr>
          <a:lstStyle/>
          <a:p>
            <a:r>
              <a:rPr lang="en-GB" sz="2000" dirty="0"/>
              <a:t>Hedonic value and </a:t>
            </a:r>
            <a:r>
              <a:rPr lang="en-GB" sz="2000" dirty="0" err="1"/>
              <a:t>Utilarian</a:t>
            </a:r>
            <a:r>
              <a:rPr lang="en-GB" sz="2000" dirty="0"/>
              <a:t> value are </a:t>
            </a:r>
            <a:r>
              <a:rPr lang="en-GB" sz="2000" dirty="0" err="1"/>
              <a:t>positiverly</a:t>
            </a:r>
            <a:r>
              <a:rPr lang="en-GB" sz="2000" dirty="0"/>
              <a:t> </a:t>
            </a:r>
            <a:r>
              <a:rPr lang="en-GB" sz="2000" dirty="0" err="1"/>
              <a:t>corelaterd</a:t>
            </a:r>
            <a:r>
              <a:rPr lang="en-GB" sz="2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28345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F589-7E98-4EB6-8093-7C94E19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92AC-DF35-4319-83B9-D7FDDBCA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6570"/>
            <a:ext cx="8946541" cy="4195481"/>
          </a:xfrm>
        </p:spPr>
        <p:txBody>
          <a:bodyPr/>
          <a:lstStyle/>
          <a:p>
            <a:pPr>
              <a:buClr>
                <a:srgbClr val="8AD0D6"/>
              </a:buClr>
            </a:pPr>
            <a:r>
              <a:rPr lang="en-IN" dirty="0">
                <a:ea typeface="+mj-lt"/>
                <a:cs typeface="+mj-lt"/>
              </a:rPr>
              <a:t>The variables which the consumers strongly agree on effects their opinion are – trustworthiness of the retailer, monitory benefits supporting the idea of value for money, empathetic customer assistance, functioning of the website, and complete relevant information on products.</a:t>
            </a:r>
          </a:p>
          <a:p>
            <a:pPr>
              <a:buClr>
                <a:srgbClr val="8AD0D6"/>
              </a:buClr>
            </a:pPr>
            <a:r>
              <a:rPr lang="en-IN" dirty="0">
                <a:ea typeface="+mj-lt"/>
                <a:cs typeface="+mj-lt"/>
              </a:rPr>
              <a:t>In the collected data, we see that ‘Amazon.in’ is the most popular online retailer with the greatest number of recommendations. </a:t>
            </a:r>
            <a:endParaRPr lang="en-IN" dirty="0"/>
          </a:p>
          <a:p>
            <a:pPr>
              <a:buClr>
                <a:srgbClr val="8AD0D6"/>
              </a:buClr>
            </a:pPr>
            <a:r>
              <a:rPr lang="en-IN" dirty="0">
                <a:ea typeface="+mj-lt"/>
                <a:cs typeface="+mj-lt"/>
              </a:rPr>
              <a:t>When </a:t>
            </a:r>
            <a:r>
              <a:rPr lang="en-IN" dirty="0" err="1">
                <a:ea typeface="+mj-lt"/>
                <a:cs typeface="+mj-lt"/>
              </a:rPr>
              <a:t>analyzed</a:t>
            </a:r>
            <a:r>
              <a:rPr lang="en-IN" dirty="0">
                <a:ea typeface="+mj-lt"/>
                <a:cs typeface="+mj-lt"/>
              </a:rPr>
              <a:t>, the reason for amazon's popularity is precisely performing well in the above-mentioned factors.</a:t>
            </a:r>
            <a:endParaRPr lang="en-IN" dirty="0"/>
          </a:p>
          <a:p>
            <a:pPr>
              <a:buClr>
                <a:srgbClr val="8AD0D6"/>
              </a:buClr>
            </a:pPr>
            <a:r>
              <a:rPr lang="en-IN" dirty="0">
                <a:ea typeface="+mj-lt"/>
                <a:cs typeface="+mj-lt"/>
              </a:rPr>
              <a:t>The mediocre services and functioning of a website often prompt consumer dissatisfaction.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0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C4EF-477E-4CF5-82F7-F64922A2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3496-DDFE-452F-B942-0C2B0B8C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Data Analysing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Visualisations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583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99F4C-F712-4026-8DC5-667297D8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65" y="1470992"/>
            <a:ext cx="9173669" cy="42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A9BA-57DB-43B8-B6F4-4EAA3840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9" y="452718"/>
            <a:ext cx="9706276" cy="713473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3794-4BAE-4AC4-9177-FA3BAB73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1550504"/>
            <a:ext cx="9705296" cy="46978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In this modern era, ecommerce takes the vital role in </a:t>
            </a:r>
            <a:r>
              <a:rPr lang="en-GB" dirty="0" err="1"/>
              <a:t>everyones</a:t>
            </a:r>
            <a:r>
              <a:rPr lang="en-GB" dirty="0"/>
              <a:t> life.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Nowadays everyone having smartphone and internet in hand and that why ecommerce online shopping is developing day by day.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Since there are more </a:t>
            </a:r>
            <a:r>
              <a:rPr lang="en-GB" dirty="0" err="1"/>
              <a:t>competion</a:t>
            </a:r>
            <a:r>
              <a:rPr lang="en-GB" dirty="0"/>
              <a:t> maintaining the </a:t>
            </a:r>
            <a:r>
              <a:rPr lang="en-GB" dirty="0" err="1"/>
              <a:t>loyality</a:t>
            </a:r>
            <a:r>
              <a:rPr lang="en-GB" dirty="0"/>
              <a:t> is challenge.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Here in our </a:t>
            </a:r>
            <a:r>
              <a:rPr lang="en-GB" dirty="0" err="1"/>
              <a:t>project,there</a:t>
            </a:r>
            <a:r>
              <a:rPr lang="en-GB" dirty="0"/>
              <a:t> are many factors  </a:t>
            </a:r>
            <a:r>
              <a:rPr lang="en-IN" dirty="0"/>
              <a:t>have been carried out to propose the models for customer activation and customer retention.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Our research is to investigated the factors that influence the online customers repeat purchase intention.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more recommendations there are, the more universal the users' attitude is, which can be utilized to measure user satisfaction.</a:t>
            </a:r>
            <a:endParaRPr lang="en-CA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9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0043-2801-479F-A8F7-6405FBCC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7C7D-A18D-465F-BFBB-81C7E57A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7252"/>
            <a:ext cx="11029054" cy="4195481"/>
          </a:xfrm>
        </p:spPr>
        <p:txBody>
          <a:bodyPr/>
          <a:lstStyle/>
          <a:p>
            <a:r>
              <a:rPr lang="en-GB" dirty="0"/>
              <a:t>Importing various python libraries such as NumPy and Pandas as well as Seaborn and Matplotlib libraries for visualization.</a:t>
            </a:r>
          </a:p>
          <a:p>
            <a:r>
              <a:rPr lang="en-GB" dirty="0"/>
              <a:t>Checking the shape of the </a:t>
            </a:r>
            <a:r>
              <a:rPr lang="en-GB" dirty="0" err="1"/>
              <a:t>data,data</a:t>
            </a:r>
            <a:r>
              <a:rPr lang="en-GB" dirty="0"/>
              <a:t> types and checking null values and data cleaning process.</a:t>
            </a:r>
          </a:p>
          <a:p>
            <a:r>
              <a:rPr lang="en-GB" dirty="0"/>
              <a:t>Shape of the data is (269,71).</a:t>
            </a:r>
          </a:p>
          <a:p>
            <a:r>
              <a:rPr lang="en-GB" dirty="0"/>
              <a:t>There are no null values present in the dataset.</a:t>
            </a:r>
          </a:p>
          <a:p>
            <a:r>
              <a:rPr lang="en-GB" dirty="0"/>
              <a:t>Types of data set is in object and int.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5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034D-E3B9-4FAE-AB17-2BD407F1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9195-F8B8-4F64-8778-37362A47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95109"/>
            <a:ext cx="10899778" cy="4195481"/>
          </a:xfrm>
        </p:spPr>
        <p:txBody>
          <a:bodyPr/>
          <a:lstStyle/>
          <a:p>
            <a:r>
              <a:rPr lang="en-GB" dirty="0"/>
              <a:t>Female are more in number when compare to male in online shopping.</a:t>
            </a:r>
          </a:p>
          <a:p>
            <a:r>
              <a:rPr lang="en-GB" dirty="0"/>
              <a:t>Delhi place the most online shopping counts when </a:t>
            </a:r>
            <a:r>
              <a:rPr lang="en-GB" dirty="0" err="1"/>
              <a:t>comparte</a:t>
            </a:r>
            <a:r>
              <a:rPr lang="en-GB" dirty="0"/>
              <a:t> to other cities.</a:t>
            </a:r>
          </a:p>
          <a:p>
            <a:r>
              <a:rPr lang="en-GB" dirty="0"/>
              <a:t>Age between 20 to 40 are much in shopping online.</a:t>
            </a:r>
          </a:p>
          <a:p>
            <a:r>
              <a:rPr lang="en-GB" dirty="0"/>
              <a:t>Using smart phone internet is high when compare to </a:t>
            </a:r>
            <a:r>
              <a:rPr lang="en-GB" dirty="0" err="1"/>
              <a:t>wifi</a:t>
            </a:r>
            <a:r>
              <a:rPr lang="en-GB" dirty="0"/>
              <a:t> and laptop..</a:t>
            </a:r>
          </a:p>
          <a:p>
            <a:r>
              <a:rPr lang="en-GB" dirty="0"/>
              <a:t>Payment option and Return replacement method attracts the people more to online shopping.</a:t>
            </a:r>
          </a:p>
          <a:p>
            <a:r>
              <a:rPr lang="en-GB" dirty="0"/>
              <a:t>Information on similar products and quality information makes the customers to  strongly agree for online shopping.</a:t>
            </a:r>
          </a:p>
          <a:p>
            <a:r>
              <a:rPr lang="en-GB" dirty="0"/>
              <a:t>Quickness to complete purchase and speed of delivery also plays major role for customers to strongly agree.</a:t>
            </a:r>
          </a:p>
        </p:txBody>
      </p:sp>
    </p:spTree>
    <p:extLst>
      <p:ext uri="{BB962C8B-B14F-4D97-AF65-F5344CB8AC3E}">
        <p14:creationId xmlns:p14="http://schemas.microsoft.com/office/powerpoint/2010/main" val="354578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96E-8131-4F62-B91C-31AD544B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5444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/>
              <a:t>Amazon and </a:t>
            </a:r>
            <a:r>
              <a:rPr lang="en-GB" sz="2000" dirty="0" err="1"/>
              <a:t>flipkart</a:t>
            </a:r>
            <a:r>
              <a:rPr lang="en-GB" sz="2000" dirty="0"/>
              <a:t> are most trusted online selling App.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12DFE-F761-48DE-93FD-0F535C025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75" y="1174334"/>
            <a:ext cx="11205811" cy="4509332"/>
          </a:xfrm>
        </p:spPr>
      </p:pic>
    </p:spTree>
    <p:extLst>
      <p:ext uri="{BB962C8B-B14F-4D97-AF65-F5344CB8AC3E}">
        <p14:creationId xmlns:p14="http://schemas.microsoft.com/office/powerpoint/2010/main" val="7578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A4E8-7E94-4714-8ADF-1C8A7E78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4204"/>
          </a:xfrm>
        </p:spPr>
        <p:txBody>
          <a:bodyPr/>
          <a:lstStyle/>
          <a:p>
            <a:r>
              <a:rPr lang="en-GB" sz="2000" dirty="0"/>
              <a:t>Mobile internet is more than 140 when compare to wife and dialup.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C90D9-AB80-4D57-9D3B-8CA61B30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6946"/>
            <a:ext cx="11039061" cy="4193193"/>
          </a:xfrm>
        </p:spPr>
      </p:pic>
    </p:spTree>
    <p:extLst>
      <p:ext uri="{BB962C8B-B14F-4D97-AF65-F5344CB8AC3E}">
        <p14:creationId xmlns:p14="http://schemas.microsoft.com/office/powerpoint/2010/main" val="33505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0251-CCFB-4097-9A35-5C8B02E7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Since Payment </a:t>
            </a:r>
            <a:r>
              <a:rPr lang="en-GB" sz="2400" dirty="0" err="1"/>
              <a:t>methos</a:t>
            </a:r>
            <a:r>
              <a:rPr lang="en-GB" sz="2400" dirty="0"/>
              <a:t> is so convenient customers are strongly agree and using payment in credit /debit card is so high compare to others.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EE0DF-3727-4E1D-9D5F-74DBFA778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780" y="2647710"/>
            <a:ext cx="6125750" cy="37575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DA4FDD-C15C-483A-AF43-E399B32A3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155935"/>
            <a:ext cx="4395788" cy="4000280"/>
          </a:xfrm>
        </p:spPr>
      </p:pic>
    </p:spTree>
    <p:extLst>
      <p:ext uri="{BB962C8B-B14F-4D97-AF65-F5344CB8AC3E}">
        <p14:creationId xmlns:p14="http://schemas.microsoft.com/office/powerpoint/2010/main" val="3811523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555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CUSTOMER RETENTION PROJECT</vt:lpstr>
      <vt:lpstr>Content:</vt:lpstr>
      <vt:lpstr>PowerPoint Presentation</vt:lpstr>
      <vt:lpstr>Problem Statement</vt:lpstr>
      <vt:lpstr>Data Analysis</vt:lpstr>
      <vt:lpstr>Visualisation</vt:lpstr>
      <vt:lpstr>Amazon and flipkart are most trusted online selling App.   </vt:lpstr>
      <vt:lpstr>Mobile internet is more than 140 when compare to wife and dialup.</vt:lpstr>
      <vt:lpstr>Since Payment methos is so convenient customers are strongly agree and using payment in credit /debit card is so high compare to others.</vt:lpstr>
      <vt:lpstr>Providing product similar information and complete information about the project attracts the  customer to high in online shopping.</vt:lpstr>
      <vt:lpstr>Giving more benefits and discounts with return and replacement method is very useful to for customers hence they strongly agree for it.</vt:lpstr>
      <vt:lpstr>Quickness to complete the project and delivery speed was high in Amaz on and next to it was flipkart.</vt:lpstr>
      <vt:lpstr>Corelation</vt:lpstr>
      <vt:lpstr>Corealtion:</vt:lpstr>
      <vt:lpstr>Corelation: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Admin</dc:creator>
  <cp:lastModifiedBy>Admin</cp:lastModifiedBy>
  <cp:revision>9</cp:revision>
  <dcterms:created xsi:type="dcterms:W3CDTF">2022-08-20T15:19:58Z</dcterms:created>
  <dcterms:modified xsi:type="dcterms:W3CDTF">2022-08-20T16:54:57Z</dcterms:modified>
</cp:coreProperties>
</file>