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766" r:id="rId4"/>
  </p:sldMasterIdLst>
  <p:sldIdLst>
    <p:sldId id="265" r:id="rId5"/>
    <p:sldId id="266" r:id="rId6"/>
    <p:sldId id="267" r:id="rId7"/>
    <p:sldId id="268" r:id="rId8"/>
    <p:sldId id="269" r:id="rId9"/>
    <p:sldId id="270" r:id="rId10"/>
    <p:sldId id="271" r:id="rId11"/>
    <p:sldId id="272" r:id="rId12"/>
    <p:sldId id="273" r:id="rId13"/>
    <p:sldId id="274" r:id="rId14"/>
    <p:sldId id="275" r:id="rId15"/>
    <p:sldId id="276" r:id="rId16"/>
    <p:sldId id="278" r:id="rId17"/>
    <p:sldId id="279" r:id="rId18"/>
    <p:sldId id="280" r:id="rId19"/>
    <p:sldId id="281" r:id="rId20"/>
    <p:sldId id="282" r:id="rId21"/>
    <p:sldId id="289" r:id="rId22"/>
    <p:sldId id="327" r:id="rId23"/>
    <p:sldId id="291" r:id="rId24"/>
    <p:sldId id="292" r:id="rId25"/>
    <p:sldId id="293" r:id="rId26"/>
    <p:sldId id="294" r:id="rId27"/>
    <p:sldId id="299" r:id="rId28"/>
    <p:sldId id="300" r:id="rId29"/>
    <p:sldId id="301" r:id="rId30"/>
    <p:sldId id="302" r:id="rId31"/>
    <p:sldId id="306" r:id="rId32"/>
    <p:sldId id="328" r:id="rId33"/>
    <p:sldId id="330" r:id="rId34"/>
    <p:sldId id="331" r:id="rId35"/>
    <p:sldId id="329" r:id="rId36"/>
    <p:sldId id="309" r:id="rId37"/>
    <p:sldId id="322" r:id="rId38"/>
    <p:sldId id="325" r:id="rId39"/>
    <p:sldId id="32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19" autoAdjust="0"/>
  </p:normalViewPr>
  <p:slideViewPr>
    <p:cSldViewPr snapToGrid="0">
      <p:cViewPr>
        <p:scale>
          <a:sx n="81" d="100"/>
          <a:sy n="81" d="100"/>
        </p:scale>
        <p:origin x="-300"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184DA70-C731-4C70-880D-CCD4705E623C}" type="datetime1">
              <a:rPr lang="en-US" smtClean="0"/>
              <a:pPr/>
              <a:t>11-Oct-22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D6E202-B606-4609-B914-27C9371A1F6D}" type="datetime1">
              <a:rPr lang="en-US" smtClean="0"/>
              <a:pPr/>
              <a:t>11-Oct-22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D6E202-B606-4609-B914-27C9371A1F6D}" type="datetime1">
              <a:rPr lang="en-US" smtClean="0"/>
              <a:pPr/>
              <a:t>11-Oct-22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E1D723-8F53-4F53-90B0-1982A396982E}" type="datetime1">
              <a:rPr lang="en-US" smtClean="0"/>
              <a:pPr/>
              <a:t>11-Oct-22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pPr/>
              <a:t>11-Oct-22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AAC38D-0552-4C82-B593-E6124DFADBE2}" type="datetime1">
              <a:rPr lang="en-US" smtClean="0"/>
              <a:pPr/>
              <a:t>11-Oct-22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9DF0F1C-5577-4ACB-BB62-DF8F3C494C7E}" type="datetime1">
              <a:rPr lang="en-US" smtClean="0"/>
              <a:pPr/>
              <a:t>11-Oct-22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75B394-D9F9-4F0C-B15D-605F45CB9E9F}" type="datetime1">
              <a:rPr lang="en-US" smtClean="0"/>
              <a:pPr/>
              <a:t>11-Oct-22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pPr/>
              <a:t>11-Oct-22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BEA474-078D-4E9B-9B14-09A87B19DC46}" type="datetime1">
              <a:rPr lang="en-US" smtClean="0"/>
              <a:pPr/>
              <a:t>11-Oct-22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pPr/>
              <a:t>11-Oct-22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3A98EE3D-8CD1-4C3F-BD1C-C98C9596463C}"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2D6E202-B606-4609-B914-27C9371A1F6D}" type="datetime1">
              <a:rPr lang="en-US" smtClean="0"/>
              <a:pPr/>
              <a:t>11-Oct-22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A98EE3D-8CD1-4C3F-BD1C-C98C9596463C}"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iq.opengenus.org/types-of-boosting-algorithm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 xmlns:a16="http://schemas.microsoft.com/office/drawing/2014/main" id="{9AB2EA78-AEB3-469B-9025-3B17201A457B}"/>
              </a:ext>
            </a:extLst>
          </p:cNvPr>
          <p:cNvSpPr>
            <a:spLocks noGrp="1"/>
          </p:cNvSpPr>
          <p:nvPr>
            <p:ph type="ctrTitle"/>
          </p:nvPr>
        </p:nvSpPr>
        <p:spPr>
          <a:xfrm>
            <a:off x="7057292" y="806815"/>
            <a:ext cx="3903786" cy="2880579"/>
          </a:xfrm>
        </p:spPr>
        <p:txBody>
          <a:bodyPr anchor="b">
            <a:normAutofit/>
          </a:bodyPr>
          <a:lstStyle/>
          <a:p>
            <a:r>
              <a:rPr lang="en-US" sz="4400" dirty="0" smtClean="0">
                <a:solidFill>
                  <a:schemeClr val="tx1"/>
                </a:solidFill>
              </a:rPr>
              <a:t>MALIGNANT COMMENT CLASSIFIER PROJECT</a:t>
            </a:r>
            <a:endParaRPr lang="en-US" sz="4400" dirty="0">
              <a:solidFill>
                <a:schemeClr val="tx1"/>
              </a:solidFill>
            </a:endParaRPr>
          </a:p>
        </p:txBody>
      </p:sp>
      <p:sp>
        <p:nvSpPr>
          <p:cNvPr id="3" name="Subtitle 2">
            <a:extLst>
              <a:ext uri="{FF2B5EF4-FFF2-40B4-BE49-F238E27FC236}">
                <a16:creationId xmlns="" xmlns:a16="http://schemas.microsoft.com/office/drawing/2014/main" id="{255E1F2F-E259-4EA8-9FFD-3A10AF541859}"/>
              </a:ext>
            </a:extLst>
          </p:cNvPr>
          <p:cNvSpPr>
            <a:spLocks noGrp="1"/>
          </p:cNvSpPr>
          <p:nvPr>
            <p:ph type="subTitle" idx="1"/>
          </p:nvPr>
        </p:nvSpPr>
        <p:spPr>
          <a:xfrm>
            <a:off x="7178181" y="4421007"/>
            <a:ext cx="3325696" cy="1815670"/>
          </a:xfrm>
        </p:spPr>
        <p:txBody>
          <a:bodyPr anchor="t">
            <a:noAutofit/>
          </a:bodyPr>
          <a:lstStyle/>
          <a:p>
            <a:pPr algn="ctr">
              <a:lnSpc>
                <a:spcPct val="107000"/>
              </a:lnSpc>
              <a:spcAft>
                <a:spcPts val="800"/>
              </a:spcAft>
            </a:pPr>
            <a:r>
              <a:rPr lang="en-IN" b="1" dirty="0" smtClean="0">
                <a:effectLst/>
                <a:latin typeface="+mj-lt"/>
                <a:ea typeface="Calibri" panose="020F0502020204030204" pitchFamily="34" charset="0"/>
                <a:cs typeface="Times New Roman" panose="02020603050405020304" pitchFamily="18" charset="0"/>
              </a:rPr>
              <a:t>SUBMITTED BY:</a:t>
            </a:r>
          </a:p>
          <a:p>
            <a:pPr algn="ctr">
              <a:lnSpc>
                <a:spcPct val="107000"/>
              </a:lnSpc>
              <a:spcAft>
                <a:spcPts val="800"/>
              </a:spcAft>
            </a:pPr>
            <a:r>
              <a:rPr lang="en-IN" b="1" dirty="0" smtClean="0">
                <a:latin typeface="+mj-lt"/>
                <a:ea typeface="Calibri" panose="020F0502020204030204" pitchFamily="34" charset="0"/>
                <a:cs typeface="Times New Roman" panose="02020603050405020304" pitchFamily="18" charset="0"/>
              </a:rPr>
              <a:t>HARIHARA SUDHAN</a:t>
            </a:r>
            <a:endParaRPr lang="en-IN" b="1" dirty="0">
              <a:effectLst/>
              <a:latin typeface="+mj-lt"/>
              <a:ea typeface="Calibri" panose="020F0502020204030204" pitchFamily="34" charset="0"/>
              <a:cs typeface="Times New Roman" panose="02020603050405020304" pitchFamily="18" charset="0"/>
            </a:endParaRPr>
          </a:p>
        </p:txBody>
      </p:sp>
      <p:sp>
        <p:nvSpPr>
          <p:cNvPr id="34" name="Rectangle 33">
            <a:extLst>
              <a:ext uri="{FF2B5EF4-FFF2-40B4-BE49-F238E27FC236}">
                <a16:creationId xmlns="" xmlns:a16="http://schemas.microsoft.com/office/drawing/2014/main" id="{EDC90921-9082-491B-940E-827D679F34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30923" y="1496349"/>
            <a:ext cx="3399692" cy="2191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697E2115-B176-4559-B23E-4630D34EAF2A}"/>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324707" y="1258339"/>
            <a:ext cx="3662450" cy="2667064"/>
          </a:xfrm>
          <a:prstGeom prst="rect">
            <a:avLst/>
          </a:prstGeom>
          <a:noFill/>
          <a:ln>
            <a:noFill/>
          </a:ln>
        </p:spPr>
      </p:pic>
    </p:spTree>
    <p:extLst>
      <p:ext uri="{BB962C8B-B14F-4D97-AF65-F5344CB8AC3E}">
        <p14:creationId xmlns:p14="http://schemas.microsoft.com/office/powerpoint/2010/main" xmlns=""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DE2183-E977-442F-8767-B07CE1DE171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 xmlns:a16="http://schemas.microsoft.com/office/drawing/2014/main" id="{26B5A84A-2799-4905-9055-845824E4C32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Sources and their formats</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label can be either 0 or 1, where 0 denotes a NO while 1 denotes a YES. There are various comments which have multiple labels. The first attribute is a unique ID associated with each comment.  </a:t>
            </a: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xmlns="" val="61727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78B493-A5B4-4444-95F7-29F584F20294}"/>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 xmlns:a16="http://schemas.microsoft.com/office/drawing/2014/main" id="{7D7BBFEE-4042-4546-B089-9B057575DA54}"/>
              </a:ext>
            </a:extLst>
          </p:cNvPr>
          <p:cNvSpPr>
            <a:spLocks noGrp="1"/>
          </p:cNvSpPr>
          <p:nvPr>
            <p:ph idx="1"/>
          </p:nvPr>
        </p:nvSpPr>
        <p:spPr>
          <a:xfrm>
            <a:off x="328246" y="1031631"/>
            <a:ext cx="10441353" cy="5369169"/>
          </a:xfrm>
        </p:spPr>
        <p:txBody>
          <a:bodyPr>
            <a:normAutofit/>
          </a:bodyPr>
          <a:lstStyle/>
          <a:p>
            <a:endParaRPr lang="en-US" dirty="0"/>
          </a:p>
          <a:p>
            <a:endParaRPr lang="en-IN" dirty="0"/>
          </a:p>
          <a:p>
            <a:endParaRPr lang="en-IN" dirty="0"/>
          </a:p>
          <a:p>
            <a:pPr marL="0" indent="0" algn="ctr">
              <a:buNone/>
            </a:pPr>
            <a:r>
              <a:rPr lang="en-IN" sz="12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Figure 1 Train </a:t>
            </a:r>
            <a:r>
              <a:rPr lang="en-IN" sz="1200" i="1" dirty="0" smtClean="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Dataset</a:t>
            </a:r>
            <a:endParaRPr lang="en-IN" sz="1200" i="1" dirty="0" smtClean="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IN" dirty="0" smtClean="0"/>
          </a:p>
          <a:p>
            <a:endParaRPr lang="en-IN" dirty="0"/>
          </a:p>
          <a:p>
            <a:endParaRPr lang="en-IN" dirty="0"/>
          </a:p>
          <a:p>
            <a:pPr algn="ctr"/>
            <a:r>
              <a:rPr lang="en-IN" sz="12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Figure 2 Test Dataset</a:t>
            </a:r>
            <a:endParaRPr lang="en-IN"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05E37DF6-27AB-4080-87DA-4BC7D3C057D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07731" y="2424267"/>
            <a:ext cx="5731510" cy="1263015"/>
          </a:xfrm>
          <a:prstGeom prst="rect">
            <a:avLst/>
          </a:prstGeom>
        </p:spPr>
      </p:pic>
      <p:pic>
        <p:nvPicPr>
          <p:cNvPr id="5" name="Picture 4">
            <a:extLst>
              <a:ext uri="{FF2B5EF4-FFF2-40B4-BE49-F238E27FC236}">
                <a16:creationId xmlns="" xmlns:a16="http://schemas.microsoft.com/office/drawing/2014/main" id="{9A7C980F-5007-42E6-9E1D-323B589C5E4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707730" y="3988646"/>
            <a:ext cx="5885763" cy="1471295"/>
          </a:xfrm>
          <a:prstGeom prst="rect">
            <a:avLst/>
          </a:prstGeom>
        </p:spPr>
      </p:pic>
    </p:spTree>
    <p:extLst>
      <p:ext uri="{BB962C8B-B14F-4D97-AF65-F5344CB8AC3E}">
        <p14:creationId xmlns:p14="http://schemas.microsoft.com/office/powerpoint/2010/main" xmlns="" val="1541071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701657-0827-4762-BE34-0142F641F2F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 xmlns:a16="http://schemas.microsoft.com/office/drawing/2014/main" id="{68E691CB-0ED5-41AE-A03D-E697B5FFD255}"/>
              </a:ext>
            </a:extLst>
          </p:cNvPr>
          <p:cNvSpPr>
            <a:spLocks noGrp="1"/>
          </p:cNvSpPr>
          <p:nvPr>
            <p:ph idx="1"/>
          </p:nvPr>
        </p:nvSpPr>
        <p:spPr/>
        <p:txBody>
          <a:bodyPr/>
          <a:lstStyle/>
          <a:p>
            <a:pPr marL="2286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 set includes: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Malignant: </a:t>
            </a:r>
            <a:r>
              <a:rPr lang="en-IN" sz="1800" dirty="0">
                <a:effectLst/>
                <a:latin typeface="Arial" panose="020B0604020202020204" pitchFamily="34" charset="0"/>
                <a:ea typeface="Calibri" panose="020F0502020204030204" pitchFamily="34" charset="0"/>
                <a:cs typeface="Times New Roman" panose="02020603050405020304" pitchFamily="18" charset="0"/>
              </a:rPr>
              <a:t>It is the Label column, which includes values 0 and 1, denoting if the comment is malignant or not.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Highly Malignant:</a:t>
            </a:r>
            <a:r>
              <a:rPr lang="en-IN" sz="1800" dirty="0">
                <a:effectLst/>
                <a:latin typeface="Arial" panose="020B0604020202020204" pitchFamily="34" charset="0"/>
                <a:ea typeface="Calibri" panose="020F0502020204030204" pitchFamily="34" charset="0"/>
                <a:cs typeface="Times New Roman" panose="02020603050405020304" pitchFamily="18" charset="0"/>
              </a:rPr>
              <a:t> It denotes comments that are highly malignant and hurtful.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Rude: </a:t>
            </a:r>
            <a:r>
              <a:rPr lang="en-IN" sz="1800" dirty="0">
                <a:effectLst/>
                <a:latin typeface="Arial" panose="020B0604020202020204" pitchFamily="34" charset="0"/>
                <a:ea typeface="Calibri" panose="020F0502020204030204" pitchFamily="34" charset="0"/>
                <a:cs typeface="Times New Roman" panose="02020603050405020304" pitchFamily="18" charset="0"/>
              </a:rPr>
              <a:t>It denotes comments that are very rude and offensive.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Threat:</a:t>
            </a:r>
            <a:r>
              <a:rPr lang="en-IN" sz="1800" dirty="0">
                <a:effectLst/>
                <a:latin typeface="Arial" panose="020B0604020202020204" pitchFamily="34" charset="0"/>
                <a:ea typeface="Calibri" panose="020F0502020204030204" pitchFamily="34" charset="0"/>
                <a:cs typeface="Times New Roman" panose="02020603050405020304" pitchFamily="18" charset="0"/>
              </a:rPr>
              <a:t> It contains indication of the comments that are giving any threat to someone.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Abuse:</a:t>
            </a:r>
            <a:r>
              <a:rPr lang="en-IN" sz="1800" dirty="0">
                <a:effectLst/>
                <a:latin typeface="Arial" panose="020B0604020202020204" pitchFamily="34" charset="0"/>
                <a:ea typeface="Calibri" panose="020F0502020204030204" pitchFamily="34" charset="0"/>
                <a:cs typeface="Times New Roman" panose="02020603050405020304" pitchFamily="18" charset="0"/>
              </a:rPr>
              <a:t> It is for comments that are abusive in nature.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IN" sz="1800" b="1" dirty="0">
                <a:latin typeface="Arial" panose="020B0604020202020204" pitchFamily="34" charset="0"/>
                <a:ea typeface="Calibri" panose="020F0502020204030204" pitchFamily="34" charset="0"/>
                <a:cs typeface="Times New Roman" panose="02020603050405020304" pitchFamily="18" charset="0"/>
              </a:rPr>
              <a:t>Loathe:</a:t>
            </a:r>
            <a:r>
              <a:rPr lang="en-IN" sz="1600" dirty="0">
                <a:effectLst/>
                <a:latin typeface="Arial" panose="020B0604020202020204" pitchFamily="34" charset="0"/>
                <a:ea typeface="Calibri" panose="020F0502020204030204" pitchFamily="34" charset="0"/>
              </a:rPr>
              <a:t> </a:t>
            </a:r>
            <a:r>
              <a:rPr lang="en-IN" sz="1800" dirty="0">
                <a:latin typeface="Arial" panose="020B0604020202020204" pitchFamily="34" charset="0"/>
                <a:ea typeface="Calibri" panose="020F0502020204030204" pitchFamily="34" charset="0"/>
                <a:cs typeface="Times New Roman" panose="02020603050405020304" pitchFamily="18" charset="0"/>
              </a:rPr>
              <a:t>It describes the comments </a:t>
            </a:r>
            <a:r>
              <a:rPr lang="en-IN" sz="1800" dirty="0">
                <a:effectLst/>
                <a:latin typeface="Arial" panose="020B0604020202020204" pitchFamily="34" charset="0"/>
                <a:ea typeface="Calibri" panose="020F0502020204030204" pitchFamily="34" charset="0"/>
                <a:cs typeface="Times New Roman" panose="02020603050405020304" pitchFamily="18" charset="0"/>
              </a:rPr>
              <a:t>which are hateful and loathing in nature.  </a:t>
            </a:r>
            <a:endParaRPr lang="en-IN" sz="1800" dirty="0" smtClean="0">
              <a:effectLst/>
              <a:latin typeface="Arial" panose="020B0604020202020204" pitchFamily="34" charset="0"/>
              <a:ea typeface="Calibri" panose="020F0502020204030204" pitchFamily="34" charset="0"/>
              <a:cs typeface="Times New Roman" panose="02020603050405020304" pitchFamily="18" charset="0"/>
            </a:endParaRPr>
          </a:p>
          <a:p>
            <a:pPr lvl="0" indent="-342900">
              <a:lnSpc>
                <a:spcPct val="107000"/>
              </a:lnSpc>
              <a:buFont typeface="Symbol" panose="05050102010706020507" pitchFamily="18" charset="2"/>
              <a:buChar char=""/>
            </a:pPr>
            <a:r>
              <a:rPr lang="en-IN" sz="1800" b="1" dirty="0">
                <a:latin typeface="Arial" panose="020B0604020202020204" pitchFamily="34" charset="0"/>
                <a:ea typeface="Calibri" panose="020F0502020204030204" pitchFamily="34" charset="0"/>
                <a:cs typeface="Times New Roman" panose="02020603050405020304" pitchFamily="18" charset="0"/>
              </a:rPr>
              <a:t>ID: </a:t>
            </a:r>
            <a:r>
              <a:rPr lang="en-IN" sz="1800" dirty="0">
                <a:latin typeface="Arial" panose="020B0604020202020204" pitchFamily="34" charset="0"/>
                <a:ea typeface="Calibri" panose="020F0502020204030204" pitchFamily="34" charset="0"/>
                <a:cs typeface="Times New Roman" panose="02020603050405020304" pitchFamily="18" charset="0"/>
              </a:rPr>
              <a:t>It includes unique Ids associated with each comment text given. </a:t>
            </a:r>
            <a:r>
              <a:rPr lang="en-IN" sz="1800" b="1" dirty="0">
                <a:latin typeface="Arial" panose="020B0604020202020204" pitchFamily="34" charset="0"/>
                <a:ea typeface="Calibri" panose="020F0502020204030204" pitchFamily="34" charset="0"/>
                <a:cs typeface="Times New Roman" panose="02020603050405020304" pitchFamily="18" charset="0"/>
              </a:rPr>
              <a:t> </a:t>
            </a:r>
            <a:r>
              <a:rPr lang="en-IN" sz="1800" dirty="0">
                <a:latin typeface="Arial" panose="020B0604020202020204" pitchFamily="34" charset="0"/>
                <a:ea typeface="Calibri" panose="020F0502020204030204" pitchFamily="34" charset="0"/>
                <a:cs typeface="Times New Roman" panose="02020603050405020304" pitchFamily="18" charset="0"/>
              </a:rPr>
              <a:t>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lvl="0" indent="-342900">
              <a:lnSpc>
                <a:spcPct val="107000"/>
              </a:lnSpc>
              <a:spcAft>
                <a:spcPts val="800"/>
              </a:spcAft>
              <a:buFont typeface="Symbol" panose="05050102010706020507" pitchFamily="18" charset="2"/>
              <a:buChar char=""/>
            </a:pPr>
            <a:r>
              <a:rPr lang="en-IN" sz="1800" b="1" dirty="0">
                <a:latin typeface="Arial" panose="020B0604020202020204" pitchFamily="34" charset="0"/>
                <a:ea typeface="Calibri" panose="020F0502020204030204" pitchFamily="34" charset="0"/>
                <a:cs typeface="Times New Roman" panose="02020603050405020304" pitchFamily="18" charset="0"/>
              </a:rPr>
              <a:t>Comment text: </a:t>
            </a:r>
            <a:r>
              <a:rPr lang="en-IN" sz="1800" dirty="0">
                <a:latin typeface="Arial" panose="020B0604020202020204" pitchFamily="34" charset="0"/>
                <a:ea typeface="Calibri" panose="020F0502020204030204" pitchFamily="34" charset="0"/>
                <a:cs typeface="Times New Roman" panose="02020603050405020304" pitchFamily="18" charset="0"/>
              </a:rPr>
              <a:t>This column contains the comments extracted from various social media platforms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a:p>
        </p:txBody>
      </p:sp>
    </p:spTree>
    <p:extLst>
      <p:ext uri="{BB962C8B-B14F-4D97-AF65-F5344CB8AC3E}">
        <p14:creationId xmlns:p14="http://schemas.microsoft.com/office/powerpoint/2010/main" xmlns="" val="241656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206780-06B1-4B47-AF68-BFCEC2A6FD1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 xmlns:a16="http://schemas.microsoft.com/office/drawing/2014/main" id="{C6FB35DE-BA14-4ED9-A58C-6F6B96B99DDF}"/>
              </a:ext>
            </a:extLst>
          </p:cNvPr>
          <p:cNvSpPr>
            <a:spLocks noGrp="1"/>
          </p:cNvSpPr>
          <p:nvPr>
            <p:ph idx="1"/>
          </p:nvPr>
        </p:nvSpPr>
        <p:spPr/>
        <p:txBody>
          <a:bodyPr>
            <a:normAutofit lnSpcReduction="10000"/>
          </a:bodyPr>
          <a:lstStyle/>
          <a:p>
            <a:r>
              <a:rPr lang="en-IN" sz="1800" b="1" dirty="0">
                <a:effectLst/>
                <a:latin typeface="Arial" panose="020B0604020202020204" pitchFamily="34" charset="0"/>
                <a:ea typeface="Calibri" panose="020F0502020204030204" pitchFamily="34" charset="0"/>
                <a:cs typeface="Arial" panose="020B0604020202020204" pitchFamily="34" charset="0"/>
              </a:rPr>
              <a:t>Data </a:t>
            </a:r>
            <a:r>
              <a:rPr lang="en-IN" sz="1800" b="1" dirty="0" err="1">
                <a:effectLst/>
                <a:latin typeface="Arial" panose="020B0604020202020204" pitchFamily="34" charset="0"/>
                <a:ea typeface="Calibri" panose="020F0502020204030204" pitchFamily="34" charset="0"/>
                <a:cs typeface="Arial" panose="020B0604020202020204" pitchFamily="34" charset="0"/>
              </a:rPr>
              <a:t>Preprocessing</a:t>
            </a:r>
            <a:r>
              <a:rPr lang="en-IN" sz="1800" b="1" dirty="0">
                <a:effectLst/>
                <a:latin typeface="Arial" panose="020B0604020202020204" pitchFamily="34" charset="0"/>
                <a:ea typeface="Calibri" panose="020F0502020204030204" pitchFamily="34" charset="0"/>
                <a:cs typeface="Arial" panose="020B0604020202020204" pitchFamily="34" charset="0"/>
              </a:rPr>
              <a:t> Done</a:t>
            </a:r>
            <a:endParaRPr lang="en-IN" sz="1800" b="1" dirty="0">
              <a:latin typeface="Arial" panose="020B0604020202020204" pitchFamily="34" charset="0"/>
              <a:ea typeface="Calibri" panose="020F0502020204030204" pitchFamily="34" charset="0"/>
              <a:cs typeface="Arial" panose="020B0604020202020204" pitchFamily="34" charset="0"/>
            </a:endParaRPr>
          </a:p>
          <a:p>
            <a:r>
              <a:rPr lang="en-IN" sz="1800" dirty="0">
                <a:effectLst/>
                <a:latin typeface="Arial" panose="020B0604020202020204" pitchFamily="34" charset="0"/>
                <a:ea typeface="Calibri" panose="020F0502020204030204" pitchFamily="34" charset="0"/>
                <a:cs typeface="Arial" panose="020B0604020202020204" pitchFamily="34" charset="0"/>
              </a:rPr>
              <a:t>The dataset was checked to see if there were any null values or random characters present. None were found.</a:t>
            </a:r>
            <a:r>
              <a:rPr lang="en-IN" sz="1800" dirty="0">
                <a:latin typeface="Arial" panose="020B0604020202020204" pitchFamily="34" charset="0"/>
                <a:ea typeface="Calibri" panose="020F050202020403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Column: </a:t>
            </a:r>
            <a:r>
              <a:rPr lang="en-IN" sz="1800" b="1" dirty="0">
                <a:effectLst/>
                <a:latin typeface="Arial" panose="020B0604020202020204" pitchFamily="34" charset="0"/>
                <a:ea typeface="Calibri" panose="020F0502020204030204" pitchFamily="34" charset="0"/>
                <a:cs typeface="Arial" panose="020B0604020202020204" pitchFamily="34" charset="0"/>
              </a:rPr>
              <a:t>ID</a:t>
            </a:r>
            <a:r>
              <a:rPr lang="en-IN" sz="1800" dirty="0">
                <a:effectLst/>
                <a:latin typeface="Arial" panose="020B0604020202020204" pitchFamily="34" charset="0"/>
                <a:ea typeface="Calibri" panose="020F0502020204030204" pitchFamily="34" charset="0"/>
                <a:cs typeface="Arial" panose="020B0604020202020204" pitchFamily="34" charset="0"/>
              </a:rPr>
              <a:t> was dropped since they don't contribute to building a good model for predicting the target variable values.</a:t>
            </a:r>
          </a:p>
          <a:p>
            <a:r>
              <a:rPr lang="en-US" dirty="0">
                <a:latin typeface="Arial" panose="020B0604020202020204" pitchFamily="34" charset="0"/>
                <a:cs typeface="Arial" panose="020B0604020202020204" pitchFamily="34" charset="0"/>
              </a:rPr>
              <a:t>The train and test dataset contents were then converted into lowercase. Punctuations, unnecessary characters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 were removed, currency symbols, phone numbers, web </a:t>
            </a:r>
            <a:r>
              <a:rPr lang="en-US" dirty="0" err="1">
                <a:latin typeface="Arial" panose="020B0604020202020204" pitchFamily="34" charset="0"/>
                <a:cs typeface="Arial" panose="020B0604020202020204" pitchFamily="34" charset="0"/>
              </a:rPr>
              <a:t>urls</a:t>
            </a:r>
            <a:r>
              <a:rPr lang="en-US" dirty="0">
                <a:latin typeface="Arial" panose="020B0604020202020204" pitchFamily="34" charset="0"/>
                <a:cs typeface="Arial" panose="020B0604020202020204" pitchFamily="34" charset="0"/>
              </a:rPr>
              <a:t>, email addresses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 were replaced with single words. Tokens that contributed nothing to semantics of the messages were removed as Stop words. Finally retained tokens were lemmatized using </a:t>
            </a:r>
            <a:r>
              <a:rPr lang="en-US" dirty="0" err="1">
                <a:latin typeface="Arial" panose="020B0604020202020204" pitchFamily="34" charset="0"/>
                <a:cs typeface="Arial" panose="020B0604020202020204" pitchFamily="34" charset="0"/>
              </a:rPr>
              <a:t>WordNetLemmatizer</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string lengths of original comments and the cleaned comments were then compared.</a:t>
            </a:r>
          </a:p>
          <a:p>
            <a:endParaRPr lang="en-IN" b="1" dirty="0"/>
          </a:p>
        </p:txBody>
      </p:sp>
    </p:spTree>
    <p:extLst>
      <p:ext uri="{BB962C8B-B14F-4D97-AF65-F5344CB8AC3E}">
        <p14:creationId xmlns:p14="http://schemas.microsoft.com/office/powerpoint/2010/main" xmlns="" val="2133234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A1045D-9137-4F15-B6C2-07BC0028BB1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 xmlns:a16="http://schemas.microsoft.com/office/drawing/2014/main" id="{F322B67C-1A9E-450F-8DD1-B08513607A4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Inputs- Logic- Output Relationships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 tokens so vectorised using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TfidVectorizer</a:t>
            </a:r>
            <a:r>
              <a:rPr lang="en-IN" sz="1800" dirty="0">
                <a:effectLst/>
                <a:latin typeface="Arial" panose="020B0604020202020204" pitchFamily="34" charset="0"/>
                <a:ea typeface="Calibri" panose="020F0502020204030204" pitchFamily="34" charset="0"/>
                <a:cs typeface="Times New Roman" panose="02020603050405020304" pitchFamily="18" charset="0"/>
              </a:rPr>
              <a:t> are input and classified as benign(0) or malignant(1) as output by classification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Arial" panose="020B0604020202020204" pitchFamily="34" charset="0"/>
                <a:ea typeface="Calibri" panose="020F0502020204030204" pitchFamily="34" charset="0"/>
              </a:rPr>
              <a:t>Assumptions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 content made available in Train and Test Dataset is assumed to be written in English Language in the standard Greco-Roman script. This is so that the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Stopword</a:t>
            </a:r>
            <a:r>
              <a:rPr lang="en-IN" sz="1800" dirty="0">
                <a:effectLst/>
                <a:latin typeface="Arial" panose="020B0604020202020204" pitchFamily="34" charset="0"/>
                <a:ea typeface="Calibri" panose="020F0502020204030204" pitchFamily="34" charset="0"/>
                <a:cs typeface="Times New Roman" panose="02020603050405020304" pitchFamily="18" charset="0"/>
              </a:rPr>
              <a:t> package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WordNetLemmatizer</a:t>
            </a:r>
            <a:r>
              <a:rPr lang="en-IN" sz="1800" dirty="0">
                <a:effectLst/>
                <a:latin typeface="Arial" panose="020B0604020202020204" pitchFamily="34" charset="0"/>
                <a:ea typeface="Calibri" panose="020F0502020204030204" pitchFamily="34" charset="0"/>
                <a:cs typeface="Times New Roman" panose="02020603050405020304" pitchFamily="18" charset="0"/>
              </a:rPr>
              <a:t> can be effectively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xmlns="" val="1105426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CEC62E-E278-4C0C-B662-0397421AD26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 xmlns:a16="http://schemas.microsoft.com/office/drawing/2014/main" id="{CBE18156-426D-4E45-B81F-439582917F4B}"/>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Hardware and Software Requirements and Tools Used</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Hardware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Processor: </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Intel core i3-2348M, 2.3GHz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Physical Memory: </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4.0GB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GPU: </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NVIDIA GeForce 710M, </a:t>
            </a:r>
            <a:r>
              <a:rPr lang="en-IN" sz="1800" dirty="0">
                <a:latin typeface="Arial" panose="020B0604020202020204" pitchFamily="34" charset="0"/>
                <a:ea typeface="Calibri" panose="020F0502020204030204" pitchFamily="34" charset="0"/>
                <a:cs typeface="Times New Roman" panose="02020603050405020304" pitchFamily="18" charset="0"/>
              </a:rPr>
              <a:t>2</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GB .</a:t>
            </a:r>
          </a:p>
          <a:p>
            <a:pPr marL="342900" lvl="0" indent="-342900">
              <a:lnSpc>
                <a:spcPct val="107000"/>
              </a:lnSpc>
              <a:spcAft>
                <a:spcPts val="800"/>
              </a:spcAft>
              <a:buFont typeface="Symbol" panose="05050102010706020507" pitchFamily="18" charset="2"/>
              <a:buChar char=""/>
            </a:pP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Software </a:t>
            </a:r>
            <a:r>
              <a:rPr lang="en-IN" sz="1800" dirty="0">
                <a:effectLst/>
                <a:latin typeface="Arial" panose="020B0604020202020204" pitchFamily="34" charset="0"/>
                <a:ea typeface="Calibri" panose="020F0502020204030204" pitchFamily="34" charset="0"/>
                <a:cs typeface="Times New Roman" panose="02020603050405020304" pitchFamily="18" charset="0"/>
              </a:rPr>
              <a:t>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Windows 10 Operating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Anaconda Package and Environment Manager: Anaconda is a distribution of the Python and R programming languages for scientific computing, that aims to simplify package management and deployment. The distribution includes data science packages suitable for Windows and provides a host of tools and environment for conducting Data Analytical and Scientific works. Anaconda provides all the necessary Python packages and libraries for Machine learning projects.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xmlns="" val="4184248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A6CA8A-529E-409D-AFC0-620472AAEF4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 xmlns:a16="http://schemas.microsoft.com/office/drawing/2014/main" id="{CAB686FB-14FA-4D87-AB30-511D40BC375F}"/>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The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is an open-source web application that allows data scientists to create and share documents that integrate live code, equations, computational output, visualizations, and other multimedia resources, along with explanatory text in a single document.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274054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8D701E2-2CF4-41B3-A747-4058F3CF6668}"/>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Python Libraries used: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Pandas: For carrying out Data Analysis, Data Manipulation, Data Cleaning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etc</a:t>
            </a:r>
            <a:r>
              <a:rPr lang="en-IN" sz="1600" dirty="0">
                <a:effectLst/>
                <a:latin typeface="Arial" panose="020B0604020202020204" pitchFamily="34" charset="0"/>
                <a:ea typeface="Calibri" panose="020F0502020204030204" pitchFamily="34" charset="0"/>
                <a:cs typeface="Times New Roman" panose="02020603050405020304" pitchFamily="18" charset="0"/>
              </a:rPr>
              <a:t> </a:t>
            </a:r>
            <a:endParaRPr lang="en-IN" sz="1600" dirty="0" smtClean="0">
              <a:effectLst/>
              <a:latin typeface="Arial" panose="020B060402020202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Numpy</a:t>
            </a:r>
            <a:r>
              <a:rPr lang="en-IN" sz="1600" dirty="0">
                <a:effectLst/>
                <a:latin typeface="Arial" panose="020B0604020202020204" pitchFamily="34" charset="0"/>
                <a:ea typeface="Calibri" panose="020F0502020204030204" pitchFamily="34" charset="0"/>
                <a:cs typeface="Times New Roman" panose="02020603050405020304" pitchFamily="18" charset="0"/>
              </a:rPr>
              <a:t>: For performing a variety of operations on the datasets.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matplotlib.pyplot</a:t>
            </a:r>
            <a:r>
              <a:rPr lang="en-IN" sz="1600" dirty="0">
                <a:effectLst/>
                <a:latin typeface="Arial" panose="020B0604020202020204" pitchFamily="34" charset="0"/>
                <a:ea typeface="Calibri" panose="020F0502020204030204" pitchFamily="34" charset="0"/>
                <a:cs typeface="Times New Roman" panose="02020603050405020304" pitchFamily="18" charset="0"/>
              </a:rPr>
              <a:t>, Seaborn: For visualizing Data and various relationships between Feature and Label Columns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sklearn</a:t>
            </a:r>
            <a:r>
              <a:rPr lang="en-IN" sz="1600" dirty="0">
                <a:effectLst/>
                <a:latin typeface="Arial" panose="020B0604020202020204" pitchFamily="34" charset="0"/>
                <a:ea typeface="Calibri" panose="020F0502020204030204" pitchFamily="34" charset="0"/>
                <a:cs typeface="Times New Roman" panose="02020603050405020304" pitchFamily="18" charset="0"/>
              </a:rPr>
              <a:t> for Modelling Machine learning algorithms, Evaluation metrics, Data Transformation etc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imblearn.over_sampling</a:t>
            </a:r>
            <a:r>
              <a:rPr lang="en-IN" sz="1600" dirty="0">
                <a:effectLst/>
                <a:latin typeface="Arial" panose="020B0604020202020204" pitchFamily="34" charset="0"/>
                <a:ea typeface="Calibri" panose="020F0502020204030204" pitchFamily="34" charset="0"/>
                <a:cs typeface="Times New Roman" panose="02020603050405020304" pitchFamily="18" charset="0"/>
              </a:rPr>
              <a:t>: To employ SMOTE technique for balancing out the classes.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re, string: To perform regex operations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Wordcloud</a:t>
            </a:r>
            <a:r>
              <a:rPr lang="en-IN" sz="1600" dirty="0">
                <a:effectLst/>
                <a:latin typeface="Arial" panose="020B0604020202020204" pitchFamily="34" charset="0"/>
                <a:ea typeface="Calibri" panose="020F0502020204030204" pitchFamily="34" charset="0"/>
                <a:cs typeface="Times New Roman" panose="02020603050405020304" pitchFamily="18" charset="0"/>
              </a:rPr>
              <a:t>: For Data Visualization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NLTK: To use various Natural Language Processing Tools.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404928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Malignant Words</a:t>
            </a:r>
            <a:endParaRPr lang="en-US" dirty="0"/>
          </a:p>
        </p:txBody>
      </p:sp>
      <p:pic>
        <p:nvPicPr>
          <p:cNvPr id="8" name="Content Placeholder 7" descr="bb.png"/>
          <p:cNvPicPr>
            <a:picLocks noGrp="1" noChangeAspect="1"/>
          </p:cNvPicPr>
          <p:nvPr>
            <p:ph idx="1"/>
          </p:nvPr>
        </p:nvPicPr>
        <p:blipFill>
          <a:blip r:embed="rId2"/>
          <a:stretch>
            <a:fillRect/>
          </a:stretch>
        </p:blipFill>
        <p:spPr>
          <a:xfrm>
            <a:off x="3045008" y="1935163"/>
            <a:ext cx="6101983" cy="4389437"/>
          </a:xfrm>
        </p:spPr>
      </p:pic>
    </p:spTree>
    <p:extLst>
      <p:ext uri="{BB962C8B-B14F-4D97-AF65-F5344CB8AC3E}">
        <p14:creationId xmlns:p14="http://schemas.microsoft.com/office/powerpoint/2010/main" xmlns="" val="326996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10308"/>
            <a:ext cx="11230708" cy="855784"/>
          </a:xfrm>
        </p:spPr>
        <p:txBody>
          <a:bodyPr>
            <a:normAutofit fontScale="90000"/>
          </a:bodyPr>
          <a:lstStyle/>
          <a:p>
            <a:r>
              <a:rPr lang="en-IN" dirty="0" smtClean="0"/>
              <a:t/>
            </a:r>
            <a:br>
              <a:rPr lang="en-IN" dirty="0" smtClean="0"/>
            </a:br>
            <a:r>
              <a:rPr lang="en-IN" dirty="0" smtClean="0"/>
              <a:t>                                                                                   Malignant Words </a:t>
            </a:r>
            <a:br>
              <a:rPr lang="en-IN" dirty="0" smtClean="0"/>
            </a:br>
            <a:endParaRPr lang="en-US" dirty="0"/>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sz="half" idx="3"/>
          </p:nvPr>
        </p:nvSpPr>
        <p:spPr/>
        <p:txBody>
          <a:bodyPr/>
          <a:lstStyle/>
          <a:p>
            <a:endParaRPr lang="en-US"/>
          </a:p>
        </p:txBody>
      </p:sp>
      <p:pic>
        <p:nvPicPr>
          <p:cNvPr id="7" name="Content Placeholder 6" descr="aa.png"/>
          <p:cNvPicPr>
            <a:picLocks noGrp="1" noChangeAspect="1"/>
          </p:cNvPicPr>
          <p:nvPr>
            <p:ph sz="quarter" idx="2"/>
          </p:nvPr>
        </p:nvPicPr>
        <p:blipFill>
          <a:blip r:embed="rId2"/>
          <a:stretch>
            <a:fillRect/>
          </a:stretch>
        </p:blipFill>
        <p:spPr>
          <a:xfrm>
            <a:off x="629176" y="2514600"/>
            <a:ext cx="5347236" cy="3846513"/>
          </a:xfrm>
        </p:spPr>
      </p:pic>
      <p:pic>
        <p:nvPicPr>
          <p:cNvPr id="8" name="Content Placeholder 7" descr="bb.png"/>
          <p:cNvPicPr>
            <a:picLocks noGrp="1" noChangeAspect="1"/>
          </p:cNvPicPr>
          <p:nvPr>
            <p:ph sz="quarter" idx="4"/>
          </p:nvPr>
        </p:nvPicPr>
        <p:blipFill>
          <a:blip r:embed="rId3"/>
          <a:stretch>
            <a:fillRect/>
          </a:stretch>
        </p:blipFill>
        <p:spPr>
          <a:xfrm>
            <a:off x="6214001" y="2514600"/>
            <a:ext cx="5347236" cy="384651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CC5E26-5BE7-4B07-9D38-165FF565E99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 xmlns:a16="http://schemas.microsoft.com/office/drawing/2014/main" id="{8146E7F9-D0D3-4FAE-89A2-5076AC6E2C8D}"/>
              </a:ext>
            </a:extLst>
          </p:cNvPr>
          <p:cNvSpPr>
            <a:spLocks noGrp="1"/>
          </p:cNvSpPr>
          <p:nvPr>
            <p:ph idx="1"/>
          </p:nvPr>
        </p:nvSpPr>
        <p:spPr/>
        <p:txBody>
          <a:bodyPr/>
          <a:lstStyle/>
          <a:p>
            <a:pPr marL="114300" indent="0">
              <a:buNone/>
            </a:pP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	I </a:t>
            </a:r>
            <a:r>
              <a:rPr lang="en-IN" sz="1800" dirty="0">
                <a:effectLst/>
                <a:latin typeface="Arial" panose="020B0604020202020204" pitchFamily="34" charset="0"/>
                <a:ea typeface="Calibri" panose="020F0502020204030204" pitchFamily="34" charset="0"/>
                <a:cs typeface="Times New Roman" panose="02020603050405020304" pitchFamily="18" charset="0"/>
              </a:rPr>
              <a:t>express my sincere gratitude to Flip Robo Technologies for giving me the opportunity to work on this project on Malignant Comment Classifier using machine learning algorithms and NLTK suite of libraries and also, for providing me with the requisite datasets for training and testing prediction accuracies of the models. I acknowledge my indebtedness to the authors of the papers titled: “Toxic Comment Classification” and “Machine learning methods for toxic comment classification: a systematic review” for providing me with invaluable knowledge and insights into what constitute as malignant and benign comments and the role of natural language processing tools and techniques in identifying them and in helping build models to classify input comments as malignant and benign.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4145840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d.png"/>
          <p:cNvPicPr>
            <a:picLocks noChangeAspect="1"/>
          </p:cNvPicPr>
          <p:nvPr/>
        </p:nvPicPr>
        <p:blipFill>
          <a:blip r:embed="rId2"/>
          <a:stretch>
            <a:fillRect/>
          </a:stretch>
        </p:blipFill>
        <p:spPr>
          <a:xfrm>
            <a:off x="1435682" y="1031631"/>
            <a:ext cx="9320636" cy="5533292"/>
          </a:xfrm>
          <a:prstGeom prst="rect">
            <a:avLst/>
          </a:prstGeom>
        </p:spPr>
      </p:pic>
    </p:spTree>
    <p:extLst>
      <p:ext uri="{BB962C8B-B14F-4D97-AF65-F5344CB8AC3E}">
        <p14:creationId xmlns:p14="http://schemas.microsoft.com/office/powerpoint/2010/main" xmlns="" val="369596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e.png"/>
          <p:cNvPicPr>
            <a:picLocks noChangeAspect="1"/>
          </p:cNvPicPr>
          <p:nvPr/>
        </p:nvPicPr>
        <p:blipFill>
          <a:blip r:embed="rId2"/>
          <a:stretch>
            <a:fillRect/>
          </a:stretch>
        </p:blipFill>
        <p:spPr>
          <a:xfrm>
            <a:off x="1435682" y="1043353"/>
            <a:ext cx="9320636" cy="5380893"/>
          </a:xfrm>
          <a:prstGeom prst="rect">
            <a:avLst/>
          </a:prstGeom>
        </p:spPr>
      </p:pic>
    </p:spTree>
    <p:extLst>
      <p:ext uri="{BB962C8B-B14F-4D97-AF65-F5344CB8AC3E}">
        <p14:creationId xmlns:p14="http://schemas.microsoft.com/office/powerpoint/2010/main" xmlns="" val="2308740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0AFAE38-FDE8-437E-AD5B-A2079C82DC26}"/>
              </a:ext>
            </a:extLst>
          </p:cNvPr>
          <p:cNvSpPr>
            <a:spLocks noGrp="1"/>
          </p:cNvSpPr>
          <p:nvPr>
            <p:ph idx="1"/>
          </p:nvPr>
        </p:nvSpPr>
        <p:spPr>
          <a:xfrm>
            <a:off x="621323" y="943708"/>
            <a:ext cx="10160000" cy="4800600"/>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Feature </a:t>
            </a:r>
            <a:r>
              <a:rPr lang="en-IN" sz="1800" b="1" dirty="0" smtClean="0">
                <a:effectLst/>
                <a:latin typeface="Arial" panose="020B0604020202020204" pitchFamily="34" charset="0"/>
                <a:ea typeface="Calibri" panose="020F0502020204030204" pitchFamily="34" charset="0"/>
                <a:cs typeface="Times New Roman" panose="02020603050405020304" pitchFamily="18" charset="0"/>
              </a:rPr>
              <a:t>Engineering</a:t>
            </a: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comments data could belong to more than one label simultaneously(rude comments are at the same time malignant and in some cases can also be deemed hateful, abusive comments are hateful and can be highly malignant at the same time, threats are highly malignant too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Since each of the categories had very small data available to work with, a new column: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comment_type</a:t>
            </a:r>
            <a:r>
              <a:rPr lang="en-IN" sz="1800" dirty="0">
                <a:effectLst/>
                <a:latin typeface="Arial" panose="020B0604020202020204" pitchFamily="34" charset="0"/>
                <a:ea typeface="Calibri" panose="020F0502020204030204" pitchFamily="34" charset="0"/>
                <a:cs typeface="Times New Roman" panose="02020603050405020304" pitchFamily="18" charset="0"/>
              </a:rPr>
              <a:t>’ was created which only had binary classes: 0 which represented all the benign comments and 1 which represented all the comments which fell under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malignant,highly</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malignant,abusive,hateful,rude,threat</a:t>
            </a:r>
            <a:r>
              <a:rPr lang="en-IN" sz="1800" dirty="0">
                <a:effectLst/>
                <a:latin typeface="Arial" panose="020B0604020202020204" pitchFamily="34" charset="0"/>
                <a:ea typeface="Calibri" panose="020F0502020204030204" pitchFamily="34" charset="0"/>
                <a:cs typeface="Times New Roman" panose="02020603050405020304" pitchFamily="18" charset="0"/>
              </a:rPr>
              <a:t> features. This column acted as Target Label column for malignant comment classification.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xmlns="" val="393196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E9F8D51-39EC-4B52-A90D-053018F4D5F8}"/>
              </a:ext>
            </a:extLst>
          </p:cNvPr>
          <p:cNvSpPr>
            <a:spLocks noGrp="1"/>
          </p:cNvSpPr>
          <p:nvPr>
            <p:ph idx="1"/>
          </p:nvPr>
        </p:nvSpPr>
        <p:spPr>
          <a:xfrm>
            <a:off x="527538" y="697523"/>
            <a:ext cx="10160000" cy="4800600"/>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Visualising data in Target column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descr="c.PNG"/>
          <p:cNvPicPr>
            <a:picLocks noChangeAspect="1"/>
          </p:cNvPicPr>
          <p:nvPr/>
        </p:nvPicPr>
        <p:blipFill>
          <a:blip r:embed="rId2"/>
          <a:stretch>
            <a:fillRect/>
          </a:stretch>
        </p:blipFill>
        <p:spPr>
          <a:xfrm>
            <a:off x="1675783" y="1699971"/>
            <a:ext cx="8840434" cy="3458058"/>
          </a:xfrm>
          <a:prstGeom prst="rect">
            <a:avLst/>
          </a:prstGeom>
        </p:spPr>
      </p:pic>
    </p:spTree>
    <p:extLst>
      <p:ext uri="{BB962C8B-B14F-4D97-AF65-F5344CB8AC3E}">
        <p14:creationId xmlns:p14="http://schemas.microsoft.com/office/powerpoint/2010/main" xmlns="" val="1499681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225333-92F8-4D8A-83BF-963EEF9A1F77}"/>
              </a:ext>
            </a:extLst>
          </p:cNvPr>
          <p:cNvSpPr>
            <a:spLocks noGrp="1"/>
          </p:cNvSpPr>
          <p:nvPr>
            <p:ph type="title"/>
          </p:nvPr>
        </p:nvSpPr>
        <p:spPr/>
        <p:txBody>
          <a:bodyPr>
            <a:normAutofit fontScale="90000"/>
          </a:bodyPr>
          <a:lstStyle/>
          <a:p>
            <a:r>
              <a:rPr lang="en-US" dirty="0"/>
              <a:t/>
            </a:r>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 xmlns:a16="http://schemas.microsoft.com/office/drawing/2014/main" id="{D7D4D032-8189-4A3E-A83F-1FFF2C9464B3}"/>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Identification of possible problem-solving approaches (methods)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sng" dirty="0">
                <a:effectLst/>
                <a:latin typeface="Arial" panose="020B0604020202020204" pitchFamily="34" charset="0"/>
                <a:ea typeface="Calibri" panose="020F0502020204030204" pitchFamily="34" charset="0"/>
                <a:cs typeface="Times New Roman" panose="02020603050405020304" pitchFamily="18" charset="0"/>
              </a:rPr>
              <a:t>The model algorithms used were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none" strike="noStrike"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Logistic Regression:  It is a classification algorithm used to find the probability of event success and event failure. It is used when the dependent variable is binary(0/1, True/False, Yes/No) in nature. It supports categorizing data into discrete classes by studying the relationship from a given set of labelled data. It learns a linear relationship from the given dataset and then introduces a non-linearity in the form of the Sigmoid function. It not only provides a measure of how appropriate a predictor(coefficient size)is, but also its direction of association (positive or negative).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xmlns="" val="3069996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511AC2C-1EE1-4862-9F48-F942C74090AA}"/>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Multinomial Naïve Bayes Classifier: Multinomial Naive Bayes algorithm is a probabilistic learning method that is mostly used in Natural Language Processing (NLP). The algorithm is based on the Bayes theorem. It calculates the probability of each tag for a given sample and then gives the tag with the highest probability as output</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07000"/>
              </a:lnSpc>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XGBoost</a:t>
            </a:r>
            <a:r>
              <a:rPr lang="en-IN" sz="1800" dirty="0">
                <a:effectLst/>
                <a:latin typeface="Arial" panose="020B0604020202020204" pitchFamily="34" charset="0"/>
                <a:ea typeface="Calibri" panose="020F0502020204030204" pitchFamily="34" charset="0"/>
                <a:cs typeface="Times New Roman" panose="02020603050405020304" pitchFamily="18" charset="0"/>
              </a:rPr>
              <a:t> uses decision trees as base learners; combining many weak learners to make a strong learner. As a result it is referred to as an ensemble learning method since it uses the output of many models in the final prediction. It uses the power of parallel processing and supports regularization.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61425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0E6D40F-C161-44CE-8DFC-E6A1899549D0}"/>
              </a:ext>
            </a:extLst>
          </p:cNvPr>
          <p:cNvSpPr>
            <a:spLocks noGrp="1"/>
          </p:cNvSpPr>
          <p:nvPr>
            <p:ph idx="1"/>
          </p:nvPr>
        </p:nvSpPr>
        <p:spPr>
          <a:xfrm>
            <a:off x="480646" y="943708"/>
            <a:ext cx="10160000" cy="4800600"/>
          </a:xfrm>
        </p:spPr>
        <p:txBody>
          <a:bodyPr/>
          <a:lstStyle/>
          <a:p>
            <a:pPr marL="342900" lvl="0"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RandomForestClassifier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endParaRPr lang="en-IN" sz="18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Complement Naïve Bayes Classifier: Complement Naive Bayes is somewhat an adaptation of the standard Multinomial Naive Bayes algorithm. Complement Naive Bayes is particularly suited to work with imbalanced datasets. In complement Naive Bayes, instead of calculating the probability of an item belonging to a certain class, we calculate the probability of the item belonging to all the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514515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519DDCE-718A-4F04-91B5-620F909A2C28}"/>
              </a:ext>
            </a:extLst>
          </p:cNvPr>
          <p:cNvSpPr>
            <a:spLocks noGrp="1"/>
          </p:cNvSpPr>
          <p:nvPr>
            <p:ph idx="1"/>
          </p:nvPr>
        </p:nvSpPr>
        <p:spPr>
          <a:xfrm>
            <a:off x="621323" y="1060939"/>
            <a:ext cx="10160000" cy="4800600"/>
          </a:xfrm>
        </p:spPr>
        <p:txBody>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Passive Aggressive Classifier: Passive-Aggressive algorithms do not require a learning rate and are called so because if the prediction is correct, keep the model and do not make any changes. i.e., the data in the example is not enough to cause any changes in the model. If the prediction is incorrect, make changes to the model. i.e., some change to the model may correct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AdaBoost Classifier: The basis of this algorithm is the </a:t>
            </a: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Boosting</a:t>
            </a:r>
            <a:r>
              <a:rPr lang="en-IN" sz="1800" dirty="0">
                <a:effectLst/>
                <a:latin typeface="Arial" panose="020B0604020202020204" pitchFamily="34" charset="0"/>
                <a:ea typeface="Calibri" panose="020F0502020204030204" pitchFamily="34" charset="0"/>
                <a:cs typeface="Times New Roman" panose="02020603050405020304" pitchFamily="18" charset="0"/>
              </a:rPr>
              <a:t> main core: give more weight to the misclassified observations. the meta-learner adapts based upon the results of the weak classifiers, giving more weight to the misclassified observations of the last weak learner. The individual learners can be weak, but as long as the performance of each weak learner is better than random guessing, the final model can converge to a strong learner (a learner not influenced by outliers and with a great generalization power, in order to have strong performances on unknown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350871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34522E5-E5AE-4DB9-996E-85B4AF5D4DFD}"/>
              </a:ext>
            </a:extLst>
          </p:cNvPr>
          <p:cNvSpPr>
            <a:spLocks noGrp="1"/>
          </p:cNvSpPr>
          <p:nvPr>
            <p:ph idx="1"/>
          </p:nvPr>
        </p:nvSpPr>
        <p:spPr>
          <a:xfrm>
            <a:off x="808893" y="931985"/>
            <a:ext cx="10160000" cy="4800600"/>
          </a:xfrm>
        </p:spPr>
        <p:txBody>
          <a:bodyPr>
            <a:normAutofit/>
          </a:bodyPr>
          <a:lstStyle/>
          <a:p>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Accuracy of The </a:t>
            </a:r>
            <a:r>
              <a:rPr lang="en-IN" sz="1800" b="1" dirty="0" smtClean="0">
                <a:effectLst/>
                <a:latin typeface="Arial" panose="020B0604020202020204" pitchFamily="34" charset="0"/>
                <a:ea typeface="Calibri" panose="020F0502020204030204" pitchFamily="34" charset="0"/>
                <a:cs typeface="Times New Roman" panose="02020603050405020304" pitchFamily="18" charset="0"/>
              </a:rPr>
              <a:t>Models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Classification Report consisting of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Precision,Recall</a:t>
            </a:r>
            <a:r>
              <a:rPr lang="en-IN" sz="1800" dirty="0">
                <a:effectLst/>
                <a:latin typeface="Arial" panose="020B0604020202020204" pitchFamily="34" charset="0"/>
                <a:ea typeface="Calibri" panose="020F0502020204030204" pitchFamily="34" charset="0"/>
                <a:cs typeface="Times New Roman" panose="02020603050405020304" pitchFamily="18" charset="0"/>
              </a:rPr>
              <a:t>, Support and F1-score were the metrics used to evaluate the Model Performance.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Precision is defined as the ratio of true positives to the sum of true and false positives. Recall is defined as the ratio of true positives to the sum of true positives and false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negatives.The</a:t>
            </a:r>
            <a:r>
              <a:rPr lang="en-IN" sz="1800" dirty="0">
                <a:effectLst/>
                <a:latin typeface="Arial" panose="020B0604020202020204" pitchFamily="34" charset="0"/>
                <a:ea typeface="Calibri" panose="020F0502020204030204" pitchFamily="34" charset="0"/>
                <a:cs typeface="Times New Roman" panose="02020603050405020304" pitchFamily="18" charset="0"/>
              </a:rPr>
              <a:t> F1 is the weighted harmonic mean of precision and recall. The closer the value of the F1 score is to 1.0, the better the expected performance of the model is. Support is the number of actual occurrences of the class in the dataset. It doesn’t vary between models; it just diagnoses the performance evaluation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Log Loss quantifies the accuracy of a classifier by penalizing false classifications.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4141183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pic>
        <p:nvPicPr>
          <p:cNvPr id="4" name="Content Placeholder 3" descr="e.PNG"/>
          <p:cNvPicPr>
            <a:picLocks noGrp="1" noChangeAspect="1"/>
          </p:cNvPicPr>
          <p:nvPr>
            <p:ph idx="1"/>
          </p:nvPr>
        </p:nvPicPr>
        <p:blipFill>
          <a:blip r:embed="rId2"/>
          <a:stretch>
            <a:fillRect/>
          </a:stretch>
        </p:blipFill>
        <p:spPr>
          <a:xfrm>
            <a:off x="1489353" y="1935163"/>
            <a:ext cx="9213293" cy="4389437"/>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74071F-565E-4145-8C01-92B0EA4BE2B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 xmlns:a16="http://schemas.microsoft.com/office/drawing/2014/main" id="{8A83E64A-69BD-4FA6-A34A-5C71E284128B}"/>
              </a:ext>
            </a:extLst>
          </p:cNvPr>
          <p:cNvSpPr>
            <a:spLocks noGrp="1"/>
          </p:cNvSpPr>
          <p:nvPr>
            <p:ph idx="1"/>
          </p:nvPr>
        </p:nvSpPr>
        <p:spPr/>
        <p:txBody>
          <a:bodyPr/>
          <a:lstStyle/>
          <a:p>
            <a:pPr marL="1143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Business Problem Framing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	With </a:t>
            </a:r>
            <a:r>
              <a:rPr lang="en-IN" sz="1800" dirty="0">
                <a:effectLst/>
                <a:latin typeface="Arial" panose="020B0604020202020204" pitchFamily="34" charset="0"/>
                <a:ea typeface="Calibri" panose="020F0502020204030204" pitchFamily="34" charset="0"/>
                <a:cs typeface="Times New Roman" panose="02020603050405020304" pitchFamily="18" charset="0"/>
              </a:rPr>
              <a:t>the proliferation of social media there has been an emergence of conflict and hate, making online environments uninviting for users.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Our goal is to build a prototype of online hate and abuse comment classifier which can used to classify hate and offensive comments so that it can be controlled and restricted from spreading hatred and cyberbullying.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106303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pic>
        <p:nvPicPr>
          <p:cNvPr id="4" name="Content Placeholder 3" descr="aaaa.PNG"/>
          <p:cNvPicPr>
            <a:picLocks noGrp="1" noChangeAspect="1"/>
          </p:cNvPicPr>
          <p:nvPr>
            <p:ph idx="1"/>
          </p:nvPr>
        </p:nvPicPr>
        <p:blipFill>
          <a:blip r:embed="rId2"/>
          <a:stretch>
            <a:fillRect/>
          </a:stretch>
        </p:blipFill>
        <p:spPr>
          <a:xfrm>
            <a:off x="2383195" y="1935163"/>
            <a:ext cx="7425609" cy="4389437"/>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pic>
        <p:nvPicPr>
          <p:cNvPr id="4" name="Content Placeholder 3" descr="bbbb.PNG"/>
          <p:cNvPicPr>
            <a:picLocks noGrp="1" noChangeAspect="1"/>
          </p:cNvPicPr>
          <p:nvPr>
            <p:ph idx="1"/>
          </p:nvPr>
        </p:nvPicPr>
        <p:blipFill>
          <a:blip r:embed="rId2"/>
          <a:stretch>
            <a:fillRect/>
          </a:stretch>
        </p:blipFill>
        <p:spPr>
          <a:xfrm>
            <a:off x="2032341" y="1935163"/>
            <a:ext cx="8127317" cy="4389437"/>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pic>
        <p:nvPicPr>
          <p:cNvPr id="4" name="Content Placeholder 3" descr="f.PNG"/>
          <p:cNvPicPr>
            <a:picLocks noGrp="1" noChangeAspect="1"/>
          </p:cNvPicPr>
          <p:nvPr>
            <p:ph idx="1"/>
          </p:nvPr>
        </p:nvPicPr>
        <p:blipFill>
          <a:blip r:embed="rId2"/>
          <a:stretch>
            <a:fillRect/>
          </a:stretch>
        </p:blipFill>
        <p:spPr>
          <a:xfrm>
            <a:off x="1711088" y="1935163"/>
            <a:ext cx="8769824" cy="4389437"/>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4D3D726-16B3-4D99-96AE-5B7B0256A9DA}"/>
              </a:ext>
            </a:extLst>
          </p:cNvPr>
          <p:cNvSpPr>
            <a:spLocks noGrp="1"/>
          </p:cNvSpPr>
          <p:nvPr>
            <p:ph idx="1"/>
          </p:nvPr>
        </p:nvSpPr>
        <p:spPr>
          <a:xfrm>
            <a:off x="574431" y="767862"/>
            <a:ext cx="10160000" cy="4800600"/>
          </a:xfrm>
        </p:spPr>
        <p:txBody>
          <a:bodyPr/>
          <a:lstStyle/>
          <a:p>
            <a:r>
              <a:rPr lang="en-IN" sz="2000" b="1" dirty="0">
                <a:effectLst/>
                <a:latin typeface="Arial" panose="020B0604020202020204" pitchFamily="34" charset="0"/>
                <a:ea typeface="Calibri" panose="020F0502020204030204" pitchFamily="34" charset="0"/>
                <a:cs typeface="Times New Roman" panose="02020603050405020304" pitchFamily="18" charset="0"/>
              </a:rPr>
              <a:t>Model Cross </a:t>
            </a:r>
            <a:r>
              <a:rPr lang="en-IN" sz="2000" b="1" dirty="0" smtClean="0">
                <a:effectLst/>
                <a:latin typeface="Arial" panose="020B0604020202020204" pitchFamily="34" charset="0"/>
                <a:ea typeface="Calibri" panose="020F0502020204030204" pitchFamily="34" charset="0"/>
                <a:cs typeface="Times New Roman" panose="02020603050405020304" pitchFamily="18" charset="0"/>
              </a:rPr>
              <a:t>Validation</a:t>
            </a:r>
          </a:p>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Arial" panose="020B0604020202020204" pitchFamily="34" charset="0"/>
                <a:ea typeface="Calibri" panose="020F0502020204030204" pitchFamily="34" charset="0"/>
                <a:cs typeface="Times New Roman" panose="02020603050405020304" pitchFamily="18" charset="0"/>
              </a:rPr>
              <a:t>Cross validation is a technique for assessing how the statistical analysis generalises to an independent data </a:t>
            </a:r>
            <a:r>
              <a:rPr lang="en-IN" sz="2000" dirty="0" err="1">
                <a:effectLst/>
                <a:latin typeface="Arial" panose="020B0604020202020204" pitchFamily="34" charset="0"/>
                <a:ea typeface="Calibri" panose="020F0502020204030204" pitchFamily="34" charset="0"/>
                <a:cs typeface="Times New Roman" panose="02020603050405020304" pitchFamily="18" charset="0"/>
              </a:rPr>
              <a:t>set.It</a:t>
            </a:r>
            <a:r>
              <a:rPr lang="en-IN" sz="2000" dirty="0">
                <a:effectLst/>
                <a:latin typeface="Arial" panose="020B0604020202020204" pitchFamily="34" charset="0"/>
                <a:ea typeface="Calibri" panose="020F0502020204030204" pitchFamily="34" charset="0"/>
                <a:cs typeface="Times New Roman" panose="02020603050405020304" pitchFamily="18" charset="0"/>
              </a:rPr>
              <a:t> is a technique for evaluating machine learning models by training several models on subsets of the available input data and evaluating them on the complementary subset of the data. 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xmlns="" val="552226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9952113-A068-4C7E-A381-0EB86F7CC416}"/>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After Tuning the hyper parameters and based on the input parameter values and after fitting the train datasets it is found that Logistic Regression model performs the best.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model was saved and the Test Dataset was then prepared for final classification work by the model. This model was then tested using the Test Dataset. The model performed with good amount of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837512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F32D02-8253-48F5-BA7F-59116B0FAA9D}"/>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 xmlns:a16="http://schemas.microsoft.com/office/drawing/2014/main" id="{0AFAAD39-D8E0-4DBD-B4E8-6DCD6C18330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Learning Outcomes of the Study in respect of Data Science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The various data pre-processing and feature engineering steps in the project lent cognizance to various efficient methods for processing textual data. The NLTK suite is very useful in pre-processing text-based data and building classification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xmlns="" val="2921431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0A81FC-DBBD-4803-8771-1BD26360CA7E}"/>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 xmlns:a16="http://schemas.microsoft.com/office/drawing/2014/main" id="{347A78D3-DE34-47BD-AF18-41EA6113E7F6}"/>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Limitations of this work and Scope for Future Work</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models were trained on a highly imbalanced dataset where the total malignant comments formed only 10% of the entire available data, which seriously affected the training and accuracy of the models. By training the models on more diverse data sets, longer comments, and a more balanced dataset, more accurate and efficient classification models can be built.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xmlns="" val="3259019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77B3E69-41B0-4D37-9065-ECC0283DFA82}"/>
              </a:ext>
            </a:extLst>
          </p:cNvPr>
          <p:cNvSpPr>
            <a:spLocks noGrp="1"/>
          </p:cNvSpPr>
          <p:nvPr>
            <p:ph idx="1"/>
          </p:nvPr>
        </p:nvSpPr>
        <p:spPr/>
        <p:txBody>
          <a:bodyPr>
            <a:normAutofit/>
          </a:bodyPr>
          <a:lstStyle/>
          <a:p>
            <a:pPr marL="1143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Conceptual Background of the Domain Problem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dirty="0" smtClean="0">
                <a:latin typeface="Arial" panose="020B0604020202020204" pitchFamily="34" charset="0"/>
                <a:cs typeface="Arial" panose="020B0604020202020204" pitchFamily="34" charset="0"/>
              </a:rPr>
              <a:t>	Predictive </a:t>
            </a:r>
            <a:r>
              <a:rPr lang="en-US" dirty="0">
                <a:latin typeface="Arial" panose="020B0604020202020204" pitchFamily="34" charset="0"/>
                <a:cs typeface="Arial" panose="020B0604020202020204" pitchFamily="34" charset="0"/>
              </a:rPr>
              <a:t>modelling, Classification algorithms are some of the machine learning techniques used along with the various libraries of the NLTK suite for Classification of comments. </a:t>
            </a:r>
          </a:p>
          <a:p>
            <a:pPr marL="114300" indent="0">
              <a:buNone/>
            </a:pPr>
            <a:r>
              <a:rPr lang="en-US" dirty="0" smtClean="0">
                <a:latin typeface="Arial" panose="020B0604020202020204" pitchFamily="34" charset="0"/>
                <a:cs typeface="Arial" panose="020B0604020202020204" pitchFamily="34" charset="0"/>
              </a:rPr>
              <a:t>	Using </a:t>
            </a:r>
            <a:r>
              <a:rPr lang="en-US" dirty="0">
                <a:latin typeface="Arial" panose="020B0604020202020204" pitchFamily="34" charset="0"/>
                <a:cs typeface="Arial" panose="020B0604020202020204" pitchFamily="34" charset="0"/>
              </a:rPr>
              <a:t>NLTK tools, the frequencies of malignant words occurring in textual data were estimated and given appropriate weightage, whilst filtering out words, and other noise which do not have any impact on the semantics of the comments and reducing the words to their base lemmas for efficient processing and accurate classification of the comments.</a:t>
            </a:r>
          </a:p>
          <a:p>
            <a:endParaRPr lang="en-IN" b="1" dirty="0"/>
          </a:p>
        </p:txBody>
      </p:sp>
    </p:spTree>
    <p:extLst>
      <p:ext uri="{BB962C8B-B14F-4D97-AF65-F5344CB8AC3E}">
        <p14:creationId xmlns:p14="http://schemas.microsoft.com/office/powerpoint/2010/main" xmlns="" val="71270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1BC359-0890-4D1B-B84E-5784B468277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 xmlns:a16="http://schemas.microsoft.com/office/drawing/2014/main" id="{6B1A2DCC-4748-404D-909B-341C6B9F4353}"/>
              </a:ext>
            </a:extLst>
          </p:cNvPr>
          <p:cNvSpPr>
            <a:spLocks noGrp="1"/>
          </p:cNvSpPr>
          <p:nvPr>
            <p:ph idx="1"/>
          </p:nvPr>
        </p:nvSpPr>
        <p:spPr/>
        <p:txBody>
          <a:bodyPr/>
          <a:lstStyle/>
          <a:p>
            <a:pPr marL="1143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Review of Literature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	Two </a:t>
            </a:r>
            <a:r>
              <a:rPr lang="en-IN" sz="1800" dirty="0">
                <a:effectLst/>
                <a:latin typeface="Arial" panose="020B0604020202020204" pitchFamily="34" charset="0"/>
                <a:ea typeface="Calibri" panose="020F0502020204030204" pitchFamily="34" charset="0"/>
                <a:cs typeface="Times New Roman" panose="02020603050405020304" pitchFamily="18" charset="0"/>
              </a:rPr>
              <a:t>research papers titled: “Toxic Comment Classification” by Sara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Zaheri</a:t>
            </a:r>
            <a:r>
              <a:rPr lang="en-IN" sz="1800" dirty="0">
                <a:effectLst/>
                <a:latin typeface="Arial" panose="020B0604020202020204" pitchFamily="34" charset="0"/>
                <a:ea typeface="Calibri" panose="020F0502020204030204" pitchFamily="34" charset="0"/>
                <a:cs typeface="Times New Roman" panose="02020603050405020304" pitchFamily="18" charset="0"/>
              </a:rPr>
              <a:t> and “Machine learning methods for toxic comment classification: a systematic review” by Darko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Androcec</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reviewed and studied to gain insights into the nature of malignant comments, their impact on social media platforms and the various methods that are employed for training models to detect, identify and classify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xmlns="" val="1271382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CAC586F-9B5A-467B-9BD5-CD637EC0D37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Motivation for the Problem Undertaken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a:t>
            </a:r>
            <a:endParaRPr lang="en-IN" b="1" dirty="0"/>
          </a:p>
        </p:txBody>
      </p:sp>
    </p:spTree>
    <p:extLst>
      <p:ext uri="{BB962C8B-B14F-4D97-AF65-F5344CB8AC3E}">
        <p14:creationId xmlns:p14="http://schemas.microsoft.com/office/powerpoint/2010/main" xmlns="" val="237524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05D3E5-8AF1-4627-9D29-D302FEFD637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 xmlns:a16="http://schemas.microsoft.com/office/drawing/2014/main" id="{CFB1E729-F8CD-4B7D-A230-BEFCF7F63509}"/>
              </a:ext>
            </a:extLst>
          </p:cNvPr>
          <p:cNvSpPr>
            <a:spLocks noGrp="1"/>
          </p:cNvSpPr>
          <p:nvPr>
            <p:ph idx="1"/>
          </p:nvPr>
        </p:nvSpPr>
        <p:spPr>
          <a:xfrm>
            <a:off x="691661" y="2186354"/>
            <a:ext cx="10160000" cy="2139462"/>
          </a:xfrm>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Automatic recognition of malignant comments on online forums, and social media serves as a useful provision for moderators of public platforms as well as users who could receive warnings and filter unwanted contents. The need of advanced methods and techniques to improve identification of different types of comments posted online motivated the current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74396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B03FFF-4EFC-4DFF-9326-4B5E0A85252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 xmlns:a16="http://schemas.microsoft.com/office/drawing/2014/main" id="{CBC79C7F-E2F9-4C35-9559-C2DDE399B38D}"/>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Mathematical/ Analytical </a:t>
            </a:r>
            <a:r>
              <a:rPr lang="en-IN" sz="1800" b="1" dirty="0" err="1">
                <a:effectLst/>
                <a:latin typeface="Arial" panose="020B0604020202020204" pitchFamily="34" charset="0"/>
                <a:ea typeface="Calibri" panose="020F0502020204030204" pitchFamily="34" charset="0"/>
                <a:cs typeface="Times New Roman" panose="02020603050405020304" pitchFamily="18" charset="0"/>
              </a:rPr>
              <a:t>Modeling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of the Problem</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Various Classification analysis techniques were used to build Classification models to determine whether an input Message content is benign or malignant. Machine Learning Algorithms such as Multinomial Naïve Bayes and Complement Naïve Bayes were employed which are based on the Bayes Theorem: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P(message is malignant | message content) = P(message content | malignant). P(malignant) / P(message content)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xmlns="" val="2458485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FAFC02-D39F-4BD2-A4F9-15CC20C6F994}"/>
              </a:ext>
            </a:extLst>
          </p:cNvPr>
          <p:cNvSpPr>
            <a:spLocks noGrp="1"/>
          </p:cNvSpPr>
          <p:nvPr>
            <p:ph type="title"/>
          </p:nvPr>
        </p:nvSpPr>
        <p:spPr>
          <a:xfrm>
            <a:off x="1097280" y="263529"/>
            <a:ext cx="10058400" cy="1450757"/>
          </a:xfrm>
        </p:spPr>
        <p:txBody>
          <a:bodyPr/>
          <a:lstStyle/>
          <a:p>
            <a:r>
              <a:rPr lang="en-IN" dirty="0"/>
              <a:t>Analytical Problem Framing</a:t>
            </a:r>
          </a:p>
        </p:txBody>
      </p:sp>
      <p:sp>
        <p:nvSpPr>
          <p:cNvPr id="3" name="Content Placeholder 2">
            <a:extLst>
              <a:ext uri="{FF2B5EF4-FFF2-40B4-BE49-F238E27FC236}">
                <a16:creationId xmlns="" xmlns:a16="http://schemas.microsoft.com/office/drawing/2014/main" id="{F6E6D80B-464D-43D3-A6BE-74972D1D85A5}"/>
              </a:ext>
            </a:extLst>
          </p:cNvPr>
          <p:cNvSpPr>
            <a:spLocks noGrp="1"/>
          </p:cNvSpPr>
          <p:nvPr>
            <p:ph idx="1"/>
          </p:nvPr>
        </p:nvSpPr>
        <p:spPr/>
        <p:txBody>
          <a:bodyPr/>
          <a:lstStyle/>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probability of message being Malignant, knowing that Message Content has occurred could be calculated. Event of “Message Content” represents the evidence and “Message is Malignant”, the hypothesis to be approved. The theorem runs on the assumption that all predictors/features are independent and the presence of one would not affect the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approach to classify a comment as malignant would depend on training data labelled as various categories of malignant messages and benign messages.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450384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documentManagement/types"/>
    <ds:schemaRef ds:uri="http://schemas.openxmlformats.org/package/2006/metadata/core-properties"/>
    <ds:schemaRef ds:uri="16c05727-aa75-4e4a-9b5f-8a80a1165891"/>
    <ds:schemaRef ds:uri="http://purl.org/dc/elements/1.1/"/>
    <ds:schemaRef ds:uri="http://schemas.microsoft.com/office/2006/metadata/properties"/>
    <ds:schemaRef ds:uri="71af3243-3dd4-4a8d-8c0d-dd76da1f02a5"/>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Flow</Template>
  <TotalTime>132</TotalTime>
  <Words>1951</Words>
  <Application>Microsoft Office PowerPoint</Application>
  <PresentationFormat>Custom</PresentationFormat>
  <Paragraphs>120</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Flow</vt:lpstr>
      <vt:lpstr>MALIGNANT COMMENT CLASSIFIER PROJECT</vt:lpstr>
      <vt:lpstr>ACKNOWLEDGMENT</vt:lpstr>
      <vt:lpstr>INTRODUCTION</vt:lpstr>
      <vt:lpstr>Slide 4</vt:lpstr>
      <vt:lpstr>INTRODUCTION</vt:lpstr>
      <vt:lpstr>Slide 6</vt:lpstr>
      <vt:lpstr>INTRODUCTION</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Slide 17</vt:lpstr>
      <vt:lpstr>Malignant Words</vt:lpstr>
      <vt:lpstr>                                                                                    Malignant Words  </vt:lpstr>
      <vt:lpstr>Slide 20</vt:lpstr>
      <vt:lpstr>Slide 21</vt:lpstr>
      <vt:lpstr>Slide 22</vt:lpstr>
      <vt:lpstr>Slide 23</vt:lpstr>
      <vt:lpstr> Model/s Development and Evaluation  </vt:lpstr>
      <vt:lpstr>Slide 25</vt:lpstr>
      <vt:lpstr>Slide 26</vt:lpstr>
      <vt:lpstr>Slide 27</vt:lpstr>
      <vt:lpstr>Slide 28</vt:lpstr>
      <vt:lpstr>Accuracy</vt:lpstr>
      <vt:lpstr>Accuracy</vt:lpstr>
      <vt:lpstr>Accuracy</vt:lpstr>
      <vt:lpstr>Accuracy</vt:lpstr>
      <vt:lpstr>Slide 33</vt:lpstr>
      <vt:lpstr>Slide 34</vt:lpstr>
      <vt:lpstr>CONCLUSION </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 Project</dc:title>
  <dc:creator>sourabh soni</dc:creator>
  <cp:lastModifiedBy>Admin</cp:lastModifiedBy>
  <cp:revision>7</cp:revision>
  <dcterms:created xsi:type="dcterms:W3CDTF">2021-12-10T10:42:10Z</dcterms:created>
  <dcterms:modified xsi:type="dcterms:W3CDTF">2022-10-11T12:54:45Z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