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6" r:id="rId2"/>
    <p:sldId id="257" r:id="rId3"/>
    <p:sldId id="258" r:id="rId4"/>
    <p:sldId id="265" r:id="rId5"/>
    <p:sldId id="264" r:id="rId6"/>
    <p:sldId id="259" r:id="rId7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612" userDrawn="1">
          <p15:clr>
            <a:srgbClr val="A4A3A4"/>
          </p15:clr>
        </p15:guide>
        <p15:guide id="3" pos="4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F3"/>
    <a:srgbClr val="FFA100"/>
    <a:srgbClr val="FFB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>
      <p:cViewPr varScale="1">
        <p:scale>
          <a:sx n="50" d="100"/>
          <a:sy n="50" d="100"/>
        </p:scale>
        <p:origin x="864" y="53"/>
      </p:cViewPr>
      <p:guideLst>
        <p:guide orient="horz" pos="344"/>
        <p:guide pos="612"/>
        <p:guide pos="4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06.04.2025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6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0F95502-65C6-482A-9B40-DDCB8DAA9D75}"/>
              </a:ext>
            </a:extLst>
          </p:cNvPr>
          <p:cNvGrpSpPr/>
          <p:nvPr/>
        </p:nvGrpSpPr>
        <p:grpSpPr>
          <a:xfrm>
            <a:off x="0" y="0"/>
            <a:ext cx="19010313" cy="1112119"/>
            <a:chOff x="-324644" y="2222500"/>
            <a:chExt cx="22261685" cy="1302327"/>
          </a:xfrm>
        </p:grpSpPr>
        <p:sp>
          <p:nvSpPr>
            <p:cNvPr id="2" name="object 2"/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3708B453-DDCE-42C1-9AB9-A8D5DDCA46AD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7D360C87-DA57-4F00-96B5-35199AD11657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1046956" y="317499"/>
            <a:ext cx="38355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Nmap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8956" y="241300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95300">
              <a:spcBef>
                <a:spcPts val="690"/>
              </a:spcBef>
            </a:pPr>
            <a:r>
              <a:rPr lang="en-IN" sz="3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43356" y="241300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06400">
              <a:spcBef>
                <a:spcPts val="690"/>
              </a:spcBef>
            </a:pPr>
            <a:r>
              <a:rPr lang="en-IN" sz="3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		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01156" y="317500"/>
            <a:ext cx="27850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2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38258" y="2826420"/>
            <a:ext cx="13410311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IN" sz="10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Nmap – Scanning tool</a:t>
            </a:r>
            <a:endParaRPr lang="cs-CZ" sz="10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F9AC17-BF23-F49B-01C2-587E3EE1D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074" y="4914652"/>
            <a:ext cx="6120680" cy="50741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0" y="559639"/>
            <a:ext cx="3255964" cy="1281860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5">
            <a:extLst>
              <a:ext uri="{FF2B5EF4-FFF2-40B4-BE49-F238E27FC236}">
                <a16:creationId xmlns:a16="http://schemas.microsoft.com/office/drawing/2014/main" id="{DA0DC4C1-9A7A-4898-9E8F-D9FD8F5E5C53}"/>
              </a:ext>
            </a:extLst>
          </p:cNvPr>
          <p:cNvSpPr/>
          <p:nvPr/>
        </p:nvSpPr>
        <p:spPr>
          <a:xfrm>
            <a:off x="970756" y="559638"/>
            <a:ext cx="4087788" cy="1281861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5956" y="751784"/>
            <a:ext cx="3726632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5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Nmap </a:t>
            </a:r>
            <a:r>
              <a:rPr lang="en-IN" sz="5400" spc="-5" dirty="0">
                <a:solidFill>
                  <a:srgbClr val="FFFFFF"/>
                </a:solidFill>
                <a:cs typeface="Source Sans Pro Light"/>
              </a:rPr>
              <a:t>:</a:t>
            </a:r>
            <a:endParaRPr lang="en-IN" sz="5400" dirty="0">
              <a:cs typeface="Source Sans Pro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5162" y="6072245"/>
            <a:ext cx="25618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30">
                <a:solidFill>
                  <a:srgbClr val="FFFFFF"/>
                </a:solidFill>
                <a:cs typeface="Source Sans Pro Light"/>
              </a:rPr>
              <a:t>S</a:t>
            </a:r>
            <a:r>
              <a:rPr sz="2800" spc="-40">
                <a:solidFill>
                  <a:srgbClr val="FFFFFF"/>
                </a:solidFill>
                <a:cs typeface="Source Sans Pro Light"/>
              </a:rPr>
              <a:t>t</a:t>
            </a:r>
            <a:r>
              <a:rPr sz="2800" spc="-10">
                <a:solidFill>
                  <a:srgbClr val="FFFFFF"/>
                </a:solidFill>
                <a:cs typeface="Source Sans Pro Light"/>
              </a:rPr>
              <a:t>anda</a:t>
            </a:r>
            <a:r>
              <a:rPr sz="2800" spc="-25">
                <a:solidFill>
                  <a:srgbClr val="FFFFFF"/>
                </a:solidFill>
                <a:cs typeface="Source Sans Pro Light"/>
              </a:rPr>
              <a:t>r</a:t>
            </a:r>
            <a:r>
              <a:rPr sz="2800">
                <a:solidFill>
                  <a:srgbClr val="FFFFFF"/>
                </a:solidFill>
                <a:cs typeface="Source Sans Pro Light"/>
              </a:rPr>
              <a:t>ds</a:t>
            </a:r>
            <a:endParaRPr sz="2800">
              <a:cs typeface="Source Sans Pro Light"/>
            </a:endParaRPr>
          </a:p>
        </p:txBody>
      </p:sp>
      <p:sp>
        <p:nvSpPr>
          <p:cNvPr id="5" name="object 10"/>
          <p:cNvSpPr txBox="1"/>
          <p:nvPr/>
        </p:nvSpPr>
        <p:spPr>
          <a:xfrm>
            <a:off x="1123950" y="1841500"/>
            <a:ext cx="17220406" cy="49757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lang="en-US" sz="3200" dirty="0">
              <a:cs typeface="Source Sans Pro Light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0860FB1-6F12-0540-7A0F-668F8F9F6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98" y="4612684"/>
            <a:ext cx="1747031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Nmap is a robust, open-source tool that is frequently used for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penetration testing, security audits and network discovery. It allows users to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running operating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systems, firewalls, hosts and services on a network.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Nmap uses a number of scanning methods, including FTP, TCP SYN (half-open), UDP and others, to give comprehensive information about network devices.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5542756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4528271" y="556299"/>
            <a:ext cx="4214885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4156" y="540478"/>
            <a:ext cx="9601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550" y="1758112"/>
            <a:ext cx="16623506" cy="8822928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IP Address or Hostname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Provide the target IP address or hostname that you want to scan.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192.168.1.1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Port Number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Specify the target port(s). Leave blank to scan all common ports.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22,80,443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leave empty for default ports.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Scan Speed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scan timing template based on the requirements for stealth and network conditions:</a:t>
            </a:r>
          </a:p>
          <a:p>
            <a:pPr marL="12700" marR="5080">
              <a:spcBef>
                <a:spcPts val="100"/>
              </a:spcBef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T0 – paranoid (</a:t>
            </a:r>
            <a:r>
              <a:rPr lang="en-US" sz="2800" dirty="0"/>
              <a:t>Slowest speed, highly stealthy and quiet on the network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– sneaky (</a:t>
            </a:r>
            <a:r>
              <a:rPr lang="en-US" sz="2800" dirty="0"/>
              <a:t>Very slow scan, reduces chances of being detected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 – polite (</a:t>
            </a:r>
            <a:r>
              <a:rPr lang="en-US" sz="2800" dirty="0"/>
              <a:t>Balanced speed, careful with network resources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 – normal (</a:t>
            </a:r>
            <a:r>
              <a:rPr lang="en-US" sz="2800" dirty="0"/>
              <a:t>Standard speed, provides reliable and balanced results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 – aggressive (</a:t>
            </a:r>
            <a:r>
              <a:rPr lang="en-US" sz="2800" dirty="0"/>
              <a:t>Faster scans, best for reliable and stable networks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T5 – insane (</a:t>
            </a:r>
            <a:r>
              <a:rPr lang="en-US" sz="2800" dirty="0"/>
              <a:t>Extremely fast, needs a strong and stable network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T3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1060C9-446F-41D8-8C1F-17E33F3A523D}"/>
              </a:ext>
            </a:extLst>
          </p:cNvPr>
          <p:cNvSpPr/>
          <p:nvPr/>
        </p:nvSpPr>
        <p:spPr>
          <a:xfrm>
            <a:off x="9711341" y="8738722"/>
            <a:ext cx="2954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Click on the model to interact</a:t>
            </a:r>
            <a:endParaRPr lang="cs-CZ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65956" y="748444"/>
            <a:ext cx="9601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2. </a:t>
            </a:r>
            <a:r>
              <a:rPr lang="en-US" sz="2800" spc="-10" dirty="0">
                <a:solidFill>
                  <a:srgbClr val="FFFFFF"/>
                </a:solidFill>
                <a:cs typeface="Source Sans Pro Light"/>
              </a:rPr>
              <a:t>Relation </a:t>
            </a:r>
            <a:r>
              <a:rPr lang="en-US" sz="2800" spc="-5" dirty="0">
                <a:solidFill>
                  <a:srgbClr val="FFFFFF"/>
                </a:solidFill>
                <a:cs typeface="Source Sans Pro Light"/>
              </a:rPr>
              <a:t>between </a:t>
            </a: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Earth, Sun, </a:t>
            </a:r>
            <a:r>
              <a:rPr lang="en-US" sz="2800" spc="-5" dirty="0">
                <a:solidFill>
                  <a:srgbClr val="FFFFFF"/>
                </a:solidFill>
                <a:cs typeface="Source Sans Pro Light"/>
              </a:rPr>
              <a:t>and</a:t>
            </a:r>
            <a:r>
              <a:rPr lang="en-US" sz="2800" spc="-3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Moon</a:t>
            </a:r>
            <a:endParaRPr lang="en-US" sz="2800" dirty="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212" y="162124"/>
            <a:ext cx="17449006" cy="1161343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Scan Type Choose the type of Nmap scan to perform, such as: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(OS) Detection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Service/Version Detection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SYN Scan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Scan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 Detection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Scan</a:t>
            </a:r>
          </a:p>
          <a:p>
            <a:pPr marL="12700" marR="5080">
              <a:spcBef>
                <a:spcPts val="1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Commence Scan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Click Scan to initiate the operation. Example: 192.168.1.1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Results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output portion provides a clear display of the scan's results, which include open ports, service information, OS details, and probable vulnerabilities.</a:t>
            </a:r>
          </a:p>
          <a:p>
            <a:pPr marL="12700" marR="5080">
              <a:spcBef>
                <a:spcPts val="1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/>
              <a:t>Let's look at an output example:</a:t>
            </a:r>
          </a:p>
          <a:p>
            <a:pPr marL="12700" marR="5080">
              <a:spcBef>
                <a:spcPts val="1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-T3 -O -p 22,80,443 192.168.1.1</a:t>
            </a:r>
          </a:p>
          <a:p>
            <a:pPr marL="12700" marR="5080">
              <a:spcBef>
                <a:spcPts val="1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spcBef>
                <a:spcPts val="1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lets breakdown the command-</a:t>
            </a:r>
          </a:p>
          <a:p>
            <a:pP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-</a:t>
            </a:r>
            <a:r>
              <a:rPr lang="en-US" sz="2800" dirty="0"/>
              <a:t>T3: Normal speed</a:t>
            </a:r>
          </a:p>
          <a:p>
            <a:pP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-</a:t>
            </a:r>
            <a:r>
              <a:rPr lang="en-US" sz="2800" dirty="0"/>
              <a:t>O: Operating System detection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-</a:t>
            </a:r>
            <a:r>
              <a:rPr lang="en-US" sz="2800" dirty="0"/>
              <a:t>p 22,80,443: Scanning ports 22 (SSH), 80 (HTTP) and 443 (HTTPS)</a:t>
            </a:r>
          </a:p>
          <a:p>
            <a:pPr marL="12700" marR="5080">
              <a:spcBef>
                <a:spcPts val="100"/>
              </a:spcBef>
            </a:pPr>
            <a:r>
              <a:rPr lang="en-US" sz="2800" dirty="0"/>
              <a:t>• 192.168.1.1: The IP address of the target host.</a:t>
            </a:r>
          </a:p>
          <a:p>
            <a:pPr marL="12700" marR="5080">
              <a:spcBef>
                <a:spcPts val="1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spcBef>
                <a:spcPts val="1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74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00FA2E8-6545-F549-BCD3-139DEA7BAF39}"/>
              </a:ext>
            </a:extLst>
          </p:cNvPr>
          <p:cNvSpPr/>
          <p:nvPr/>
        </p:nvSpPr>
        <p:spPr>
          <a:xfrm>
            <a:off x="1" y="556300"/>
            <a:ext cx="5542756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r>
              <a:rPr lang="en-IN" sz="5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Flowchart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diagram of steps to scan data&#10;&#10;AI-generated content may be incorrect.">
            <a:extLst>
              <a:ext uri="{FF2B5EF4-FFF2-40B4-BE49-F238E27FC236}">
                <a16:creationId xmlns:a16="http://schemas.microsoft.com/office/drawing/2014/main" id="{443A3174-0799-9610-C8BE-38C8CBB6D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876" y="1602284"/>
            <a:ext cx="5040560" cy="791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7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DA2BD00F-B6CE-4030-BF7A-EFB04C058E98}"/>
              </a:ext>
            </a:extLst>
          </p:cNvPr>
          <p:cNvSpPr/>
          <p:nvPr/>
        </p:nvSpPr>
        <p:spPr>
          <a:xfrm>
            <a:off x="3886200" y="469900"/>
            <a:ext cx="4780756" cy="828000"/>
          </a:xfrm>
          <a:custGeom>
            <a:avLst/>
            <a:gdLst/>
            <a:ahLst/>
            <a:cxnLst/>
            <a:rect l="l" t="t" r="r" b="b"/>
            <a:pathLst>
              <a:path w="2929255" h="437514">
                <a:moveTo>
                  <a:pt x="2710340" y="0"/>
                </a:moveTo>
                <a:lnTo>
                  <a:pt x="0" y="0"/>
                </a:lnTo>
                <a:lnTo>
                  <a:pt x="0" y="437154"/>
                </a:lnTo>
                <a:lnTo>
                  <a:pt x="2710340" y="437154"/>
                </a:lnTo>
                <a:lnTo>
                  <a:pt x="2760457" y="431381"/>
                </a:lnTo>
                <a:lnTo>
                  <a:pt x="2806464" y="414937"/>
                </a:lnTo>
                <a:lnTo>
                  <a:pt x="2847048" y="389135"/>
                </a:lnTo>
                <a:lnTo>
                  <a:pt x="2880897" y="355286"/>
                </a:lnTo>
                <a:lnTo>
                  <a:pt x="2906699" y="314702"/>
                </a:lnTo>
                <a:lnTo>
                  <a:pt x="2923143" y="268695"/>
                </a:lnTo>
                <a:lnTo>
                  <a:pt x="2928915" y="218577"/>
                </a:lnTo>
                <a:lnTo>
                  <a:pt x="2923143" y="168459"/>
                </a:lnTo>
                <a:lnTo>
                  <a:pt x="2906699" y="122452"/>
                </a:lnTo>
                <a:lnTo>
                  <a:pt x="2880897" y="81868"/>
                </a:lnTo>
                <a:lnTo>
                  <a:pt x="2847048" y="48019"/>
                </a:lnTo>
                <a:lnTo>
                  <a:pt x="2806464" y="22216"/>
                </a:lnTo>
                <a:lnTo>
                  <a:pt x="2760457" y="5772"/>
                </a:lnTo>
                <a:lnTo>
                  <a:pt x="2710340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469900"/>
            <a:ext cx="4780756" cy="828000"/>
          </a:xfrm>
          <a:custGeom>
            <a:avLst/>
            <a:gdLst/>
            <a:ahLst/>
            <a:cxnLst/>
            <a:rect l="l" t="t" r="r" b="b"/>
            <a:pathLst>
              <a:path w="2929255" h="437514">
                <a:moveTo>
                  <a:pt x="2710340" y="0"/>
                </a:moveTo>
                <a:lnTo>
                  <a:pt x="0" y="0"/>
                </a:lnTo>
                <a:lnTo>
                  <a:pt x="0" y="437154"/>
                </a:lnTo>
                <a:lnTo>
                  <a:pt x="2710340" y="437154"/>
                </a:lnTo>
                <a:lnTo>
                  <a:pt x="2760457" y="431381"/>
                </a:lnTo>
                <a:lnTo>
                  <a:pt x="2806464" y="414937"/>
                </a:lnTo>
                <a:lnTo>
                  <a:pt x="2847048" y="389135"/>
                </a:lnTo>
                <a:lnTo>
                  <a:pt x="2880897" y="355286"/>
                </a:lnTo>
                <a:lnTo>
                  <a:pt x="2906699" y="314702"/>
                </a:lnTo>
                <a:lnTo>
                  <a:pt x="2923143" y="268695"/>
                </a:lnTo>
                <a:lnTo>
                  <a:pt x="2928915" y="218577"/>
                </a:lnTo>
                <a:lnTo>
                  <a:pt x="2923143" y="168459"/>
                </a:lnTo>
                <a:lnTo>
                  <a:pt x="2906699" y="122452"/>
                </a:lnTo>
                <a:lnTo>
                  <a:pt x="2880897" y="81868"/>
                </a:lnTo>
                <a:lnTo>
                  <a:pt x="2847048" y="48019"/>
                </a:lnTo>
                <a:lnTo>
                  <a:pt x="2806464" y="22216"/>
                </a:lnTo>
                <a:lnTo>
                  <a:pt x="2760457" y="5772"/>
                </a:lnTo>
                <a:lnTo>
                  <a:pt x="2710340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0180" y="454079"/>
            <a:ext cx="7162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54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5379" y="2178348"/>
            <a:ext cx="17179553" cy="762003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Host Discovery:</a:t>
            </a:r>
          </a:p>
          <a:p>
            <a:pP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which devices are active on a network.</a:t>
            </a: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Port Scanning:</a:t>
            </a:r>
          </a:p>
          <a:p>
            <a:pP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 open or closed ports on a device and identifies the services running on those ports.</a:t>
            </a: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OS Detection:</a:t>
            </a:r>
          </a:p>
          <a:p>
            <a:pP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the operating system (e.g., Windows, Linux) on a target device.</a:t>
            </a: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Service Detection:</a:t>
            </a:r>
          </a:p>
          <a:p>
            <a:pP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Discovers specific services and their version numbers running on target systems.</a:t>
            </a: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Firewall and IDS Detection:</a:t>
            </a:r>
          </a:p>
          <a:p>
            <a:pP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if a firewall or intrusion detection system (IDS) is protecting a network or device.</a:t>
            </a: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Scriptable Interaction (NSE):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advanced scanning and customization through scripts for specific scanning tasks.</a:t>
            </a:r>
          </a:p>
          <a:p>
            <a:pPr marL="351790" algn="just">
              <a:lnSpc>
                <a:spcPct val="100000"/>
              </a:lnSpc>
              <a:spcBef>
                <a:spcPts val="100"/>
              </a:spcBef>
            </a:pPr>
            <a:endParaRPr lang="en-US" dirty="0">
              <a:cs typeface="Source Sans Pr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havior of space object - by Lifeliqe.potx" id="{B9C66860-991F-4B9E-BE24-F67EBFE187B1}" vid="{CE56F777-F8E9-4D01-B2D2-2BFB7FC9D4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Behavior of space objects</Template>
  <TotalTime>108</TotalTime>
  <Words>575</Words>
  <Application>Microsoft Office PowerPoint</Application>
  <PresentationFormat>Custom</PresentationFormat>
  <Paragraphs>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Source Sans Pro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BHAVESH ARYA</dc:creator>
  <cp:lastModifiedBy>BHAVESH ARYA</cp:lastModifiedBy>
  <cp:revision>3</cp:revision>
  <dcterms:created xsi:type="dcterms:W3CDTF">2025-04-06T02:54:56Z</dcterms:created>
  <dcterms:modified xsi:type="dcterms:W3CDTF">2025-04-06T05:53:45Z</dcterms:modified>
</cp:coreProperties>
</file>