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9" r:id="rId4"/>
    <p:sldId id="264" r:id="rId5"/>
    <p:sldId id="258" r:id="rId6"/>
    <p:sldId id="265" r:id="rId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31" d="100"/>
          <a:sy n="31" d="100"/>
        </p:scale>
        <p:origin x="994" y="29"/>
      </p:cViewPr>
      <p:guideLst>
        <p:guide orient="horz" pos="344"/>
        <p:guide pos="612"/>
        <p:guide pos="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11.04.2025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4/11/2025</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4" name="object 4"/>
          <p:cNvSpPr txBox="1"/>
          <p:nvPr/>
        </p:nvSpPr>
        <p:spPr>
          <a:xfrm>
            <a:off x="761062" y="317500"/>
            <a:ext cx="3835570" cy="505267"/>
          </a:xfrm>
          <a:prstGeom prst="rect">
            <a:avLst/>
          </a:prstGeom>
        </p:spPr>
        <p:txBody>
          <a:bodyPr vert="horz" wrap="square" lIns="0" tIns="12700" rIns="0" bIns="0" rtlCol="0">
            <a:spAutoFit/>
          </a:bodyPr>
          <a:lstStyle/>
          <a:p>
            <a:pPr marL="12700">
              <a:spcBef>
                <a:spcPts val="100"/>
              </a:spcBef>
            </a:pPr>
            <a:r>
              <a:rPr lang="en-IN" sz="3200" spc="-10" dirty="0">
                <a:solidFill>
                  <a:srgbClr val="FFFFFF"/>
                </a:solidFill>
                <a:latin typeface="Times New Roman" panose="02020603050405020304" pitchFamily="18" charset="0"/>
                <a:cs typeface="Times New Roman" panose="02020603050405020304" pitchFamily="18" charset="0"/>
              </a:rPr>
              <a:t>About ARP spoofing</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618956" y="241300"/>
            <a:ext cx="5600198" cy="1163139"/>
          </a:xfrm>
          <a:prstGeom prst="rect">
            <a:avLst/>
          </a:prstGeom>
          <a:noFill/>
        </p:spPr>
        <p:txBody>
          <a:bodyPr vert="horz" wrap="square" lIns="0" tIns="87630" rIns="0" bIns="0" rtlCol="0">
            <a:spAutoFit/>
          </a:bodyPr>
          <a:lstStyle/>
          <a:p>
            <a:pPr marL="495300">
              <a:spcBef>
                <a:spcPts val="690"/>
              </a:spcBef>
            </a:pPr>
            <a:r>
              <a:rPr lang="en-IN" sz="3200" spc="-15" dirty="0">
                <a:solidFill>
                  <a:srgbClr val="FFFFFF"/>
                </a:solidFill>
                <a:latin typeface="Times New Roman" panose="02020603050405020304" pitchFamily="18" charset="0"/>
                <a:cs typeface="Times New Roman" panose="02020603050405020304" pitchFamily="18" charset="0"/>
              </a:rPr>
              <a:t>Key Features</a:t>
            </a:r>
            <a:endParaRPr lang="en-IN" sz="3200" dirty="0">
              <a:latin typeface="Times New Roman" panose="02020603050405020304" pitchFamily="18" charset="0"/>
              <a:cs typeface="Times New Roman" panose="02020603050405020304" pitchFamily="18" charset="0"/>
            </a:endParaRPr>
          </a:p>
          <a:p>
            <a:pPr marL="495300">
              <a:spcBef>
                <a:spcPts val="690"/>
              </a:spcBef>
            </a:pPr>
            <a:endParaRPr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0343356" y="241300"/>
            <a:ext cx="5600198" cy="580928"/>
          </a:xfrm>
          <a:prstGeom prst="rect">
            <a:avLst/>
          </a:prstGeom>
          <a:noFill/>
        </p:spPr>
        <p:txBody>
          <a:bodyPr vert="horz" wrap="square" lIns="0" tIns="87630" rIns="0" bIns="0" rtlCol="0">
            <a:spAutoFit/>
          </a:bodyPr>
          <a:lstStyle/>
          <a:p>
            <a:pPr marL="406400">
              <a:spcBef>
                <a:spcPts val="690"/>
              </a:spcBef>
            </a:pPr>
            <a:r>
              <a:rPr lang="en-IN" sz="3200" spc="-5" dirty="0">
                <a:solidFill>
                  <a:srgbClr val="FFFFFF"/>
                </a:solidFill>
                <a:latin typeface="Times New Roman" panose="02020603050405020304" pitchFamily="18" charset="0"/>
                <a:cs typeface="Times New Roman" panose="02020603050405020304" pitchFamily="18" charset="0"/>
              </a:rPr>
              <a:t>Flowchart		</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Process</a:t>
            </a:r>
            <a:endParaRPr lang="en-IN" sz="32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827285" y="3794993"/>
            <a:ext cx="13410311" cy="3103414"/>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IN" sz="10000" b="1" dirty="0">
                <a:latin typeface="Times New Roman" panose="02020603050405020304" pitchFamily="18" charset="0"/>
                <a:cs typeface="Times New Roman" panose="02020603050405020304" pitchFamily="18" charset="0"/>
              </a:rPr>
              <a:t>ARP </a:t>
            </a:r>
          </a:p>
          <a:p>
            <a:pPr marL="1223010" marR="5080" indent="-1210945" algn="ctr">
              <a:lnSpc>
                <a:spcPct val="100000"/>
              </a:lnSpc>
              <a:spcBef>
                <a:spcPts val="100"/>
              </a:spcBef>
            </a:pPr>
            <a:r>
              <a:rPr lang="en-IN" sz="10000" b="1" dirty="0">
                <a:latin typeface="Times New Roman" panose="02020603050405020304" pitchFamily="18" charset="0"/>
                <a:cs typeface="Times New Roman" panose="02020603050405020304" pitchFamily="18" charset="0"/>
              </a:rPr>
              <a:t>Spoofing</a:t>
            </a:r>
            <a:endParaRPr lang="cs-CZ" sz="10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0" y="559639"/>
            <a:ext cx="3255964" cy="12818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8"/>
            <a:ext cx="6174904" cy="128186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9" name="object 9"/>
          <p:cNvSpPr txBox="1"/>
          <p:nvPr/>
        </p:nvSpPr>
        <p:spPr>
          <a:xfrm>
            <a:off x="321706" y="683619"/>
            <a:ext cx="6174904" cy="1674817"/>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About ARP Spoofing </a:t>
            </a:r>
            <a:r>
              <a:rPr lang="en-IN" sz="5400" spc="-5" dirty="0">
                <a:solidFill>
                  <a:srgbClr val="FFFFFF"/>
                </a:solidFill>
                <a:cs typeface="Source Sans Pro Light"/>
              </a:rPr>
              <a:t>:</a:t>
            </a:r>
            <a:endParaRPr lang="en-IN" sz="5400" dirty="0">
              <a:cs typeface="Source Sans Pro Light"/>
            </a:endParaRPr>
          </a:p>
        </p:txBody>
      </p:sp>
      <p:sp>
        <p:nvSpPr>
          <p:cNvPr id="26" name="object 26"/>
          <p:cNvSpPr txBox="1"/>
          <p:nvPr/>
        </p:nvSpPr>
        <p:spPr>
          <a:xfrm>
            <a:off x="665162" y="6072245"/>
            <a:ext cx="2561858" cy="443711"/>
          </a:xfrm>
          <a:prstGeom prst="rect">
            <a:avLst/>
          </a:prstGeom>
        </p:spPr>
        <p:txBody>
          <a:bodyPr vert="horz" wrap="square" lIns="0" tIns="12700" rIns="0" bIns="0" rtlCol="0">
            <a:spAutoFit/>
          </a:bodyPr>
          <a:lstStyle/>
          <a:p>
            <a:pPr marL="12700">
              <a:spcBef>
                <a:spcPts val="100"/>
              </a:spcBef>
            </a:pPr>
            <a:r>
              <a:rPr sz="2800" spc="-30">
                <a:solidFill>
                  <a:srgbClr val="FFFFFF"/>
                </a:solidFill>
                <a:cs typeface="Source Sans Pro Light"/>
              </a:rPr>
              <a:t>S</a:t>
            </a:r>
            <a:r>
              <a:rPr sz="2800" spc="-40">
                <a:solidFill>
                  <a:srgbClr val="FFFFFF"/>
                </a:solidFill>
                <a:cs typeface="Source Sans Pro Light"/>
              </a:rPr>
              <a:t>t</a:t>
            </a:r>
            <a:r>
              <a:rPr sz="2800" spc="-10">
                <a:solidFill>
                  <a:srgbClr val="FFFFFF"/>
                </a:solidFill>
                <a:cs typeface="Source Sans Pro Light"/>
              </a:rPr>
              <a:t>anda</a:t>
            </a:r>
            <a:r>
              <a:rPr sz="2800" spc="-25">
                <a:solidFill>
                  <a:srgbClr val="FFFFFF"/>
                </a:solidFill>
                <a:cs typeface="Source Sans Pro Light"/>
              </a:rPr>
              <a:t>r</a:t>
            </a:r>
            <a:r>
              <a:rPr sz="2800">
                <a:solidFill>
                  <a:srgbClr val="FFFFFF"/>
                </a:solidFill>
                <a:cs typeface="Source Sans Pro Light"/>
              </a:rPr>
              <a:t>ds</a:t>
            </a:r>
            <a:endParaRPr sz="2800">
              <a:cs typeface="Source Sans Pro Light"/>
            </a:endParaRPr>
          </a:p>
        </p:txBody>
      </p:sp>
      <p:sp>
        <p:nvSpPr>
          <p:cNvPr id="5" name="object 10"/>
          <p:cNvSpPr txBox="1"/>
          <p:nvPr/>
        </p:nvSpPr>
        <p:spPr>
          <a:xfrm>
            <a:off x="1123950" y="1841500"/>
            <a:ext cx="17220406" cy="497572"/>
          </a:xfrm>
          <a:prstGeom prst="rect">
            <a:avLst/>
          </a:prstGeom>
        </p:spPr>
        <p:txBody>
          <a:bodyPr vert="horz" wrap="square" lIns="0" tIns="5080" rIns="0" bIns="0" rtlCol="0">
            <a:spAutoFit/>
          </a:bodyPr>
          <a:lstStyle/>
          <a:p>
            <a:pPr marL="12700" marR="5080" algn="just">
              <a:lnSpc>
                <a:spcPct val="100000"/>
              </a:lnSpc>
              <a:spcBef>
                <a:spcPts val="100"/>
              </a:spcBef>
            </a:pPr>
            <a:endParaRPr lang="en-US" sz="3200" dirty="0">
              <a:cs typeface="Source Sans Pro Light"/>
            </a:endParaRPr>
          </a:p>
        </p:txBody>
      </p:sp>
      <p:sp>
        <p:nvSpPr>
          <p:cNvPr id="7" name="Rectangle 5">
            <a:extLst>
              <a:ext uri="{FF2B5EF4-FFF2-40B4-BE49-F238E27FC236}">
                <a16:creationId xmlns:a16="http://schemas.microsoft.com/office/drawing/2014/main" id="{B0860FB1-6F12-0540-7A0F-668F8F9F63E8}"/>
              </a:ext>
            </a:extLst>
          </p:cNvPr>
          <p:cNvSpPr>
            <a:spLocks noChangeArrowheads="1"/>
          </p:cNvSpPr>
          <p:nvPr/>
        </p:nvSpPr>
        <p:spPr bwMode="auto">
          <a:xfrm>
            <a:off x="675798" y="4181797"/>
            <a:ext cx="1747031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800" dirty="0">
                <a:latin typeface="Times New Roman" panose="02020603050405020304" pitchFamily="18" charset="0"/>
                <a:cs typeface="Times New Roman" panose="02020603050405020304" pitchFamily="18" charset="0"/>
              </a:rPr>
              <a:t>ARP Spoofing also called ARP Poisoning is a type of network attack where a hacker sends fake ARP messages on a local network. The goal is to trick devices into thinking the attacker’s MAC address belongs to another device, like the router or gateway. This way, the attacker can control the flow of network traffic and see or change data being sent between two devices.</a:t>
            </a:r>
          </a:p>
          <a:p>
            <a:pPr algn="just"/>
            <a:r>
              <a:rPr lang="en-US" sz="2800" dirty="0">
                <a:latin typeface="Times New Roman" panose="02020603050405020304" pitchFamily="18" charset="0"/>
                <a:cs typeface="Times New Roman" panose="02020603050405020304" pitchFamily="18" charset="0"/>
              </a:rPr>
              <a:t>It’s mostly used in Man-in-the-Middle (MITM) attacks, where the attacker can read, change, or block data between a user and the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DA2BD00F-B6CE-4030-BF7A-EFB04C058E98}"/>
              </a:ext>
            </a:extLst>
          </p:cNvPr>
          <p:cNvSpPr/>
          <p:nvPr/>
        </p:nvSpPr>
        <p:spPr>
          <a:xfrm>
            <a:off x="388620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3" name="object 3"/>
          <p:cNvSpPr/>
          <p:nvPr/>
        </p:nvSpPr>
        <p:spPr>
          <a:xfrm>
            <a:off x="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5" name="object 5"/>
          <p:cNvSpPr txBox="1"/>
          <p:nvPr/>
        </p:nvSpPr>
        <p:spPr>
          <a:xfrm>
            <a:off x="720180" y="454079"/>
            <a:ext cx="7162800" cy="843821"/>
          </a:xfrm>
          <a:prstGeom prst="rect">
            <a:avLst/>
          </a:prstGeom>
        </p:spPr>
        <p:txBody>
          <a:bodyPr vert="horz" wrap="square" lIns="0" tIns="12700" rIns="0" bIns="0" rtlCol="0">
            <a:spAutoFit/>
          </a:bodyPr>
          <a:lstStyle/>
          <a:p>
            <a:pPr marL="12700">
              <a:spcBef>
                <a:spcPts val="100"/>
              </a:spcBef>
            </a:pPr>
            <a:r>
              <a:rPr lang="en-IN" sz="5400" spc="-15" dirty="0">
                <a:solidFill>
                  <a:srgbClr val="FFFFFF"/>
                </a:solidFill>
                <a:latin typeface="Times New Roman" panose="02020603050405020304" pitchFamily="18" charset="0"/>
                <a:cs typeface="Times New Roman" panose="02020603050405020304" pitchFamily="18" charset="0"/>
              </a:rPr>
              <a:t>Key Features</a:t>
            </a:r>
            <a:endParaRPr lang="en-IN" sz="5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915379" y="2178348"/>
            <a:ext cx="17179553" cy="6758260"/>
          </a:xfrm>
          <a:prstGeom prst="rect">
            <a:avLst/>
          </a:prstGeom>
        </p:spPr>
        <p:txBody>
          <a:bodyPr vert="horz" wrap="square" lIns="0" tIns="5080" rIns="0" bIns="0" rtlCol="0">
            <a:spAutoFit/>
          </a:bodyPr>
          <a:lstStyle/>
          <a:p>
            <a:r>
              <a:rPr lang="en-US" sz="2800" b="1" dirty="0">
                <a:latin typeface="Times New Roman" panose="02020603050405020304" pitchFamily="18" charset="0"/>
                <a:cs typeface="Times New Roman" panose="02020603050405020304" pitchFamily="18" charset="0"/>
              </a:rPr>
              <a:t>• </a:t>
            </a:r>
            <a:r>
              <a:rPr lang="en-IN" sz="2800" b="1" dirty="0"/>
              <a:t>Traffic Sniffing:</a:t>
            </a:r>
            <a:endParaRPr lang="en-IN" sz="2800" b="1" dirty="0">
              <a:latin typeface="Times New Roman" panose="02020603050405020304" pitchFamily="18" charset="0"/>
              <a:cs typeface="Times New Roman" panose="02020603050405020304" pitchFamily="18" charset="0"/>
            </a:endParaRPr>
          </a:p>
          <a:p>
            <a:r>
              <a:rPr lang="en-US" sz="2800" dirty="0"/>
              <a:t>Lets the attacker see network traffic between the victim and the router.</a:t>
            </a:r>
          </a:p>
          <a:p>
            <a:pPr>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Session Hijacking:</a:t>
            </a:r>
          </a:p>
          <a:p>
            <a:r>
              <a:rPr lang="en-US" sz="2800" dirty="0"/>
              <a:t>The attacker can take over active sessions.</a:t>
            </a:r>
          </a:p>
          <a:p>
            <a:pPr>
              <a:buNone/>
            </a:pP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Stealing Credentials:</a:t>
            </a:r>
          </a:p>
          <a:p>
            <a:r>
              <a:rPr lang="en-US" sz="2800" dirty="0"/>
              <a:t>Can be used to grab </a:t>
            </a:r>
            <a:r>
              <a:rPr lang="en-US" sz="2800" dirty="0">
                <a:latin typeface="Times New Roman" panose="02020603050405020304" pitchFamily="18" charset="0"/>
                <a:cs typeface="Times New Roman" panose="02020603050405020304" pitchFamily="18" charset="0"/>
              </a:rPr>
              <a:t>usernames</a:t>
            </a:r>
            <a:r>
              <a:rPr lang="en-US" sz="2800" dirty="0"/>
              <a:t>, passwords and other private data.</a:t>
            </a:r>
          </a:p>
          <a:p>
            <a:pPr>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Data Manipulation:</a:t>
            </a:r>
            <a:endParaRPr lang="en-IN" sz="2800" b="1" dirty="0">
              <a:latin typeface="Times New Roman" panose="02020603050405020304" pitchFamily="18" charset="0"/>
              <a:cs typeface="Times New Roman" panose="02020603050405020304" pitchFamily="18" charset="0"/>
            </a:endParaRPr>
          </a:p>
          <a:p>
            <a:r>
              <a:rPr lang="en-US" sz="2800" dirty="0"/>
              <a:t>Allows the attacker to add or change information in the data being sent.</a:t>
            </a:r>
          </a:p>
          <a:p>
            <a:pPr>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Network Disruption:</a:t>
            </a:r>
          </a:p>
          <a:p>
            <a:r>
              <a:rPr lang="en-US" sz="2800" dirty="0"/>
              <a:t>Can break communication between devices or cause a denial of service</a:t>
            </a:r>
            <a:r>
              <a:rPr lang="en-IN" sz="2800" dirty="0"/>
              <a:t>(DoS)</a:t>
            </a:r>
            <a:r>
              <a:rPr lang="en-US" sz="2800" dirty="0"/>
              <a:t>.</a:t>
            </a:r>
          </a:p>
          <a:p>
            <a:pPr>
              <a:buNone/>
            </a:pPr>
            <a:endParaRPr lang="en-US" sz="2800" dirty="0">
              <a:latin typeface="Times New Roman" panose="02020603050405020304" pitchFamily="18" charset="0"/>
              <a:cs typeface="Times New Roman" panose="02020603050405020304" pitchFamily="18" charset="0"/>
            </a:endParaRPr>
          </a:p>
          <a:p>
            <a:pPr marL="351790" algn="just">
              <a:lnSpc>
                <a:spcPct val="100000"/>
              </a:lnSpc>
              <a:spcBef>
                <a:spcPts val="100"/>
              </a:spcBef>
            </a:pPr>
            <a:endParaRPr lang="en-US" dirty="0">
              <a:cs typeface="Source Sans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0FA2E8-6545-F549-BCD3-139DEA7BAF39}"/>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r>
              <a:rPr lang="en-IN" sz="5400" spc="-5" dirty="0">
                <a:solidFill>
                  <a:srgbClr val="FFFFFF"/>
                </a:solidFill>
                <a:latin typeface="Times New Roman" panose="02020603050405020304" pitchFamily="18" charset="0"/>
                <a:cs typeface="Times New Roman" panose="02020603050405020304" pitchFamily="18" charset="0"/>
              </a:rPr>
              <a:t>     Flowchart</a:t>
            </a:r>
            <a:endParaRPr sz="5400" dirty="0">
              <a:latin typeface="Times New Roman" panose="02020603050405020304" pitchFamily="18" charset="0"/>
              <a:cs typeface="Times New Roman" panose="02020603050405020304" pitchFamily="18" charset="0"/>
            </a:endParaRPr>
          </a:p>
        </p:txBody>
      </p:sp>
      <p:pic>
        <p:nvPicPr>
          <p:cNvPr id="5" name="Picture 4" descr="A diagram of steps to a network&#10;&#10;AI-generated content may be incorrect.">
            <a:extLst>
              <a:ext uri="{FF2B5EF4-FFF2-40B4-BE49-F238E27FC236}">
                <a16:creationId xmlns:a16="http://schemas.microsoft.com/office/drawing/2014/main" id="{C3ADF9C7-0DBE-EED1-4CEF-C9C97AF43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168" y="1384300"/>
            <a:ext cx="5183348" cy="9127566"/>
          </a:xfrm>
          <a:prstGeom prst="rect">
            <a:avLst/>
          </a:prstGeom>
        </p:spPr>
      </p:pic>
    </p:spTree>
    <p:extLst>
      <p:ext uri="{BB962C8B-B14F-4D97-AF65-F5344CB8AC3E}">
        <p14:creationId xmlns:p14="http://schemas.microsoft.com/office/powerpoint/2010/main" val="210577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5562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504156" y="540478"/>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dirty="0">
                <a:solidFill>
                  <a:srgbClr val="FFFFFF"/>
                </a:solidFill>
                <a:latin typeface="Times New Roman" panose="02020603050405020304" pitchFamily="18" charset="0"/>
                <a:cs typeface="Times New Roman" panose="02020603050405020304" pitchFamily="18" charset="0"/>
              </a:rPr>
              <a:t>Process</a:t>
            </a:r>
            <a:endParaRPr lang="en-US" sz="5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971550" y="1758112"/>
            <a:ext cx="16623506" cy="7355860"/>
          </a:xfrm>
          <a:prstGeom prst="rect">
            <a:avLst/>
          </a:prstGeom>
        </p:spPr>
        <p:txBody>
          <a:bodyPr vert="horz" wrap="square" lIns="0" tIns="5080" rIns="0" bIns="0" rtlCol="0">
            <a:spAutoFit/>
          </a:bodyPr>
          <a:lstStyle/>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1: </a:t>
            </a:r>
            <a:r>
              <a:rPr lang="en-IN" sz="2800" dirty="0">
                <a:latin typeface="Times New Roman" panose="02020603050405020304" pitchFamily="18" charset="0"/>
                <a:cs typeface="Times New Roman" panose="02020603050405020304" pitchFamily="18" charset="0"/>
              </a:rPr>
              <a:t>Find Your Targets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First, use a tool like Nmap to find the IP and MAC addresses of devices on your network.</a:t>
            </a:r>
          </a:p>
          <a:p>
            <a:pPr marL="12700" marR="5080">
              <a:spcBef>
                <a:spcPts val="100"/>
              </a:spcBef>
            </a:pPr>
            <a:r>
              <a:rPr lang="en-US" sz="2800" dirty="0">
                <a:latin typeface="Times New Roman" panose="02020603050405020304" pitchFamily="18" charset="0"/>
                <a:cs typeface="Times New Roman" panose="02020603050405020304" pitchFamily="18" charset="0"/>
              </a:rPr>
              <a:t>Example: </a:t>
            </a:r>
            <a:r>
              <a:rPr lang="en-IN" sz="2800" dirty="0">
                <a:latin typeface="Times New Roman" panose="02020603050405020304" pitchFamily="18" charset="0"/>
                <a:cs typeface="Times New Roman" panose="02020603050405020304" pitchFamily="18" charset="0"/>
              </a:rPr>
              <a:t>192.168.1.10, Gateway - 192.168.1.1</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2: </a:t>
            </a:r>
            <a:r>
              <a:rPr lang="en-IN" sz="2800" dirty="0">
                <a:latin typeface="Times New Roman" panose="02020603050405020304" pitchFamily="18" charset="0"/>
                <a:cs typeface="Times New Roman" panose="02020603050405020304" pitchFamily="18" charset="0"/>
              </a:rPr>
              <a:t>Enter Ips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Enter the IP addresses of the victim device and the default gateway. </a:t>
            </a:r>
          </a:p>
          <a:p>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3: </a:t>
            </a:r>
            <a:r>
              <a:rPr lang="en-IN" sz="2800" dirty="0">
                <a:latin typeface="Times New Roman" panose="02020603050405020304" pitchFamily="18" charset="0"/>
                <a:cs typeface="Times New Roman" panose="02020603050405020304" pitchFamily="18" charset="0"/>
              </a:rPr>
              <a:t>Choose Your Network Interface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Select the interface that will be used for the spoofing, such as eth0 or wlan0.</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4:</a:t>
            </a:r>
            <a:r>
              <a:rPr lang="en-IN" sz="2800" dirty="0">
                <a:latin typeface="Times New Roman" panose="02020603050405020304" pitchFamily="18" charset="0"/>
                <a:cs typeface="Times New Roman" panose="02020603050405020304" pitchFamily="18" charset="0"/>
              </a:rPr>
              <a:t> Start ARP Spoofing Attack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Click start to begin spoofing. The tool will send fake ARP replies to redirect the traffic through your system.</a:t>
            </a:r>
          </a:p>
          <a:p>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5: </a:t>
            </a:r>
            <a:r>
              <a:rPr lang="en-IN" sz="2800" dirty="0">
                <a:latin typeface="Times New Roman" panose="02020603050405020304" pitchFamily="18" charset="0"/>
                <a:cs typeface="Times New Roman" panose="02020603050405020304" pitchFamily="18" charset="0"/>
              </a:rPr>
              <a:t>Watch the Traffic (Optional) :</a:t>
            </a:r>
          </a:p>
          <a:p>
            <a:r>
              <a:rPr lang="en-US" sz="2800" dirty="0">
                <a:latin typeface="Times New Roman" panose="02020603050405020304" pitchFamily="18" charset="0"/>
                <a:cs typeface="Times New Roman" panose="02020603050405020304" pitchFamily="18" charset="0"/>
              </a:rPr>
              <a:t>• You can use tools like Wireshark or </a:t>
            </a:r>
            <a:r>
              <a:rPr lang="en-US" sz="2800" dirty="0" err="1">
                <a:latin typeface="Times New Roman" panose="02020603050405020304" pitchFamily="18" charset="0"/>
                <a:cs typeface="Times New Roman" panose="02020603050405020304" pitchFamily="18" charset="0"/>
              </a:rPr>
              <a:t>Tcpdump</a:t>
            </a:r>
            <a:r>
              <a:rPr lang="en-US" sz="2800" dirty="0">
                <a:latin typeface="Times New Roman" panose="02020603050405020304" pitchFamily="18" charset="0"/>
                <a:cs typeface="Times New Roman" panose="02020603050405020304" pitchFamily="18" charset="0"/>
              </a:rPr>
              <a:t> to look at the captured traffic.</a:t>
            </a: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2. </a:t>
            </a:r>
            <a:r>
              <a:rPr lang="en-US" sz="2800" spc="-10" dirty="0">
                <a:solidFill>
                  <a:srgbClr val="FFFFFF"/>
                </a:solidFill>
                <a:cs typeface="Source Sans Pro Light"/>
              </a:rPr>
              <a:t>Relation </a:t>
            </a:r>
            <a:r>
              <a:rPr lang="en-US" sz="2800" spc="-5" dirty="0">
                <a:solidFill>
                  <a:srgbClr val="FFFFFF"/>
                </a:solidFill>
                <a:cs typeface="Source Sans Pro Light"/>
              </a:rPr>
              <a:t>between </a:t>
            </a:r>
            <a:r>
              <a:rPr lang="en-US" sz="2800" dirty="0">
                <a:solidFill>
                  <a:srgbClr val="FFFFFF"/>
                </a:solidFill>
                <a:cs typeface="Source Sans Pro Light"/>
              </a:rPr>
              <a:t>Earth, Sun, </a:t>
            </a:r>
            <a:r>
              <a:rPr lang="en-US" sz="2800" spc="-5" dirty="0">
                <a:solidFill>
                  <a:srgbClr val="FFFFFF"/>
                </a:solidFill>
                <a:cs typeface="Source Sans Pro Light"/>
              </a:rPr>
              <a:t>and</a:t>
            </a:r>
            <a:r>
              <a:rPr lang="en-US" sz="2800" spc="-35" dirty="0">
                <a:solidFill>
                  <a:srgbClr val="FFFFFF"/>
                </a:solidFill>
                <a:cs typeface="Source Sans Pro Light"/>
              </a:rPr>
              <a:t> </a:t>
            </a:r>
            <a:r>
              <a:rPr lang="en-US" sz="2800" dirty="0">
                <a:solidFill>
                  <a:srgbClr val="FFFFFF"/>
                </a:solidFill>
                <a:cs typeface="Source Sans Pro Light"/>
              </a:rPr>
              <a:t>Moon</a:t>
            </a:r>
            <a:endParaRPr lang="en-US" sz="2800" dirty="0">
              <a:cs typeface="Source Sans Pro Light"/>
            </a:endParaRPr>
          </a:p>
        </p:txBody>
      </p:sp>
      <p:sp>
        <p:nvSpPr>
          <p:cNvPr id="6" name="object 6"/>
          <p:cNvSpPr txBox="1"/>
          <p:nvPr/>
        </p:nvSpPr>
        <p:spPr>
          <a:xfrm>
            <a:off x="1152228" y="1399027"/>
            <a:ext cx="17449006" cy="7266092"/>
          </a:xfrm>
          <a:prstGeom prst="rect">
            <a:avLst/>
          </a:prstGeom>
        </p:spPr>
        <p:txBody>
          <a:bodyPr vert="horz" wrap="square" lIns="0" tIns="5080" rIns="0" bIns="0" rtlCol="0">
            <a:spAutoFit/>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a:t>
            </a:r>
            <a:r>
              <a:rPr lang="en-IN" sz="2800" b="1" dirty="0">
                <a:latin typeface="Times New Roman" panose="02020603050405020304" pitchFamily="18" charset="0"/>
                <a:cs typeface="Times New Roman" panose="02020603050405020304" pitchFamily="18" charset="0"/>
              </a:rPr>
              <a:t>6: </a:t>
            </a:r>
            <a:r>
              <a:rPr lang="en-IN" sz="2800" dirty="0">
                <a:latin typeface="Times New Roman" panose="02020603050405020304" pitchFamily="18" charset="0"/>
                <a:cs typeface="Times New Roman" panose="02020603050405020304" pitchFamily="18" charset="0"/>
              </a:rPr>
              <a:t>Stop the Attack :</a:t>
            </a:r>
          </a:p>
          <a:p>
            <a:r>
              <a:rPr lang="en-US" sz="2800" dirty="0">
                <a:latin typeface="Times New Roman" panose="02020603050405020304" pitchFamily="18" charset="0"/>
                <a:cs typeface="Times New Roman" panose="02020603050405020304" pitchFamily="18" charset="0"/>
              </a:rPr>
              <a:t>• Once you’re done testing, stop the spoofing to return everything to normal.</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Let's look at an example:</a:t>
            </a:r>
          </a:p>
          <a:p>
            <a:pPr>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arpspoof</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eth0 -t 192.168.1.10 192.168.1.1</a:t>
            </a:r>
          </a:p>
          <a:p>
            <a:pPr>
              <a:buNone/>
            </a:pP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US" sz="2800" dirty="0">
                <a:latin typeface="Times New Roman" panose="02020603050405020304" pitchFamily="18" charset="0"/>
                <a:cs typeface="Times New Roman" panose="02020603050405020304" pitchFamily="18" charset="0"/>
              </a:rPr>
              <a:t>Now lets breakdown the command:-</a:t>
            </a:r>
          </a:p>
          <a:p>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eth0: Use the eth0 network interface.</a:t>
            </a:r>
          </a:p>
          <a:p>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 192.168.1.10: The target device (victim).</a:t>
            </a:r>
          </a:p>
          <a:p>
            <a:r>
              <a:rPr lang="en-US" sz="2800" dirty="0">
                <a:latin typeface="Times New Roman" panose="02020603050405020304" pitchFamily="18" charset="0"/>
                <a:cs typeface="Times New Roman" panose="02020603050405020304" pitchFamily="18" charset="0"/>
              </a:rPr>
              <a:t>• 192.168.1.1: The gateway or router being spoofed.</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US" sz="2800" dirty="0">
                <a:latin typeface="Times New Roman" panose="02020603050405020304" pitchFamily="18" charset="0"/>
                <a:cs typeface="Times New Roman" panose="02020603050405020304" pitchFamily="18" charset="0"/>
              </a:rPr>
              <a:t>To spoof both directions (victim and router), you can run another command with the IPs reversed.</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4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160</TotalTime>
  <Words>460</Words>
  <Application>Microsoft Office PowerPoint</Application>
  <PresentationFormat>Custom</PresentationFormat>
  <Paragraphs>52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ARYA</dc:creator>
  <cp:lastModifiedBy>BHAVESH ARYA</cp:lastModifiedBy>
  <cp:revision>8</cp:revision>
  <dcterms:created xsi:type="dcterms:W3CDTF">2025-04-06T02:54:56Z</dcterms:created>
  <dcterms:modified xsi:type="dcterms:W3CDTF">2025-04-11T02:59:56Z</dcterms:modified>
</cp:coreProperties>
</file>