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8"/>
  </p:notesMasterIdLst>
  <p:sldIdLst>
    <p:sldId id="256" r:id="rId2"/>
    <p:sldId id="257" r:id="rId3"/>
    <p:sldId id="259" r:id="rId4"/>
    <p:sldId id="264" r:id="rId5"/>
    <p:sldId id="258" r:id="rId6"/>
    <p:sldId id="265" r:id="rId7"/>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4" userDrawn="1">
          <p15:clr>
            <a:srgbClr val="A4A3A4"/>
          </p15:clr>
        </p15:guide>
        <p15:guide id="2" pos="612" userDrawn="1">
          <p15:clr>
            <a:srgbClr val="A4A3A4"/>
          </p15:clr>
        </p15:guide>
        <p15:guide id="3" pos="4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F3"/>
    <a:srgbClr val="FFA100"/>
    <a:srgbClr val="FFBF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p:cViewPr varScale="1">
        <p:scale>
          <a:sx n="50" d="100"/>
          <a:sy n="50" d="100"/>
        </p:scale>
        <p:origin x="864" y="53"/>
      </p:cViewPr>
      <p:guideLst>
        <p:guide orient="horz" pos="344"/>
        <p:guide pos="612"/>
        <p:guide pos="42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11.04.2025</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4/11/2025</a:t>
            </a:fld>
            <a:endParaRPr lang="en-US"/>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4/11/2025</a:t>
            </a:fld>
            <a:endParaRPr lang="en-US"/>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4/11/2025</a:t>
            </a:fld>
            <a:endParaRPr lang="en-US"/>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6860" kern="1200">
          <a:solidFill>
            <a:schemeClr val="tx1"/>
          </a:solidFill>
          <a:latin typeface="+mj-lt"/>
          <a:ea typeface="+mj-ea"/>
          <a:cs typeface="+mj-cs"/>
        </a:defRPr>
      </a:lvl1pPr>
    </p:titleStyle>
    <p:bodyStyle>
      <a:lvl1pPr marL="356433" indent="-356433" algn="l" defTabSz="1425732" rtl="0" eaLnBrk="1" latinLnBrk="0" hangingPunct="1">
        <a:lnSpc>
          <a:spcPct val="90000"/>
        </a:lnSpc>
        <a:spcBef>
          <a:spcPts val="1559"/>
        </a:spcBef>
        <a:buFont typeface="Arial" panose="020B0604020202020204" pitchFamily="34" charset="0"/>
        <a:buChar char="•"/>
        <a:defRPr sz="4366" kern="1200">
          <a:solidFill>
            <a:schemeClr val="tx1"/>
          </a:solidFill>
          <a:latin typeface="+mn-lt"/>
          <a:ea typeface="+mn-ea"/>
          <a:cs typeface="+mn-cs"/>
        </a:defRPr>
      </a:lvl1pPr>
      <a:lvl2pPr marL="1069299" indent="-356433" algn="l" defTabSz="1425732" rtl="0" eaLnBrk="1" latinLnBrk="0" hangingPunct="1">
        <a:lnSpc>
          <a:spcPct val="90000"/>
        </a:lnSpc>
        <a:spcBef>
          <a:spcPts val="780"/>
        </a:spcBef>
        <a:buFont typeface="Arial" panose="020B0604020202020204" pitchFamily="34" charset="0"/>
        <a:buChar char="•"/>
        <a:defRPr sz="3742" kern="1200">
          <a:solidFill>
            <a:schemeClr val="tx1"/>
          </a:solidFill>
          <a:latin typeface="+mn-lt"/>
          <a:ea typeface="+mn-ea"/>
          <a:cs typeface="+mn-cs"/>
        </a:defRPr>
      </a:lvl2pPr>
      <a:lvl3pPr marL="1782166" indent="-356433" algn="l" defTabSz="1425732" rtl="0" eaLnBrk="1" latinLnBrk="0" hangingPunct="1">
        <a:lnSpc>
          <a:spcPct val="90000"/>
        </a:lnSpc>
        <a:spcBef>
          <a:spcPts val="780"/>
        </a:spcBef>
        <a:buFont typeface="Arial" panose="020B0604020202020204" pitchFamily="34" charset="0"/>
        <a:buChar char="•"/>
        <a:defRPr sz="3118"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20F95502-65C6-482A-9B40-DDCB8DAA9D75}"/>
              </a:ext>
            </a:extLst>
          </p:cNvPr>
          <p:cNvGrpSpPr/>
          <p:nvPr/>
        </p:nvGrpSpPr>
        <p:grpSpPr>
          <a:xfrm>
            <a:off x="0" y="0"/>
            <a:ext cx="19010313" cy="1112119"/>
            <a:chOff x="-324644" y="2222500"/>
            <a:chExt cx="22261685" cy="1302327"/>
          </a:xfrm>
        </p:grpSpPr>
        <p:sp>
          <p:nvSpPr>
            <p:cNvPr id="2" name="object 2"/>
            <p:cNvSpPr/>
            <p:nvPr/>
          </p:nvSpPr>
          <p:spPr>
            <a:xfrm>
              <a:off x="-324644"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a:p>
          </p:txBody>
        </p:sp>
        <p:sp>
          <p:nvSpPr>
            <p:cNvPr id="3" name="object 3"/>
            <p:cNvSpPr/>
            <p:nvPr/>
          </p:nvSpPr>
          <p:spPr>
            <a:xfrm>
              <a:off x="16363156" y="2222500"/>
              <a:ext cx="5573885" cy="1302327"/>
            </a:xfrm>
            <a:custGeom>
              <a:avLst/>
              <a:gdLst/>
              <a:ahLst/>
              <a:cxnLst/>
              <a:rect l="l" t="t" r="r" b="b"/>
              <a:pathLst>
                <a:path w="1883409" h="440055">
                  <a:moveTo>
                    <a:pt x="0" y="0"/>
                  </a:moveTo>
                  <a:lnTo>
                    <a:pt x="0" y="439737"/>
                  </a:lnTo>
                  <a:lnTo>
                    <a:pt x="1883155" y="439737"/>
                  </a:lnTo>
                  <a:lnTo>
                    <a:pt x="1883155" y="0"/>
                  </a:lnTo>
                  <a:lnTo>
                    <a:pt x="0" y="0"/>
                  </a:lnTo>
                  <a:close/>
                </a:path>
              </a:pathLst>
            </a:custGeom>
            <a:solidFill>
              <a:srgbClr val="FF8200"/>
            </a:solidFill>
          </p:spPr>
          <p:txBody>
            <a:bodyPr wrap="square" lIns="0" tIns="0" rIns="0" bIns="0" rtlCol="0"/>
            <a:lstStyle/>
            <a:p>
              <a:endParaRPr/>
            </a:p>
          </p:txBody>
        </p:sp>
        <p:sp>
          <p:nvSpPr>
            <p:cNvPr id="22" name="object 2">
              <a:extLst>
                <a:ext uri="{FF2B5EF4-FFF2-40B4-BE49-F238E27FC236}">
                  <a16:creationId xmlns:a16="http://schemas.microsoft.com/office/drawing/2014/main" id="{3708B453-DDCE-42C1-9AB9-A8D5DDCA46AD}"/>
                </a:ext>
              </a:extLst>
            </p:cNvPr>
            <p:cNvSpPr/>
            <p:nvPr/>
          </p:nvSpPr>
          <p:spPr>
            <a:xfrm>
              <a:off x="52379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BF00"/>
            </a:solidFill>
          </p:spPr>
          <p:txBody>
            <a:bodyPr wrap="square" lIns="0" tIns="0" rIns="0" bIns="0" rtlCol="0"/>
            <a:lstStyle/>
            <a:p>
              <a:endParaRPr/>
            </a:p>
          </p:txBody>
        </p:sp>
        <p:sp>
          <p:nvSpPr>
            <p:cNvPr id="23" name="object 2">
              <a:extLst>
                <a:ext uri="{FF2B5EF4-FFF2-40B4-BE49-F238E27FC236}">
                  <a16:creationId xmlns:a16="http://schemas.microsoft.com/office/drawing/2014/main" id="{7D360C87-DA57-4F00-96B5-35199AD11657}"/>
                </a:ext>
              </a:extLst>
            </p:cNvPr>
            <p:cNvSpPr/>
            <p:nvPr/>
          </p:nvSpPr>
          <p:spPr>
            <a:xfrm>
              <a:off x="10800556" y="2222500"/>
              <a:ext cx="5600193" cy="1302327"/>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FFA100"/>
            </a:solidFill>
          </p:spPr>
          <p:txBody>
            <a:bodyPr wrap="square" lIns="0" tIns="0" rIns="0" bIns="0" rtlCol="0"/>
            <a:lstStyle/>
            <a:p>
              <a:endParaRPr/>
            </a:p>
          </p:txBody>
        </p:sp>
      </p:grpSp>
      <p:sp>
        <p:nvSpPr>
          <p:cNvPr id="4" name="object 4"/>
          <p:cNvSpPr txBox="1"/>
          <p:nvPr/>
        </p:nvSpPr>
        <p:spPr>
          <a:xfrm>
            <a:off x="1124113" y="317500"/>
            <a:ext cx="3835570" cy="505267"/>
          </a:xfrm>
          <a:prstGeom prst="rect">
            <a:avLst/>
          </a:prstGeom>
        </p:spPr>
        <p:txBody>
          <a:bodyPr vert="horz" wrap="square" lIns="0" tIns="12700" rIns="0" bIns="0" rtlCol="0">
            <a:spAutoFit/>
          </a:bodyPr>
          <a:lstStyle/>
          <a:p>
            <a:pPr marL="12700">
              <a:spcBef>
                <a:spcPts val="100"/>
              </a:spcBef>
            </a:pPr>
            <a:r>
              <a:rPr lang="en-IN" sz="3200" spc="-10" dirty="0">
                <a:solidFill>
                  <a:srgbClr val="FFFFFF"/>
                </a:solidFill>
                <a:latin typeface="Times New Roman" panose="02020603050405020304" pitchFamily="18" charset="0"/>
                <a:cs typeface="Times New Roman" panose="02020603050405020304" pitchFamily="18" charset="0"/>
              </a:rPr>
              <a:t>About Burp suit</a:t>
            </a:r>
            <a:endParaRPr sz="32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5618956" y="241300"/>
            <a:ext cx="5600198" cy="580928"/>
          </a:xfrm>
          <a:prstGeom prst="rect">
            <a:avLst/>
          </a:prstGeom>
          <a:noFill/>
        </p:spPr>
        <p:txBody>
          <a:bodyPr vert="horz" wrap="square" lIns="0" tIns="87630" rIns="0" bIns="0" rtlCol="0">
            <a:spAutoFit/>
          </a:bodyPr>
          <a:lstStyle/>
          <a:p>
            <a:pPr marL="12700">
              <a:spcBef>
                <a:spcPts val="100"/>
              </a:spcBef>
            </a:pPr>
            <a:r>
              <a:rPr lang="en-IN" sz="3200" spc="-15" dirty="0">
                <a:solidFill>
                  <a:srgbClr val="FFFFFF"/>
                </a:solidFill>
                <a:latin typeface="Times New Roman" panose="02020603050405020304" pitchFamily="18" charset="0"/>
                <a:cs typeface="Times New Roman" panose="02020603050405020304" pitchFamily="18" charset="0"/>
              </a:rPr>
              <a:t>Key Features</a:t>
            </a:r>
            <a:endParaRPr lang="en-IN" sz="32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10343356" y="241300"/>
            <a:ext cx="5600198" cy="580928"/>
          </a:xfrm>
          <a:prstGeom prst="rect">
            <a:avLst/>
          </a:prstGeom>
          <a:noFill/>
        </p:spPr>
        <p:txBody>
          <a:bodyPr vert="horz" wrap="square" lIns="0" tIns="87630" rIns="0" bIns="0" rtlCol="0">
            <a:spAutoFit/>
          </a:bodyPr>
          <a:lstStyle/>
          <a:p>
            <a:pPr marL="406400">
              <a:spcBef>
                <a:spcPts val="690"/>
              </a:spcBef>
            </a:pPr>
            <a:r>
              <a:rPr lang="en-IN" sz="3200" spc="-5" dirty="0">
                <a:solidFill>
                  <a:srgbClr val="FFFFFF"/>
                </a:solidFill>
                <a:latin typeface="Times New Roman" panose="02020603050405020304" pitchFamily="18" charset="0"/>
                <a:cs typeface="Times New Roman" panose="02020603050405020304" pitchFamily="18" charset="0"/>
              </a:rPr>
              <a:t>Flowchart		</a:t>
            </a:r>
            <a:endParaRPr sz="32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15601156" y="317500"/>
            <a:ext cx="2785059" cy="505267"/>
          </a:xfrm>
          <a:prstGeom prst="rect">
            <a:avLst/>
          </a:prstGeom>
        </p:spPr>
        <p:txBody>
          <a:bodyPr vert="horz" wrap="square" lIns="0" tIns="12700" rIns="0" bIns="0" rtlCol="0">
            <a:spAutoFit/>
          </a:bodyPr>
          <a:lstStyle/>
          <a:p>
            <a:pPr marL="12700">
              <a:spcBef>
                <a:spcPts val="100"/>
              </a:spcBef>
            </a:pPr>
            <a:r>
              <a:rPr lang="en-IN" sz="3200" spc="-15" dirty="0">
                <a:solidFill>
                  <a:srgbClr val="FFFFFF"/>
                </a:solidFill>
                <a:latin typeface="Times New Roman" panose="02020603050405020304" pitchFamily="18" charset="0"/>
                <a:cs typeface="Times New Roman" panose="02020603050405020304" pitchFamily="18" charset="0"/>
              </a:rPr>
              <a:t>Process</a:t>
            </a:r>
            <a:endParaRPr sz="3200" dirty="0">
              <a:latin typeface="Times New Roman" panose="02020603050405020304" pitchFamily="18" charset="0"/>
              <a:cs typeface="Times New Roman" panose="02020603050405020304" pitchFamily="18" charset="0"/>
            </a:endParaRPr>
          </a:p>
        </p:txBody>
      </p:sp>
      <p:pic>
        <p:nvPicPr>
          <p:cNvPr id="9" name="Picture 8" descr="A logo with black text&#10;&#10;AI-generated content may be incorrect.">
            <a:extLst>
              <a:ext uri="{FF2B5EF4-FFF2-40B4-BE49-F238E27FC236}">
                <a16:creationId xmlns:a16="http://schemas.microsoft.com/office/drawing/2014/main" id="{7E36528B-99BE-3DDD-8538-A84B73A8D3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1089" y="2322364"/>
            <a:ext cx="13638497" cy="68407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object 25">
            <a:extLst>
              <a:ext uri="{FF2B5EF4-FFF2-40B4-BE49-F238E27FC236}">
                <a16:creationId xmlns:a16="http://schemas.microsoft.com/office/drawing/2014/main" id="{B0B58718-7E01-4089-AB2D-16ED7C458608}"/>
              </a:ext>
            </a:extLst>
          </p:cNvPr>
          <p:cNvSpPr/>
          <p:nvPr/>
        </p:nvSpPr>
        <p:spPr>
          <a:xfrm>
            <a:off x="0" y="559639"/>
            <a:ext cx="3255964" cy="1281860"/>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37" name="object 25">
            <a:extLst>
              <a:ext uri="{FF2B5EF4-FFF2-40B4-BE49-F238E27FC236}">
                <a16:creationId xmlns:a16="http://schemas.microsoft.com/office/drawing/2014/main" id="{DA0DC4C1-9A7A-4898-9E8F-D9FD8F5E5C53}"/>
              </a:ext>
            </a:extLst>
          </p:cNvPr>
          <p:cNvSpPr/>
          <p:nvPr/>
        </p:nvSpPr>
        <p:spPr>
          <a:xfrm>
            <a:off x="970756" y="559638"/>
            <a:ext cx="4357936" cy="1281861"/>
          </a:xfrm>
          <a:custGeom>
            <a:avLst/>
            <a:gdLst/>
            <a:ahLst/>
            <a:cxnLst/>
            <a:rect l="l" t="t" r="r" b="b"/>
            <a:pathLst>
              <a:path w="1955164" h="437514">
                <a:moveTo>
                  <a:pt x="1736031" y="0"/>
                </a:moveTo>
                <a:lnTo>
                  <a:pt x="0" y="0"/>
                </a:lnTo>
                <a:lnTo>
                  <a:pt x="0" y="437153"/>
                </a:lnTo>
                <a:lnTo>
                  <a:pt x="1736031" y="437153"/>
                </a:lnTo>
                <a:lnTo>
                  <a:pt x="1786148" y="431380"/>
                </a:lnTo>
                <a:lnTo>
                  <a:pt x="1832155" y="414936"/>
                </a:lnTo>
                <a:lnTo>
                  <a:pt x="1872739" y="389134"/>
                </a:lnTo>
                <a:lnTo>
                  <a:pt x="1906588" y="355285"/>
                </a:lnTo>
                <a:lnTo>
                  <a:pt x="1932391" y="314701"/>
                </a:lnTo>
                <a:lnTo>
                  <a:pt x="1948834" y="268694"/>
                </a:lnTo>
                <a:lnTo>
                  <a:pt x="1954607" y="218577"/>
                </a:lnTo>
                <a:lnTo>
                  <a:pt x="1948834" y="168459"/>
                </a:lnTo>
                <a:lnTo>
                  <a:pt x="1932391" y="122452"/>
                </a:lnTo>
                <a:lnTo>
                  <a:pt x="1906588" y="81868"/>
                </a:lnTo>
                <a:lnTo>
                  <a:pt x="1872739" y="48018"/>
                </a:lnTo>
                <a:lnTo>
                  <a:pt x="1832155" y="22216"/>
                </a:lnTo>
                <a:lnTo>
                  <a:pt x="1786148" y="5772"/>
                </a:lnTo>
                <a:lnTo>
                  <a:pt x="1736031" y="0"/>
                </a:lnTo>
                <a:close/>
              </a:path>
            </a:pathLst>
          </a:custGeom>
          <a:solidFill>
            <a:srgbClr val="00B0F0"/>
          </a:solidFill>
        </p:spPr>
        <p:txBody>
          <a:bodyPr wrap="square" lIns="0" tIns="0" rIns="0" bIns="0" rtlCol="0"/>
          <a:lstStyle/>
          <a:p>
            <a:endParaRPr/>
          </a:p>
        </p:txBody>
      </p:sp>
      <p:sp>
        <p:nvSpPr>
          <p:cNvPr id="9" name="object 9"/>
          <p:cNvSpPr txBox="1"/>
          <p:nvPr/>
        </p:nvSpPr>
        <p:spPr>
          <a:xfrm>
            <a:off x="321706" y="683619"/>
            <a:ext cx="6174904" cy="843821"/>
          </a:xfrm>
          <a:prstGeom prst="rect">
            <a:avLst/>
          </a:prstGeom>
        </p:spPr>
        <p:txBody>
          <a:bodyPr vert="horz" wrap="square" lIns="0" tIns="12700" rIns="0" bIns="0" rtlCol="0">
            <a:spAutoFit/>
          </a:bodyPr>
          <a:lstStyle/>
          <a:p>
            <a:pPr marL="12700">
              <a:spcBef>
                <a:spcPts val="100"/>
              </a:spcBef>
            </a:pPr>
            <a:r>
              <a:rPr lang="en-IN" sz="5400" spc="-5" dirty="0">
                <a:solidFill>
                  <a:srgbClr val="FFFFFF"/>
                </a:solidFill>
                <a:latin typeface="Times New Roman" panose="02020603050405020304" pitchFamily="18" charset="0"/>
                <a:cs typeface="Times New Roman" panose="02020603050405020304" pitchFamily="18" charset="0"/>
              </a:rPr>
              <a:t>About Burp suit</a:t>
            </a:r>
            <a:r>
              <a:rPr lang="en-IN" sz="5400" spc="-5" dirty="0">
                <a:solidFill>
                  <a:srgbClr val="FFFFFF"/>
                </a:solidFill>
                <a:cs typeface="Source Sans Pro Light"/>
              </a:rPr>
              <a:t>:</a:t>
            </a:r>
            <a:endParaRPr lang="en-IN" sz="5400" dirty="0">
              <a:cs typeface="Source Sans Pro Light"/>
            </a:endParaRPr>
          </a:p>
        </p:txBody>
      </p:sp>
      <p:sp>
        <p:nvSpPr>
          <p:cNvPr id="26" name="object 26"/>
          <p:cNvSpPr txBox="1"/>
          <p:nvPr/>
        </p:nvSpPr>
        <p:spPr>
          <a:xfrm>
            <a:off x="665162" y="6072245"/>
            <a:ext cx="2561858" cy="443711"/>
          </a:xfrm>
          <a:prstGeom prst="rect">
            <a:avLst/>
          </a:prstGeom>
        </p:spPr>
        <p:txBody>
          <a:bodyPr vert="horz" wrap="square" lIns="0" tIns="12700" rIns="0" bIns="0" rtlCol="0">
            <a:spAutoFit/>
          </a:bodyPr>
          <a:lstStyle/>
          <a:p>
            <a:pPr marL="12700">
              <a:spcBef>
                <a:spcPts val="100"/>
              </a:spcBef>
            </a:pPr>
            <a:r>
              <a:rPr sz="2800" spc="-30">
                <a:solidFill>
                  <a:srgbClr val="FFFFFF"/>
                </a:solidFill>
                <a:cs typeface="Source Sans Pro Light"/>
              </a:rPr>
              <a:t>S</a:t>
            </a:r>
            <a:r>
              <a:rPr sz="2800" spc="-40">
                <a:solidFill>
                  <a:srgbClr val="FFFFFF"/>
                </a:solidFill>
                <a:cs typeface="Source Sans Pro Light"/>
              </a:rPr>
              <a:t>t</a:t>
            </a:r>
            <a:r>
              <a:rPr sz="2800" spc="-10">
                <a:solidFill>
                  <a:srgbClr val="FFFFFF"/>
                </a:solidFill>
                <a:cs typeface="Source Sans Pro Light"/>
              </a:rPr>
              <a:t>anda</a:t>
            </a:r>
            <a:r>
              <a:rPr sz="2800" spc="-25">
                <a:solidFill>
                  <a:srgbClr val="FFFFFF"/>
                </a:solidFill>
                <a:cs typeface="Source Sans Pro Light"/>
              </a:rPr>
              <a:t>r</a:t>
            </a:r>
            <a:r>
              <a:rPr sz="2800">
                <a:solidFill>
                  <a:srgbClr val="FFFFFF"/>
                </a:solidFill>
                <a:cs typeface="Source Sans Pro Light"/>
              </a:rPr>
              <a:t>ds</a:t>
            </a:r>
            <a:endParaRPr sz="2800">
              <a:cs typeface="Source Sans Pro Light"/>
            </a:endParaRPr>
          </a:p>
        </p:txBody>
      </p:sp>
      <p:sp>
        <p:nvSpPr>
          <p:cNvPr id="5" name="object 10"/>
          <p:cNvSpPr txBox="1"/>
          <p:nvPr/>
        </p:nvSpPr>
        <p:spPr>
          <a:xfrm>
            <a:off x="1123950" y="1841500"/>
            <a:ext cx="17220406" cy="497572"/>
          </a:xfrm>
          <a:prstGeom prst="rect">
            <a:avLst/>
          </a:prstGeom>
        </p:spPr>
        <p:txBody>
          <a:bodyPr vert="horz" wrap="square" lIns="0" tIns="5080" rIns="0" bIns="0" rtlCol="0">
            <a:spAutoFit/>
          </a:bodyPr>
          <a:lstStyle/>
          <a:p>
            <a:pPr marL="12700" marR="5080" algn="just">
              <a:lnSpc>
                <a:spcPct val="100000"/>
              </a:lnSpc>
              <a:spcBef>
                <a:spcPts val="100"/>
              </a:spcBef>
            </a:pPr>
            <a:endParaRPr lang="en-US" sz="3200" dirty="0">
              <a:cs typeface="Source Sans Pro Light"/>
            </a:endParaRPr>
          </a:p>
        </p:txBody>
      </p:sp>
      <p:sp>
        <p:nvSpPr>
          <p:cNvPr id="7" name="Rectangle 5">
            <a:extLst>
              <a:ext uri="{FF2B5EF4-FFF2-40B4-BE49-F238E27FC236}">
                <a16:creationId xmlns:a16="http://schemas.microsoft.com/office/drawing/2014/main" id="{B0860FB1-6F12-0540-7A0F-668F8F9F63E8}"/>
              </a:ext>
            </a:extLst>
          </p:cNvPr>
          <p:cNvSpPr>
            <a:spLocks noChangeArrowheads="1"/>
          </p:cNvSpPr>
          <p:nvPr/>
        </p:nvSpPr>
        <p:spPr bwMode="auto">
          <a:xfrm>
            <a:off x="675798" y="4397240"/>
            <a:ext cx="17470318"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None/>
            </a:pPr>
            <a:r>
              <a:rPr lang="en-US" sz="2800" dirty="0">
                <a:latin typeface="Times New Roman" panose="02020603050405020304" pitchFamily="18" charset="0"/>
                <a:cs typeface="Times New Roman" panose="02020603050405020304" pitchFamily="18" charset="0"/>
              </a:rPr>
              <a:t>Burp Suite is one of the best tools used to conduct web application penetration testing. It is a go between between your browser and website you are checking out, allowing you to see and make changes to everything that is being sent or received. It is really great for catching things like broken authentication, insecure inputs or hidden flaws.</a:t>
            </a:r>
          </a:p>
          <a:p>
            <a:pPr algn="just">
              <a:buNone/>
            </a:pPr>
            <a:endParaRPr lang="en-US" sz="2800" dirty="0">
              <a:latin typeface="Times New Roman" panose="02020603050405020304" pitchFamily="18" charset="0"/>
              <a:cs typeface="Times New Roman" panose="02020603050405020304" pitchFamily="18" charset="0"/>
            </a:endParaRPr>
          </a:p>
          <a:p>
            <a:pPr algn="just">
              <a:buNone/>
            </a:pPr>
            <a:r>
              <a:rPr lang="en-US" sz="2800" dirty="0">
                <a:latin typeface="Times New Roman" panose="02020603050405020304" pitchFamily="18" charset="0"/>
                <a:cs typeface="Times New Roman" panose="02020603050405020304" pitchFamily="18" charset="0"/>
              </a:rPr>
              <a:t>Burp Suite is comprised of a set of tools that act together and it is convenient for both beginner and advanced testers.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DA2BD00F-B6CE-4030-BF7A-EFB04C058E98}"/>
              </a:ext>
            </a:extLst>
          </p:cNvPr>
          <p:cNvSpPr/>
          <p:nvPr/>
        </p:nvSpPr>
        <p:spPr>
          <a:xfrm>
            <a:off x="3886200" y="469900"/>
            <a:ext cx="4780756" cy="828000"/>
          </a:xfrm>
          <a:custGeom>
            <a:avLst/>
            <a:gdLst/>
            <a:ahLst/>
            <a:cxnLst/>
            <a:rect l="l" t="t" r="r" b="b"/>
            <a:pathLst>
              <a:path w="2929255" h="437514">
                <a:moveTo>
                  <a:pt x="2710340" y="0"/>
                </a:moveTo>
                <a:lnTo>
                  <a:pt x="0" y="0"/>
                </a:lnTo>
                <a:lnTo>
                  <a:pt x="0" y="437154"/>
                </a:lnTo>
                <a:lnTo>
                  <a:pt x="2710340" y="437154"/>
                </a:lnTo>
                <a:lnTo>
                  <a:pt x="2760457" y="431381"/>
                </a:lnTo>
                <a:lnTo>
                  <a:pt x="2806464" y="414937"/>
                </a:lnTo>
                <a:lnTo>
                  <a:pt x="2847048" y="389135"/>
                </a:lnTo>
                <a:lnTo>
                  <a:pt x="2880897" y="355286"/>
                </a:lnTo>
                <a:lnTo>
                  <a:pt x="2906699" y="314702"/>
                </a:lnTo>
                <a:lnTo>
                  <a:pt x="2923143" y="268695"/>
                </a:lnTo>
                <a:lnTo>
                  <a:pt x="2928915" y="218577"/>
                </a:lnTo>
                <a:lnTo>
                  <a:pt x="2923143" y="168459"/>
                </a:lnTo>
                <a:lnTo>
                  <a:pt x="2906699" y="122452"/>
                </a:lnTo>
                <a:lnTo>
                  <a:pt x="2880897" y="81868"/>
                </a:lnTo>
                <a:lnTo>
                  <a:pt x="2847048" y="48019"/>
                </a:lnTo>
                <a:lnTo>
                  <a:pt x="2806464" y="22216"/>
                </a:lnTo>
                <a:lnTo>
                  <a:pt x="2760457" y="5772"/>
                </a:lnTo>
                <a:lnTo>
                  <a:pt x="2710340" y="0"/>
                </a:lnTo>
                <a:close/>
              </a:path>
            </a:pathLst>
          </a:custGeom>
          <a:solidFill>
            <a:srgbClr val="00A0F0"/>
          </a:solidFill>
        </p:spPr>
        <p:txBody>
          <a:bodyPr wrap="square" lIns="0" tIns="0" rIns="0" bIns="0" rtlCol="0"/>
          <a:lstStyle/>
          <a:p>
            <a:endParaRPr dirty="0"/>
          </a:p>
        </p:txBody>
      </p:sp>
      <p:sp>
        <p:nvSpPr>
          <p:cNvPr id="3" name="object 3"/>
          <p:cNvSpPr/>
          <p:nvPr/>
        </p:nvSpPr>
        <p:spPr>
          <a:xfrm>
            <a:off x="0" y="469900"/>
            <a:ext cx="4780756" cy="828000"/>
          </a:xfrm>
          <a:custGeom>
            <a:avLst/>
            <a:gdLst/>
            <a:ahLst/>
            <a:cxnLst/>
            <a:rect l="l" t="t" r="r" b="b"/>
            <a:pathLst>
              <a:path w="2929255" h="437514">
                <a:moveTo>
                  <a:pt x="2710340" y="0"/>
                </a:moveTo>
                <a:lnTo>
                  <a:pt x="0" y="0"/>
                </a:lnTo>
                <a:lnTo>
                  <a:pt x="0" y="437154"/>
                </a:lnTo>
                <a:lnTo>
                  <a:pt x="2710340" y="437154"/>
                </a:lnTo>
                <a:lnTo>
                  <a:pt x="2760457" y="431381"/>
                </a:lnTo>
                <a:lnTo>
                  <a:pt x="2806464" y="414937"/>
                </a:lnTo>
                <a:lnTo>
                  <a:pt x="2847048" y="389135"/>
                </a:lnTo>
                <a:lnTo>
                  <a:pt x="2880897" y="355286"/>
                </a:lnTo>
                <a:lnTo>
                  <a:pt x="2906699" y="314702"/>
                </a:lnTo>
                <a:lnTo>
                  <a:pt x="2923143" y="268695"/>
                </a:lnTo>
                <a:lnTo>
                  <a:pt x="2928915" y="218577"/>
                </a:lnTo>
                <a:lnTo>
                  <a:pt x="2923143" y="168459"/>
                </a:lnTo>
                <a:lnTo>
                  <a:pt x="2906699" y="122452"/>
                </a:lnTo>
                <a:lnTo>
                  <a:pt x="2880897" y="81868"/>
                </a:lnTo>
                <a:lnTo>
                  <a:pt x="2847048" y="48019"/>
                </a:lnTo>
                <a:lnTo>
                  <a:pt x="2806464" y="22216"/>
                </a:lnTo>
                <a:lnTo>
                  <a:pt x="2760457" y="5772"/>
                </a:lnTo>
                <a:lnTo>
                  <a:pt x="2710340" y="0"/>
                </a:lnTo>
                <a:close/>
              </a:path>
            </a:pathLst>
          </a:custGeom>
          <a:solidFill>
            <a:srgbClr val="00A0F0"/>
          </a:solidFill>
        </p:spPr>
        <p:txBody>
          <a:bodyPr wrap="square" lIns="0" tIns="0" rIns="0" bIns="0" rtlCol="0"/>
          <a:lstStyle/>
          <a:p>
            <a:endParaRPr dirty="0"/>
          </a:p>
        </p:txBody>
      </p:sp>
      <p:sp>
        <p:nvSpPr>
          <p:cNvPr id="5" name="object 5"/>
          <p:cNvSpPr txBox="1"/>
          <p:nvPr/>
        </p:nvSpPr>
        <p:spPr>
          <a:xfrm>
            <a:off x="720180" y="454079"/>
            <a:ext cx="7162800" cy="843821"/>
          </a:xfrm>
          <a:prstGeom prst="rect">
            <a:avLst/>
          </a:prstGeom>
        </p:spPr>
        <p:txBody>
          <a:bodyPr vert="horz" wrap="square" lIns="0" tIns="12700" rIns="0" bIns="0" rtlCol="0">
            <a:spAutoFit/>
          </a:bodyPr>
          <a:lstStyle/>
          <a:p>
            <a:pPr marL="12700">
              <a:spcBef>
                <a:spcPts val="100"/>
              </a:spcBef>
            </a:pPr>
            <a:r>
              <a:rPr lang="en-IN" sz="5400" spc="-15" dirty="0">
                <a:solidFill>
                  <a:srgbClr val="FFFFFF"/>
                </a:solidFill>
                <a:latin typeface="Times New Roman" panose="02020603050405020304" pitchFamily="18" charset="0"/>
                <a:cs typeface="Times New Roman" panose="02020603050405020304" pitchFamily="18" charset="0"/>
              </a:rPr>
              <a:t>Key Features</a:t>
            </a:r>
            <a:endParaRPr lang="en-IN" sz="54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915379" y="2178348"/>
            <a:ext cx="17179553" cy="6037550"/>
          </a:xfrm>
          <a:prstGeom prst="rect">
            <a:avLst/>
          </a:prstGeom>
        </p:spPr>
        <p:txBody>
          <a:bodyPr vert="horz" wrap="square" lIns="0" tIns="5080" rIns="0" bIns="0" rtlCol="0">
            <a:spAutoFit/>
          </a:bodyPr>
          <a:lstStyle/>
          <a:p>
            <a:r>
              <a:rPr lang="en-US" sz="2800" b="1" dirty="0">
                <a:latin typeface="Times New Roman" panose="02020603050405020304" pitchFamily="18" charset="0"/>
                <a:cs typeface="Times New Roman" panose="02020603050405020304" pitchFamily="18" charset="0"/>
              </a:rPr>
              <a:t>• Proxy Tool: </a:t>
            </a:r>
          </a:p>
          <a:p>
            <a:r>
              <a:rPr lang="en-US" sz="2800" dirty="0">
                <a:latin typeface="Times New Roman" panose="02020603050405020304" pitchFamily="18" charset="0"/>
                <a:cs typeface="Times New Roman" panose="02020603050405020304" pitchFamily="18" charset="0"/>
              </a:rPr>
              <a:t>Intercepts traffic between your browser and the target site so you can inspect or manipulate it.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Scanner (Pro version): </a:t>
            </a:r>
          </a:p>
          <a:p>
            <a:r>
              <a:rPr lang="en-US" sz="2800" dirty="0">
                <a:latin typeface="Times New Roman" panose="02020603050405020304" pitchFamily="18" charset="0"/>
                <a:cs typeface="Times New Roman" panose="02020603050405020304" pitchFamily="18" charset="0"/>
              </a:rPr>
              <a:t>Automatically scans sites for vulnerabilities like XSS, SQLi, etc.</a:t>
            </a:r>
          </a:p>
          <a:p>
            <a:endParaRPr lang="en-US" sz="2800" b="1"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Repeater: </a:t>
            </a:r>
          </a:p>
          <a:p>
            <a:r>
              <a:rPr lang="en-US" sz="2800" dirty="0">
                <a:latin typeface="Times New Roman" panose="02020603050405020304" pitchFamily="18" charset="0"/>
                <a:cs typeface="Times New Roman" panose="02020603050405020304" pitchFamily="18" charset="0"/>
              </a:rPr>
              <a:t>Enables you to manually manipulate and resend requests to see how the server will react.</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Intruder:</a:t>
            </a:r>
          </a:p>
          <a:p>
            <a:r>
              <a:rPr lang="en-US" sz="2800" dirty="0">
                <a:latin typeface="Times New Roman" panose="02020603050405020304" pitchFamily="18" charset="0"/>
                <a:cs typeface="Times New Roman" panose="02020603050405020304" pitchFamily="18" charset="0"/>
              </a:rPr>
              <a:t>Used for automatic attacks like brute force or fuzzing inputs.</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 Decoder &amp; Comparer: </a:t>
            </a:r>
          </a:p>
          <a:p>
            <a:r>
              <a:rPr lang="en-US" sz="2800" dirty="0">
                <a:latin typeface="Times New Roman" panose="02020603050405020304" pitchFamily="18" charset="0"/>
                <a:cs typeface="Times New Roman" panose="02020603050405020304" pitchFamily="18" charset="0"/>
              </a:rPr>
              <a:t>Helps you inspect encoded data and compare request/response data.</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00FA2E8-6545-F549-BCD3-139DEA7BAF39}"/>
              </a:ext>
            </a:extLst>
          </p:cNvPr>
          <p:cNvSpPr/>
          <p:nvPr/>
        </p:nvSpPr>
        <p:spPr>
          <a:xfrm>
            <a:off x="1" y="5563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r>
              <a:rPr lang="en-IN" sz="5400" spc="-5" dirty="0">
                <a:solidFill>
                  <a:srgbClr val="FFFFFF"/>
                </a:solidFill>
                <a:latin typeface="Times New Roman" panose="02020603050405020304" pitchFamily="18" charset="0"/>
                <a:cs typeface="Times New Roman" panose="02020603050405020304" pitchFamily="18" charset="0"/>
              </a:rPr>
              <a:t>     Flowchart</a:t>
            </a:r>
            <a:endParaRPr sz="5400" dirty="0">
              <a:latin typeface="Times New Roman" panose="02020603050405020304" pitchFamily="18" charset="0"/>
              <a:cs typeface="Times New Roman" panose="02020603050405020304" pitchFamily="18" charset="0"/>
            </a:endParaRPr>
          </a:p>
        </p:txBody>
      </p:sp>
      <p:pic>
        <p:nvPicPr>
          <p:cNvPr id="5" name="Picture 4" descr="A diagram of steps to a website&#10;&#10;AI-generated content may be incorrect.">
            <a:extLst>
              <a:ext uri="{FF2B5EF4-FFF2-40B4-BE49-F238E27FC236}">
                <a16:creationId xmlns:a16="http://schemas.microsoft.com/office/drawing/2014/main" id="{BEBF9CEE-0986-4E11-DCD4-8DA876D35A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3510" y="1384300"/>
            <a:ext cx="3763292" cy="8824271"/>
          </a:xfrm>
          <a:prstGeom prst="rect">
            <a:avLst/>
          </a:prstGeom>
        </p:spPr>
      </p:pic>
    </p:spTree>
    <p:extLst>
      <p:ext uri="{BB962C8B-B14F-4D97-AF65-F5344CB8AC3E}">
        <p14:creationId xmlns:p14="http://schemas.microsoft.com/office/powerpoint/2010/main" val="2105776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2">
            <a:extLst>
              <a:ext uri="{FF2B5EF4-FFF2-40B4-BE49-F238E27FC236}">
                <a16:creationId xmlns:a16="http://schemas.microsoft.com/office/drawing/2014/main" id="{BDEAF6CC-8A52-4857-8B04-619F92B05F6D}"/>
              </a:ext>
            </a:extLst>
          </p:cNvPr>
          <p:cNvSpPr/>
          <p:nvPr/>
        </p:nvSpPr>
        <p:spPr>
          <a:xfrm>
            <a:off x="1" y="556300"/>
            <a:ext cx="5542756"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2" name="object 2"/>
          <p:cNvSpPr/>
          <p:nvPr/>
        </p:nvSpPr>
        <p:spPr>
          <a:xfrm>
            <a:off x="4528271" y="556299"/>
            <a:ext cx="4214885" cy="828000"/>
          </a:xfrm>
          <a:custGeom>
            <a:avLst/>
            <a:gdLst/>
            <a:ahLst/>
            <a:cxnLst/>
            <a:rect l="l" t="t" r="r" b="b"/>
            <a:pathLst>
              <a:path w="2389505" h="437514">
                <a:moveTo>
                  <a:pt x="2170722" y="0"/>
                </a:moveTo>
                <a:lnTo>
                  <a:pt x="0" y="0"/>
                </a:lnTo>
                <a:lnTo>
                  <a:pt x="0" y="437153"/>
                </a:lnTo>
                <a:lnTo>
                  <a:pt x="2170722" y="437153"/>
                </a:lnTo>
                <a:lnTo>
                  <a:pt x="2220839" y="431380"/>
                </a:lnTo>
                <a:lnTo>
                  <a:pt x="2266846" y="414936"/>
                </a:lnTo>
                <a:lnTo>
                  <a:pt x="2307430" y="389134"/>
                </a:lnTo>
                <a:lnTo>
                  <a:pt x="2341280" y="355285"/>
                </a:lnTo>
                <a:lnTo>
                  <a:pt x="2367082" y="314701"/>
                </a:lnTo>
                <a:lnTo>
                  <a:pt x="2383526" y="268694"/>
                </a:lnTo>
                <a:lnTo>
                  <a:pt x="2389299" y="218577"/>
                </a:lnTo>
                <a:lnTo>
                  <a:pt x="2383526" y="168459"/>
                </a:lnTo>
                <a:lnTo>
                  <a:pt x="2367082" y="122452"/>
                </a:lnTo>
                <a:lnTo>
                  <a:pt x="2341280" y="81868"/>
                </a:lnTo>
                <a:lnTo>
                  <a:pt x="2307430" y="48018"/>
                </a:lnTo>
                <a:lnTo>
                  <a:pt x="2266846" y="22216"/>
                </a:lnTo>
                <a:lnTo>
                  <a:pt x="2220839" y="5772"/>
                </a:lnTo>
                <a:lnTo>
                  <a:pt x="2170722" y="0"/>
                </a:lnTo>
                <a:close/>
              </a:path>
            </a:pathLst>
          </a:custGeom>
          <a:solidFill>
            <a:srgbClr val="00A0F0"/>
          </a:solidFill>
        </p:spPr>
        <p:txBody>
          <a:bodyPr wrap="square" lIns="0" tIns="0" rIns="0" bIns="0" rtlCol="0"/>
          <a:lstStyle/>
          <a:p>
            <a:endParaRPr/>
          </a:p>
        </p:txBody>
      </p:sp>
      <p:sp>
        <p:nvSpPr>
          <p:cNvPr id="4" name="object 4"/>
          <p:cNvSpPr txBox="1"/>
          <p:nvPr/>
        </p:nvSpPr>
        <p:spPr>
          <a:xfrm>
            <a:off x="504156" y="540478"/>
            <a:ext cx="9601200" cy="843821"/>
          </a:xfrm>
          <a:prstGeom prst="rect">
            <a:avLst/>
          </a:prstGeom>
        </p:spPr>
        <p:txBody>
          <a:bodyPr vert="horz" wrap="square" lIns="0" tIns="12700" rIns="0" bIns="0" rtlCol="0">
            <a:spAutoFit/>
          </a:bodyPr>
          <a:lstStyle/>
          <a:p>
            <a:pPr marL="12700">
              <a:lnSpc>
                <a:spcPct val="100000"/>
              </a:lnSpc>
              <a:spcBef>
                <a:spcPts val="100"/>
              </a:spcBef>
            </a:pPr>
            <a:r>
              <a:rPr lang="en-US" sz="5400" dirty="0">
                <a:solidFill>
                  <a:srgbClr val="FFFFFF"/>
                </a:solidFill>
                <a:latin typeface="Times New Roman" panose="02020603050405020304" pitchFamily="18" charset="0"/>
                <a:cs typeface="Times New Roman" panose="02020603050405020304" pitchFamily="18" charset="0"/>
              </a:rPr>
              <a:t>Process</a:t>
            </a:r>
            <a:endParaRPr lang="en-US" sz="5400" dirty="0">
              <a:latin typeface="Times New Roman" panose="02020603050405020304" pitchFamily="18" charset="0"/>
              <a:cs typeface="Times New Roman" panose="02020603050405020304" pitchFamily="18" charset="0"/>
            </a:endParaRPr>
          </a:p>
        </p:txBody>
      </p:sp>
      <p:sp>
        <p:nvSpPr>
          <p:cNvPr id="6" name="object 6"/>
          <p:cNvSpPr txBox="1"/>
          <p:nvPr/>
        </p:nvSpPr>
        <p:spPr>
          <a:xfrm>
            <a:off x="971550" y="1758112"/>
            <a:ext cx="16623506" cy="6912149"/>
          </a:xfrm>
          <a:prstGeom prst="rect">
            <a:avLst/>
          </a:prstGeom>
        </p:spPr>
        <p:txBody>
          <a:bodyPr vert="horz" wrap="square" lIns="0" tIns="5080" rIns="0" bIns="0" rtlCol="0">
            <a:spAutoFit/>
          </a:bodyPr>
          <a:lstStyle/>
          <a:p>
            <a:pPr marL="12700" marR="5080">
              <a:lnSpc>
                <a:spcPct val="100000"/>
              </a:lnSpc>
              <a:spcBef>
                <a:spcPts val="100"/>
              </a:spcBef>
            </a:pPr>
            <a:endParaRPr lang="en-US" sz="2800" dirty="0">
              <a:latin typeface="Times New Roman" panose="02020603050405020304" pitchFamily="18" charset="0"/>
              <a:cs typeface="Times New Roman" panose="02020603050405020304" pitchFamily="18" charset="0"/>
            </a:endParaRPr>
          </a:p>
          <a:p>
            <a:pPr marL="12700" marR="5080">
              <a:lnSpc>
                <a:spcPct val="100000"/>
              </a:lnSpc>
              <a:spcBef>
                <a:spcPts val="100"/>
              </a:spcBef>
            </a:pPr>
            <a:endParaRPr lang="en-US" sz="2800" dirty="0">
              <a:latin typeface="Times New Roman" panose="02020603050405020304" pitchFamily="18" charset="0"/>
              <a:cs typeface="Times New Roman" panose="02020603050405020304" pitchFamily="18" charset="0"/>
            </a:endParaRPr>
          </a:p>
          <a:p>
            <a:pPr>
              <a:buNone/>
            </a:pPr>
            <a:r>
              <a:rPr lang="en-US" sz="2800" b="1" dirty="0">
                <a:latin typeface="Times New Roman" panose="02020603050405020304" pitchFamily="18" charset="0"/>
                <a:cs typeface="Times New Roman" panose="02020603050405020304" pitchFamily="18" charset="0"/>
              </a:rPr>
              <a:t>Step 1: </a:t>
            </a:r>
            <a:r>
              <a:rPr lang="en-US" sz="2800" dirty="0">
                <a:latin typeface="Times New Roman" panose="02020603050405020304" pitchFamily="18" charset="0"/>
                <a:cs typeface="Times New Roman" panose="02020603050405020304" pitchFamily="18" charset="0"/>
              </a:rPr>
              <a:t> Set Up Your Browser</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Make your browser use the Burp Suite proxy (usually 127.0.0.1:8080). Burp will then be able to intercept and listen to the traffic.</a:t>
            </a:r>
          </a:p>
          <a:p>
            <a:pPr>
              <a:buNone/>
            </a:pP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Step 2: </a:t>
            </a:r>
            <a:r>
              <a:rPr lang="en-IN" sz="2800" dirty="0">
                <a:latin typeface="Times New Roman" panose="02020603050405020304" pitchFamily="18" charset="0"/>
                <a:cs typeface="Times New Roman" panose="02020603050405020304" pitchFamily="18" charset="0"/>
              </a:rPr>
              <a:t>Intercept Requests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With Burp running, go to the target website. Burp will intercept requests and responses, which you can view in the Proxy tab.</a:t>
            </a:r>
          </a:p>
          <a:p>
            <a:pPr>
              <a:buNone/>
            </a:pP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Step 3: </a:t>
            </a:r>
            <a:r>
              <a:rPr lang="en-IN" sz="2800" dirty="0">
                <a:latin typeface="Times New Roman" panose="02020603050405020304" pitchFamily="18" charset="0"/>
                <a:cs typeface="Times New Roman" panose="02020603050405020304" pitchFamily="18" charset="0"/>
              </a:rPr>
              <a:t>Explore the Site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Click the site. Burp will graph the site topology and intercept traffic.</a:t>
            </a:r>
          </a:p>
          <a:p>
            <a:pPr>
              <a:buNone/>
            </a:pP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Step 4:</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Use Tools like Repeater and Intruder</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Repeater: Select a request and manually modify it to attempt different inputs.</a:t>
            </a:r>
          </a:p>
          <a:p>
            <a:r>
              <a:rPr lang="en-US" sz="2800" dirty="0">
                <a:latin typeface="Times New Roman" panose="02020603050405020304" pitchFamily="18" charset="0"/>
                <a:cs typeface="Times New Roman" panose="02020603050405020304" pitchFamily="18" charset="0"/>
              </a:rPr>
              <a:t>• Intruder: Execute attacks like brute force or fuzzing automatically.</a:t>
            </a:r>
          </a:p>
        </p:txBody>
      </p:sp>
      <p:sp>
        <p:nvSpPr>
          <p:cNvPr id="18" name="Rectangle 17">
            <a:extLst>
              <a:ext uri="{FF2B5EF4-FFF2-40B4-BE49-F238E27FC236}">
                <a16:creationId xmlns:a16="http://schemas.microsoft.com/office/drawing/2014/main" id="{3C1060C9-446F-41D8-8C1F-17E33F3A523D}"/>
              </a:ext>
            </a:extLst>
          </p:cNvPr>
          <p:cNvSpPr/>
          <p:nvPr/>
        </p:nvSpPr>
        <p:spPr>
          <a:xfrm>
            <a:off x="9711341" y="8738722"/>
            <a:ext cx="2954270" cy="369332"/>
          </a:xfrm>
          <a:prstGeom prst="rect">
            <a:avLst/>
          </a:prstGeom>
        </p:spPr>
        <p:txBody>
          <a:bodyPr wrap="none">
            <a:spAutoFit/>
          </a:bodyPr>
          <a:lstStyle/>
          <a:p>
            <a:r>
              <a:rPr lang="en-US">
                <a:solidFill>
                  <a:schemeClr val="bg1"/>
                </a:solidFill>
              </a:rPr>
              <a:t>Click on the model to interact</a:t>
            </a:r>
            <a:endParaRPr lang="cs-CZ">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665956" y="748444"/>
            <a:ext cx="9601200"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FFFFFF"/>
                </a:solidFill>
                <a:cs typeface="Source Sans Pro Light"/>
              </a:rPr>
              <a:t>2. </a:t>
            </a:r>
            <a:r>
              <a:rPr lang="en-US" sz="2800" spc="-10" dirty="0">
                <a:solidFill>
                  <a:srgbClr val="FFFFFF"/>
                </a:solidFill>
                <a:cs typeface="Source Sans Pro Light"/>
              </a:rPr>
              <a:t>Relation </a:t>
            </a:r>
            <a:r>
              <a:rPr lang="en-US" sz="2800" spc="-5" dirty="0">
                <a:solidFill>
                  <a:srgbClr val="FFFFFF"/>
                </a:solidFill>
                <a:cs typeface="Source Sans Pro Light"/>
              </a:rPr>
              <a:t>between </a:t>
            </a:r>
            <a:r>
              <a:rPr lang="en-US" sz="2800" dirty="0">
                <a:solidFill>
                  <a:srgbClr val="FFFFFF"/>
                </a:solidFill>
                <a:cs typeface="Source Sans Pro Light"/>
              </a:rPr>
              <a:t>Earth, Sun, </a:t>
            </a:r>
            <a:r>
              <a:rPr lang="en-US" sz="2800" spc="-5" dirty="0">
                <a:solidFill>
                  <a:srgbClr val="FFFFFF"/>
                </a:solidFill>
                <a:cs typeface="Source Sans Pro Light"/>
              </a:rPr>
              <a:t>and</a:t>
            </a:r>
            <a:r>
              <a:rPr lang="en-US" sz="2800" spc="-35" dirty="0">
                <a:solidFill>
                  <a:srgbClr val="FFFFFF"/>
                </a:solidFill>
                <a:cs typeface="Source Sans Pro Light"/>
              </a:rPr>
              <a:t> </a:t>
            </a:r>
            <a:r>
              <a:rPr lang="en-US" sz="2800" dirty="0">
                <a:solidFill>
                  <a:srgbClr val="FFFFFF"/>
                </a:solidFill>
                <a:cs typeface="Source Sans Pro Light"/>
              </a:rPr>
              <a:t>Moon</a:t>
            </a:r>
            <a:endParaRPr lang="en-US" sz="2800" dirty="0">
              <a:cs typeface="Source Sans Pro Light"/>
            </a:endParaRPr>
          </a:p>
        </p:txBody>
      </p:sp>
      <p:sp>
        <p:nvSpPr>
          <p:cNvPr id="6" name="object 6"/>
          <p:cNvSpPr txBox="1"/>
          <p:nvPr/>
        </p:nvSpPr>
        <p:spPr>
          <a:xfrm>
            <a:off x="1152228" y="1399027"/>
            <a:ext cx="17449006" cy="4770537"/>
          </a:xfrm>
          <a:prstGeom prst="rect">
            <a:avLst/>
          </a:prstGeom>
        </p:spPr>
        <p:txBody>
          <a:bodyPr vert="horz" wrap="square" lIns="0" tIns="5080" rIns="0" bIns="0" rtlCol="0">
            <a:spAutoFit/>
          </a:bodyPr>
          <a:lstStyle/>
          <a:p>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Step 5: </a:t>
            </a:r>
            <a:r>
              <a:rPr lang="en-IN" sz="2800" dirty="0"/>
              <a:t>Scan for Vulnerabilities (Pro) </a:t>
            </a:r>
          </a:p>
          <a:p>
            <a:r>
              <a:rPr lang="en-US" sz="2800" dirty="0">
                <a:latin typeface="Times New Roman" panose="02020603050405020304" pitchFamily="18" charset="0"/>
                <a:cs typeface="Times New Roman" panose="02020603050405020304" pitchFamily="18" charset="0"/>
              </a:rPr>
              <a:t>• If you have Pro, you can run an automated scan to determine security vulnerabilities.</a:t>
            </a:r>
          </a:p>
          <a:p>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Step 6: </a:t>
            </a:r>
            <a:r>
              <a:rPr lang="en-IN" sz="2800" dirty="0" err="1"/>
              <a:t>Analyze</a:t>
            </a:r>
            <a:r>
              <a:rPr lang="en-IN" sz="2800" dirty="0"/>
              <a:t> the Results</a:t>
            </a:r>
          </a:p>
          <a:p>
            <a:r>
              <a:rPr lang="en-US" sz="2800" dirty="0">
                <a:latin typeface="Times New Roman" panose="02020603050405020304" pitchFamily="18" charset="0"/>
                <a:cs typeface="Times New Roman" panose="02020603050405020304" pitchFamily="18" charset="0"/>
              </a:rPr>
              <a:t>• Scan the output for vulnerabilities or anything out of the ordinary. You can also export the results for a report.</a:t>
            </a:r>
          </a:p>
          <a:p>
            <a:pPr algn="just"/>
            <a:endParaRPr lang="en-US" sz="2800" dirty="0">
              <a:latin typeface="Times New Roman" panose="02020603050405020304" pitchFamily="18" charset="0"/>
              <a:cs typeface="Times New Roman" panose="02020603050405020304" pitchFamily="18" charset="0"/>
            </a:endParaRPr>
          </a:p>
          <a:p>
            <a:pPr marL="12700" marR="5080" algn="just">
              <a:spcBef>
                <a:spcPts val="100"/>
              </a:spcBef>
            </a:pPr>
            <a:r>
              <a:rPr lang="en-US" sz="2800" b="1" dirty="0">
                <a:latin typeface="Times New Roman" panose="02020603050405020304" pitchFamily="18" charset="0"/>
                <a:cs typeface="Times New Roman" panose="02020603050405020304" pitchFamily="18" charset="0"/>
              </a:rPr>
              <a:t>Example Use Case:</a:t>
            </a:r>
          </a:p>
          <a:p>
            <a:pPr marL="12700" marR="5080" algn="just">
              <a:spcBef>
                <a:spcPts val="100"/>
              </a:spcBef>
            </a:pPr>
            <a:r>
              <a:rPr lang="en-US" sz="2800" dirty="0">
                <a:latin typeface="Times New Roman" panose="02020603050405020304" pitchFamily="18" charset="0"/>
                <a:cs typeface="Times New Roman" panose="02020603050405020304" pitchFamily="18" charset="0"/>
              </a:rPr>
              <a:t>You open a login page in your browser, Burp intercepts the request. You send that request to Repeater, try different passwords and see how the site responds. This tells you if the site is vulnerable to brute force or weak authentication.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7403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havior of space object - by Lifeliqe.potx" id="{B9C66860-991F-4B9E-BE24-F67EBFE187B1}" vid="{CE56F777-F8E9-4D01-B2D2-2BFB7FC9D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Behavior of space objects</Template>
  <TotalTime>238</TotalTime>
  <Words>447</Words>
  <Application>Microsoft Office PowerPoint</Application>
  <PresentationFormat>Custom</PresentationFormat>
  <Paragraphs>45</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Source Sans Pro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BHAVESH ARYA</dc:creator>
  <cp:lastModifiedBy>BHAVESH ARYA</cp:lastModifiedBy>
  <cp:revision>10</cp:revision>
  <dcterms:created xsi:type="dcterms:W3CDTF">2025-04-06T02:54:56Z</dcterms:created>
  <dcterms:modified xsi:type="dcterms:W3CDTF">2025-04-11T06:33:45Z</dcterms:modified>
</cp:coreProperties>
</file>