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8"/>
  </p:notesMasterIdLst>
  <p:sldIdLst>
    <p:sldId id="256" r:id="rId2"/>
    <p:sldId id="257" r:id="rId3"/>
    <p:sldId id="259" r:id="rId4"/>
    <p:sldId id="264" r:id="rId5"/>
    <p:sldId id="258" r:id="rId6"/>
    <p:sldId id="265" r:id="rId7"/>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pos="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31" d="100"/>
          <a:sy n="31" d="100"/>
        </p:scale>
        <p:origin x="48" y="696"/>
      </p:cViewPr>
      <p:guideLst>
        <p:guide orient="horz" pos="344"/>
        <p:guide pos="612"/>
        <p:guide pos="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11.04.2025</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4/11/2025</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xyz.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
        <p:nvSpPr>
          <p:cNvPr id="4" name="object 4"/>
          <p:cNvSpPr txBox="1"/>
          <p:nvPr/>
        </p:nvSpPr>
        <p:spPr>
          <a:xfrm>
            <a:off x="761062" y="317500"/>
            <a:ext cx="3835570" cy="505267"/>
          </a:xfrm>
          <a:prstGeom prst="rect">
            <a:avLst/>
          </a:prstGeom>
        </p:spPr>
        <p:txBody>
          <a:bodyPr vert="horz" wrap="square" lIns="0" tIns="12700" rIns="0" bIns="0" rtlCol="0">
            <a:spAutoFit/>
          </a:bodyPr>
          <a:lstStyle/>
          <a:p>
            <a:pPr marL="12700">
              <a:spcBef>
                <a:spcPts val="100"/>
              </a:spcBef>
            </a:pPr>
            <a:r>
              <a:rPr lang="en-IN" sz="3200" spc="-10" dirty="0">
                <a:solidFill>
                  <a:srgbClr val="FFFFFF"/>
                </a:solidFill>
                <a:latin typeface="Times New Roman" panose="02020603050405020304" pitchFamily="18" charset="0"/>
                <a:cs typeface="Times New Roman" panose="02020603050405020304" pitchFamily="18" charset="0"/>
              </a:rPr>
              <a:t>About </a:t>
            </a:r>
            <a:r>
              <a:rPr lang="en-IN" sz="3200" spc="-10" dirty="0" err="1">
                <a:solidFill>
                  <a:srgbClr val="FFFFFF"/>
                </a:solidFill>
                <a:latin typeface="Times New Roman" panose="02020603050405020304" pitchFamily="18" charset="0"/>
                <a:cs typeface="Times New Roman" panose="02020603050405020304" pitchFamily="18" charset="0"/>
              </a:rPr>
              <a:t>Gobuster</a:t>
            </a:r>
            <a:endParaRPr sz="32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5618956" y="241300"/>
            <a:ext cx="5600198" cy="580928"/>
          </a:xfrm>
          <a:prstGeom prst="rect">
            <a:avLst/>
          </a:prstGeom>
          <a:noFill/>
        </p:spPr>
        <p:txBody>
          <a:bodyPr vert="horz" wrap="square" lIns="0" tIns="87630" rIns="0" bIns="0" rtlCol="0">
            <a:spAutoFit/>
          </a:bodyPr>
          <a:lstStyle/>
          <a:p>
            <a:pPr marL="12700">
              <a:spcBef>
                <a:spcPts val="100"/>
              </a:spcBef>
            </a:pPr>
            <a:r>
              <a:rPr lang="en-IN" sz="3200" spc="-15" dirty="0">
                <a:solidFill>
                  <a:srgbClr val="FFFFFF"/>
                </a:solidFill>
                <a:latin typeface="Times New Roman" panose="02020603050405020304" pitchFamily="18" charset="0"/>
                <a:cs typeface="Times New Roman" panose="02020603050405020304" pitchFamily="18" charset="0"/>
              </a:rPr>
              <a:t>Key Features</a:t>
            </a:r>
            <a:endParaRPr lang="en-IN" sz="32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0343356" y="241300"/>
            <a:ext cx="5600198" cy="580928"/>
          </a:xfrm>
          <a:prstGeom prst="rect">
            <a:avLst/>
          </a:prstGeom>
          <a:noFill/>
        </p:spPr>
        <p:txBody>
          <a:bodyPr vert="horz" wrap="square" lIns="0" tIns="87630" rIns="0" bIns="0" rtlCol="0">
            <a:spAutoFit/>
          </a:bodyPr>
          <a:lstStyle/>
          <a:p>
            <a:pPr marL="406400">
              <a:spcBef>
                <a:spcPts val="690"/>
              </a:spcBef>
            </a:pPr>
            <a:r>
              <a:rPr lang="en-IN" sz="3200" spc="-5" dirty="0">
                <a:solidFill>
                  <a:srgbClr val="FFFFFF"/>
                </a:solidFill>
                <a:latin typeface="Times New Roman" panose="02020603050405020304" pitchFamily="18" charset="0"/>
                <a:cs typeface="Times New Roman" panose="02020603050405020304" pitchFamily="18" charset="0"/>
              </a:rPr>
              <a:t>Flowchart		</a:t>
            </a:r>
            <a:endParaRPr sz="3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IN" sz="3200" spc="-15" dirty="0">
                <a:solidFill>
                  <a:srgbClr val="FFFFFF"/>
                </a:solidFill>
                <a:latin typeface="Times New Roman" panose="02020603050405020304" pitchFamily="18" charset="0"/>
                <a:cs typeface="Times New Roman" panose="02020603050405020304" pitchFamily="18" charset="0"/>
              </a:rPr>
              <a:t>Process</a:t>
            </a:r>
            <a:endParaRPr sz="3200"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2827285" y="3492856"/>
            <a:ext cx="13410311" cy="1551707"/>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10000" b="1" dirty="0" err="1">
                <a:latin typeface="Times New Roman" panose="02020603050405020304" pitchFamily="18" charset="0"/>
                <a:cs typeface="Times New Roman" panose="02020603050405020304" pitchFamily="18" charset="0"/>
              </a:rPr>
              <a:t>Gobuster</a:t>
            </a:r>
            <a:endParaRPr lang="cs-CZ" sz="10000" b="1" dirty="0">
              <a:latin typeface="Times New Roman" panose="02020603050405020304" pitchFamily="18" charset="0"/>
              <a:cs typeface="Times New Roman" panose="02020603050405020304" pitchFamily="18" charset="0"/>
            </a:endParaRPr>
          </a:p>
        </p:txBody>
      </p:sp>
      <p:pic>
        <p:nvPicPr>
          <p:cNvPr id="9" name="Graphic 8">
            <a:extLst>
              <a:ext uri="{FF2B5EF4-FFF2-40B4-BE49-F238E27FC236}">
                <a16:creationId xmlns:a16="http://schemas.microsoft.com/office/drawing/2014/main" id="{AB73FF78-E3BB-13F3-56B0-BDB1FEF53DA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2828" y="5044563"/>
            <a:ext cx="4876800" cy="4876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25">
            <a:extLst>
              <a:ext uri="{FF2B5EF4-FFF2-40B4-BE49-F238E27FC236}">
                <a16:creationId xmlns:a16="http://schemas.microsoft.com/office/drawing/2014/main" id="{B0B58718-7E01-4089-AB2D-16ED7C458608}"/>
              </a:ext>
            </a:extLst>
          </p:cNvPr>
          <p:cNvSpPr/>
          <p:nvPr/>
        </p:nvSpPr>
        <p:spPr>
          <a:xfrm>
            <a:off x="0" y="559639"/>
            <a:ext cx="3255964" cy="12818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37" name="object 25">
            <a:extLst>
              <a:ext uri="{FF2B5EF4-FFF2-40B4-BE49-F238E27FC236}">
                <a16:creationId xmlns:a16="http://schemas.microsoft.com/office/drawing/2014/main" id="{DA0DC4C1-9A7A-4898-9E8F-D9FD8F5E5C53}"/>
              </a:ext>
            </a:extLst>
          </p:cNvPr>
          <p:cNvSpPr/>
          <p:nvPr/>
        </p:nvSpPr>
        <p:spPr>
          <a:xfrm>
            <a:off x="970756" y="559638"/>
            <a:ext cx="4501952" cy="128186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9" name="object 9"/>
          <p:cNvSpPr txBox="1"/>
          <p:nvPr/>
        </p:nvSpPr>
        <p:spPr>
          <a:xfrm>
            <a:off x="321706" y="683619"/>
            <a:ext cx="6174904" cy="843821"/>
          </a:xfrm>
          <a:prstGeom prst="rect">
            <a:avLst/>
          </a:prstGeom>
        </p:spPr>
        <p:txBody>
          <a:bodyPr vert="horz" wrap="square" lIns="0" tIns="12700" rIns="0" bIns="0" rtlCol="0">
            <a:spAutoFit/>
          </a:bodyPr>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About </a:t>
            </a:r>
            <a:r>
              <a:rPr lang="en-IN" sz="5400" spc="-5" dirty="0" err="1">
                <a:solidFill>
                  <a:srgbClr val="FFFFFF"/>
                </a:solidFill>
                <a:latin typeface="Times New Roman" panose="02020603050405020304" pitchFamily="18" charset="0"/>
                <a:cs typeface="Times New Roman" panose="02020603050405020304" pitchFamily="18" charset="0"/>
              </a:rPr>
              <a:t>Gobuster</a:t>
            </a:r>
            <a:r>
              <a:rPr lang="en-IN" sz="5400" spc="-5" dirty="0">
                <a:solidFill>
                  <a:srgbClr val="FFFFFF"/>
                </a:solidFill>
                <a:cs typeface="Source Sans Pro Light"/>
              </a:rPr>
              <a:t>:</a:t>
            </a:r>
            <a:endParaRPr lang="en-IN" sz="5400" dirty="0">
              <a:cs typeface="Source Sans Pro Light"/>
            </a:endParaRPr>
          </a:p>
        </p:txBody>
      </p:sp>
      <p:sp>
        <p:nvSpPr>
          <p:cNvPr id="26" name="object 26"/>
          <p:cNvSpPr txBox="1"/>
          <p:nvPr/>
        </p:nvSpPr>
        <p:spPr>
          <a:xfrm>
            <a:off x="665162" y="6072245"/>
            <a:ext cx="2561858" cy="443711"/>
          </a:xfrm>
          <a:prstGeom prst="rect">
            <a:avLst/>
          </a:prstGeom>
        </p:spPr>
        <p:txBody>
          <a:bodyPr vert="horz" wrap="square" lIns="0" tIns="12700" rIns="0" bIns="0" rtlCol="0">
            <a:spAutoFit/>
          </a:bodyPr>
          <a:lstStyle/>
          <a:p>
            <a:pPr marL="12700">
              <a:spcBef>
                <a:spcPts val="100"/>
              </a:spcBef>
            </a:pPr>
            <a:r>
              <a:rPr sz="2800" spc="-30">
                <a:solidFill>
                  <a:srgbClr val="FFFFFF"/>
                </a:solidFill>
                <a:cs typeface="Source Sans Pro Light"/>
              </a:rPr>
              <a:t>S</a:t>
            </a:r>
            <a:r>
              <a:rPr sz="2800" spc="-40">
                <a:solidFill>
                  <a:srgbClr val="FFFFFF"/>
                </a:solidFill>
                <a:cs typeface="Source Sans Pro Light"/>
              </a:rPr>
              <a:t>t</a:t>
            </a:r>
            <a:r>
              <a:rPr sz="2800" spc="-10">
                <a:solidFill>
                  <a:srgbClr val="FFFFFF"/>
                </a:solidFill>
                <a:cs typeface="Source Sans Pro Light"/>
              </a:rPr>
              <a:t>anda</a:t>
            </a:r>
            <a:r>
              <a:rPr sz="2800" spc="-25">
                <a:solidFill>
                  <a:srgbClr val="FFFFFF"/>
                </a:solidFill>
                <a:cs typeface="Source Sans Pro Light"/>
              </a:rPr>
              <a:t>r</a:t>
            </a:r>
            <a:r>
              <a:rPr sz="2800">
                <a:solidFill>
                  <a:srgbClr val="FFFFFF"/>
                </a:solidFill>
                <a:cs typeface="Source Sans Pro Light"/>
              </a:rPr>
              <a:t>ds</a:t>
            </a:r>
            <a:endParaRPr sz="2800">
              <a:cs typeface="Source Sans Pro Light"/>
            </a:endParaRPr>
          </a:p>
        </p:txBody>
      </p:sp>
      <p:sp>
        <p:nvSpPr>
          <p:cNvPr id="5" name="object 10"/>
          <p:cNvSpPr txBox="1"/>
          <p:nvPr/>
        </p:nvSpPr>
        <p:spPr>
          <a:xfrm>
            <a:off x="1123950" y="1841500"/>
            <a:ext cx="17220406" cy="497572"/>
          </a:xfrm>
          <a:prstGeom prst="rect">
            <a:avLst/>
          </a:prstGeom>
        </p:spPr>
        <p:txBody>
          <a:bodyPr vert="horz" wrap="square" lIns="0" tIns="5080" rIns="0" bIns="0" rtlCol="0">
            <a:spAutoFit/>
          </a:bodyPr>
          <a:lstStyle/>
          <a:p>
            <a:pPr marL="12700" marR="5080" algn="just">
              <a:lnSpc>
                <a:spcPct val="100000"/>
              </a:lnSpc>
              <a:spcBef>
                <a:spcPts val="100"/>
              </a:spcBef>
            </a:pPr>
            <a:endParaRPr lang="en-US" sz="3200" dirty="0">
              <a:cs typeface="Source Sans Pro Light"/>
            </a:endParaRPr>
          </a:p>
        </p:txBody>
      </p:sp>
      <p:sp>
        <p:nvSpPr>
          <p:cNvPr id="7" name="Rectangle 5">
            <a:extLst>
              <a:ext uri="{FF2B5EF4-FFF2-40B4-BE49-F238E27FC236}">
                <a16:creationId xmlns:a16="http://schemas.microsoft.com/office/drawing/2014/main" id="{B0860FB1-6F12-0540-7A0F-668F8F9F63E8}"/>
              </a:ext>
            </a:extLst>
          </p:cNvPr>
          <p:cNvSpPr>
            <a:spLocks noChangeArrowheads="1"/>
          </p:cNvSpPr>
          <p:nvPr/>
        </p:nvSpPr>
        <p:spPr bwMode="auto">
          <a:xfrm>
            <a:off x="675798" y="4181797"/>
            <a:ext cx="1747031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sz="2800" dirty="0"/>
              <a:t>ARP Spoofing also called ARP Poisoning is a type of network attack where a hacker sends fake ARP messages on a local network. The goal is to trick devices into thinking the attacker’s MAC address belongs to another device, like the router or gateway. This way, the attacker can control the flow of network traffic and see or change data being sent between two devices.</a:t>
            </a:r>
          </a:p>
          <a:p>
            <a:pPr algn="just"/>
            <a:r>
              <a:rPr lang="en-US" sz="2800" dirty="0"/>
              <a:t>It’s mostly used in Man-in-the-Middle (MITM) attacks, where the attacker can read, change, or block data between a user and the network.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DA2BD00F-B6CE-4030-BF7A-EFB04C058E98}"/>
              </a:ext>
            </a:extLst>
          </p:cNvPr>
          <p:cNvSpPr/>
          <p:nvPr/>
        </p:nvSpPr>
        <p:spPr>
          <a:xfrm>
            <a:off x="3886200" y="469900"/>
            <a:ext cx="4780756" cy="828000"/>
          </a:xfrm>
          <a:custGeom>
            <a:avLst/>
            <a:gdLst/>
            <a:ahLst/>
            <a:cxnLst/>
            <a:rect l="l" t="t" r="r" b="b"/>
            <a:pathLst>
              <a:path w="2929255" h="437514">
                <a:moveTo>
                  <a:pt x="2710340" y="0"/>
                </a:moveTo>
                <a:lnTo>
                  <a:pt x="0" y="0"/>
                </a:lnTo>
                <a:lnTo>
                  <a:pt x="0" y="437154"/>
                </a:lnTo>
                <a:lnTo>
                  <a:pt x="2710340" y="437154"/>
                </a:lnTo>
                <a:lnTo>
                  <a:pt x="2760457" y="431381"/>
                </a:lnTo>
                <a:lnTo>
                  <a:pt x="2806464" y="414937"/>
                </a:lnTo>
                <a:lnTo>
                  <a:pt x="2847048" y="389135"/>
                </a:lnTo>
                <a:lnTo>
                  <a:pt x="2880897" y="355286"/>
                </a:lnTo>
                <a:lnTo>
                  <a:pt x="2906699" y="314702"/>
                </a:lnTo>
                <a:lnTo>
                  <a:pt x="2923143" y="268695"/>
                </a:lnTo>
                <a:lnTo>
                  <a:pt x="2928915" y="218577"/>
                </a:lnTo>
                <a:lnTo>
                  <a:pt x="2923143" y="168459"/>
                </a:lnTo>
                <a:lnTo>
                  <a:pt x="2906699" y="122452"/>
                </a:lnTo>
                <a:lnTo>
                  <a:pt x="2880897" y="81868"/>
                </a:lnTo>
                <a:lnTo>
                  <a:pt x="2847048" y="48019"/>
                </a:lnTo>
                <a:lnTo>
                  <a:pt x="2806464" y="22216"/>
                </a:lnTo>
                <a:lnTo>
                  <a:pt x="2760457" y="5772"/>
                </a:lnTo>
                <a:lnTo>
                  <a:pt x="2710340" y="0"/>
                </a:lnTo>
                <a:close/>
              </a:path>
            </a:pathLst>
          </a:custGeom>
          <a:solidFill>
            <a:srgbClr val="00A0F0"/>
          </a:solidFill>
        </p:spPr>
        <p:txBody>
          <a:bodyPr wrap="square" lIns="0" tIns="0" rIns="0" bIns="0" rtlCol="0"/>
          <a:lstStyle/>
          <a:p>
            <a:endParaRPr dirty="0"/>
          </a:p>
        </p:txBody>
      </p:sp>
      <p:sp>
        <p:nvSpPr>
          <p:cNvPr id="3" name="object 3"/>
          <p:cNvSpPr/>
          <p:nvPr/>
        </p:nvSpPr>
        <p:spPr>
          <a:xfrm>
            <a:off x="0" y="469900"/>
            <a:ext cx="4780756" cy="828000"/>
          </a:xfrm>
          <a:custGeom>
            <a:avLst/>
            <a:gdLst/>
            <a:ahLst/>
            <a:cxnLst/>
            <a:rect l="l" t="t" r="r" b="b"/>
            <a:pathLst>
              <a:path w="2929255" h="437514">
                <a:moveTo>
                  <a:pt x="2710340" y="0"/>
                </a:moveTo>
                <a:lnTo>
                  <a:pt x="0" y="0"/>
                </a:lnTo>
                <a:lnTo>
                  <a:pt x="0" y="437154"/>
                </a:lnTo>
                <a:lnTo>
                  <a:pt x="2710340" y="437154"/>
                </a:lnTo>
                <a:lnTo>
                  <a:pt x="2760457" y="431381"/>
                </a:lnTo>
                <a:lnTo>
                  <a:pt x="2806464" y="414937"/>
                </a:lnTo>
                <a:lnTo>
                  <a:pt x="2847048" y="389135"/>
                </a:lnTo>
                <a:lnTo>
                  <a:pt x="2880897" y="355286"/>
                </a:lnTo>
                <a:lnTo>
                  <a:pt x="2906699" y="314702"/>
                </a:lnTo>
                <a:lnTo>
                  <a:pt x="2923143" y="268695"/>
                </a:lnTo>
                <a:lnTo>
                  <a:pt x="2928915" y="218577"/>
                </a:lnTo>
                <a:lnTo>
                  <a:pt x="2923143" y="168459"/>
                </a:lnTo>
                <a:lnTo>
                  <a:pt x="2906699" y="122452"/>
                </a:lnTo>
                <a:lnTo>
                  <a:pt x="2880897" y="81868"/>
                </a:lnTo>
                <a:lnTo>
                  <a:pt x="2847048" y="48019"/>
                </a:lnTo>
                <a:lnTo>
                  <a:pt x="2806464" y="22216"/>
                </a:lnTo>
                <a:lnTo>
                  <a:pt x="2760457" y="5772"/>
                </a:lnTo>
                <a:lnTo>
                  <a:pt x="2710340" y="0"/>
                </a:lnTo>
                <a:close/>
              </a:path>
            </a:pathLst>
          </a:custGeom>
          <a:solidFill>
            <a:srgbClr val="00A0F0"/>
          </a:solidFill>
        </p:spPr>
        <p:txBody>
          <a:bodyPr wrap="square" lIns="0" tIns="0" rIns="0" bIns="0" rtlCol="0"/>
          <a:lstStyle/>
          <a:p>
            <a:endParaRPr dirty="0"/>
          </a:p>
        </p:txBody>
      </p:sp>
      <p:sp>
        <p:nvSpPr>
          <p:cNvPr id="5" name="object 5"/>
          <p:cNvSpPr txBox="1"/>
          <p:nvPr/>
        </p:nvSpPr>
        <p:spPr>
          <a:xfrm>
            <a:off x="720180" y="454079"/>
            <a:ext cx="7162800" cy="843821"/>
          </a:xfrm>
          <a:prstGeom prst="rect">
            <a:avLst/>
          </a:prstGeom>
        </p:spPr>
        <p:txBody>
          <a:bodyPr vert="horz" wrap="square" lIns="0" tIns="12700" rIns="0" bIns="0" rtlCol="0">
            <a:spAutoFit/>
          </a:bodyPr>
          <a:lstStyle/>
          <a:p>
            <a:pPr marL="12700">
              <a:spcBef>
                <a:spcPts val="100"/>
              </a:spcBef>
            </a:pPr>
            <a:r>
              <a:rPr lang="en-IN" sz="5400" spc="-15" dirty="0">
                <a:solidFill>
                  <a:srgbClr val="FFFFFF"/>
                </a:solidFill>
                <a:latin typeface="Times New Roman" panose="02020603050405020304" pitchFamily="18" charset="0"/>
                <a:cs typeface="Times New Roman" panose="02020603050405020304" pitchFamily="18" charset="0"/>
              </a:rPr>
              <a:t>Key Features</a:t>
            </a:r>
            <a:endParaRPr lang="en-IN" sz="54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915379" y="2178348"/>
            <a:ext cx="17179553" cy="7620035"/>
          </a:xfrm>
          <a:prstGeom prst="rect">
            <a:avLst/>
          </a:prstGeom>
        </p:spPr>
        <p:txBody>
          <a:bodyPr vert="horz" wrap="square" lIns="0" tIns="5080" rIns="0" bIns="0" rtlCol="0">
            <a:spAutoFit/>
          </a:bodyPr>
          <a:lstStyle/>
          <a:p>
            <a:endParaRPr lang="en-US" sz="2800" dirty="0"/>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IN" sz="2800" b="1" dirty="0"/>
              <a:t>Directory Scanning:</a:t>
            </a:r>
          </a:p>
          <a:p>
            <a:r>
              <a:rPr lang="en-US" sz="2800" dirty="0"/>
              <a:t>Scans websites to uncover hidden directories or files using wordlists.</a:t>
            </a:r>
          </a:p>
          <a:p>
            <a:pPr>
              <a:buNone/>
            </a:pP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IN" sz="2800" b="1" dirty="0"/>
              <a:t>DNS Subdomain </a:t>
            </a:r>
            <a:r>
              <a:rPr lang="en-IN" sz="2800" b="1" dirty="0" err="1"/>
              <a:t>Bruteforce</a:t>
            </a:r>
            <a:r>
              <a:rPr lang="en-IN" sz="2800" b="1" dirty="0"/>
              <a:t>:</a:t>
            </a:r>
            <a:r>
              <a:rPr lang="en-IN" sz="2800" dirty="0"/>
              <a:t> </a:t>
            </a:r>
          </a:p>
          <a:p>
            <a:r>
              <a:rPr lang="en-US" sz="2800" dirty="0"/>
              <a:t>Tries common names to find subdomains that are not normally visible.</a:t>
            </a:r>
          </a:p>
          <a:p>
            <a:pPr>
              <a:buNone/>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IN" sz="2800" b="1" dirty="0"/>
              <a:t>Fast Performance:</a:t>
            </a:r>
          </a:p>
          <a:p>
            <a:r>
              <a:rPr lang="en-US" sz="2800" dirty="0"/>
              <a:t>Runs super quick because it is built with the Go programming language.</a:t>
            </a:r>
          </a:p>
          <a:p>
            <a:pPr>
              <a:buNone/>
            </a:pPr>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IN" sz="2800" b="1" dirty="0"/>
              <a:t>Custom Wordlists:</a:t>
            </a:r>
          </a:p>
          <a:p>
            <a:r>
              <a:rPr lang="en-US" sz="2800" dirty="0"/>
              <a:t>You can use any wordlist for custom scans.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a:t>
            </a:r>
            <a:r>
              <a:rPr lang="en-IN" sz="2800" b="1" dirty="0"/>
              <a:t>Simple CLI Output:</a:t>
            </a:r>
            <a:endParaRPr lang="en-US" sz="2800" b="1" dirty="0">
              <a:latin typeface="Times New Roman" panose="02020603050405020304" pitchFamily="18" charset="0"/>
              <a:cs typeface="Times New Roman" panose="02020603050405020304" pitchFamily="18" charset="0"/>
            </a:endParaRPr>
          </a:p>
          <a:p>
            <a:r>
              <a:rPr lang="en-US" sz="2800" dirty="0"/>
              <a:t>Gives results in a clean and easy to read format.</a:t>
            </a:r>
          </a:p>
          <a:p>
            <a:endParaRPr lang="en-US" sz="2800" dirty="0">
              <a:latin typeface="Times New Roman" panose="02020603050405020304" pitchFamily="18" charset="0"/>
              <a:cs typeface="Times New Roman" panose="02020603050405020304" pitchFamily="18" charset="0"/>
            </a:endParaRPr>
          </a:p>
          <a:p>
            <a:pPr marL="351790" algn="just">
              <a:lnSpc>
                <a:spcPct val="100000"/>
              </a:lnSpc>
              <a:spcBef>
                <a:spcPts val="100"/>
              </a:spcBef>
            </a:pPr>
            <a:endParaRPr lang="en-US" dirty="0">
              <a:cs typeface="Source Sans Pr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00FA2E8-6545-F549-BCD3-139DEA7BAF39}"/>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r>
              <a:rPr lang="en-IN" sz="5400" spc="-5" dirty="0">
                <a:solidFill>
                  <a:srgbClr val="FFFFFF"/>
                </a:solidFill>
                <a:latin typeface="Times New Roman" panose="02020603050405020304" pitchFamily="18" charset="0"/>
                <a:cs typeface="Times New Roman" panose="02020603050405020304" pitchFamily="18" charset="0"/>
              </a:rPr>
              <a:t>     Flowchart</a:t>
            </a:r>
            <a:endParaRPr sz="5400" dirty="0">
              <a:latin typeface="Times New Roman" panose="02020603050405020304" pitchFamily="18" charset="0"/>
              <a:cs typeface="Times New Roman" panose="02020603050405020304" pitchFamily="18" charset="0"/>
            </a:endParaRPr>
          </a:p>
        </p:txBody>
      </p:sp>
      <p:pic>
        <p:nvPicPr>
          <p:cNvPr id="4" name="Picture 3" descr="A diagram of a computer program&#10;&#10;AI-generated content may be incorrect.">
            <a:extLst>
              <a:ext uri="{FF2B5EF4-FFF2-40B4-BE49-F238E27FC236}">
                <a16:creationId xmlns:a16="http://schemas.microsoft.com/office/drawing/2014/main" id="{7C33C98A-0F48-5816-51EC-0B6FDB4C65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6864" y="1381720"/>
            <a:ext cx="5256584" cy="8890030"/>
          </a:xfrm>
          <a:prstGeom prst="rect">
            <a:avLst/>
          </a:prstGeom>
        </p:spPr>
      </p:pic>
    </p:spTree>
    <p:extLst>
      <p:ext uri="{BB962C8B-B14F-4D97-AF65-F5344CB8AC3E}">
        <p14:creationId xmlns:p14="http://schemas.microsoft.com/office/powerpoint/2010/main" val="210577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2" name="object 2"/>
          <p:cNvSpPr/>
          <p:nvPr/>
        </p:nvSpPr>
        <p:spPr>
          <a:xfrm>
            <a:off x="4528271" y="5562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504156" y="540478"/>
            <a:ext cx="9601200" cy="843821"/>
          </a:xfrm>
          <a:prstGeom prst="rect">
            <a:avLst/>
          </a:prstGeom>
        </p:spPr>
        <p:txBody>
          <a:bodyPr vert="horz" wrap="square" lIns="0" tIns="12700" rIns="0" bIns="0" rtlCol="0">
            <a:spAutoFit/>
          </a:bodyPr>
          <a:lstStyle/>
          <a:p>
            <a:pPr marL="12700">
              <a:lnSpc>
                <a:spcPct val="100000"/>
              </a:lnSpc>
              <a:spcBef>
                <a:spcPts val="100"/>
              </a:spcBef>
            </a:pPr>
            <a:r>
              <a:rPr lang="en-US" sz="5400" dirty="0">
                <a:solidFill>
                  <a:srgbClr val="FFFFFF"/>
                </a:solidFill>
                <a:latin typeface="Times New Roman" panose="02020603050405020304" pitchFamily="18" charset="0"/>
                <a:cs typeface="Times New Roman" panose="02020603050405020304" pitchFamily="18" charset="0"/>
              </a:rPr>
              <a:t>Process</a:t>
            </a:r>
            <a:endParaRPr lang="en-US" sz="54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971550" y="1758112"/>
            <a:ext cx="16623506" cy="7773923"/>
          </a:xfrm>
          <a:prstGeom prst="rect">
            <a:avLst/>
          </a:prstGeom>
        </p:spPr>
        <p:txBody>
          <a:bodyPr vert="horz" wrap="square" lIns="0" tIns="5080" rIns="0" bIns="0" rtlCol="0">
            <a:spAutoFit/>
          </a:bodyPr>
          <a:lstStyle/>
          <a:p>
            <a:pPr marL="12700" marR="5080">
              <a:lnSpc>
                <a:spcPct val="100000"/>
              </a:lnSpc>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00000"/>
              </a:lnSpc>
              <a:spcBef>
                <a:spcPts val="100"/>
              </a:spcBef>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Step 1: </a:t>
            </a:r>
            <a:r>
              <a:rPr lang="en-IN" sz="2800" dirty="0"/>
              <a:t>Enter the Target URL :</a:t>
            </a:r>
          </a:p>
          <a:p>
            <a:r>
              <a:rPr lang="en-US" sz="2800" dirty="0"/>
              <a:t>• Enter the address of the website you want to scan.</a:t>
            </a:r>
          </a:p>
          <a:p>
            <a:r>
              <a:rPr lang="en-IN" sz="2800" dirty="0"/>
              <a:t>Example: </a:t>
            </a:r>
            <a:r>
              <a:rPr lang="en-IN" sz="2800" dirty="0">
                <a:hlinkClick r:id="rId2"/>
              </a:rPr>
              <a:t>http://xyz.com</a:t>
            </a:r>
            <a:endParaRPr lang="en-IN" sz="2800" dirty="0"/>
          </a:p>
          <a:p>
            <a:endParaRPr lang="en-IN" sz="2800" dirty="0"/>
          </a:p>
          <a:p>
            <a:r>
              <a:rPr lang="en-IN" sz="2800" b="1" dirty="0"/>
              <a:t>Step 2: </a:t>
            </a:r>
            <a:r>
              <a:rPr lang="en-IN" sz="2800" dirty="0"/>
              <a:t>Choose Scan Type </a:t>
            </a:r>
            <a:r>
              <a:rPr lang="en-US" sz="2800" dirty="0"/>
              <a:t>:</a:t>
            </a:r>
          </a:p>
          <a:p>
            <a:pPr>
              <a:buNone/>
            </a:pPr>
            <a:r>
              <a:rPr lang="en-US" sz="2800" dirty="0"/>
              <a:t>• Decide what kind of scan you want to run:</a:t>
            </a:r>
          </a:p>
          <a:p>
            <a:pPr>
              <a:buNone/>
            </a:pPr>
            <a:r>
              <a:rPr lang="en-US" sz="2800" dirty="0"/>
              <a:t>	- Directory Scan (to look for hidden folders or files)</a:t>
            </a:r>
          </a:p>
          <a:p>
            <a:r>
              <a:rPr lang="en-US" sz="2800" dirty="0"/>
              <a:t>	- DNS Scan (to find subdomains of the site)</a:t>
            </a:r>
          </a:p>
          <a:p>
            <a:pPr>
              <a:buNone/>
            </a:pP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3: </a:t>
            </a:r>
            <a:r>
              <a:rPr lang="en-US" sz="2800" dirty="0"/>
              <a:t>Choose a Wordlist :</a:t>
            </a:r>
          </a:p>
          <a:p>
            <a:r>
              <a:rPr lang="en-US" sz="2800" dirty="0"/>
              <a:t>• Select a wordlist that </a:t>
            </a:r>
            <a:r>
              <a:rPr lang="en-US" sz="2800" dirty="0" err="1"/>
              <a:t>Gobuster</a:t>
            </a:r>
            <a:r>
              <a:rPr lang="en-US" sz="2800" dirty="0"/>
              <a:t> will use to guess file, folder or subdomain names.</a:t>
            </a:r>
          </a:p>
          <a:p>
            <a:r>
              <a:rPr lang="en-US" sz="2800" dirty="0"/>
              <a:t>Example: abc.txt</a:t>
            </a:r>
          </a:p>
          <a:p>
            <a:endParaRPr lang="en-US" sz="2800" dirty="0"/>
          </a:p>
          <a:p>
            <a:r>
              <a:rPr lang="en-US" sz="2800" b="1" dirty="0">
                <a:latin typeface="Times New Roman" panose="02020603050405020304" pitchFamily="18" charset="0"/>
                <a:cs typeface="Times New Roman" panose="02020603050405020304" pitchFamily="18" charset="0"/>
              </a:rPr>
              <a:t>Step 4:</a:t>
            </a:r>
            <a:r>
              <a:rPr lang="en-IN" sz="2800" dirty="0"/>
              <a:t> Start the Scan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a:t>Hit the Start button and </a:t>
            </a:r>
            <a:r>
              <a:rPr lang="en-US" sz="2800" dirty="0" err="1"/>
              <a:t>Gobuster</a:t>
            </a:r>
            <a:r>
              <a:rPr lang="en-US" sz="2800" dirty="0"/>
              <a:t> will begin testing each word from the list against the site.</a:t>
            </a:r>
          </a:p>
          <a:p>
            <a:endParaRPr lang="en-US" sz="2800" dirty="0"/>
          </a:p>
        </p:txBody>
      </p:sp>
      <p:sp>
        <p:nvSpPr>
          <p:cNvPr id="18" name="Rectangle 17">
            <a:extLst>
              <a:ext uri="{FF2B5EF4-FFF2-40B4-BE49-F238E27FC236}">
                <a16:creationId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65956" y="7484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2. </a:t>
            </a:r>
            <a:r>
              <a:rPr lang="en-US" sz="2800" spc="-10" dirty="0">
                <a:solidFill>
                  <a:srgbClr val="FFFFFF"/>
                </a:solidFill>
                <a:cs typeface="Source Sans Pro Light"/>
              </a:rPr>
              <a:t>Relation </a:t>
            </a:r>
            <a:r>
              <a:rPr lang="en-US" sz="2800" spc="-5" dirty="0">
                <a:solidFill>
                  <a:srgbClr val="FFFFFF"/>
                </a:solidFill>
                <a:cs typeface="Source Sans Pro Light"/>
              </a:rPr>
              <a:t>between </a:t>
            </a:r>
            <a:r>
              <a:rPr lang="en-US" sz="2800" dirty="0">
                <a:solidFill>
                  <a:srgbClr val="FFFFFF"/>
                </a:solidFill>
                <a:cs typeface="Source Sans Pro Light"/>
              </a:rPr>
              <a:t>Earth, Sun, </a:t>
            </a:r>
            <a:r>
              <a:rPr lang="en-US" sz="2800" spc="-5" dirty="0">
                <a:solidFill>
                  <a:srgbClr val="FFFFFF"/>
                </a:solidFill>
                <a:cs typeface="Source Sans Pro Light"/>
              </a:rPr>
              <a:t>and</a:t>
            </a:r>
            <a:r>
              <a:rPr lang="en-US" sz="2800" spc="-35" dirty="0">
                <a:solidFill>
                  <a:srgbClr val="FFFFFF"/>
                </a:solidFill>
                <a:cs typeface="Source Sans Pro Light"/>
              </a:rPr>
              <a:t> </a:t>
            </a:r>
            <a:r>
              <a:rPr lang="en-US" sz="2800" dirty="0">
                <a:solidFill>
                  <a:srgbClr val="FFFFFF"/>
                </a:solidFill>
                <a:cs typeface="Source Sans Pro Light"/>
              </a:rPr>
              <a:t>Moon</a:t>
            </a:r>
            <a:endParaRPr lang="en-US" sz="2800" dirty="0">
              <a:cs typeface="Source Sans Pro Light"/>
            </a:endParaRPr>
          </a:p>
        </p:txBody>
      </p:sp>
      <p:sp>
        <p:nvSpPr>
          <p:cNvPr id="6" name="object 6"/>
          <p:cNvSpPr txBox="1"/>
          <p:nvPr/>
        </p:nvSpPr>
        <p:spPr>
          <a:xfrm>
            <a:off x="1152228" y="1399027"/>
            <a:ext cx="17449006" cy="7684155"/>
          </a:xfrm>
          <a:prstGeom prst="rect">
            <a:avLst/>
          </a:prstGeom>
        </p:spPr>
        <p:txBody>
          <a:bodyPr vert="horz" wrap="square" lIns="0" tIns="5080" rIns="0" bIns="0" rtlCol="0">
            <a:spAutoFit/>
          </a:bodyPr>
          <a:lstStyle/>
          <a:p>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5: </a:t>
            </a:r>
            <a:r>
              <a:rPr lang="en-IN" sz="2800" dirty="0"/>
              <a:t>View the Results</a:t>
            </a:r>
          </a:p>
          <a:p>
            <a:r>
              <a:rPr lang="en-US" sz="2800" dirty="0">
                <a:latin typeface="Times New Roman" panose="02020603050405020304" pitchFamily="18" charset="0"/>
                <a:cs typeface="Times New Roman" panose="02020603050405020304" pitchFamily="18" charset="0"/>
              </a:rPr>
              <a:t>• </a:t>
            </a:r>
            <a:r>
              <a:rPr lang="en-US" sz="2800" dirty="0"/>
              <a:t>Once the scan finishes you will see any directories, files or subdomains it found, these might lead to interesting or vulnerable parts of the site.</a:t>
            </a:r>
          </a:p>
          <a:p>
            <a:pPr marL="12700" marR="5080">
              <a:spcBef>
                <a:spcPts val="100"/>
              </a:spcBef>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Let's look at an example </a:t>
            </a:r>
            <a:r>
              <a:rPr lang="en-IN" sz="2800" dirty="0"/>
              <a:t>Command (Directory Scan):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r>
              <a:rPr lang="en-US" sz="2800" dirty="0" err="1"/>
              <a:t>gobuster</a:t>
            </a:r>
            <a:r>
              <a:rPr lang="en-US" sz="2800" dirty="0"/>
              <a:t> </a:t>
            </a:r>
            <a:r>
              <a:rPr lang="en-US" sz="2800" dirty="0" err="1"/>
              <a:t>dir</a:t>
            </a:r>
            <a:r>
              <a:rPr lang="en-US" sz="2800" dirty="0"/>
              <a:t> -u http://example.com -w /</a:t>
            </a:r>
            <a:r>
              <a:rPr lang="en-US" sz="2800" dirty="0" err="1"/>
              <a:t>usr</a:t>
            </a:r>
            <a:r>
              <a:rPr lang="en-US" sz="2800" dirty="0"/>
              <a:t>/share/wordlists/</a:t>
            </a:r>
            <a:r>
              <a:rPr lang="en-US" sz="2800" dirty="0" err="1"/>
              <a:t>dirb</a:t>
            </a:r>
            <a:r>
              <a:rPr lang="en-US" sz="2800" dirty="0"/>
              <a:t>/common.txt</a:t>
            </a:r>
          </a:p>
          <a:p>
            <a:pPr>
              <a:buNone/>
            </a:pPr>
            <a:endParaRPr lang="en-US" sz="2800" dirty="0">
              <a:latin typeface="Times New Roman" panose="02020603050405020304" pitchFamily="18" charset="0"/>
              <a:cs typeface="Times New Roman" panose="02020603050405020304" pitchFamily="18" charset="0"/>
            </a:endParaRPr>
          </a:p>
          <a:p>
            <a:pPr marL="12700" marR="5080">
              <a:spcBef>
                <a:spcPts val="100"/>
              </a:spcBef>
            </a:pPr>
            <a:r>
              <a:rPr lang="en-US" sz="2800" dirty="0">
                <a:latin typeface="Times New Roman" panose="02020603050405020304" pitchFamily="18" charset="0"/>
                <a:cs typeface="Times New Roman" panose="02020603050405020304" pitchFamily="18" charset="0"/>
              </a:rPr>
              <a:t>Now lets breakdown the command:-</a:t>
            </a:r>
          </a:p>
          <a:p>
            <a:r>
              <a:rPr lang="en-US" sz="2800" dirty="0">
                <a:latin typeface="Times New Roman" panose="02020603050405020304" pitchFamily="18" charset="0"/>
                <a:cs typeface="Times New Roman" panose="02020603050405020304" pitchFamily="18" charset="0"/>
              </a:rPr>
              <a:t>• </a:t>
            </a:r>
            <a:r>
              <a:rPr lang="en-US" sz="2800" dirty="0" err="1"/>
              <a:t>dir</a:t>
            </a:r>
            <a:r>
              <a:rPr lang="en-US" sz="2800" dirty="0"/>
              <a:t>: Tells </a:t>
            </a:r>
            <a:r>
              <a:rPr lang="en-US" sz="2800" dirty="0" err="1"/>
              <a:t>Gobuster</a:t>
            </a:r>
            <a:r>
              <a:rPr lang="en-US" sz="2800" dirty="0"/>
              <a:t> to run a directory scan</a:t>
            </a:r>
          </a:p>
          <a:p>
            <a:r>
              <a:rPr lang="en-US" sz="2800" dirty="0">
                <a:latin typeface="Times New Roman" panose="02020603050405020304" pitchFamily="18" charset="0"/>
                <a:cs typeface="Times New Roman" panose="02020603050405020304" pitchFamily="18" charset="0"/>
              </a:rPr>
              <a:t>• </a:t>
            </a:r>
            <a:r>
              <a:rPr lang="en-US" sz="2800" dirty="0"/>
              <a:t>-u: Sets the target URL</a:t>
            </a:r>
          </a:p>
          <a:p>
            <a:r>
              <a:rPr lang="en-US" sz="2800" dirty="0">
                <a:latin typeface="Times New Roman" panose="02020603050405020304" pitchFamily="18" charset="0"/>
                <a:cs typeface="Times New Roman" panose="02020603050405020304" pitchFamily="18" charset="0"/>
              </a:rPr>
              <a:t>• </a:t>
            </a:r>
            <a:r>
              <a:rPr lang="en-US" sz="2800" dirty="0"/>
              <a:t>-w: Points to the wordlist you want to use</a:t>
            </a:r>
          </a:p>
          <a:p>
            <a:endParaRPr lang="en-US" sz="2800" dirty="0"/>
          </a:p>
          <a:p>
            <a:pPr marL="12700" marR="5080">
              <a:spcBef>
                <a:spcPts val="100"/>
              </a:spcBef>
            </a:pPr>
            <a:r>
              <a:rPr lang="en-IN" sz="2800" dirty="0"/>
              <a:t>For DNS subdomain scan:</a:t>
            </a:r>
            <a:endParaRPr lang="en-US" sz="2800" dirty="0">
              <a:latin typeface="Times New Roman" panose="02020603050405020304" pitchFamily="18" charset="0"/>
              <a:cs typeface="Times New Roman" panose="02020603050405020304" pitchFamily="18" charset="0"/>
            </a:endParaRPr>
          </a:p>
          <a:p>
            <a:pPr marL="12700" marR="5080">
              <a:spcBef>
                <a:spcPts val="100"/>
              </a:spcBef>
            </a:pPr>
            <a:r>
              <a:rPr lang="en-US" sz="2800" dirty="0" err="1">
                <a:latin typeface="Times New Roman" panose="02020603050405020304" pitchFamily="18" charset="0"/>
                <a:cs typeface="Times New Roman" panose="02020603050405020304" pitchFamily="18" charset="0"/>
              </a:rPr>
              <a:t>gobuster</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dns</a:t>
            </a:r>
            <a:r>
              <a:rPr lang="en-US" sz="2800" dirty="0">
                <a:latin typeface="Times New Roman" panose="02020603050405020304" pitchFamily="18" charset="0"/>
                <a:cs typeface="Times New Roman" panose="02020603050405020304" pitchFamily="18" charset="0"/>
              </a:rPr>
              <a:t> -d example.com -w /</a:t>
            </a:r>
            <a:r>
              <a:rPr lang="en-US" sz="2800" dirty="0" err="1">
                <a:latin typeface="Times New Roman" panose="02020603050405020304" pitchFamily="18" charset="0"/>
                <a:cs typeface="Times New Roman" panose="02020603050405020304" pitchFamily="18" charset="0"/>
              </a:rPr>
              <a:t>usr</a:t>
            </a:r>
            <a:r>
              <a:rPr lang="en-US" sz="2800" dirty="0">
                <a:latin typeface="Times New Roman" panose="02020603050405020304" pitchFamily="18" charset="0"/>
                <a:cs typeface="Times New Roman" panose="02020603050405020304" pitchFamily="18" charset="0"/>
              </a:rPr>
              <a:t>/share/wordlists/</a:t>
            </a:r>
            <a:r>
              <a:rPr lang="en-US" sz="2800" dirty="0" err="1">
                <a:latin typeface="Times New Roman" panose="02020603050405020304" pitchFamily="18" charset="0"/>
                <a:cs typeface="Times New Roman" panose="02020603050405020304" pitchFamily="18" charset="0"/>
              </a:rPr>
              <a:t>dns</a:t>
            </a:r>
            <a:r>
              <a:rPr lang="en-US" sz="2800" dirty="0">
                <a:latin typeface="Times New Roman" panose="02020603050405020304" pitchFamily="18" charset="0"/>
                <a:cs typeface="Times New Roman" panose="02020603050405020304" pitchFamily="18" charset="0"/>
              </a:rPr>
              <a:t>/common.txt</a:t>
            </a:r>
          </a:p>
          <a:p>
            <a:pPr marL="12700" marR="5080">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00000"/>
              </a:lnSpc>
              <a:spcBef>
                <a:spcPts val="10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740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havior of space object - by Lifeliqe.potx" id="{B9C66860-991F-4B9E-BE24-F67EBFE187B1}" vid="{CE56F777-F8E9-4D01-B2D2-2BFB7FC9D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Behavior of space objects</Template>
  <TotalTime>195</TotalTime>
  <Words>470</Words>
  <Application>Microsoft Office PowerPoint</Application>
  <PresentationFormat>Custom</PresentationFormat>
  <Paragraphs>59</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Source Sans Pro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BHAVESH ARYA</dc:creator>
  <cp:lastModifiedBy>BHAVESH ARYA</cp:lastModifiedBy>
  <cp:revision>6</cp:revision>
  <dcterms:created xsi:type="dcterms:W3CDTF">2025-04-06T02:54:56Z</dcterms:created>
  <dcterms:modified xsi:type="dcterms:W3CDTF">2025-04-11T02:57:36Z</dcterms:modified>
</cp:coreProperties>
</file>