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
  </p:notesMasterIdLst>
  <p:sldIdLst>
    <p:sldId id="256" r:id="rId2"/>
    <p:sldId id="257" r:id="rId3"/>
    <p:sldId id="259" r:id="rId4"/>
    <p:sldId id="264" r:id="rId5"/>
    <p:sldId id="258" r:id="rId6"/>
    <p:sldId id="265" r:id="rId7"/>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pos="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p:cViewPr varScale="1">
        <p:scale>
          <a:sx n="31" d="100"/>
          <a:sy n="31" d="100"/>
        </p:scale>
        <p:origin x="994" y="29"/>
      </p:cViewPr>
      <p:guideLst>
        <p:guide orient="horz" pos="344"/>
        <p:guide pos="612"/>
        <p:guide pos="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11.04.2025</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4/11/2025</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
        <p:nvSpPr>
          <p:cNvPr id="4" name="object 4"/>
          <p:cNvSpPr txBox="1"/>
          <p:nvPr/>
        </p:nvSpPr>
        <p:spPr>
          <a:xfrm>
            <a:off x="1124113" y="317500"/>
            <a:ext cx="3835570" cy="505267"/>
          </a:xfrm>
          <a:prstGeom prst="rect">
            <a:avLst/>
          </a:prstGeom>
        </p:spPr>
        <p:txBody>
          <a:bodyPr vert="horz" wrap="square" lIns="0" tIns="12700" rIns="0" bIns="0" rtlCol="0">
            <a:spAutoFit/>
          </a:bodyPr>
          <a:lstStyle/>
          <a:p>
            <a:pPr marL="12700">
              <a:spcBef>
                <a:spcPts val="100"/>
              </a:spcBef>
            </a:pPr>
            <a:r>
              <a:rPr lang="en-IN" sz="3200" spc="-10" dirty="0">
                <a:solidFill>
                  <a:srgbClr val="FFFFFF"/>
                </a:solidFill>
                <a:latin typeface="Times New Roman" panose="02020603050405020304" pitchFamily="18" charset="0"/>
                <a:cs typeface="Times New Roman" panose="02020603050405020304" pitchFamily="18" charset="0"/>
              </a:rPr>
              <a:t>About </a:t>
            </a:r>
            <a:r>
              <a:rPr lang="en-IN" sz="3200" spc="-10" dirty="0" err="1">
                <a:solidFill>
                  <a:srgbClr val="FFFFFF"/>
                </a:solidFill>
                <a:latin typeface="Times New Roman" panose="02020603050405020304" pitchFamily="18" charset="0"/>
                <a:cs typeface="Times New Roman" panose="02020603050405020304" pitchFamily="18" charset="0"/>
              </a:rPr>
              <a:t>Nikto</a:t>
            </a:r>
            <a:endParaRPr sz="32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5618956" y="241300"/>
            <a:ext cx="5600198" cy="580928"/>
          </a:xfrm>
          <a:prstGeom prst="rect">
            <a:avLst/>
          </a:prstGeom>
          <a:noFill/>
        </p:spPr>
        <p:txBody>
          <a:bodyPr vert="horz" wrap="square" lIns="0" tIns="87630" rIns="0" bIns="0" rtlCol="0">
            <a:spAutoFit/>
          </a:bodyPr>
          <a:lstStyle/>
          <a:p>
            <a:pPr marL="12700">
              <a:spcBef>
                <a:spcPts val="100"/>
              </a:spcBef>
            </a:pPr>
            <a:r>
              <a:rPr lang="en-IN" sz="3200" spc="-15" dirty="0">
                <a:solidFill>
                  <a:srgbClr val="FFFFFF"/>
                </a:solidFill>
                <a:latin typeface="Times New Roman" panose="02020603050405020304" pitchFamily="18" charset="0"/>
                <a:cs typeface="Times New Roman" panose="02020603050405020304" pitchFamily="18" charset="0"/>
              </a:rPr>
              <a:t>Key Features</a:t>
            </a:r>
            <a:endParaRPr lang="en-IN" sz="32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0343356" y="241300"/>
            <a:ext cx="5600198" cy="580928"/>
          </a:xfrm>
          <a:prstGeom prst="rect">
            <a:avLst/>
          </a:prstGeom>
          <a:noFill/>
        </p:spPr>
        <p:txBody>
          <a:bodyPr vert="horz" wrap="square" lIns="0" tIns="87630" rIns="0" bIns="0" rtlCol="0">
            <a:spAutoFit/>
          </a:bodyPr>
          <a:lstStyle/>
          <a:p>
            <a:pPr marL="406400">
              <a:spcBef>
                <a:spcPts val="690"/>
              </a:spcBef>
            </a:pPr>
            <a:r>
              <a:rPr lang="en-IN" sz="3200" spc="-5" dirty="0">
                <a:solidFill>
                  <a:srgbClr val="FFFFFF"/>
                </a:solidFill>
                <a:latin typeface="Times New Roman" panose="02020603050405020304" pitchFamily="18" charset="0"/>
                <a:cs typeface="Times New Roman" panose="02020603050405020304" pitchFamily="18" charset="0"/>
              </a:rPr>
              <a:t>Flowchart		</a:t>
            </a:r>
            <a:endParaRPr sz="3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IN" sz="3200" spc="-15" dirty="0">
                <a:solidFill>
                  <a:srgbClr val="FFFFFF"/>
                </a:solidFill>
                <a:latin typeface="Times New Roman" panose="02020603050405020304" pitchFamily="18" charset="0"/>
                <a:cs typeface="Times New Roman" panose="02020603050405020304" pitchFamily="18" charset="0"/>
              </a:rPr>
              <a:t>Process</a:t>
            </a:r>
            <a:endParaRPr sz="32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2795182" y="2538388"/>
            <a:ext cx="13410311" cy="1551707"/>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10000" b="1" dirty="0" err="1">
                <a:latin typeface="Times New Roman" panose="02020603050405020304" pitchFamily="18" charset="0"/>
                <a:cs typeface="Times New Roman" panose="02020603050405020304" pitchFamily="18" charset="0"/>
              </a:rPr>
              <a:t>Nikto</a:t>
            </a:r>
            <a:endParaRPr lang="cs-CZ" sz="10000" b="1" dirty="0">
              <a:latin typeface="Times New Roman" panose="02020603050405020304" pitchFamily="18" charset="0"/>
              <a:cs typeface="Times New Roman" panose="02020603050405020304" pitchFamily="18" charset="0"/>
            </a:endParaRPr>
          </a:p>
        </p:txBody>
      </p:sp>
      <p:pic>
        <p:nvPicPr>
          <p:cNvPr id="13" name="Picture 12" descr="A sticker of a cartoon alien&#10;&#10;AI-generated content may be incorrect.">
            <a:extLst>
              <a:ext uri="{FF2B5EF4-FFF2-40B4-BE49-F238E27FC236}">
                <a16:creationId xmlns:a16="http://schemas.microsoft.com/office/drawing/2014/main" id="{F9E9EDFF-0687-13F3-3552-2377D5EC1F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941" y="4842644"/>
            <a:ext cx="5715000" cy="571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25">
            <a:extLst>
              <a:ext uri="{FF2B5EF4-FFF2-40B4-BE49-F238E27FC236}">
                <a16:creationId xmlns:a16="http://schemas.microsoft.com/office/drawing/2014/main" id="{B0B58718-7E01-4089-AB2D-16ED7C458608}"/>
              </a:ext>
            </a:extLst>
          </p:cNvPr>
          <p:cNvSpPr/>
          <p:nvPr/>
        </p:nvSpPr>
        <p:spPr>
          <a:xfrm>
            <a:off x="0" y="559639"/>
            <a:ext cx="3255964" cy="12818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37" name="object 25">
            <a:extLst>
              <a:ext uri="{FF2B5EF4-FFF2-40B4-BE49-F238E27FC236}">
                <a16:creationId xmlns:a16="http://schemas.microsoft.com/office/drawing/2014/main" id="{DA0DC4C1-9A7A-4898-9E8F-D9FD8F5E5C53}"/>
              </a:ext>
            </a:extLst>
          </p:cNvPr>
          <p:cNvSpPr/>
          <p:nvPr/>
        </p:nvSpPr>
        <p:spPr>
          <a:xfrm>
            <a:off x="970756" y="559638"/>
            <a:ext cx="3853880" cy="128186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9" name="object 9"/>
          <p:cNvSpPr txBox="1"/>
          <p:nvPr/>
        </p:nvSpPr>
        <p:spPr>
          <a:xfrm>
            <a:off x="321706" y="683619"/>
            <a:ext cx="6174904" cy="843821"/>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About </a:t>
            </a:r>
            <a:r>
              <a:rPr lang="en-IN" sz="5400" spc="-5" dirty="0" err="1">
                <a:solidFill>
                  <a:srgbClr val="FFFFFF"/>
                </a:solidFill>
                <a:latin typeface="Times New Roman" panose="02020603050405020304" pitchFamily="18" charset="0"/>
                <a:cs typeface="Times New Roman" panose="02020603050405020304" pitchFamily="18" charset="0"/>
              </a:rPr>
              <a:t>Nikto</a:t>
            </a:r>
            <a:r>
              <a:rPr lang="en-IN" sz="5400" spc="-5" dirty="0">
                <a:solidFill>
                  <a:srgbClr val="FFFFFF"/>
                </a:solidFill>
                <a:cs typeface="Source Sans Pro Light"/>
              </a:rPr>
              <a:t>:</a:t>
            </a:r>
            <a:endParaRPr lang="en-IN" sz="5400" dirty="0">
              <a:cs typeface="Source Sans Pro Light"/>
            </a:endParaRPr>
          </a:p>
        </p:txBody>
      </p:sp>
      <p:sp>
        <p:nvSpPr>
          <p:cNvPr id="26" name="object 26"/>
          <p:cNvSpPr txBox="1"/>
          <p:nvPr/>
        </p:nvSpPr>
        <p:spPr>
          <a:xfrm>
            <a:off x="665162" y="6072245"/>
            <a:ext cx="2561858" cy="443711"/>
          </a:xfrm>
          <a:prstGeom prst="rect">
            <a:avLst/>
          </a:prstGeom>
        </p:spPr>
        <p:txBody>
          <a:bodyPr vert="horz" wrap="square" lIns="0" tIns="12700" rIns="0" bIns="0" rtlCol="0">
            <a:spAutoFit/>
          </a:bodyPr>
          <a:lstStyle/>
          <a:p>
            <a:pPr marL="12700">
              <a:spcBef>
                <a:spcPts val="100"/>
              </a:spcBef>
            </a:pPr>
            <a:r>
              <a:rPr sz="2800" spc="-30">
                <a:solidFill>
                  <a:srgbClr val="FFFFFF"/>
                </a:solidFill>
                <a:cs typeface="Source Sans Pro Light"/>
              </a:rPr>
              <a:t>S</a:t>
            </a:r>
            <a:r>
              <a:rPr sz="2800" spc="-40">
                <a:solidFill>
                  <a:srgbClr val="FFFFFF"/>
                </a:solidFill>
                <a:cs typeface="Source Sans Pro Light"/>
              </a:rPr>
              <a:t>t</a:t>
            </a:r>
            <a:r>
              <a:rPr sz="2800" spc="-10">
                <a:solidFill>
                  <a:srgbClr val="FFFFFF"/>
                </a:solidFill>
                <a:cs typeface="Source Sans Pro Light"/>
              </a:rPr>
              <a:t>anda</a:t>
            </a:r>
            <a:r>
              <a:rPr sz="2800" spc="-25">
                <a:solidFill>
                  <a:srgbClr val="FFFFFF"/>
                </a:solidFill>
                <a:cs typeface="Source Sans Pro Light"/>
              </a:rPr>
              <a:t>r</a:t>
            </a:r>
            <a:r>
              <a:rPr sz="2800">
                <a:solidFill>
                  <a:srgbClr val="FFFFFF"/>
                </a:solidFill>
                <a:cs typeface="Source Sans Pro Light"/>
              </a:rPr>
              <a:t>ds</a:t>
            </a:r>
            <a:endParaRPr sz="2800">
              <a:cs typeface="Source Sans Pro Light"/>
            </a:endParaRPr>
          </a:p>
        </p:txBody>
      </p:sp>
      <p:sp>
        <p:nvSpPr>
          <p:cNvPr id="5" name="object 10"/>
          <p:cNvSpPr txBox="1"/>
          <p:nvPr/>
        </p:nvSpPr>
        <p:spPr>
          <a:xfrm>
            <a:off x="1123950" y="1841500"/>
            <a:ext cx="17220406" cy="497572"/>
          </a:xfrm>
          <a:prstGeom prst="rect">
            <a:avLst/>
          </a:prstGeom>
        </p:spPr>
        <p:txBody>
          <a:bodyPr vert="horz" wrap="square" lIns="0" tIns="5080" rIns="0" bIns="0" rtlCol="0">
            <a:spAutoFit/>
          </a:bodyPr>
          <a:lstStyle/>
          <a:p>
            <a:pPr marL="12700" marR="5080" algn="just">
              <a:lnSpc>
                <a:spcPct val="100000"/>
              </a:lnSpc>
              <a:spcBef>
                <a:spcPts val="100"/>
              </a:spcBef>
            </a:pPr>
            <a:endParaRPr lang="en-US" sz="3200" dirty="0">
              <a:cs typeface="Source Sans Pro Light"/>
            </a:endParaRPr>
          </a:p>
        </p:txBody>
      </p:sp>
      <p:sp>
        <p:nvSpPr>
          <p:cNvPr id="7" name="Rectangle 5">
            <a:extLst>
              <a:ext uri="{FF2B5EF4-FFF2-40B4-BE49-F238E27FC236}">
                <a16:creationId xmlns:a16="http://schemas.microsoft.com/office/drawing/2014/main" id="{B0860FB1-6F12-0540-7A0F-668F8F9F63E8}"/>
              </a:ext>
            </a:extLst>
          </p:cNvPr>
          <p:cNvSpPr>
            <a:spLocks noChangeArrowheads="1"/>
          </p:cNvSpPr>
          <p:nvPr/>
        </p:nvSpPr>
        <p:spPr bwMode="auto">
          <a:xfrm>
            <a:off x="675798" y="4181797"/>
            <a:ext cx="1747031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2800" dirty="0" err="1">
                <a:latin typeface="Times New Roman" panose="02020603050405020304" pitchFamily="18" charset="0"/>
                <a:cs typeface="Times New Roman" panose="02020603050405020304" pitchFamily="18" charset="0"/>
              </a:rPr>
              <a:t>Nikto</a:t>
            </a:r>
            <a:r>
              <a:rPr lang="en-US" sz="2800" dirty="0">
                <a:latin typeface="Times New Roman" panose="02020603050405020304" pitchFamily="18" charset="0"/>
                <a:cs typeface="Times New Roman" panose="02020603050405020304" pitchFamily="18" charset="0"/>
              </a:rPr>
              <a:t> is an open-source web server scanner utilized in penetration testing for finding vulnerabilities in websites and web applications. It scans for outdated software, malicious files, misconfigurations and other security issues that can be exploited by attackers.</a:t>
            </a:r>
          </a:p>
          <a:p>
            <a:pPr algn="just">
              <a:buNone/>
            </a:pPr>
            <a:endParaRPr lang="en-US" sz="2800" dirty="0">
              <a:latin typeface="Times New Roman" panose="02020603050405020304" pitchFamily="18" charset="0"/>
              <a:cs typeface="Times New Roman" panose="02020603050405020304" pitchFamily="18" charset="0"/>
            </a:endParaRPr>
          </a:p>
          <a:p>
            <a:pPr algn="just">
              <a:buNone/>
            </a:pPr>
            <a:r>
              <a:rPr lang="en-US" sz="2800" dirty="0" err="1">
                <a:latin typeface="Times New Roman" panose="02020603050405020304" pitchFamily="18" charset="0"/>
                <a:cs typeface="Times New Roman" panose="02020603050405020304" pitchFamily="18" charset="0"/>
              </a:rPr>
              <a:t>Nikto</a:t>
            </a:r>
            <a:r>
              <a:rPr lang="en-US" sz="2800" dirty="0">
                <a:latin typeface="Times New Roman" panose="02020603050405020304" pitchFamily="18" charset="0"/>
                <a:cs typeface="Times New Roman" panose="02020603050405020304" pitchFamily="18" charset="0"/>
              </a:rPr>
              <a:t> is a fast and reliable way to test web servers for known problems, and it's especially good at identifying issues that are not obvious just by visiting the website.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DA2BD00F-B6CE-4030-BF7A-EFB04C058E98}"/>
              </a:ext>
            </a:extLst>
          </p:cNvPr>
          <p:cNvSpPr/>
          <p:nvPr/>
        </p:nvSpPr>
        <p:spPr>
          <a:xfrm>
            <a:off x="3886200" y="469900"/>
            <a:ext cx="4780756" cy="828000"/>
          </a:xfrm>
          <a:custGeom>
            <a:avLst/>
            <a:gdLst/>
            <a:ahLst/>
            <a:cxnLst/>
            <a:rect l="l" t="t" r="r" b="b"/>
            <a:pathLst>
              <a:path w="2929255" h="437514">
                <a:moveTo>
                  <a:pt x="2710340" y="0"/>
                </a:moveTo>
                <a:lnTo>
                  <a:pt x="0" y="0"/>
                </a:lnTo>
                <a:lnTo>
                  <a:pt x="0" y="437154"/>
                </a:lnTo>
                <a:lnTo>
                  <a:pt x="2710340" y="437154"/>
                </a:lnTo>
                <a:lnTo>
                  <a:pt x="2760457" y="431381"/>
                </a:lnTo>
                <a:lnTo>
                  <a:pt x="2806464" y="414937"/>
                </a:lnTo>
                <a:lnTo>
                  <a:pt x="2847048" y="389135"/>
                </a:lnTo>
                <a:lnTo>
                  <a:pt x="2880897" y="355286"/>
                </a:lnTo>
                <a:lnTo>
                  <a:pt x="2906699" y="314702"/>
                </a:lnTo>
                <a:lnTo>
                  <a:pt x="2923143" y="268695"/>
                </a:lnTo>
                <a:lnTo>
                  <a:pt x="2928915" y="218577"/>
                </a:lnTo>
                <a:lnTo>
                  <a:pt x="2923143" y="168459"/>
                </a:lnTo>
                <a:lnTo>
                  <a:pt x="2906699" y="122452"/>
                </a:lnTo>
                <a:lnTo>
                  <a:pt x="2880897" y="81868"/>
                </a:lnTo>
                <a:lnTo>
                  <a:pt x="2847048" y="48019"/>
                </a:lnTo>
                <a:lnTo>
                  <a:pt x="2806464" y="22216"/>
                </a:lnTo>
                <a:lnTo>
                  <a:pt x="2760457" y="5772"/>
                </a:lnTo>
                <a:lnTo>
                  <a:pt x="2710340" y="0"/>
                </a:lnTo>
                <a:close/>
              </a:path>
            </a:pathLst>
          </a:custGeom>
          <a:solidFill>
            <a:srgbClr val="00A0F0"/>
          </a:solidFill>
        </p:spPr>
        <p:txBody>
          <a:bodyPr wrap="square" lIns="0" tIns="0" rIns="0" bIns="0" rtlCol="0"/>
          <a:lstStyle/>
          <a:p>
            <a:endParaRPr dirty="0"/>
          </a:p>
        </p:txBody>
      </p:sp>
      <p:sp>
        <p:nvSpPr>
          <p:cNvPr id="3" name="object 3"/>
          <p:cNvSpPr/>
          <p:nvPr/>
        </p:nvSpPr>
        <p:spPr>
          <a:xfrm>
            <a:off x="0" y="469900"/>
            <a:ext cx="4780756" cy="828000"/>
          </a:xfrm>
          <a:custGeom>
            <a:avLst/>
            <a:gdLst/>
            <a:ahLst/>
            <a:cxnLst/>
            <a:rect l="l" t="t" r="r" b="b"/>
            <a:pathLst>
              <a:path w="2929255" h="437514">
                <a:moveTo>
                  <a:pt x="2710340" y="0"/>
                </a:moveTo>
                <a:lnTo>
                  <a:pt x="0" y="0"/>
                </a:lnTo>
                <a:lnTo>
                  <a:pt x="0" y="437154"/>
                </a:lnTo>
                <a:lnTo>
                  <a:pt x="2710340" y="437154"/>
                </a:lnTo>
                <a:lnTo>
                  <a:pt x="2760457" y="431381"/>
                </a:lnTo>
                <a:lnTo>
                  <a:pt x="2806464" y="414937"/>
                </a:lnTo>
                <a:lnTo>
                  <a:pt x="2847048" y="389135"/>
                </a:lnTo>
                <a:lnTo>
                  <a:pt x="2880897" y="355286"/>
                </a:lnTo>
                <a:lnTo>
                  <a:pt x="2906699" y="314702"/>
                </a:lnTo>
                <a:lnTo>
                  <a:pt x="2923143" y="268695"/>
                </a:lnTo>
                <a:lnTo>
                  <a:pt x="2928915" y="218577"/>
                </a:lnTo>
                <a:lnTo>
                  <a:pt x="2923143" y="168459"/>
                </a:lnTo>
                <a:lnTo>
                  <a:pt x="2906699" y="122452"/>
                </a:lnTo>
                <a:lnTo>
                  <a:pt x="2880897" y="81868"/>
                </a:lnTo>
                <a:lnTo>
                  <a:pt x="2847048" y="48019"/>
                </a:lnTo>
                <a:lnTo>
                  <a:pt x="2806464" y="22216"/>
                </a:lnTo>
                <a:lnTo>
                  <a:pt x="2760457" y="5772"/>
                </a:lnTo>
                <a:lnTo>
                  <a:pt x="2710340" y="0"/>
                </a:lnTo>
                <a:close/>
              </a:path>
            </a:pathLst>
          </a:custGeom>
          <a:solidFill>
            <a:srgbClr val="00A0F0"/>
          </a:solidFill>
        </p:spPr>
        <p:txBody>
          <a:bodyPr wrap="square" lIns="0" tIns="0" rIns="0" bIns="0" rtlCol="0"/>
          <a:lstStyle/>
          <a:p>
            <a:endParaRPr dirty="0"/>
          </a:p>
        </p:txBody>
      </p:sp>
      <p:sp>
        <p:nvSpPr>
          <p:cNvPr id="5" name="object 5"/>
          <p:cNvSpPr txBox="1"/>
          <p:nvPr/>
        </p:nvSpPr>
        <p:spPr>
          <a:xfrm>
            <a:off x="720180" y="454079"/>
            <a:ext cx="7162800" cy="843821"/>
          </a:xfrm>
          <a:prstGeom prst="rect">
            <a:avLst/>
          </a:prstGeom>
        </p:spPr>
        <p:txBody>
          <a:bodyPr vert="horz" wrap="square" lIns="0" tIns="12700" rIns="0" bIns="0" rtlCol="0">
            <a:spAutoFit/>
          </a:bodyPr>
          <a:lstStyle/>
          <a:p>
            <a:pPr marL="12700">
              <a:spcBef>
                <a:spcPts val="100"/>
              </a:spcBef>
            </a:pPr>
            <a:r>
              <a:rPr lang="en-IN" sz="5400" spc="-15" dirty="0">
                <a:solidFill>
                  <a:srgbClr val="FFFFFF"/>
                </a:solidFill>
                <a:latin typeface="Times New Roman" panose="02020603050405020304" pitchFamily="18" charset="0"/>
                <a:cs typeface="Times New Roman" panose="02020603050405020304" pitchFamily="18" charset="0"/>
              </a:rPr>
              <a:t>Key Features</a:t>
            </a:r>
            <a:endParaRPr lang="en-IN" sz="54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915379" y="2178348"/>
            <a:ext cx="17179553" cy="6327373"/>
          </a:xfrm>
          <a:prstGeom prst="rect">
            <a:avLst/>
          </a:prstGeom>
        </p:spPr>
        <p:txBody>
          <a:bodyPr vert="horz" wrap="square" lIns="0" tIns="5080" rIns="0" bIns="0" rtlCol="0">
            <a:spAutoFit/>
          </a:bodyPr>
          <a:lstStyle/>
          <a:p>
            <a:r>
              <a:rPr lang="en-US" sz="2800" b="1" dirty="0">
                <a:latin typeface="Times New Roman" panose="02020603050405020304" pitchFamily="18" charset="0"/>
                <a:cs typeface="Times New Roman" panose="02020603050405020304" pitchFamily="18" charset="0"/>
              </a:rPr>
              <a:t>• Vulnerability Detection: </a:t>
            </a:r>
          </a:p>
          <a:p>
            <a:r>
              <a:rPr lang="en-US" sz="2800" dirty="0">
                <a:latin typeface="Times New Roman" panose="02020603050405020304" pitchFamily="18" charset="0"/>
                <a:cs typeface="Times New Roman" panose="02020603050405020304" pitchFamily="18" charset="0"/>
              </a:rPr>
              <a:t>Scans for over 6000 known vulnerabilities like outdated software and insecure files.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Checks Web Server Configs: </a:t>
            </a:r>
          </a:p>
          <a:p>
            <a:r>
              <a:rPr lang="en-US" sz="2800" dirty="0">
                <a:latin typeface="Times New Roman" panose="02020603050405020304" pitchFamily="18" charset="0"/>
                <a:cs typeface="Times New Roman" panose="02020603050405020304" pitchFamily="18" charset="0"/>
              </a:rPr>
              <a:t>Identifies misconfigurations that can lead to attacks.</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SSL Testing: </a:t>
            </a:r>
          </a:p>
          <a:p>
            <a:r>
              <a:rPr lang="en-US" sz="2800" dirty="0">
                <a:latin typeface="Times New Roman" panose="02020603050405020304" pitchFamily="18" charset="0"/>
                <a:cs typeface="Times New Roman" panose="02020603050405020304" pitchFamily="18" charset="0"/>
              </a:rPr>
              <a:t>Can scan for weak SSL/TLS ciphers and certificate issues.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Custom Tests: </a:t>
            </a:r>
          </a:p>
          <a:p>
            <a:r>
              <a:rPr lang="en-US" sz="2800" dirty="0">
                <a:latin typeface="Times New Roman" panose="02020603050405020304" pitchFamily="18" charset="0"/>
                <a:cs typeface="Times New Roman" panose="02020603050405020304" pitchFamily="18" charset="0"/>
              </a:rPr>
              <a:t>Supports plugins and test customization for advanced scans.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Reporting Options: </a:t>
            </a:r>
          </a:p>
          <a:p>
            <a:r>
              <a:rPr lang="en-US" sz="2800" dirty="0">
                <a:latin typeface="Times New Roman" panose="02020603050405020304" pitchFamily="18" charset="0"/>
                <a:cs typeface="Times New Roman" panose="02020603050405020304" pitchFamily="18" charset="0"/>
              </a:rPr>
              <a:t>Exports results in plain text, HTML or CSV formats.</a:t>
            </a:r>
          </a:p>
          <a:p>
            <a:pPr marL="351790" algn="just">
              <a:lnSpc>
                <a:spcPct val="100000"/>
              </a:lnSpc>
              <a:spcBef>
                <a:spcPts val="100"/>
              </a:spcBef>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00FA2E8-6545-F549-BCD3-139DEA7BAF39}"/>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r>
              <a:rPr lang="en-IN" sz="5400" spc="-5" dirty="0">
                <a:solidFill>
                  <a:srgbClr val="FFFFFF"/>
                </a:solidFill>
                <a:latin typeface="Times New Roman" panose="02020603050405020304" pitchFamily="18" charset="0"/>
                <a:cs typeface="Times New Roman" panose="02020603050405020304" pitchFamily="18" charset="0"/>
              </a:rPr>
              <a:t>     Flowchart</a:t>
            </a:r>
            <a:endParaRPr sz="5400" dirty="0">
              <a:latin typeface="Times New Roman" panose="02020603050405020304" pitchFamily="18" charset="0"/>
              <a:cs typeface="Times New Roman" panose="02020603050405020304" pitchFamily="18" charset="0"/>
            </a:endParaRPr>
          </a:p>
        </p:txBody>
      </p:sp>
      <p:pic>
        <p:nvPicPr>
          <p:cNvPr id="4" name="Picture 3" descr="A diagram of steps to a computer program&#10;&#10;AI-generated content may be incorrect.">
            <a:extLst>
              <a:ext uri="{FF2B5EF4-FFF2-40B4-BE49-F238E27FC236}">
                <a16:creationId xmlns:a16="http://schemas.microsoft.com/office/drawing/2014/main" id="{9B6A5273-2DCC-5DE1-B68A-4016853E3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916" y="1384300"/>
            <a:ext cx="4320480" cy="8900494"/>
          </a:xfrm>
          <a:prstGeom prst="rect">
            <a:avLst/>
          </a:prstGeom>
        </p:spPr>
      </p:pic>
    </p:spTree>
    <p:extLst>
      <p:ext uri="{BB962C8B-B14F-4D97-AF65-F5344CB8AC3E}">
        <p14:creationId xmlns:p14="http://schemas.microsoft.com/office/powerpoint/2010/main" val="210577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2" name="object 2"/>
          <p:cNvSpPr/>
          <p:nvPr/>
        </p:nvSpPr>
        <p:spPr>
          <a:xfrm>
            <a:off x="4528271" y="5562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504156" y="540478"/>
            <a:ext cx="9601200" cy="843821"/>
          </a:xfrm>
          <a:prstGeom prst="rect">
            <a:avLst/>
          </a:prstGeom>
        </p:spPr>
        <p:txBody>
          <a:bodyPr vert="horz" wrap="square" lIns="0" tIns="12700" rIns="0" bIns="0" rtlCol="0">
            <a:spAutoFit/>
          </a:bodyPr>
          <a:lstStyle/>
          <a:p>
            <a:pPr marL="12700">
              <a:lnSpc>
                <a:spcPct val="100000"/>
              </a:lnSpc>
              <a:spcBef>
                <a:spcPts val="100"/>
              </a:spcBef>
            </a:pPr>
            <a:r>
              <a:rPr lang="en-US" sz="5400" dirty="0">
                <a:solidFill>
                  <a:srgbClr val="FFFFFF"/>
                </a:solidFill>
                <a:latin typeface="Times New Roman" panose="02020603050405020304" pitchFamily="18" charset="0"/>
                <a:cs typeface="Times New Roman" panose="02020603050405020304" pitchFamily="18" charset="0"/>
              </a:rPr>
              <a:t>Process</a:t>
            </a:r>
            <a:endParaRPr lang="en-US" sz="54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971550" y="1758112"/>
            <a:ext cx="16623506" cy="6506909"/>
          </a:xfrm>
          <a:prstGeom prst="rect">
            <a:avLst/>
          </a:prstGeom>
        </p:spPr>
        <p:txBody>
          <a:bodyPr vert="horz" wrap="square" lIns="0" tIns="5080" rIns="0" bIns="0" rtlCol="0">
            <a:spAutoFit/>
          </a:bodyPr>
          <a:lstStyle/>
          <a:p>
            <a:pPr marL="12700" marR="5080">
              <a:lnSpc>
                <a:spcPct val="100000"/>
              </a:lnSpc>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00000"/>
              </a:lnSpc>
              <a:spcBef>
                <a:spcPts val="100"/>
              </a:spcBef>
            </a:pPr>
            <a:endParaRPr lang="en-US" sz="2800" dirty="0">
              <a:latin typeface="Times New Roman" panose="02020603050405020304" pitchFamily="18" charset="0"/>
              <a:cs typeface="Times New Roman" panose="02020603050405020304" pitchFamily="18" charset="0"/>
            </a:endParaRPr>
          </a:p>
          <a:p>
            <a:pPr>
              <a:buNone/>
            </a:pPr>
            <a:r>
              <a:rPr lang="en-US" sz="2800" b="1" dirty="0">
                <a:latin typeface="Times New Roman" panose="02020603050405020304" pitchFamily="18" charset="0"/>
                <a:cs typeface="Times New Roman" panose="02020603050405020304" pitchFamily="18" charset="0"/>
              </a:rPr>
              <a:t>Step 1: </a:t>
            </a:r>
            <a:r>
              <a:rPr lang="en-US" sz="2800" dirty="0">
                <a:latin typeface="Times New Roman" panose="02020603050405020304" pitchFamily="18" charset="0"/>
                <a:cs typeface="Times New Roman" panose="02020603050405020304" pitchFamily="18" charset="0"/>
              </a:rPr>
              <a:t>Enter Target Website or IP</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Type in the web address or IP of the site you want to scan.</a:t>
            </a:r>
          </a:p>
          <a:p>
            <a:r>
              <a:rPr lang="en-US" sz="2800" dirty="0">
                <a:latin typeface="Times New Roman" panose="02020603050405020304" pitchFamily="18" charset="0"/>
                <a:cs typeface="Times New Roman" panose="02020603050405020304" pitchFamily="18" charset="0"/>
              </a:rPr>
              <a:t>Example: http://xyz.com or 192.168.1.100</a:t>
            </a:r>
          </a:p>
          <a:p>
            <a:pPr marL="12700" marR="5080">
              <a:spcBef>
                <a:spcPts val="100"/>
              </a:spcBef>
            </a:pP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2: </a:t>
            </a:r>
            <a:r>
              <a:rPr lang="en-IN" sz="2800" dirty="0">
                <a:latin typeface="Times New Roman" panose="02020603050405020304" pitchFamily="18" charset="0"/>
                <a:cs typeface="Times New Roman" panose="02020603050405020304" pitchFamily="18" charset="0"/>
              </a:rPr>
              <a:t>Choose Port (Optional)</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Nikto</a:t>
            </a:r>
            <a:r>
              <a:rPr lang="en-US" sz="2800" dirty="0">
                <a:latin typeface="Times New Roman" panose="02020603050405020304" pitchFamily="18" charset="0"/>
                <a:cs typeface="Times New Roman" panose="02020603050405020304" pitchFamily="18" charset="0"/>
              </a:rPr>
              <a:t> will scan port 80 (HTTP) by default, but if needed you can specify an alternative port.</a:t>
            </a:r>
          </a:p>
          <a:p>
            <a:pPr marL="12700" marR="5080">
              <a:spcBef>
                <a:spcPts val="100"/>
              </a:spcBef>
            </a:pPr>
            <a:r>
              <a:rPr lang="en-US" sz="2800" dirty="0">
                <a:latin typeface="Times New Roman" panose="02020603050405020304" pitchFamily="18" charset="0"/>
                <a:cs typeface="Times New Roman" panose="02020603050405020304" pitchFamily="18" charset="0"/>
              </a:rPr>
              <a:t>Example: 443 for HTTPS.</a:t>
            </a:r>
          </a:p>
          <a:p>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3: </a:t>
            </a:r>
            <a:r>
              <a:rPr lang="en-IN" sz="2800" dirty="0">
                <a:latin typeface="Times New Roman" panose="02020603050405020304" pitchFamily="18" charset="0"/>
                <a:cs typeface="Times New Roman" panose="02020603050405020304" pitchFamily="18" charset="0"/>
              </a:rPr>
              <a:t>Set SSL Option (Optional)</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If the site is accessed via HTTPS, you can use the SSL/TLS scan option to detect problems with it.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Step 4:</a:t>
            </a:r>
            <a:r>
              <a:rPr lang="en-IN" sz="2800" dirty="0">
                <a:latin typeface="Times New Roman" panose="02020603050405020304" pitchFamily="18" charset="0"/>
                <a:cs typeface="Times New Roman" panose="02020603050405020304" pitchFamily="18" charset="0"/>
              </a:rPr>
              <a:t> Start the Scan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Click Start to run the </a:t>
            </a:r>
            <a:r>
              <a:rPr lang="en-US" sz="2800" dirty="0" err="1">
                <a:latin typeface="Times New Roman" panose="02020603050405020304" pitchFamily="18" charset="0"/>
                <a:cs typeface="Times New Roman" panose="02020603050405020304" pitchFamily="18" charset="0"/>
              </a:rPr>
              <a:t>Nikto</a:t>
            </a:r>
            <a:r>
              <a:rPr lang="en-US" sz="2800" dirty="0">
                <a:latin typeface="Times New Roman" panose="02020603050405020304" pitchFamily="18" charset="0"/>
                <a:cs typeface="Times New Roman" panose="02020603050405020304" pitchFamily="18" charset="0"/>
              </a:rPr>
              <a:t> scan on the target. The tool will begin checking for known web vulnerabilities.</a:t>
            </a:r>
          </a:p>
        </p:txBody>
      </p:sp>
      <p:sp>
        <p:nvSpPr>
          <p:cNvPr id="18" name="Rectangle 17">
            <a:extLst>
              <a:ext uri="{FF2B5EF4-FFF2-40B4-BE49-F238E27FC236}">
                <a16:creationId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2. </a:t>
            </a:r>
            <a:r>
              <a:rPr lang="en-US" sz="2800" spc="-10" dirty="0">
                <a:solidFill>
                  <a:srgbClr val="FFFFFF"/>
                </a:solidFill>
                <a:cs typeface="Source Sans Pro Light"/>
              </a:rPr>
              <a:t>Relation </a:t>
            </a:r>
            <a:r>
              <a:rPr lang="en-US" sz="2800" spc="-5" dirty="0">
                <a:solidFill>
                  <a:srgbClr val="FFFFFF"/>
                </a:solidFill>
                <a:cs typeface="Source Sans Pro Light"/>
              </a:rPr>
              <a:t>between </a:t>
            </a:r>
            <a:r>
              <a:rPr lang="en-US" sz="2800" dirty="0">
                <a:solidFill>
                  <a:srgbClr val="FFFFFF"/>
                </a:solidFill>
                <a:cs typeface="Source Sans Pro Light"/>
              </a:rPr>
              <a:t>Earth, Sun, </a:t>
            </a:r>
            <a:r>
              <a:rPr lang="en-US" sz="2800" spc="-5" dirty="0">
                <a:solidFill>
                  <a:srgbClr val="FFFFFF"/>
                </a:solidFill>
                <a:cs typeface="Source Sans Pro Light"/>
              </a:rPr>
              <a:t>and</a:t>
            </a:r>
            <a:r>
              <a:rPr lang="en-US" sz="2800" spc="-35" dirty="0">
                <a:solidFill>
                  <a:srgbClr val="FFFFFF"/>
                </a:solidFill>
                <a:cs typeface="Source Sans Pro Light"/>
              </a:rPr>
              <a:t> </a:t>
            </a:r>
            <a:r>
              <a:rPr lang="en-US" sz="2800" dirty="0">
                <a:solidFill>
                  <a:srgbClr val="FFFFFF"/>
                </a:solidFill>
                <a:cs typeface="Source Sans Pro Light"/>
              </a:rPr>
              <a:t>Moon</a:t>
            </a:r>
            <a:endParaRPr lang="en-US" sz="2800" dirty="0">
              <a:cs typeface="Source Sans Pro Light"/>
            </a:endParaRPr>
          </a:p>
        </p:txBody>
      </p:sp>
      <p:sp>
        <p:nvSpPr>
          <p:cNvPr id="6" name="object 6"/>
          <p:cNvSpPr txBox="1"/>
          <p:nvPr/>
        </p:nvSpPr>
        <p:spPr>
          <a:xfrm>
            <a:off x="1152228" y="1399027"/>
            <a:ext cx="17449006" cy="7253268"/>
          </a:xfrm>
          <a:prstGeom prst="rect">
            <a:avLst/>
          </a:prstGeom>
        </p:spPr>
        <p:txBody>
          <a:bodyPr vert="horz" wrap="square" lIns="0" tIns="5080" rIns="0" bIns="0" rtlCol="0">
            <a:spAutoFit/>
          </a:bodyPr>
          <a:lstStyle/>
          <a:p>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5: </a:t>
            </a:r>
            <a:r>
              <a:rPr lang="en-IN" sz="2800" dirty="0">
                <a:latin typeface="Times New Roman" panose="02020603050405020304" pitchFamily="18" charset="0"/>
                <a:cs typeface="Times New Roman" panose="02020603050405020304" pitchFamily="18" charset="0"/>
              </a:rPr>
              <a:t>View the Report</a:t>
            </a:r>
          </a:p>
          <a:p>
            <a:r>
              <a:rPr lang="en-US" sz="2800" dirty="0">
                <a:latin typeface="Times New Roman" panose="02020603050405020304" pitchFamily="18" charset="0"/>
                <a:cs typeface="Times New Roman" panose="02020603050405020304" pitchFamily="18" charset="0"/>
              </a:rPr>
              <a:t>• After the scan, you will see a report with all discovered issues, including security risks and recommendations for fixing them.</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Let's look at an example </a:t>
            </a:r>
            <a:r>
              <a:rPr lang="en-IN" sz="2800" dirty="0">
                <a:latin typeface="Times New Roman" panose="02020603050405020304" pitchFamily="18" charset="0"/>
                <a:cs typeface="Times New Roman" panose="02020603050405020304" pitchFamily="18" charset="0"/>
              </a:rPr>
              <a:t>Command (</a:t>
            </a:r>
            <a:r>
              <a:rPr lang="en-IN" sz="2800" dirty="0" err="1">
                <a:latin typeface="Times New Roman" panose="02020603050405020304" pitchFamily="18" charset="0"/>
                <a:cs typeface="Times New Roman" panose="02020603050405020304" pitchFamily="18" charset="0"/>
              </a:rPr>
              <a:t>Nikto</a:t>
            </a:r>
            <a:r>
              <a:rPr lang="en-IN" sz="2800" dirty="0">
                <a:latin typeface="Times New Roman" panose="02020603050405020304" pitchFamily="18" charset="0"/>
                <a:cs typeface="Times New Roman" panose="02020603050405020304" pitchFamily="18" charset="0"/>
              </a:rPr>
              <a:t> CLI):</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pt-BR" sz="2800" dirty="0">
                <a:latin typeface="Times New Roman" panose="02020603050405020304" pitchFamily="18" charset="0"/>
                <a:cs typeface="Times New Roman" panose="02020603050405020304" pitchFamily="18" charset="0"/>
              </a:rPr>
              <a:t>nikto -h http://192.168.1.100 -p 80 </a:t>
            </a:r>
          </a:p>
          <a:p>
            <a:pPr>
              <a:buNone/>
            </a:pPr>
            <a:endParaRPr lang="en-US" sz="2800" dirty="0">
              <a:latin typeface="Times New Roman" panose="02020603050405020304" pitchFamily="18" charset="0"/>
              <a:cs typeface="Times New Roman" panose="02020603050405020304" pitchFamily="18" charset="0"/>
            </a:endParaRPr>
          </a:p>
          <a:p>
            <a:pPr marL="12700" marR="5080">
              <a:spcBef>
                <a:spcPts val="100"/>
              </a:spcBef>
            </a:pPr>
            <a:r>
              <a:rPr lang="en-US" sz="2800" dirty="0">
                <a:latin typeface="Times New Roman" panose="02020603050405020304" pitchFamily="18" charset="0"/>
                <a:cs typeface="Times New Roman" panose="02020603050405020304" pitchFamily="18" charset="0"/>
              </a:rPr>
              <a:t>Now lets breakdown the command:-</a:t>
            </a:r>
          </a:p>
          <a:p>
            <a:pPr>
              <a:buNone/>
            </a:pPr>
            <a:r>
              <a:rPr lang="en-US" sz="2800" dirty="0">
                <a:latin typeface="Times New Roman" panose="02020603050405020304" pitchFamily="18" charset="0"/>
                <a:cs typeface="Times New Roman" panose="02020603050405020304" pitchFamily="18" charset="0"/>
              </a:rPr>
              <a:t>• -h: Target host (website or IP)</a:t>
            </a:r>
          </a:p>
          <a:p>
            <a:r>
              <a:rPr lang="en-US" sz="2800" dirty="0">
                <a:latin typeface="Times New Roman" panose="02020603050405020304" pitchFamily="18" charset="0"/>
                <a:cs typeface="Times New Roman" panose="02020603050405020304" pitchFamily="18" charset="0"/>
              </a:rPr>
              <a:t>• -p 80: Port number (</a:t>
            </a:r>
            <a:r>
              <a:rPr lang="en-IN" sz="2800" dirty="0">
                <a:latin typeface="Times New Roman" panose="02020603050405020304" pitchFamily="18" charset="0"/>
                <a:cs typeface="Times New Roman" panose="02020603050405020304" pitchFamily="18" charset="0"/>
              </a:rPr>
              <a:t>80 is the </a:t>
            </a:r>
            <a:r>
              <a:rPr lang="en-US" sz="2800" dirty="0">
                <a:latin typeface="Times New Roman" panose="02020603050405020304" pitchFamily="18" charset="0"/>
                <a:cs typeface="Times New Roman" panose="02020603050405020304" pitchFamily="18" charset="0"/>
              </a:rPr>
              <a:t>default for HTTP) </a:t>
            </a:r>
          </a:p>
          <a:p>
            <a:pPr marL="12700" marR="5080">
              <a:spcBef>
                <a:spcPts val="100"/>
              </a:spcBef>
            </a:pPr>
            <a:endParaRPr lang="en-US" sz="2800" dirty="0">
              <a:latin typeface="Times New Roman" panose="02020603050405020304" pitchFamily="18" charset="0"/>
              <a:cs typeface="Times New Roman" panose="02020603050405020304" pitchFamily="18" charset="0"/>
            </a:endParaRPr>
          </a:p>
          <a:p>
            <a:pPr marL="12700" marR="5080">
              <a:spcBef>
                <a:spcPts val="100"/>
              </a:spcBef>
            </a:pPr>
            <a:r>
              <a:rPr lang="en-IN" sz="2800" dirty="0">
                <a:latin typeface="Times New Roman" panose="02020603050405020304" pitchFamily="18" charset="0"/>
                <a:cs typeface="Times New Roman" panose="02020603050405020304" pitchFamily="18" charset="0"/>
              </a:rPr>
              <a:t>If scanning HTTPS:</a:t>
            </a:r>
            <a:endParaRPr lang="en-US" sz="2800" dirty="0">
              <a:latin typeface="Times New Roman" panose="02020603050405020304" pitchFamily="18" charset="0"/>
              <a:cs typeface="Times New Roman" panose="02020603050405020304" pitchFamily="18" charset="0"/>
            </a:endParaRPr>
          </a:p>
          <a:p>
            <a:pPr marL="12700" marR="5080">
              <a:spcBef>
                <a:spcPts val="100"/>
              </a:spcBef>
            </a:pPr>
            <a:r>
              <a:rPr lang="pt-BR" sz="2800" b="0" i="0" dirty="0">
                <a:solidFill>
                  <a:srgbClr val="0D0D0D"/>
                </a:solidFill>
                <a:effectLst/>
                <a:latin typeface="Times New Roman" panose="02020603050405020304" pitchFamily="18" charset="0"/>
                <a:cs typeface="Times New Roman" panose="02020603050405020304" pitchFamily="18" charset="0"/>
              </a:rPr>
              <a:t>nikto -h https://192.168.1.100 -p 443 </a:t>
            </a:r>
            <a:endParaRPr lang="en-US" sz="2800" dirty="0">
              <a:latin typeface="Times New Roman" panose="02020603050405020304" pitchFamily="18" charset="0"/>
              <a:cs typeface="Times New Roman" panose="02020603050405020304" pitchFamily="18" charset="0"/>
            </a:endParaRPr>
          </a:p>
          <a:p>
            <a:pPr marL="12700" marR="5080">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00000"/>
              </a:lnSpc>
              <a:spcBef>
                <a:spcPts val="10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740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havior of space object - by Lifeliqe.potx" id="{B9C66860-991F-4B9E-BE24-F67EBFE187B1}" vid="{CE56F777-F8E9-4D01-B2D2-2BFB7FC9D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Behavior of space objects</Template>
  <TotalTime>185</TotalTime>
  <Words>417</Words>
  <Application>Microsoft Office PowerPoint</Application>
  <PresentationFormat>Custom</PresentationFormat>
  <Paragraphs>51</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Source Sans Pro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BHAVESH ARYA</dc:creator>
  <cp:lastModifiedBy>BHAVESH ARYA</cp:lastModifiedBy>
  <cp:revision>9</cp:revision>
  <dcterms:created xsi:type="dcterms:W3CDTF">2025-04-06T02:54:56Z</dcterms:created>
  <dcterms:modified xsi:type="dcterms:W3CDTF">2025-04-11T03:00:40Z</dcterms:modified>
</cp:coreProperties>
</file>