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65" r:id="rId3"/>
    <p:sldId id="316" r:id="rId4"/>
    <p:sldId id="280" r:id="rId5"/>
    <p:sldId id="257" r:id="rId6"/>
    <p:sldId id="269" r:id="rId7"/>
    <p:sldId id="301" r:id="rId8"/>
    <p:sldId id="302" r:id="rId9"/>
    <p:sldId id="303" r:id="rId10"/>
    <p:sldId id="304" r:id="rId11"/>
    <p:sldId id="281" r:id="rId12"/>
    <p:sldId id="293" r:id="rId13"/>
    <p:sldId id="290" r:id="rId14"/>
    <p:sldId id="314" r:id="rId15"/>
    <p:sldId id="315" r:id="rId16"/>
    <p:sldId id="282" r:id="rId17"/>
    <p:sldId id="294" r:id="rId18"/>
    <p:sldId id="306" r:id="rId19"/>
    <p:sldId id="268" r:id="rId20"/>
    <p:sldId id="295" r:id="rId21"/>
    <p:sldId id="292" r:id="rId22"/>
    <p:sldId id="258" r:id="rId23"/>
    <p:sldId id="284" r:id="rId24"/>
    <p:sldId id="308" r:id="rId25"/>
    <p:sldId id="307" r:id="rId26"/>
    <p:sldId id="264" r:id="rId27"/>
    <p:sldId id="267" r:id="rId28"/>
    <p:sldId id="313" r:id="rId29"/>
    <p:sldId id="309" r:id="rId30"/>
    <p:sldId id="262" r:id="rId31"/>
    <p:sldId id="296" r:id="rId32"/>
    <p:sldId id="311" r:id="rId33"/>
    <p:sldId id="312" r:id="rId34"/>
    <p:sldId id="276" r:id="rId35"/>
    <p:sldId id="260" r:id="rId36"/>
    <p:sldId id="270" r:id="rId37"/>
    <p:sldId id="317" r:id="rId38"/>
    <p:sldId id="285" r:id="rId39"/>
    <p:sldId id="286" r:id="rId40"/>
    <p:sldId id="297" r:id="rId41"/>
    <p:sldId id="287" r:id="rId42"/>
    <p:sldId id="298" r:id="rId43"/>
    <p:sldId id="274" r:id="rId44"/>
    <p:sldId id="275" r:id="rId45"/>
    <p:sldId id="31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82" d="100"/>
          <a:sy n="82" d="100"/>
        </p:scale>
        <p:origin x="-1530" y="-96"/>
      </p:cViewPr>
      <p:guideLst>
        <p:guide orient="horz" pos="2160"/>
        <p:guide pos="2880"/>
      </p:guideLst>
    </p:cSldViewPr>
  </p:slideViewPr>
  <p:outlineViewPr>
    <p:cViewPr>
      <p:scale>
        <a:sx n="33" d="100"/>
        <a:sy n="33" d="100"/>
      </p:scale>
      <p:origin x="0" y="150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C\Desktop\BIDM%20Project%20-%20Online%20Courses\New\Slide\Projection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800" b="1" i="0" baseline="0"/>
              <a:t>Growth Onsite Enrollment &amp; Online Enrollment</a:t>
            </a:r>
          </a:p>
        </c:rich>
      </c:tx>
      <c:layout/>
    </c:title>
    <c:plotArea>
      <c:layout/>
      <c:lineChart>
        <c:grouping val="standard"/>
        <c:ser>
          <c:idx val="1"/>
          <c:order val="0"/>
          <c:tx>
            <c:strRef>
              <c:f>Projection!$D$2</c:f>
              <c:strCache>
                <c:ptCount val="1"/>
                <c:pt idx="0">
                  <c:v>Student not taking any online course</c:v>
                </c:pt>
              </c:strCache>
            </c:strRef>
          </c:tx>
          <c:marker>
            <c:symbol val="none"/>
          </c:marker>
          <c:cat>
            <c:numRef>
              <c:f>Projection!$B$3:$B$31</c:f>
              <c:numCache>
                <c:formatCode>General</c:formatCode>
                <c:ptCount val="2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pt idx="22">
                  <c:v>2024</c:v>
                </c:pt>
                <c:pt idx="23">
                  <c:v>2025</c:v>
                </c:pt>
                <c:pt idx="24">
                  <c:v>2026</c:v>
                </c:pt>
                <c:pt idx="25">
                  <c:v>2027</c:v>
                </c:pt>
                <c:pt idx="26">
                  <c:v>2028</c:v>
                </c:pt>
                <c:pt idx="27">
                  <c:v>2029</c:v>
                </c:pt>
                <c:pt idx="28">
                  <c:v>2030</c:v>
                </c:pt>
              </c:numCache>
            </c:numRef>
          </c:cat>
          <c:val>
            <c:numRef>
              <c:f>Projection!$D$3:$D$31</c:f>
              <c:numCache>
                <c:formatCode>#,##0.00</c:formatCode>
                <c:ptCount val="29"/>
                <c:pt idx="0">
                  <c:v>15008740</c:v>
                </c:pt>
                <c:pt idx="1">
                  <c:v>14940084</c:v>
                </c:pt>
                <c:pt idx="2">
                  <c:v>14942260</c:v>
                </c:pt>
                <c:pt idx="3">
                  <c:v>14307431</c:v>
                </c:pt>
                <c:pt idx="4">
                  <c:v>14270491</c:v>
                </c:pt>
                <c:pt idx="5">
                  <c:v>14310022</c:v>
                </c:pt>
                <c:pt idx="6">
                  <c:v>14496458</c:v>
                </c:pt>
                <c:pt idx="7">
                  <c:v>14848689</c:v>
                </c:pt>
                <c:pt idx="8">
                  <c:v>14873846</c:v>
                </c:pt>
                <c:pt idx="9">
                  <c:v>14279321</c:v>
                </c:pt>
                <c:pt idx="10">
                  <c:v>14126537</c:v>
                </c:pt>
                <c:pt idx="11">
                  <c:v>14257580.309090909</c:v>
                </c:pt>
                <c:pt idx="12">
                  <c:v>14240372.839669429</c:v>
                </c:pt>
                <c:pt idx="13">
                  <c:v>14241652.673598791</c:v>
                </c:pt>
                <c:pt idx="14">
                  <c:v>14282078.292247795</c:v>
                </c:pt>
                <c:pt idx="15">
                  <c:v>14225368.590027392</c:v>
                </c:pt>
                <c:pt idx="16">
                  <c:v>14140688.780149713</c:v>
                </c:pt>
                <c:pt idx="17">
                  <c:v>14037021.225405924</c:v>
                </c:pt>
                <c:pt idx="18">
                  <c:v>13948959.426383495</c:v>
                </c:pt>
                <c:pt idx="19">
                  <c:v>13937189.942694411</c:v>
                </c:pt>
                <c:pt idx="20">
                  <c:v>13976163.005315647</c:v>
                </c:pt>
                <c:pt idx="21">
                  <c:v>13939874.330197629</c:v>
                </c:pt>
                <c:pt idx="22">
                  <c:v>13870813.0820195</c:v>
                </c:pt>
                <c:pt idx="23">
                  <c:v>13817794.125914536</c:v>
                </c:pt>
                <c:pt idx="24">
                  <c:v>13762524.72356661</c:v>
                </c:pt>
                <c:pt idx="25">
                  <c:v>13710509.61095304</c:v>
                </c:pt>
                <c:pt idx="26">
                  <c:v>13675269.309980541</c:v>
                </c:pt>
                <c:pt idx="27">
                  <c:v>13644986.716200233</c:v>
                </c:pt>
                <c:pt idx="28">
                  <c:v>13613682.4576222</c:v>
                </c:pt>
              </c:numCache>
            </c:numRef>
          </c:val>
        </c:ser>
        <c:ser>
          <c:idx val="3"/>
          <c:order val="1"/>
          <c:tx>
            <c:strRef>
              <c:f>Projection!$G$2</c:f>
              <c:strCache>
                <c:ptCount val="1"/>
                <c:pt idx="0">
                  <c:v>Student taking at least 1 online course</c:v>
                </c:pt>
              </c:strCache>
            </c:strRef>
          </c:tx>
          <c:marker>
            <c:symbol val="none"/>
          </c:marker>
          <c:cat>
            <c:numRef>
              <c:f>Projection!$B$3:$B$31</c:f>
              <c:numCache>
                <c:formatCode>General</c:formatCode>
                <c:ptCount val="29"/>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pt idx="22">
                  <c:v>2024</c:v>
                </c:pt>
                <c:pt idx="23">
                  <c:v>2025</c:v>
                </c:pt>
                <c:pt idx="24">
                  <c:v>2026</c:v>
                </c:pt>
                <c:pt idx="25">
                  <c:v>2027</c:v>
                </c:pt>
                <c:pt idx="26">
                  <c:v>2028</c:v>
                </c:pt>
                <c:pt idx="27">
                  <c:v>2029</c:v>
                </c:pt>
                <c:pt idx="28">
                  <c:v>2030</c:v>
                </c:pt>
              </c:numCache>
            </c:numRef>
          </c:cat>
          <c:val>
            <c:numRef>
              <c:f>Projection!$G$3:$G$31</c:f>
              <c:numCache>
                <c:formatCode>#,##0.00</c:formatCode>
                <c:ptCount val="29"/>
                <c:pt idx="0">
                  <c:v>1602970</c:v>
                </c:pt>
                <c:pt idx="1">
                  <c:v>1971397</c:v>
                </c:pt>
                <c:pt idx="2">
                  <c:v>2329783</c:v>
                </c:pt>
                <c:pt idx="3">
                  <c:v>3180050</c:v>
                </c:pt>
                <c:pt idx="4">
                  <c:v>3488381</c:v>
                </c:pt>
                <c:pt idx="5">
                  <c:v>3938111</c:v>
                </c:pt>
                <c:pt idx="6">
                  <c:v>4606353</c:v>
                </c:pt>
                <c:pt idx="7">
                  <c:v>5579022</c:v>
                </c:pt>
                <c:pt idx="8">
                  <c:v>6142280</c:v>
                </c:pt>
                <c:pt idx="9">
                  <c:v>6714792</c:v>
                </c:pt>
                <c:pt idx="10">
                  <c:v>7126549</c:v>
                </c:pt>
                <c:pt idx="11">
                  <c:v>7731510.6545455456</c:v>
                </c:pt>
                <c:pt idx="12">
                  <c:v>8375688.0925619602</c:v>
                </c:pt>
                <c:pt idx="13">
                  <c:v>9006910.5814273283</c:v>
                </c:pt>
                <c:pt idx="14">
                  <c:v>9603052.9702861309</c:v>
                </c:pt>
                <c:pt idx="15">
                  <c:v>10252739.650651939</c:v>
                </c:pt>
                <c:pt idx="16">
                  <c:v>10861208.652771484</c:v>
                </c:pt>
                <c:pt idx="17">
                  <c:v>11428273.911080837</c:v>
                </c:pt>
                <c:pt idx="18">
                  <c:v>11981869.31862402</c:v>
                </c:pt>
                <c:pt idx="19">
                  <c:v>12594570.951942213</c:v>
                </c:pt>
                <c:pt idx="20">
                  <c:v>13213960.670906067</c:v>
                </c:pt>
                <c:pt idx="21">
                  <c:v>13841960.890295979</c:v>
                </c:pt>
                <c:pt idx="22">
                  <c:v>14441149.098323576</c:v>
                </c:pt>
                <c:pt idx="23">
                  <c:v>15034919.66996526</c:v>
                </c:pt>
                <c:pt idx="24">
                  <c:v>15630886.65607404</c:v>
                </c:pt>
                <c:pt idx="25">
                  <c:v>16229536.139369003</c:v>
                </c:pt>
                <c:pt idx="26">
                  <c:v>16825474.940793276</c:v>
                </c:pt>
                <c:pt idx="27">
                  <c:v>17430236.530690193</c:v>
                </c:pt>
                <c:pt idx="28">
                  <c:v>18040218.53795195</c:v>
                </c:pt>
              </c:numCache>
            </c:numRef>
          </c:val>
        </c:ser>
        <c:marker val="1"/>
        <c:axId val="96730496"/>
        <c:axId val="102384768"/>
      </c:lineChart>
      <c:catAx>
        <c:axId val="96730496"/>
        <c:scaling>
          <c:orientation val="minMax"/>
        </c:scaling>
        <c:axPos val="b"/>
        <c:numFmt formatCode="General" sourceLinked="1"/>
        <c:majorTickMark val="none"/>
        <c:tickLblPos val="nextTo"/>
        <c:crossAx val="102384768"/>
        <c:crosses val="autoZero"/>
        <c:auto val="1"/>
        <c:lblAlgn val="ctr"/>
        <c:lblOffset val="100"/>
      </c:catAx>
      <c:valAx>
        <c:axId val="102384768"/>
        <c:scaling>
          <c:orientation val="minMax"/>
        </c:scaling>
        <c:axPos val="l"/>
        <c:majorGridlines/>
        <c:numFmt formatCode="#,##0.00" sourceLinked="1"/>
        <c:majorTickMark val="none"/>
        <c:tickLblPos val="nextTo"/>
        <c:crossAx val="96730496"/>
        <c:crosses val="autoZero"/>
        <c:crossBetween val="between"/>
      </c:valAx>
    </c:plotArea>
    <c:legend>
      <c:legendPos val="r"/>
      <c:layout/>
    </c:legend>
    <c:plotVisOnly val="1"/>
    <c:dispBlanksAs val="gap"/>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928A44-D0F2-49AD-8DA6-F6C3D19A5763}" type="datetimeFigureOut">
              <a:rPr lang="en-US" smtClean="0"/>
              <a:pPr/>
              <a:t>5/22/2014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8A956AD-146C-485B-94B4-2CF13FBA7C9E}" type="slidenum">
              <a:rPr lang="en-US" smtClean="0"/>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A956AD-146C-485B-94B4-2CF13FBA7C9E}"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A956AD-146C-485B-94B4-2CF13FBA7C9E}"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A956AD-146C-485B-94B4-2CF13FBA7C9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8A956AD-146C-485B-94B4-2CF13FBA7C9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A956AD-146C-485B-94B4-2CF13FBA7C9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8A956AD-146C-485B-94B4-2CF13FBA7C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8A956AD-146C-485B-94B4-2CF13FBA7C9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928A44-D0F2-49AD-8DA6-F6C3D19A5763}" type="datetimeFigureOut">
              <a:rPr lang="en-US" smtClean="0"/>
              <a:pPr/>
              <a:t>5/22/2014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8A956AD-146C-485B-94B4-2CF13FBA7C9E}"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928A44-D0F2-49AD-8DA6-F6C3D19A5763}" type="datetimeFigureOut">
              <a:rPr lang="en-US" smtClean="0"/>
              <a:pPr/>
              <a:t>5/22/2014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8A956AD-146C-485B-94B4-2CF13FBA7C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928A44-D0F2-49AD-8DA6-F6C3D19A5763}" type="datetimeFigureOut">
              <a:rPr lang="en-US" smtClean="0"/>
              <a:pPr/>
              <a:t>5/22/2014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8A956AD-146C-485B-94B4-2CF13FBA7C9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928A44-D0F2-49AD-8DA6-F6C3D19A5763}" type="datetimeFigureOut">
              <a:rPr lang="en-US" smtClean="0"/>
              <a:pPr/>
              <a:t>5/22/2014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8A956AD-146C-485B-94B4-2CF13FBA7C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ransition>
    <p:wipe dir="r"/>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tinyurl.com/pp3nsb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orldwidelearn.com/education-advisor/indepth/save-world-online.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www.onlinelearningsurvey.com/reports/gradechange.pdf" TargetMode="External"/><Relationship Id="rId7" Type="http://schemas.openxmlformats.org/officeDocument/2006/relationships/hyperlink" Target="http://www.census.gov/hhes/computer/publications/2012.html" TargetMode="External"/><Relationship Id="rId2" Type="http://schemas.openxmlformats.org/officeDocument/2006/relationships/hyperlink" Target="http://nces.ed.gov/ipeds/" TargetMode="External"/><Relationship Id="rId1" Type="http://schemas.openxmlformats.org/officeDocument/2006/relationships/slideLayout" Target="../slideLayouts/slideLayout2.xml"/><Relationship Id="rId6" Type="http://schemas.openxmlformats.org/officeDocument/2006/relationships/hyperlink" Target="http://www.bls.gov/" TargetMode="External"/><Relationship Id="rId5" Type="http://schemas.openxmlformats.org/officeDocument/2006/relationships/hyperlink" Target="http://travel.state.gov/content/visas/english/law-and-policy/statistics/non-immigrant-visas.html" TargetMode="External"/><Relationship Id="rId4" Type="http://schemas.openxmlformats.org/officeDocument/2006/relationships/hyperlink" Target="https://www.bea.gov/index.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7.jpe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7.jpe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dlJshzOv2cw" TargetMode="External"/><Relationship Id="rId2" Type="http://schemas.openxmlformats.org/officeDocument/2006/relationships/hyperlink" Target="https://www.youtube.com/watch?v=MJZN700YS0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0175"/>
            <a:ext cx="9144000" cy="1470025"/>
          </a:xfrm>
        </p:spPr>
        <p:txBody>
          <a:bodyPr>
            <a:normAutofit/>
          </a:bodyPr>
          <a:lstStyle/>
          <a:p>
            <a:pPr algn="ctr"/>
            <a:r>
              <a:rPr lang="en-PH" sz="3800" b="0" dirty="0" smtClean="0">
                <a:effectLst/>
              </a:rPr>
              <a:t>Understanding the Implication of </a:t>
            </a:r>
            <a:br>
              <a:rPr lang="en-PH" sz="3800" b="0" dirty="0" smtClean="0">
                <a:effectLst/>
              </a:rPr>
            </a:br>
            <a:r>
              <a:rPr lang="en-PH" sz="3800" b="0" dirty="0" smtClean="0">
                <a:effectLst/>
              </a:rPr>
              <a:t>Online Education in US              </a:t>
            </a:r>
            <a:endParaRPr lang="en-PH" sz="3800" b="0" dirty="0">
              <a:effectLst/>
            </a:endParaRPr>
          </a:p>
        </p:txBody>
      </p:sp>
      <p:sp>
        <p:nvSpPr>
          <p:cNvPr id="3" name="Subtitle 2"/>
          <p:cNvSpPr>
            <a:spLocks noGrp="1"/>
          </p:cNvSpPr>
          <p:nvPr>
            <p:ph type="subTitle" idx="1"/>
          </p:nvPr>
        </p:nvSpPr>
        <p:spPr>
          <a:xfrm>
            <a:off x="0" y="5715000"/>
            <a:ext cx="9144000" cy="1143000"/>
          </a:xfrm>
        </p:spPr>
        <p:txBody>
          <a:bodyPr>
            <a:normAutofit/>
          </a:bodyPr>
          <a:lstStyle/>
          <a:p>
            <a:pPr algn="ctr"/>
            <a:r>
              <a:rPr lang="en-US" sz="2000" dirty="0" smtClean="0"/>
              <a:t>Maharishi University of Management</a:t>
            </a:r>
          </a:p>
          <a:p>
            <a:pPr algn="ctr"/>
            <a:endParaRPr lang="en-US" sz="800" dirty="0" smtClean="0"/>
          </a:p>
          <a:p>
            <a:pPr algn="ctr"/>
            <a:r>
              <a:rPr lang="en-US" sz="2000" dirty="0" smtClean="0"/>
              <a:t>Business Intelligence &amp; Data Mining</a:t>
            </a:r>
            <a:endParaRPr lang="en-US" sz="2000" dirty="0"/>
          </a:p>
        </p:txBody>
      </p:sp>
      <p:pic>
        <p:nvPicPr>
          <p:cNvPr id="6" name="Picture 5" descr="http://www.onlineuniversities.com/wp-content/uploads/elearning-replace-college.jpg"/>
          <p:cNvPicPr/>
          <p:nvPr/>
        </p:nvPicPr>
        <p:blipFill>
          <a:blip r:embed="rId2" cstate="print"/>
          <a:srcRect l="3614" t="13534" r="3614" b="1921"/>
          <a:stretch>
            <a:fillRect/>
          </a:stretch>
        </p:blipFill>
        <p:spPr bwMode="auto">
          <a:xfrm>
            <a:off x="1524000" y="1676400"/>
            <a:ext cx="5867400" cy="3352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PH" dirty="0" smtClean="0"/>
              <a:t>5. Does Online Education has any relation to:</a:t>
            </a:r>
          </a:p>
          <a:p>
            <a:pPr lvl="1">
              <a:buNone/>
            </a:pPr>
            <a:endParaRPr lang="en-PH" sz="1800" dirty="0" smtClean="0"/>
          </a:p>
          <a:p>
            <a:pPr lvl="0"/>
            <a:r>
              <a:rPr lang="en-PH" sz="2400" dirty="0" smtClean="0"/>
              <a:t>Increase of Internet Use at Home</a:t>
            </a:r>
          </a:p>
          <a:p>
            <a:pPr lvl="1"/>
            <a:endParaRPr lang="en-PH" sz="1800" dirty="0" smtClean="0"/>
          </a:p>
          <a:p>
            <a:pPr lvl="1"/>
            <a:r>
              <a:rPr lang="en-PH" sz="2000" dirty="0" smtClean="0"/>
              <a:t>Online learning is available everywhere with internet.</a:t>
            </a:r>
          </a:p>
          <a:p>
            <a:pPr lvl="1"/>
            <a:endParaRPr lang="en-PH" sz="2000" dirty="0" smtClean="0"/>
          </a:p>
          <a:p>
            <a:pPr lvl="1"/>
            <a:r>
              <a:rPr lang="en-PH" sz="2000" dirty="0" smtClean="0">
                <a:solidFill>
                  <a:srgbClr val="0000FF"/>
                </a:solidFill>
              </a:rPr>
              <a:t>Would this lead to the growth of household computer and internet usage?</a:t>
            </a:r>
          </a:p>
          <a:p>
            <a:pPr lvl="1"/>
            <a:endParaRPr lang="en-PH" sz="2000" dirty="0" smtClean="0">
              <a:solidFill>
                <a:srgbClr val="0000FF"/>
              </a:solidFill>
            </a:endParaRPr>
          </a:p>
          <a:p>
            <a:pPr lvl="1" algn="ctr"/>
            <a:r>
              <a:rPr lang="en-PH" sz="2000" dirty="0" smtClean="0"/>
              <a:t>#availability</a:t>
            </a:r>
          </a:p>
        </p:txBody>
      </p:sp>
      <p:sp>
        <p:nvSpPr>
          <p:cNvPr id="3" name="Title 2"/>
          <p:cNvSpPr>
            <a:spLocks noGrp="1"/>
          </p:cNvSpPr>
          <p:nvPr>
            <p:ph type="title"/>
          </p:nvPr>
        </p:nvSpPr>
        <p:spPr/>
        <p:txBody>
          <a:bodyPr>
            <a:normAutofit/>
          </a:bodyPr>
          <a:lstStyle/>
          <a:p>
            <a:r>
              <a:rPr lang="en-US" sz="3200" b="0" dirty="0" smtClean="0"/>
              <a:t>Research Questions: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Literature Review</a:t>
            </a:r>
            <a:endParaRPr lang="en-PH" dirty="0"/>
          </a:p>
        </p:txBody>
      </p:sp>
      <p:sp>
        <p:nvSpPr>
          <p:cNvPr id="5" name="Subtitle 4"/>
          <p:cNvSpPr>
            <a:spLocks noGrp="1"/>
          </p:cNvSpPr>
          <p:nvPr>
            <p:ph type="subTitle" idx="1"/>
          </p:nvPr>
        </p:nvSpPr>
        <p:spPr/>
        <p:txBody>
          <a:bodyPr>
            <a:normAutofit/>
          </a:bodyPr>
          <a:lstStyle/>
          <a:p>
            <a:r>
              <a:rPr lang="en-PH" dirty="0" smtClean="0"/>
              <a:t>Part II</a:t>
            </a:r>
            <a:endParaRPr lang="en-PH"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nSpc>
                <a:spcPct val="150000"/>
              </a:lnSpc>
              <a:spcBef>
                <a:spcPts val="600"/>
              </a:spcBef>
            </a:pPr>
            <a:r>
              <a:rPr lang="en-PH" sz="1700" dirty="0" smtClean="0"/>
              <a:t>Grade Change : Tracking Online Education in the United States</a:t>
            </a:r>
          </a:p>
          <a:p>
            <a:pPr lvl="0">
              <a:lnSpc>
                <a:spcPct val="150000"/>
              </a:lnSpc>
              <a:spcBef>
                <a:spcPts val="600"/>
              </a:spcBef>
            </a:pPr>
            <a:r>
              <a:rPr lang="en-PH" sz="1700" dirty="0" smtClean="0"/>
              <a:t>Online College Students 2013 : Comprehensive Data on Demands and Preferences</a:t>
            </a:r>
          </a:p>
          <a:p>
            <a:pPr>
              <a:lnSpc>
                <a:spcPct val="150000"/>
              </a:lnSpc>
              <a:spcBef>
                <a:spcPts val="600"/>
              </a:spcBef>
            </a:pPr>
            <a:r>
              <a:rPr lang="en-PH" sz="1700" dirty="0" smtClean="0"/>
              <a:t>Learning at a Distance : Undergraduate Enrollment in Distance Education Courses and Degree Program</a:t>
            </a:r>
          </a:p>
          <a:p>
            <a:pPr>
              <a:lnSpc>
                <a:spcPct val="150000"/>
              </a:lnSpc>
              <a:spcBef>
                <a:spcPts val="600"/>
              </a:spcBef>
            </a:pPr>
            <a:r>
              <a:rPr lang="en-PH" sz="1700" dirty="0" smtClean="0"/>
              <a:t>Are open education resources the key to global economic growth</a:t>
            </a:r>
          </a:p>
          <a:p>
            <a:pPr lvl="0">
              <a:lnSpc>
                <a:spcPct val="150000"/>
              </a:lnSpc>
              <a:spcBef>
                <a:spcPts val="600"/>
              </a:spcBef>
            </a:pPr>
            <a:r>
              <a:rPr lang="en-PH" sz="1700" dirty="0" smtClean="0"/>
              <a:t>4 Online Education Program Considerations for International Students</a:t>
            </a:r>
          </a:p>
          <a:p>
            <a:pPr>
              <a:lnSpc>
                <a:spcPct val="150000"/>
              </a:lnSpc>
              <a:spcBef>
                <a:spcPts val="600"/>
              </a:spcBef>
            </a:pPr>
            <a:r>
              <a:rPr lang="en-PH" sz="1700" dirty="0" smtClean="0"/>
              <a:t>Online Learning Outcomes Similar to Classroom Results</a:t>
            </a:r>
          </a:p>
          <a:p>
            <a:pPr>
              <a:lnSpc>
                <a:spcPct val="150000"/>
              </a:lnSpc>
              <a:spcBef>
                <a:spcPts val="600"/>
              </a:spcBef>
            </a:pPr>
            <a:r>
              <a:rPr lang="en-PH" sz="1700" dirty="0" smtClean="0"/>
              <a:t>Interactive Learning Online at Public Universities: Evidence from Randomized Trials</a:t>
            </a:r>
          </a:p>
          <a:p>
            <a:pPr lvl="0"/>
            <a:endParaRPr lang="en-PH" sz="2100" dirty="0" smtClean="0"/>
          </a:p>
        </p:txBody>
      </p:sp>
      <p:sp>
        <p:nvSpPr>
          <p:cNvPr id="3" name="Title 2"/>
          <p:cNvSpPr>
            <a:spLocks noGrp="1"/>
          </p:cNvSpPr>
          <p:nvPr>
            <p:ph type="title"/>
          </p:nvPr>
        </p:nvSpPr>
        <p:spPr/>
        <p:txBody>
          <a:bodyPr>
            <a:normAutofit/>
          </a:bodyPr>
          <a:lstStyle/>
          <a:p>
            <a:r>
              <a:rPr lang="en-PH" sz="3200" b="0" dirty="0" smtClean="0"/>
              <a:t>Literature Review</a:t>
            </a:r>
            <a:endParaRPr lang="en-PH" sz="3200" dirty="0"/>
          </a:p>
        </p:txBody>
      </p:sp>
      <p:sp>
        <p:nvSpPr>
          <p:cNvPr id="4" name="TextBox 3"/>
          <p:cNvSpPr txBox="1"/>
          <p:nvPr/>
        </p:nvSpPr>
        <p:spPr>
          <a:xfrm>
            <a:off x="7086600" y="6096000"/>
            <a:ext cx="1595309" cy="369332"/>
          </a:xfrm>
          <a:prstGeom prst="rect">
            <a:avLst/>
          </a:prstGeom>
          <a:noFill/>
        </p:spPr>
        <p:txBody>
          <a:bodyPr wrap="none" rtlCol="0">
            <a:spAutoFit/>
          </a:bodyPr>
          <a:lstStyle/>
          <a:p>
            <a:r>
              <a:rPr lang="en-PH" i="1" dirty="0" smtClean="0"/>
              <a:t>continued …</a:t>
            </a:r>
            <a:endParaRPr lang="en-PH" i="1"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nSpc>
                <a:spcPct val="150000"/>
              </a:lnSpc>
              <a:spcBef>
                <a:spcPts val="600"/>
              </a:spcBef>
            </a:pPr>
            <a:r>
              <a:rPr lang="en-PH" sz="1700" dirty="0" smtClean="0"/>
              <a:t>Will Online Learning Replace the Classroom?</a:t>
            </a:r>
          </a:p>
          <a:p>
            <a:pPr>
              <a:lnSpc>
                <a:spcPct val="150000"/>
              </a:lnSpc>
              <a:spcBef>
                <a:spcPts val="600"/>
              </a:spcBef>
            </a:pPr>
            <a:r>
              <a:rPr lang="en-PH" sz="1700" dirty="0" smtClean="0"/>
              <a:t>Can MOOCs and Universities Co-Exist?</a:t>
            </a:r>
          </a:p>
          <a:p>
            <a:pPr>
              <a:lnSpc>
                <a:spcPct val="150000"/>
              </a:lnSpc>
              <a:spcBef>
                <a:spcPts val="600"/>
              </a:spcBef>
            </a:pPr>
            <a:r>
              <a:rPr lang="en-PH" sz="1700" dirty="0" smtClean="0"/>
              <a:t>Examining the Effectiveness of Online Learning Within a Community College System: An Instrumental Variable Approach</a:t>
            </a:r>
          </a:p>
          <a:p>
            <a:pPr>
              <a:lnSpc>
                <a:spcPct val="150000"/>
              </a:lnSpc>
              <a:spcBef>
                <a:spcPts val="600"/>
              </a:spcBef>
            </a:pPr>
            <a:r>
              <a:rPr lang="en-PH" sz="1700" dirty="0" smtClean="0"/>
              <a:t>Studying the Long-Term Effects of Online Education</a:t>
            </a:r>
          </a:p>
          <a:p>
            <a:pPr lvl="0">
              <a:lnSpc>
                <a:spcPct val="150000"/>
              </a:lnSpc>
              <a:spcBef>
                <a:spcPts val="600"/>
              </a:spcBef>
            </a:pPr>
            <a:r>
              <a:rPr lang="en-PH" sz="1700" dirty="0" smtClean="0"/>
              <a:t>Down Economy Drives Online Learning: Enrollment Jumped 17% in 2009</a:t>
            </a:r>
          </a:p>
          <a:p>
            <a:pPr>
              <a:lnSpc>
                <a:spcPct val="150000"/>
              </a:lnSpc>
              <a:spcBef>
                <a:spcPts val="600"/>
              </a:spcBef>
            </a:pPr>
            <a:r>
              <a:rPr lang="en-PH" sz="1700" dirty="0" smtClean="0"/>
              <a:t>Study: Online Education Continues Its Meteoric Growth</a:t>
            </a:r>
          </a:p>
          <a:p>
            <a:pPr>
              <a:lnSpc>
                <a:spcPct val="150000"/>
              </a:lnSpc>
              <a:spcBef>
                <a:spcPts val="600"/>
              </a:spcBef>
            </a:pPr>
            <a:r>
              <a:rPr lang="en-PH" sz="1700" dirty="0" smtClean="0"/>
              <a:t>Turning Education Upside down</a:t>
            </a:r>
          </a:p>
          <a:p>
            <a:pPr lvl="0">
              <a:lnSpc>
                <a:spcPct val="150000"/>
              </a:lnSpc>
              <a:spcBef>
                <a:spcPts val="600"/>
              </a:spcBef>
            </a:pPr>
            <a:r>
              <a:rPr lang="en-PH" sz="1700" dirty="0" smtClean="0"/>
              <a:t>Seven Ways to Save the World with Your College Degree</a:t>
            </a:r>
          </a:p>
          <a:p>
            <a:pPr>
              <a:lnSpc>
                <a:spcPct val="150000"/>
              </a:lnSpc>
              <a:spcBef>
                <a:spcPts val="600"/>
              </a:spcBef>
            </a:pPr>
            <a:r>
              <a:rPr lang="en-PH" sz="1700" dirty="0" smtClean="0"/>
              <a:t>Op-Ed: Addressing the STEM Challenge Through Distance Learning</a:t>
            </a:r>
          </a:p>
        </p:txBody>
      </p:sp>
      <p:sp>
        <p:nvSpPr>
          <p:cNvPr id="3" name="Title 2"/>
          <p:cNvSpPr>
            <a:spLocks noGrp="1"/>
          </p:cNvSpPr>
          <p:nvPr>
            <p:ph type="title"/>
          </p:nvPr>
        </p:nvSpPr>
        <p:spPr/>
        <p:txBody>
          <a:bodyPr>
            <a:normAutofit/>
          </a:bodyPr>
          <a:lstStyle/>
          <a:p>
            <a:r>
              <a:rPr lang="en-PH" sz="3200" b="0" dirty="0" smtClean="0"/>
              <a:t>Literature Review</a:t>
            </a:r>
            <a:endParaRPr lang="en-PH" sz="32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buNone/>
            </a:pPr>
            <a:r>
              <a:rPr lang="en-PH" sz="2400" b="1" dirty="0" smtClean="0"/>
              <a:t>Turning Education Upside down </a:t>
            </a:r>
            <a:endParaRPr lang="en-PH" sz="2400" dirty="0" smtClean="0"/>
          </a:p>
          <a:p>
            <a:pPr lvl="1"/>
            <a:r>
              <a:rPr lang="en-PH" sz="1400" dirty="0" smtClean="0"/>
              <a:t>Author: Tina Rosenberg</a:t>
            </a:r>
          </a:p>
          <a:p>
            <a:pPr lvl="1"/>
            <a:r>
              <a:rPr lang="en-PH" sz="1400" dirty="0" smtClean="0"/>
              <a:t>Publisher: </a:t>
            </a:r>
            <a:r>
              <a:rPr lang="en-PH" sz="1400" dirty="0" err="1" smtClean="0"/>
              <a:t>Opinionator</a:t>
            </a:r>
            <a:endParaRPr lang="en-PH" sz="1400" dirty="0" smtClean="0"/>
          </a:p>
          <a:p>
            <a:pPr lvl="1"/>
            <a:r>
              <a:rPr lang="en-PH" sz="1400" dirty="0" smtClean="0"/>
              <a:t>Source: </a:t>
            </a:r>
            <a:r>
              <a:rPr lang="en-PH" sz="1400" u="sng" dirty="0" smtClean="0">
                <a:hlinkClick r:id="rId2"/>
              </a:rPr>
              <a:t>http://tinyurl.com/pp3nsbf</a:t>
            </a:r>
            <a:endParaRPr lang="en-PH" sz="1400" dirty="0" smtClean="0"/>
          </a:p>
          <a:p>
            <a:endParaRPr lang="en-PH" sz="1800" dirty="0" smtClean="0"/>
          </a:p>
          <a:p>
            <a:r>
              <a:rPr lang="en-PH" sz="1800" dirty="0" smtClean="0"/>
              <a:t>about the ‘Flipped education’ adopted by </a:t>
            </a:r>
            <a:r>
              <a:rPr lang="en-PH" sz="1800" dirty="0" err="1" smtClean="0"/>
              <a:t>Clintondale</a:t>
            </a:r>
            <a:r>
              <a:rPr lang="en-PH" sz="1800" dirty="0" smtClean="0"/>
              <a:t> High School in Detroit</a:t>
            </a:r>
          </a:p>
          <a:p>
            <a:r>
              <a:rPr lang="en-PH" sz="1800" dirty="0" smtClean="0"/>
              <a:t>it is a unique form of an education where students watch teacher lectures at home and do ‘homework’ in class</a:t>
            </a:r>
          </a:p>
          <a:p>
            <a:r>
              <a:rPr lang="en-PH" sz="1800" dirty="0" smtClean="0"/>
              <a:t>it is reverse to the traditional teaching technique</a:t>
            </a:r>
          </a:p>
          <a:p>
            <a:r>
              <a:rPr lang="en-PH" sz="1800" dirty="0" smtClean="0"/>
              <a:t>it described the various institutes promoting online education and the benefits of the ‘flipped school’ as failure percentage of the students decreased and attendance in the school increased drastically</a:t>
            </a:r>
            <a:endParaRPr lang="en-PH" sz="1800" dirty="0"/>
          </a:p>
        </p:txBody>
      </p:sp>
      <p:sp>
        <p:nvSpPr>
          <p:cNvPr id="3" name="Title 2"/>
          <p:cNvSpPr>
            <a:spLocks noGrp="1"/>
          </p:cNvSpPr>
          <p:nvPr>
            <p:ph type="title"/>
          </p:nvPr>
        </p:nvSpPr>
        <p:spPr/>
        <p:txBody>
          <a:bodyPr>
            <a:normAutofit/>
          </a:bodyPr>
          <a:lstStyle/>
          <a:p>
            <a:r>
              <a:rPr lang="en-PH" sz="3200" b="0" dirty="0" smtClean="0"/>
              <a:t>Literature Review</a:t>
            </a:r>
            <a:endParaRPr lang="en-PH" sz="32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buNone/>
            </a:pPr>
            <a:r>
              <a:rPr lang="en-PH" sz="2400" b="1" dirty="0" smtClean="0"/>
              <a:t>Study: Seven Ways to Save the World with Your College Degree</a:t>
            </a:r>
            <a:endParaRPr lang="en-PH" sz="2400" dirty="0" smtClean="0"/>
          </a:p>
          <a:p>
            <a:pPr lvl="1"/>
            <a:r>
              <a:rPr lang="en-PH" sz="1400" dirty="0" smtClean="0"/>
              <a:t>Author: Clare Kaufman</a:t>
            </a:r>
          </a:p>
          <a:p>
            <a:pPr lvl="1"/>
            <a:r>
              <a:rPr lang="en-PH" sz="1400" dirty="0" smtClean="0"/>
              <a:t>Publisher: Worldwide Learn</a:t>
            </a:r>
          </a:p>
          <a:p>
            <a:pPr lvl="1"/>
            <a:r>
              <a:rPr lang="en-PH" sz="1400" dirty="0" smtClean="0"/>
              <a:t>Source: </a:t>
            </a:r>
            <a:r>
              <a:rPr lang="en-PH" sz="1400" u="sng" dirty="0" smtClean="0">
                <a:hlinkClick r:id="rId2"/>
              </a:rPr>
              <a:t>http://www.worldwidelearn.com/education-advisor/indepth/save-world-online.php</a:t>
            </a:r>
            <a:endParaRPr lang="en-PH" sz="1400" dirty="0" smtClean="0"/>
          </a:p>
          <a:p>
            <a:endParaRPr lang="en-PH" sz="2400" dirty="0" smtClean="0"/>
          </a:p>
          <a:p>
            <a:r>
              <a:rPr lang="en-PH" sz="1800" dirty="0" smtClean="0"/>
              <a:t>about the role of ‘Online education’ in achieving sustainability by reducing the carbon footprint</a:t>
            </a:r>
          </a:p>
          <a:p>
            <a:r>
              <a:rPr lang="en-PH" sz="1800" dirty="0" smtClean="0"/>
              <a:t>it emphasis on the key findings study that distance learning courses consumed nearly 90% less energy and produced 85% fewer CO2 emissions than conventional campus university courses</a:t>
            </a:r>
          </a:p>
          <a:p>
            <a:r>
              <a:rPr lang="en-PH" sz="1800" dirty="0" smtClean="0"/>
              <a:t>it  illustrated the seven major contributing factors like drive less, use of fever campus resources etc. in reducing carbon footprint</a:t>
            </a:r>
            <a:r>
              <a:rPr lang="en-PH" sz="2400" dirty="0" smtClean="0"/>
              <a:t> </a:t>
            </a:r>
            <a:endParaRPr lang="en-PH" sz="2400" dirty="0"/>
          </a:p>
        </p:txBody>
      </p:sp>
      <p:sp>
        <p:nvSpPr>
          <p:cNvPr id="3" name="Title 2"/>
          <p:cNvSpPr>
            <a:spLocks noGrp="1"/>
          </p:cNvSpPr>
          <p:nvPr>
            <p:ph type="title"/>
          </p:nvPr>
        </p:nvSpPr>
        <p:spPr/>
        <p:txBody>
          <a:bodyPr>
            <a:normAutofit/>
          </a:bodyPr>
          <a:lstStyle/>
          <a:p>
            <a:r>
              <a:rPr lang="en-PH" sz="3200" b="0" dirty="0" smtClean="0"/>
              <a:t>Literature Review</a:t>
            </a:r>
            <a:endParaRPr lang="en-PH" sz="32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Research Hypothesis</a:t>
            </a:r>
            <a:endParaRPr lang="en-PH" b="0" dirty="0"/>
          </a:p>
        </p:txBody>
      </p:sp>
      <p:sp>
        <p:nvSpPr>
          <p:cNvPr id="4" name="Subtitle 3"/>
          <p:cNvSpPr>
            <a:spLocks noGrp="1"/>
          </p:cNvSpPr>
          <p:nvPr>
            <p:ph type="subTitle" idx="1"/>
          </p:nvPr>
        </p:nvSpPr>
        <p:spPr/>
        <p:txBody>
          <a:bodyPr>
            <a:normAutofit/>
          </a:bodyPr>
          <a:lstStyle/>
          <a:p>
            <a:r>
              <a:rPr lang="en-PH" dirty="0" smtClean="0"/>
              <a:t>Part III</a:t>
            </a:r>
            <a:endParaRPr lang="en-PH"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PH" sz="2200" dirty="0" smtClean="0">
                <a:solidFill>
                  <a:srgbClr val="0070C0"/>
                </a:solidFill>
              </a:rPr>
              <a:t>Traditional face-to-face Education</a:t>
            </a:r>
          </a:p>
          <a:p>
            <a:pPr lvl="1"/>
            <a:r>
              <a:rPr lang="en-PH" sz="1800" dirty="0" smtClean="0"/>
              <a:t>Online Education will replace face-to-face education in the future. </a:t>
            </a:r>
          </a:p>
          <a:p>
            <a:pPr lvl="0">
              <a:buNone/>
            </a:pPr>
            <a:endParaRPr lang="en-PH" sz="2200" dirty="0" smtClean="0"/>
          </a:p>
          <a:p>
            <a:r>
              <a:rPr lang="en-PH" sz="2200" dirty="0" smtClean="0">
                <a:solidFill>
                  <a:srgbClr val="0070C0"/>
                </a:solidFill>
              </a:rPr>
              <a:t>Economic Development</a:t>
            </a:r>
          </a:p>
          <a:p>
            <a:pPr lvl="1"/>
            <a:r>
              <a:rPr lang="en-PH" sz="1800" dirty="0" smtClean="0"/>
              <a:t>Online Education has an impact on economic growth because more people can get additional education attainability to meet business needs and learning demands.</a:t>
            </a:r>
          </a:p>
          <a:p>
            <a:pPr lvl="0">
              <a:buNone/>
            </a:pPr>
            <a:endParaRPr lang="en-PH" sz="2200" dirty="0" smtClean="0"/>
          </a:p>
          <a:p>
            <a:pPr lvl="0"/>
            <a:r>
              <a:rPr lang="en-PH" sz="2200" dirty="0" smtClean="0">
                <a:solidFill>
                  <a:srgbClr val="0070C0"/>
                </a:solidFill>
              </a:rPr>
              <a:t>Enrollment Number of International Students</a:t>
            </a:r>
          </a:p>
          <a:p>
            <a:pPr lvl="1"/>
            <a:r>
              <a:rPr lang="en-PH" sz="1600" dirty="0" smtClean="0"/>
              <a:t>Online Education leads to reduction in number of International Students because it will allow them to get international education through technology while being in their home country.</a:t>
            </a:r>
          </a:p>
          <a:p>
            <a:pPr lvl="1"/>
            <a:endParaRPr lang="en-PH" sz="1600" dirty="0" smtClean="0"/>
          </a:p>
        </p:txBody>
      </p:sp>
      <p:sp>
        <p:nvSpPr>
          <p:cNvPr id="3" name="Title 2"/>
          <p:cNvSpPr>
            <a:spLocks noGrp="1"/>
          </p:cNvSpPr>
          <p:nvPr>
            <p:ph type="title"/>
          </p:nvPr>
        </p:nvSpPr>
        <p:spPr/>
        <p:txBody>
          <a:bodyPr>
            <a:normAutofit/>
          </a:bodyPr>
          <a:lstStyle/>
          <a:p>
            <a:r>
              <a:rPr lang="en-PH" sz="3200" b="0" dirty="0" smtClean="0"/>
              <a:t>Research Hypothesis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PH" sz="2400" dirty="0" smtClean="0">
                <a:solidFill>
                  <a:srgbClr val="0070C0"/>
                </a:solidFill>
              </a:rPr>
              <a:t>Employment/Unemployment Rate</a:t>
            </a:r>
          </a:p>
          <a:p>
            <a:pPr lvl="1"/>
            <a:r>
              <a:rPr lang="en-PH" sz="2000" dirty="0" smtClean="0"/>
              <a:t>There  will be a positive and direct relationship between online education and employment rates. i.e. more employment results in more online education and vice versa.</a:t>
            </a:r>
          </a:p>
          <a:p>
            <a:pPr lvl="1"/>
            <a:endParaRPr lang="en-PH" sz="2000" dirty="0" smtClean="0"/>
          </a:p>
          <a:p>
            <a:pPr lvl="0"/>
            <a:r>
              <a:rPr lang="en-PH" sz="2400" dirty="0" smtClean="0">
                <a:solidFill>
                  <a:srgbClr val="0070C0"/>
                </a:solidFill>
              </a:rPr>
              <a:t>Increase of Internet Use at Home </a:t>
            </a:r>
          </a:p>
          <a:p>
            <a:pPr lvl="1"/>
            <a:r>
              <a:rPr lang="en-PH" sz="2000" dirty="0" smtClean="0"/>
              <a:t>Online Education has a strong relation with the rapid growth of computers &amp; internet use at home. </a:t>
            </a:r>
          </a:p>
        </p:txBody>
      </p:sp>
      <p:sp>
        <p:nvSpPr>
          <p:cNvPr id="3" name="Title 2"/>
          <p:cNvSpPr>
            <a:spLocks noGrp="1"/>
          </p:cNvSpPr>
          <p:nvPr>
            <p:ph type="title"/>
          </p:nvPr>
        </p:nvSpPr>
        <p:spPr/>
        <p:txBody>
          <a:bodyPr>
            <a:normAutofit/>
          </a:bodyPr>
          <a:lstStyle/>
          <a:p>
            <a:r>
              <a:rPr lang="en-PH" sz="3200" b="0" dirty="0" smtClean="0"/>
              <a:t>Research Hypothesis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Autofit/>
          </a:bodyPr>
          <a:lstStyle/>
          <a:p>
            <a:r>
              <a:rPr lang="en-PH" b="0" dirty="0" smtClean="0"/>
              <a:t>Data &amp; </a:t>
            </a:r>
            <a:br>
              <a:rPr lang="en-PH" b="0" dirty="0" smtClean="0"/>
            </a:br>
            <a:r>
              <a:rPr lang="en-PH" b="0" dirty="0" smtClean="0"/>
              <a:t>Research Methodology</a:t>
            </a:r>
            <a:endParaRPr lang="en-US" dirty="0"/>
          </a:p>
        </p:txBody>
      </p:sp>
      <p:sp>
        <p:nvSpPr>
          <p:cNvPr id="10" name="Subtitle 9"/>
          <p:cNvSpPr>
            <a:spLocks noGrp="1"/>
          </p:cNvSpPr>
          <p:nvPr>
            <p:ph type="subTitle" idx="1"/>
          </p:nvPr>
        </p:nvSpPr>
        <p:spPr/>
        <p:txBody>
          <a:bodyPr>
            <a:normAutofit/>
          </a:bodyPr>
          <a:lstStyle/>
          <a:p>
            <a:r>
              <a:rPr lang="en-PH" dirty="0" smtClean="0"/>
              <a:t>Part IV</a:t>
            </a:r>
            <a:endParaRPr lang="en-PH"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14400" y="1676402"/>
            <a:ext cx="914400" cy="752708"/>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sz="3200" b="0" dirty="0" smtClean="0"/>
              <a:t>Team Members:</a:t>
            </a:r>
            <a:endParaRPr lang="en-US" sz="3200" b="0" dirty="0"/>
          </a:p>
        </p:txBody>
      </p:sp>
      <p:sp>
        <p:nvSpPr>
          <p:cNvPr id="5" name="TextBox 4"/>
          <p:cNvSpPr txBox="1"/>
          <p:nvPr/>
        </p:nvSpPr>
        <p:spPr>
          <a:xfrm>
            <a:off x="1905000" y="1739444"/>
            <a:ext cx="2514600" cy="553998"/>
          </a:xfrm>
          <a:prstGeom prst="rect">
            <a:avLst/>
          </a:prstGeom>
          <a:noFill/>
        </p:spPr>
        <p:txBody>
          <a:bodyPr wrap="square" rtlCol="0">
            <a:spAutoFit/>
          </a:bodyPr>
          <a:lstStyle/>
          <a:p>
            <a:r>
              <a:rPr lang="en-US" b="1" dirty="0" err="1" smtClean="0"/>
              <a:t>Hardi</a:t>
            </a:r>
            <a:r>
              <a:rPr lang="en-US" b="1" dirty="0" smtClean="0"/>
              <a:t> Chandra</a:t>
            </a:r>
          </a:p>
          <a:p>
            <a:r>
              <a:rPr lang="en-US" sz="1200" dirty="0" smtClean="0"/>
              <a:t>hardi.chandra.hc@gmail.com</a:t>
            </a:r>
            <a:endParaRPr lang="en-US" sz="1200" dirty="0"/>
          </a:p>
        </p:txBody>
      </p:sp>
      <p:pic>
        <p:nvPicPr>
          <p:cNvPr id="1028" name="Picture 4" descr="Bharat Kurma"/>
          <p:cNvPicPr>
            <a:picLocks noChangeAspect="1" noChangeArrowheads="1"/>
          </p:cNvPicPr>
          <p:nvPr/>
        </p:nvPicPr>
        <p:blipFill>
          <a:blip r:embed="rId3" cstate="print"/>
          <a:srcRect/>
          <a:stretch>
            <a:fillRect/>
          </a:stretch>
        </p:blipFill>
        <p:spPr bwMode="auto">
          <a:xfrm>
            <a:off x="4952146" y="1676400"/>
            <a:ext cx="915254" cy="748844"/>
          </a:xfrm>
          <a:prstGeom prst="rect">
            <a:avLst/>
          </a:prstGeom>
          <a:noFill/>
        </p:spPr>
      </p:pic>
      <p:sp>
        <p:nvSpPr>
          <p:cNvPr id="7" name="TextBox 6"/>
          <p:cNvSpPr txBox="1"/>
          <p:nvPr/>
        </p:nvSpPr>
        <p:spPr>
          <a:xfrm>
            <a:off x="5943600" y="1739444"/>
            <a:ext cx="2438400" cy="553998"/>
          </a:xfrm>
          <a:prstGeom prst="rect">
            <a:avLst/>
          </a:prstGeom>
          <a:noFill/>
        </p:spPr>
        <p:txBody>
          <a:bodyPr wrap="square" rtlCol="0">
            <a:spAutoFit/>
          </a:bodyPr>
          <a:lstStyle/>
          <a:p>
            <a:r>
              <a:rPr lang="en-US" b="1" dirty="0" smtClean="0"/>
              <a:t>Bharat </a:t>
            </a:r>
            <a:r>
              <a:rPr lang="en-US" b="1" dirty="0" err="1" smtClean="0"/>
              <a:t>Kurma</a:t>
            </a:r>
            <a:endParaRPr lang="en-US" b="1" dirty="0" smtClean="0"/>
          </a:p>
          <a:p>
            <a:r>
              <a:rPr lang="en-US" sz="1200" dirty="0" smtClean="0"/>
              <a:t>bkurma30s@gmail.com</a:t>
            </a:r>
            <a:endParaRPr lang="en-US" sz="1200" dirty="0"/>
          </a:p>
        </p:txBody>
      </p:sp>
      <p:pic>
        <p:nvPicPr>
          <p:cNvPr id="1029" name="Picture 5"/>
          <p:cNvPicPr>
            <a:picLocks noChangeAspect="1" noChangeArrowheads="1"/>
          </p:cNvPicPr>
          <p:nvPr/>
        </p:nvPicPr>
        <p:blipFill>
          <a:blip r:embed="rId4" cstate="print"/>
          <a:stretch>
            <a:fillRect/>
          </a:stretch>
        </p:blipFill>
        <p:spPr bwMode="auto">
          <a:xfrm>
            <a:off x="913546" y="3048001"/>
            <a:ext cx="915253" cy="748843"/>
          </a:xfrm>
          <a:prstGeom prst="rect">
            <a:avLst/>
          </a:prstGeom>
          <a:noFill/>
          <a:ln w="9525">
            <a:noFill/>
            <a:miter lim="800000"/>
            <a:headEnd/>
            <a:tailEnd/>
          </a:ln>
        </p:spPr>
      </p:pic>
      <p:sp>
        <p:nvSpPr>
          <p:cNvPr id="9" name="TextBox 8"/>
          <p:cNvSpPr txBox="1"/>
          <p:nvPr/>
        </p:nvSpPr>
        <p:spPr>
          <a:xfrm>
            <a:off x="1905000" y="3111044"/>
            <a:ext cx="2438400" cy="553998"/>
          </a:xfrm>
          <a:prstGeom prst="rect">
            <a:avLst/>
          </a:prstGeom>
          <a:noFill/>
        </p:spPr>
        <p:txBody>
          <a:bodyPr wrap="square" rtlCol="0">
            <a:spAutoFit/>
          </a:bodyPr>
          <a:lstStyle/>
          <a:p>
            <a:r>
              <a:rPr lang="en-US" b="1" dirty="0" smtClean="0"/>
              <a:t>Joy Kareen Landicho</a:t>
            </a:r>
          </a:p>
          <a:p>
            <a:r>
              <a:rPr lang="en-US" sz="1200" dirty="0" smtClean="0"/>
              <a:t>landichojkd@yahoo.com</a:t>
            </a:r>
            <a:endParaRPr lang="en-US" sz="1200" dirty="0"/>
          </a:p>
        </p:txBody>
      </p:sp>
      <p:sp>
        <p:nvSpPr>
          <p:cNvPr id="11" name="TextBox 10"/>
          <p:cNvSpPr txBox="1"/>
          <p:nvPr/>
        </p:nvSpPr>
        <p:spPr>
          <a:xfrm>
            <a:off x="6019800" y="3111044"/>
            <a:ext cx="2743200" cy="553998"/>
          </a:xfrm>
          <a:prstGeom prst="rect">
            <a:avLst/>
          </a:prstGeom>
          <a:noFill/>
        </p:spPr>
        <p:txBody>
          <a:bodyPr wrap="square" rtlCol="0">
            <a:spAutoFit/>
          </a:bodyPr>
          <a:lstStyle/>
          <a:p>
            <a:r>
              <a:rPr lang="en-US" b="1" dirty="0" smtClean="0"/>
              <a:t>Manish </a:t>
            </a:r>
            <a:r>
              <a:rPr lang="en-US" b="1" dirty="0" err="1" smtClean="0"/>
              <a:t>Kaur</a:t>
            </a:r>
            <a:endParaRPr lang="en-US" b="1" dirty="0" smtClean="0"/>
          </a:p>
          <a:p>
            <a:r>
              <a:rPr lang="en-US" sz="1200" dirty="0" smtClean="0"/>
              <a:t>myfriend999@rediffmail.com</a:t>
            </a:r>
            <a:endParaRPr lang="en-US" sz="1200" dirty="0"/>
          </a:p>
        </p:txBody>
      </p:sp>
      <p:pic>
        <p:nvPicPr>
          <p:cNvPr id="1031" name="Picture 7"/>
          <p:cNvPicPr>
            <a:picLocks noChangeAspect="1" noChangeArrowheads="1"/>
          </p:cNvPicPr>
          <p:nvPr/>
        </p:nvPicPr>
        <p:blipFill>
          <a:blip r:embed="rId5" cstate="print"/>
          <a:srcRect/>
          <a:stretch>
            <a:fillRect/>
          </a:stretch>
        </p:blipFill>
        <p:spPr bwMode="auto">
          <a:xfrm>
            <a:off x="913548" y="4419600"/>
            <a:ext cx="915251" cy="748843"/>
          </a:xfrm>
          <a:prstGeom prst="rect">
            <a:avLst/>
          </a:prstGeom>
          <a:noFill/>
          <a:ln w="9525">
            <a:noFill/>
            <a:miter lim="800000"/>
            <a:headEnd/>
            <a:tailEnd/>
          </a:ln>
        </p:spPr>
      </p:pic>
      <p:sp>
        <p:nvSpPr>
          <p:cNvPr id="13" name="TextBox 12"/>
          <p:cNvSpPr txBox="1"/>
          <p:nvPr/>
        </p:nvSpPr>
        <p:spPr>
          <a:xfrm>
            <a:off x="1905000" y="4482644"/>
            <a:ext cx="2362200" cy="553998"/>
          </a:xfrm>
          <a:prstGeom prst="rect">
            <a:avLst/>
          </a:prstGeom>
          <a:noFill/>
        </p:spPr>
        <p:txBody>
          <a:bodyPr wrap="square" rtlCol="0">
            <a:spAutoFit/>
          </a:bodyPr>
          <a:lstStyle/>
          <a:p>
            <a:r>
              <a:rPr lang="en-US" b="1" dirty="0" err="1" smtClean="0"/>
              <a:t>Zeina</a:t>
            </a:r>
            <a:r>
              <a:rPr lang="en-US" b="1" dirty="0" smtClean="0"/>
              <a:t> </a:t>
            </a:r>
            <a:r>
              <a:rPr lang="en-US" b="1" dirty="0" err="1" smtClean="0"/>
              <a:t>Rawashdeh</a:t>
            </a:r>
            <a:endParaRPr lang="en-US" b="1" dirty="0" smtClean="0"/>
          </a:p>
          <a:p>
            <a:r>
              <a:rPr lang="en-US" sz="1200" dirty="0" smtClean="0"/>
              <a:t>zeina.moneeb@gmail.com</a:t>
            </a:r>
            <a:endParaRPr lang="en-US" sz="1200" dirty="0"/>
          </a:p>
        </p:txBody>
      </p:sp>
      <p:pic>
        <p:nvPicPr>
          <p:cNvPr id="1033" name="Picture 9" descr="Robera Aberra"/>
          <p:cNvPicPr>
            <a:picLocks noChangeAspect="1" noChangeArrowheads="1"/>
          </p:cNvPicPr>
          <p:nvPr/>
        </p:nvPicPr>
        <p:blipFill>
          <a:blip r:embed="rId6" cstate="print"/>
          <a:srcRect/>
          <a:stretch>
            <a:fillRect/>
          </a:stretch>
        </p:blipFill>
        <p:spPr bwMode="auto">
          <a:xfrm>
            <a:off x="4953000" y="4419601"/>
            <a:ext cx="914400" cy="748144"/>
          </a:xfrm>
          <a:prstGeom prst="rect">
            <a:avLst/>
          </a:prstGeom>
          <a:noFill/>
        </p:spPr>
      </p:pic>
      <p:sp>
        <p:nvSpPr>
          <p:cNvPr id="15" name="TextBox 14"/>
          <p:cNvSpPr txBox="1"/>
          <p:nvPr/>
        </p:nvSpPr>
        <p:spPr>
          <a:xfrm>
            <a:off x="5943600" y="4482644"/>
            <a:ext cx="2667000" cy="553998"/>
          </a:xfrm>
          <a:prstGeom prst="rect">
            <a:avLst/>
          </a:prstGeom>
          <a:noFill/>
        </p:spPr>
        <p:txBody>
          <a:bodyPr wrap="square" rtlCol="0">
            <a:spAutoFit/>
          </a:bodyPr>
          <a:lstStyle/>
          <a:p>
            <a:r>
              <a:rPr lang="en-US" b="1" dirty="0" err="1" smtClean="0"/>
              <a:t>Robera</a:t>
            </a:r>
            <a:r>
              <a:rPr lang="en-US" b="1" dirty="0" smtClean="0"/>
              <a:t> </a:t>
            </a:r>
            <a:r>
              <a:rPr lang="en-US" b="1" dirty="0" err="1" smtClean="0"/>
              <a:t>Aberra</a:t>
            </a:r>
            <a:endParaRPr lang="en-US" b="1" dirty="0" smtClean="0"/>
          </a:p>
          <a:p>
            <a:r>
              <a:rPr lang="en-US" sz="1200" dirty="0" smtClean="0"/>
              <a:t>ekiboy468@yahoo.com</a:t>
            </a:r>
          </a:p>
        </p:txBody>
      </p:sp>
      <p:pic>
        <p:nvPicPr>
          <p:cNvPr id="2" name="Picture 2"/>
          <p:cNvPicPr>
            <a:picLocks noChangeAspect="1" noChangeArrowheads="1"/>
          </p:cNvPicPr>
          <p:nvPr/>
        </p:nvPicPr>
        <p:blipFill>
          <a:blip r:embed="rId7" cstate="print"/>
          <a:srcRect/>
          <a:stretch>
            <a:fillRect/>
          </a:stretch>
        </p:blipFill>
        <p:spPr bwMode="auto">
          <a:xfrm>
            <a:off x="4953000" y="3048000"/>
            <a:ext cx="914400" cy="7620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 calcmode="lin" valueType="num">
                                      <p:cBhvr additive="base">
                                        <p:cTn id="27" dur="500" fill="hold"/>
                                        <p:tgtEl>
                                          <p:spTgt spid="1029"/>
                                        </p:tgtEl>
                                        <p:attrNameLst>
                                          <p:attrName>ppt_x</p:attrName>
                                        </p:attrNameLst>
                                      </p:cBhvr>
                                      <p:tavLst>
                                        <p:tav tm="0">
                                          <p:val>
                                            <p:strVal val="#ppt_x"/>
                                          </p:val>
                                        </p:tav>
                                        <p:tav tm="100000">
                                          <p:val>
                                            <p:strVal val="#ppt_x"/>
                                          </p:val>
                                        </p:tav>
                                      </p:tavLst>
                                    </p:anim>
                                    <p:anim calcmode="lin" valueType="num">
                                      <p:cBhvr additive="base">
                                        <p:cTn id="28" dur="500" fill="hold"/>
                                        <p:tgtEl>
                                          <p:spTgt spid="10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1"/>
                                        </p:tgtEl>
                                        <p:attrNameLst>
                                          <p:attrName>style.visibility</p:attrName>
                                        </p:attrNameLst>
                                      </p:cBhvr>
                                      <p:to>
                                        <p:strVal val="visible"/>
                                      </p:to>
                                    </p:set>
                                    <p:anim calcmode="lin" valueType="num">
                                      <p:cBhvr additive="base">
                                        <p:cTn id="47" dur="500" fill="hold"/>
                                        <p:tgtEl>
                                          <p:spTgt spid="1031"/>
                                        </p:tgtEl>
                                        <p:attrNameLst>
                                          <p:attrName>ppt_x</p:attrName>
                                        </p:attrNameLst>
                                      </p:cBhvr>
                                      <p:tavLst>
                                        <p:tav tm="0">
                                          <p:val>
                                            <p:strVal val="#ppt_x"/>
                                          </p:val>
                                        </p:tav>
                                        <p:tav tm="100000">
                                          <p:val>
                                            <p:strVal val="#ppt_x"/>
                                          </p:val>
                                        </p:tav>
                                      </p:tavLst>
                                    </p:anim>
                                    <p:anim calcmode="lin" valueType="num">
                                      <p:cBhvr additive="base">
                                        <p:cTn id="48" dur="500" fill="hold"/>
                                        <p:tgtEl>
                                          <p:spTgt spid="10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33"/>
                                        </p:tgtEl>
                                        <p:attrNameLst>
                                          <p:attrName>style.visibility</p:attrName>
                                        </p:attrNameLst>
                                      </p:cBhvr>
                                      <p:to>
                                        <p:strVal val="visible"/>
                                      </p:to>
                                    </p:set>
                                    <p:anim calcmode="lin" valueType="num">
                                      <p:cBhvr additive="base">
                                        <p:cTn id="57" dur="500" fill="hold"/>
                                        <p:tgtEl>
                                          <p:spTgt spid="1033"/>
                                        </p:tgtEl>
                                        <p:attrNameLst>
                                          <p:attrName>ppt_x</p:attrName>
                                        </p:attrNameLst>
                                      </p:cBhvr>
                                      <p:tavLst>
                                        <p:tav tm="0">
                                          <p:val>
                                            <p:strVal val="#ppt_x"/>
                                          </p:val>
                                        </p:tav>
                                        <p:tav tm="100000">
                                          <p:val>
                                            <p:strVal val="#ppt_x"/>
                                          </p:val>
                                        </p:tav>
                                      </p:tavLst>
                                    </p:anim>
                                    <p:anim calcmode="lin" valueType="num">
                                      <p:cBhvr additive="base">
                                        <p:cTn id="58" dur="500" fill="hold"/>
                                        <p:tgtEl>
                                          <p:spTgt spid="103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endParaRPr lang="en-PH"/>
          </a:p>
        </p:txBody>
      </p:sp>
      <p:sp>
        <p:nvSpPr>
          <p:cNvPr id="3" name="Title 2"/>
          <p:cNvSpPr>
            <a:spLocks noGrp="1"/>
          </p:cNvSpPr>
          <p:nvPr>
            <p:ph type="title"/>
          </p:nvPr>
        </p:nvSpPr>
        <p:spPr/>
        <p:txBody>
          <a:bodyPr>
            <a:noAutofit/>
          </a:bodyPr>
          <a:lstStyle/>
          <a:p>
            <a:r>
              <a:rPr lang="en-PH" sz="3200" b="0" dirty="0" smtClean="0"/>
              <a:t>Data Source</a:t>
            </a:r>
            <a:endParaRPr lang="en-US" sz="3200" dirty="0"/>
          </a:p>
        </p:txBody>
      </p:sp>
      <p:pic>
        <p:nvPicPr>
          <p:cNvPr id="1026" name="Picture 2" descr="http://nces.ed.gov/ipeds/datacenter/images/logo.gif"/>
          <p:cNvPicPr>
            <a:picLocks noChangeAspect="1" noChangeArrowheads="1"/>
          </p:cNvPicPr>
          <p:nvPr/>
        </p:nvPicPr>
        <p:blipFill>
          <a:blip r:embed="rId2" cstate="print"/>
          <a:srcRect/>
          <a:stretch>
            <a:fillRect/>
          </a:stretch>
        </p:blipFill>
        <p:spPr bwMode="auto">
          <a:xfrm>
            <a:off x="838200" y="1828800"/>
            <a:ext cx="4239477" cy="457200"/>
          </a:xfrm>
          <a:prstGeom prst="rect">
            <a:avLst/>
          </a:prstGeom>
          <a:noFill/>
        </p:spPr>
      </p:pic>
      <p:pic>
        <p:nvPicPr>
          <p:cNvPr id="1031" name="Picture 7"/>
          <p:cNvPicPr>
            <a:picLocks noChangeAspect="1" noChangeArrowheads="1"/>
          </p:cNvPicPr>
          <p:nvPr/>
        </p:nvPicPr>
        <p:blipFill>
          <a:blip r:embed="rId3" cstate="print"/>
          <a:srcRect/>
          <a:stretch>
            <a:fillRect/>
          </a:stretch>
        </p:blipFill>
        <p:spPr bwMode="auto">
          <a:xfrm>
            <a:off x="6934200" y="1972270"/>
            <a:ext cx="1371600" cy="1181100"/>
          </a:xfrm>
          <a:prstGeom prst="rect">
            <a:avLst/>
          </a:prstGeom>
          <a:noFill/>
          <a:ln w="9525">
            <a:noFill/>
            <a:miter lim="800000"/>
            <a:headEnd/>
            <a:tailEnd/>
          </a:ln>
        </p:spPr>
      </p:pic>
      <p:pic>
        <p:nvPicPr>
          <p:cNvPr id="1034" name="Picture 10"/>
          <p:cNvPicPr>
            <a:picLocks noChangeAspect="1" noChangeArrowheads="1"/>
          </p:cNvPicPr>
          <p:nvPr/>
        </p:nvPicPr>
        <p:blipFill>
          <a:blip r:embed="rId4" cstate="print"/>
          <a:srcRect/>
          <a:stretch>
            <a:fillRect/>
          </a:stretch>
        </p:blipFill>
        <p:spPr bwMode="auto">
          <a:xfrm>
            <a:off x="762000" y="3877270"/>
            <a:ext cx="4191000" cy="1077686"/>
          </a:xfrm>
          <a:prstGeom prst="rect">
            <a:avLst/>
          </a:prstGeom>
          <a:noFill/>
          <a:ln w="9525">
            <a:noFill/>
            <a:miter lim="800000"/>
            <a:headEnd/>
            <a:tailEnd/>
          </a:ln>
        </p:spPr>
      </p:pic>
      <p:pic>
        <p:nvPicPr>
          <p:cNvPr id="1037" name="Picture 13"/>
          <p:cNvPicPr>
            <a:picLocks noChangeAspect="1" noChangeArrowheads="1"/>
          </p:cNvPicPr>
          <p:nvPr/>
        </p:nvPicPr>
        <p:blipFill>
          <a:blip r:embed="rId5" cstate="print"/>
          <a:srcRect/>
          <a:stretch>
            <a:fillRect/>
          </a:stretch>
        </p:blipFill>
        <p:spPr bwMode="auto">
          <a:xfrm>
            <a:off x="2286000" y="2658070"/>
            <a:ext cx="4191000" cy="1085850"/>
          </a:xfrm>
          <a:prstGeom prst="rect">
            <a:avLst/>
          </a:prstGeom>
          <a:noFill/>
          <a:ln w="9525">
            <a:noFill/>
            <a:miter lim="800000"/>
            <a:headEnd/>
            <a:tailEnd/>
          </a:ln>
        </p:spPr>
      </p:pic>
      <p:pic>
        <p:nvPicPr>
          <p:cNvPr id="1040" name="Picture 16"/>
          <p:cNvPicPr>
            <a:picLocks noChangeAspect="1" noChangeArrowheads="1"/>
          </p:cNvPicPr>
          <p:nvPr/>
        </p:nvPicPr>
        <p:blipFill>
          <a:blip r:embed="rId6" cstate="print"/>
          <a:srcRect/>
          <a:stretch>
            <a:fillRect/>
          </a:stretch>
        </p:blipFill>
        <p:spPr bwMode="auto">
          <a:xfrm>
            <a:off x="6324600" y="3877270"/>
            <a:ext cx="2390775" cy="1209675"/>
          </a:xfrm>
          <a:prstGeom prst="rect">
            <a:avLst/>
          </a:prstGeom>
          <a:noFill/>
          <a:ln w="9525">
            <a:noFill/>
            <a:miter lim="800000"/>
            <a:headEnd/>
            <a:tailEnd/>
          </a:ln>
        </p:spPr>
      </p:pic>
      <p:sp>
        <p:nvSpPr>
          <p:cNvPr id="14" name="Rectangle 13"/>
          <p:cNvSpPr/>
          <p:nvPr/>
        </p:nvSpPr>
        <p:spPr>
          <a:xfrm>
            <a:off x="2514600" y="5248870"/>
            <a:ext cx="4798237" cy="923330"/>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Other Sources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anim calcmode="lin" valueType="num">
                                      <p:cBhvr additive="base">
                                        <p:cTn id="7" dur="500" fill="hold"/>
                                        <p:tgtEl>
                                          <p:spTgt spid="1040"/>
                                        </p:tgtEl>
                                        <p:attrNameLst>
                                          <p:attrName>ppt_x</p:attrName>
                                        </p:attrNameLst>
                                      </p:cBhvr>
                                      <p:tavLst>
                                        <p:tav tm="0">
                                          <p:val>
                                            <p:strVal val="#ppt_x"/>
                                          </p:val>
                                        </p:tav>
                                        <p:tav tm="100000">
                                          <p:val>
                                            <p:strVal val="#ppt_x"/>
                                          </p:val>
                                        </p:tav>
                                      </p:tavLst>
                                    </p:anim>
                                    <p:anim calcmode="lin" valueType="num">
                                      <p:cBhvr additive="base">
                                        <p:cTn id="8" dur="500" fill="hold"/>
                                        <p:tgtEl>
                                          <p:spTgt spid="10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34"/>
                                        </p:tgtEl>
                                        <p:attrNameLst>
                                          <p:attrName>style.visibility</p:attrName>
                                        </p:attrNameLst>
                                      </p:cBhvr>
                                      <p:to>
                                        <p:strVal val="visible"/>
                                      </p:to>
                                    </p:set>
                                    <p:anim calcmode="lin" valueType="num">
                                      <p:cBhvr additive="base">
                                        <p:cTn id="11" dur="500" fill="hold"/>
                                        <p:tgtEl>
                                          <p:spTgt spid="1034"/>
                                        </p:tgtEl>
                                        <p:attrNameLst>
                                          <p:attrName>ppt_x</p:attrName>
                                        </p:attrNameLst>
                                      </p:cBhvr>
                                      <p:tavLst>
                                        <p:tav tm="0">
                                          <p:val>
                                            <p:strVal val="#ppt_x"/>
                                          </p:val>
                                        </p:tav>
                                        <p:tav tm="100000">
                                          <p:val>
                                            <p:strVal val="#ppt_x"/>
                                          </p:val>
                                        </p:tav>
                                      </p:tavLst>
                                    </p:anim>
                                    <p:anim calcmode="lin" valueType="num">
                                      <p:cBhvr additive="base">
                                        <p:cTn id="12" dur="500" fill="hold"/>
                                        <p:tgtEl>
                                          <p:spTgt spid="10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7"/>
                                        </p:tgtEl>
                                        <p:attrNameLst>
                                          <p:attrName>style.visibility</p:attrName>
                                        </p:attrNameLst>
                                      </p:cBhvr>
                                      <p:to>
                                        <p:strVal val="visible"/>
                                      </p:to>
                                    </p:set>
                                    <p:anim calcmode="lin" valueType="num">
                                      <p:cBhvr additive="base">
                                        <p:cTn id="15" dur="500" fill="hold"/>
                                        <p:tgtEl>
                                          <p:spTgt spid="1037"/>
                                        </p:tgtEl>
                                        <p:attrNameLst>
                                          <p:attrName>ppt_x</p:attrName>
                                        </p:attrNameLst>
                                      </p:cBhvr>
                                      <p:tavLst>
                                        <p:tav tm="0">
                                          <p:val>
                                            <p:strVal val="#ppt_x"/>
                                          </p:val>
                                        </p:tav>
                                        <p:tav tm="100000">
                                          <p:val>
                                            <p:strVal val="#ppt_x"/>
                                          </p:val>
                                        </p:tav>
                                      </p:tavLst>
                                    </p:anim>
                                    <p:anim calcmode="lin" valueType="num">
                                      <p:cBhvr additive="base">
                                        <p:cTn id="16" dur="500" fill="hold"/>
                                        <p:tgtEl>
                                          <p:spTgt spid="10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additive="base">
                                        <p:cTn id="19" dur="500" fill="hold"/>
                                        <p:tgtEl>
                                          <p:spTgt spid="1031"/>
                                        </p:tgtEl>
                                        <p:attrNameLst>
                                          <p:attrName>ppt_x</p:attrName>
                                        </p:attrNameLst>
                                      </p:cBhvr>
                                      <p:tavLst>
                                        <p:tav tm="0">
                                          <p:val>
                                            <p:strVal val="#ppt_x"/>
                                          </p:val>
                                        </p:tav>
                                        <p:tav tm="100000">
                                          <p:val>
                                            <p:strVal val="#ppt_x"/>
                                          </p:val>
                                        </p:tav>
                                      </p:tavLst>
                                    </p:anim>
                                    <p:anim calcmode="lin" valueType="num">
                                      <p:cBhvr additive="base">
                                        <p:cTn id="20" dur="500" fill="hold"/>
                                        <p:tgtEl>
                                          <p:spTgt spid="103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Autofit/>
          </a:bodyPr>
          <a:lstStyle/>
          <a:p>
            <a:pPr lvl="0"/>
            <a:r>
              <a:rPr lang="en-PH" sz="1700" b="1" dirty="0" smtClean="0"/>
              <a:t>Education Data</a:t>
            </a:r>
          </a:p>
          <a:p>
            <a:pPr lvl="1"/>
            <a:r>
              <a:rPr lang="en-PH" sz="1400" dirty="0" smtClean="0"/>
              <a:t>National Center for Education Statistics – IPEDS</a:t>
            </a:r>
          </a:p>
          <a:p>
            <a:pPr lvl="2">
              <a:buNone/>
            </a:pPr>
            <a:r>
              <a:rPr lang="en-PH" sz="1100" u="sng" dirty="0" smtClean="0">
                <a:hlinkClick r:id="rId2"/>
              </a:rPr>
              <a:t>http://nces.ed.gov/ipeds/</a:t>
            </a:r>
            <a:r>
              <a:rPr lang="en-PH" sz="1100" u="sng" dirty="0" smtClean="0"/>
              <a:t> </a:t>
            </a:r>
          </a:p>
          <a:p>
            <a:pPr lvl="1"/>
            <a:r>
              <a:rPr lang="en-PH" sz="1300" dirty="0" smtClean="0"/>
              <a:t>BABSON Survey Research Group</a:t>
            </a:r>
          </a:p>
          <a:p>
            <a:pPr lvl="2">
              <a:buNone/>
            </a:pPr>
            <a:r>
              <a:rPr lang="en-PH" sz="1100" u="sng" dirty="0" smtClean="0">
                <a:hlinkClick r:id="rId3"/>
              </a:rPr>
              <a:t>http://www.onlinelearningsurvey.com/reports/gradechange.pdf</a:t>
            </a:r>
            <a:endParaRPr lang="en-PH" sz="1100" u="sng" dirty="0" smtClean="0"/>
          </a:p>
          <a:p>
            <a:r>
              <a:rPr lang="en-PH" sz="1700" b="1" dirty="0" smtClean="0"/>
              <a:t>Economy Data</a:t>
            </a:r>
          </a:p>
          <a:p>
            <a:pPr lvl="1"/>
            <a:r>
              <a:rPr lang="en-PH" sz="1300" dirty="0" smtClean="0"/>
              <a:t>US Bureau of Economic Analysis</a:t>
            </a:r>
          </a:p>
          <a:p>
            <a:pPr lvl="2">
              <a:buNone/>
            </a:pPr>
            <a:r>
              <a:rPr lang="en-PH" sz="1100" u="sng" dirty="0" smtClean="0">
                <a:hlinkClick r:id="rId4"/>
              </a:rPr>
              <a:t>https://www.bea.gov/index.htm</a:t>
            </a:r>
            <a:endParaRPr lang="en-PH" sz="1100" u="sng" dirty="0" smtClean="0">
              <a:hlinkClick r:id="rId3"/>
            </a:endParaRPr>
          </a:p>
          <a:p>
            <a:r>
              <a:rPr lang="en-PH" sz="1700" b="1" dirty="0" smtClean="0"/>
              <a:t>International Student Data</a:t>
            </a:r>
          </a:p>
          <a:p>
            <a:pPr lvl="1"/>
            <a:r>
              <a:rPr lang="en-PH" sz="1300" dirty="0" smtClean="0"/>
              <a:t>US Department of State - Bureau of Consular Affairs</a:t>
            </a:r>
          </a:p>
          <a:p>
            <a:pPr lvl="2">
              <a:buNone/>
            </a:pPr>
            <a:r>
              <a:rPr lang="en-PH" sz="1100" u="sng" dirty="0" smtClean="0">
                <a:hlinkClick r:id="rId5"/>
              </a:rPr>
              <a:t>http://travel.state.gov/content/visas/english/law-and-policy/statistics/non-immigrant-visas.html</a:t>
            </a:r>
            <a:endParaRPr lang="en-PH" sz="1100" u="sng" dirty="0" smtClean="0">
              <a:hlinkClick r:id="rId3"/>
            </a:endParaRPr>
          </a:p>
          <a:p>
            <a:r>
              <a:rPr lang="en-PH" sz="1700" b="1" dirty="0" smtClean="0"/>
              <a:t>Employment</a:t>
            </a:r>
          </a:p>
          <a:p>
            <a:pPr lvl="1"/>
            <a:r>
              <a:rPr lang="en-PH" sz="1300" dirty="0" smtClean="0"/>
              <a:t>US Department of </a:t>
            </a:r>
            <a:r>
              <a:rPr lang="en-PH" sz="1300" dirty="0" err="1" smtClean="0"/>
              <a:t>Labor</a:t>
            </a:r>
            <a:r>
              <a:rPr lang="en-PH" sz="1300" dirty="0" smtClean="0"/>
              <a:t> - Bureau of </a:t>
            </a:r>
            <a:r>
              <a:rPr lang="en-PH" sz="1300" dirty="0" err="1" smtClean="0"/>
              <a:t>Labor</a:t>
            </a:r>
            <a:r>
              <a:rPr lang="en-PH" sz="1300" dirty="0" smtClean="0"/>
              <a:t> Statistics</a:t>
            </a:r>
          </a:p>
          <a:p>
            <a:pPr lvl="1"/>
            <a:r>
              <a:rPr lang="en-PH" sz="1100" u="sng" dirty="0" smtClean="0">
                <a:hlinkClick r:id="rId6"/>
              </a:rPr>
              <a:t>http://www.bls.gov</a:t>
            </a:r>
            <a:endParaRPr lang="en-PH" sz="1100" u="sng" dirty="0" smtClean="0">
              <a:hlinkClick r:id="rId5"/>
            </a:endParaRPr>
          </a:p>
          <a:p>
            <a:r>
              <a:rPr lang="en-PH" sz="1700" b="1" dirty="0" smtClean="0"/>
              <a:t>Household with Computer/Internet use at home Data</a:t>
            </a:r>
          </a:p>
          <a:p>
            <a:pPr lvl="1"/>
            <a:r>
              <a:rPr lang="en-PH" sz="1300" dirty="0" smtClean="0"/>
              <a:t>United States Census Bureau</a:t>
            </a:r>
          </a:p>
          <a:p>
            <a:pPr lvl="1"/>
            <a:r>
              <a:rPr lang="en-PH" sz="1100" u="sng" dirty="0" smtClean="0">
                <a:hlinkClick r:id="rId7"/>
              </a:rPr>
              <a:t>http://www.census.gov/hhes/computer/publications/2012.html</a:t>
            </a:r>
            <a:endParaRPr lang="en-PH" sz="1100" u="sng" dirty="0" smtClean="0">
              <a:hlinkClick r:id="rId5"/>
            </a:endParaRPr>
          </a:p>
          <a:p>
            <a:endParaRPr lang="en-US" dirty="0"/>
          </a:p>
        </p:txBody>
      </p:sp>
      <p:sp>
        <p:nvSpPr>
          <p:cNvPr id="3" name="Title 2"/>
          <p:cNvSpPr>
            <a:spLocks noGrp="1"/>
          </p:cNvSpPr>
          <p:nvPr>
            <p:ph type="title"/>
          </p:nvPr>
        </p:nvSpPr>
        <p:spPr/>
        <p:txBody>
          <a:bodyPr>
            <a:noAutofit/>
          </a:bodyPr>
          <a:lstStyle/>
          <a:p>
            <a:r>
              <a:rPr lang="en-PH" sz="3200" b="0" dirty="0" smtClean="0"/>
              <a:t>Data Source</a:t>
            </a:r>
            <a:endParaRPr lang="en-US" sz="3200" dirty="0"/>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sz="2400" dirty="0" smtClean="0"/>
              <a:t>The dataset found have different range. While one dataset covers growth for 10 years, the other dataset covers in state dimension but only for fall 2012</a:t>
            </a:r>
          </a:p>
          <a:p>
            <a:pPr algn="just">
              <a:buNone/>
            </a:pPr>
            <a:endParaRPr lang="en-US" sz="2400" dirty="0" smtClean="0"/>
          </a:p>
          <a:p>
            <a:pPr algn="just"/>
            <a:r>
              <a:rPr lang="en-US" sz="2400" dirty="0" smtClean="0"/>
              <a:t>Extract Survey Data and convert to excel file</a:t>
            </a:r>
          </a:p>
          <a:p>
            <a:pPr algn="just"/>
            <a:endParaRPr lang="en-US" sz="2400" dirty="0" smtClean="0"/>
          </a:p>
          <a:p>
            <a:pPr algn="just"/>
            <a:r>
              <a:rPr lang="en-US" sz="2400" dirty="0" smtClean="0"/>
              <a:t>Expand the variables, GDP, F1 &amp; F3 Visa Issuance, Employment/Unemployment, Internet Use at Home, etc.</a:t>
            </a:r>
          </a:p>
          <a:p>
            <a:pPr algn="just">
              <a:buNone/>
            </a:pPr>
            <a:endParaRPr lang="en-US" sz="2400" dirty="0" smtClean="0"/>
          </a:p>
          <a:p>
            <a:pPr algn="just"/>
            <a:r>
              <a:rPr lang="en-US" sz="2400" dirty="0" smtClean="0"/>
              <a:t>Slice and Dice to find the relationship between the variables.</a:t>
            </a:r>
          </a:p>
          <a:p>
            <a:endParaRPr lang="en-US" dirty="0" smtClean="0"/>
          </a:p>
          <a:p>
            <a:pPr lvl="1">
              <a:buNone/>
            </a:pPr>
            <a:endParaRPr lang="en-US" dirty="0" smtClean="0"/>
          </a:p>
        </p:txBody>
      </p:sp>
      <p:sp>
        <p:nvSpPr>
          <p:cNvPr id="3" name="Title 2"/>
          <p:cNvSpPr>
            <a:spLocks noGrp="1"/>
          </p:cNvSpPr>
          <p:nvPr>
            <p:ph type="title"/>
          </p:nvPr>
        </p:nvSpPr>
        <p:spPr/>
        <p:txBody>
          <a:bodyPr>
            <a:normAutofit/>
          </a:bodyPr>
          <a:lstStyle/>
          <a:p>
            <a:r>
              <a:rPr lang="en-US" sz="3200" b="0" dirty="0" smtClean="0"/>
              <a:t>Data Cleansing</a:t>
            </a:r>
            <a:endParaRPr lang="en-US" sz="3200" b="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Findings/Interpretation</a:t>
            </a:r>
            <a:endParaRPr lang="en-PH" b="0" dirty="0"/>
          </a:p>
        </p:txBody>
      </p:sp>
      <p:sp>
        <p:nvSpPr>
          <p:cNvPr id="4" name="Subtitle 3"/>
          <p:cNvSpPr>
            <a:spLocks noGrp="1"/>
          </p:cNvSpPr>
          <p:nvPr>
            <p:ph type="subTitle" idx="1"/>
          </p:nvPr>
        </p:nvSpPr>
        <p:spPr/>
        <p:txBody>
          <a:bodyPr>
            <a:normAutofit/>
          </a:bodyPr>
          <a:lstStyle/>
          <a:p>
            <a:r>
              <a:rPr lang="en-PH" dirty="0" smtClean="0"/>
              <a:t>Part V</a:t>
            </a:r>
            <a:endParaRPr lang="en-PH" dirty="0"/>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Dataset to support our findings</a:t>
            </a:r>
            <a:endParaRPr lang="en-US" dirty="0"/>
          </a:p>
        </p:txBody>
      </p:sp>
      <p:sp>
        <p:nvSpPr>
          <p:cNvPr id="3" name="Title 2"/>
          <p:cNvSpPr>
            <a:spLocks noGrp="1"/>
          </p:cNvSpPr>
          <p:nvPr>
            <p:ph type="title"/>
          </p:nvPr>
        </p:nvSpPr>
        <p:spPr/>
        <p:txBody>
          <a:bodyPr>
            <a:normAutofit/>
          </a:bodyPr>
          <a:lstStyle/>
          <a:p>
            <a:r>
              <a:rPr lang="en-US" sz="3800" b="0" dirty="0" smtClean="0"/>
              <a:t>Findings (1)</a:t>
            </a:r>
            <a:endParaRPr lang="en-US" sz="3800" b="0" dirty="0"/>
          </a:p>
        </p:txBody>
      </p:sp>
      <p:pic>
        <p:nvPicPr>
          <p:cNvPr id="4" name="Picture 2"/>
          <p:cNvPicPr>
            <a:picLocks noChangeAspect="1" noChangeArrowheads="1"/>
          </p:cNvPicPr>
          <p:nvPr/>
        </p:nvPicPr>
        <p:blipFill>
          <a:blip r:embed="rId2" cstate="print"/>
          <a:srcRect/>
          <a:stretch>
            <a:fillRect/>
          </a:stretch>
        </p:blipFill>
        <p:spPr bwMode="auto">
          <a:xfrm>
            <a:off x="533399" y="1981200"/>
            <a:ext cx="8192729" cy="42672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Correlation between Online Education and other variables</a:t>
            </a:r>
            <a:endParaRPr lang="en-US" dirty="0"/>
          </a:p>
        </p:txBody>
      </p:sp>
      <p:sp>
        <p:nvSpPr>
          <p:cNvPr id="3" name="Title 2"/>
          <p:cNvSpPr>
            <a:spLocks noGrp="1"/>
          </p:cNvSpPr>
          <p:nvPr>
            <p:ph type="title"/>
          </p:nvPr>
        </p:nvSpPr>
        <p:spPr/>
        <p:txBody>
          <a:bodyPr>
            <a:normAutofit/>
          </a:bodyPr>
          <a:lstStyle/>
          <a:p>
            <a:r>
              <a:rPr lang="en-US" sz="3800" b="0" dirty="0" smtClean="0"/>
              <a:t>Findings (1) Cont.</a:t>
            </a:r>
            <a:endParaRPr lang="en-US" sz="3800" b="0" dirty="0"/>
          </a:p>
        </p:txBody>
      </p:sp>
      <p:pic>
        <p:nvPicPr>
          <p:cNvPr id="3074" name="Picture 2"/>
          <p:cNvPicPr>
            <a:picLocks noChangeAspect="1" noChangeArrowheads="1"/>
          </p:cNvPicPr>
          <p:nvPr/>
        </p:nvPicPr>
        <p:blipFill>
          <a:blip r:embed="rId2" cstate="print"/>
          <a:srcRect/>
          <a:stretch>
            <a:fillRect/>
          </a:stretch>
        </p:blipFill>
        <p:spPr bwMode="auto">
          <a:xfrm>
            <a:off x="666750" y="2443163"/>
            <a:ext cx="7810500" cy="38052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0" dirty="0" smtClean="0"/>
              <a:t>Findings (2)</a:t>
            </a:r>
            <a:endParaRPr lang="en-US" sz="3200" b="0" dirty="0"/>
          </a:p>
        </p:txBody>
      </p:sp>
      <p:sp>
        <p:nvSpPr>
          <p:cNvPr id="7" name="Text Placeholder 6"/>
          <p:cNvSpPr>
            <a:spLocks noGrp="1"/>
          </p:cNvSpPr>
          <p:nvPr>
            <p:ph type="body" idx="1"/>
          </p:nvPr>
        </p:nvSpPr>
        <p:spPr>
          <a:xfrm>
            <a:off x="457200" y="1447800"/>
            <a:ext cx="4040188" cy="762000"/>
          </a:xfrm>
        </p:spPr>
        <p:txBody>
          <a:bodyPr/>
          <a:lstStyle/>
          <a:p>
            <a:r>
              <a:rPr lang="en-US" sz="1600" dirty="0" smtClean="0"/>
              <a:t>Top 10 State for number </a:t>
            </a:r>
            <a:r>
              <a:rPr lang="en-US" sz="1600" smtClean="0"/>
              <a:t>of course  </a:t>
            </a:r>
            <a:r>
              <a:rPr lang="en-US" sz="1600" dirty="0" smtClean="0"/>
              <a:t>enrollment in 2012</a:t>
            </a:r>
          </a:p>
        </p:txBody>
      </p:sp>
      <p:sp>
        <p:nvSpPr>
          <p:cNvPr id="8" name="Text Placeholder 7"/>
          <p:cNvSpPr>
            <a:spLocks noGrp="1"/>
          </p:cNvSpPr>
          <p:nvPr>
            <p:ph type="body" sz="half" idx="3"/>
          </p:nvPr>
        </p:nvSpPr>
        <p:spPr>
          <a:xfrm>
            <a:off x="4648200" y="1447800"/>
            <a:ext cx="4041775" cy="762000"/>
          </a:xfrm>
        </p:spPr>
        <p:txBody>
          <a:bodyPr>
            <a:normAutofit lnSpcReduction="10000"/>
          </a:bodyPr>
          <a:lstStyle/>
          <a:p>
            <a:r>
              <a:rPr lang="en-US" sz="1600" dirty="0" smtClean="0"/>
              <a:t>Bottom 10 State for % number of  online course compared to non online course</a:t>
            </a:r>
          </a:p>
        </p:txBody>
      </p:sp>
      <p:pic>
        <p:nvPicPr>
          <p:cNvPr id="16390" name="Picture 6"/>
          <p:cNvPicPr>
            <a:picLocks noChangeAspect="1" noChangeArrowheads="1"/>
          </p:cNvPicPr>
          <p:nvPr/>
        </p:nvPicPr>
        <p:blipFill>
          <a:blip r:embed="rId2" cstate="print"/>
          <a:srcRect/>
          <a:stretch>
            <a:fillRect/>
          </a:stretch>
        </p:blipFill>
        <p:spPr bwMode="auto">
          <a:xfrm>
            <a:off x="457201" y="2209800"/>
            <a:ext cx="3962400" cy="3886200"/>
          </a:xfrm>
          <a:prstGeom prst="rect">
            <a:avLst/>
          </a:prstGeom>
          <a:noFill/>
          <a:ln w="9525">
            <a:noFill/>
            <a:miter lim="800000"/>
            <a:headEnd/>
            <a:tailEnd/>
          </a:ln>
        </p:spPr>
      </p:pic>
      <p:pic>
        <p:nvPicPr>
          <p:cNvPr id="16391" name="Picture 7"/>
          <p:cNvPicPr>
            <a:picLocks noChangeAspect="1" noChangeArrowheads="1"/>
          </p:cNvPicPr>
          <p:nvPr/>
        </p:nvPicPr>
        <p:blipFill>
          <a:blip r:embed="rId3" cstate="print"/>
          <a:srcRect/>
          <a:stretch>
            <a:fillRect/>
          </a:stretch>
        </p:blipFill>
        <p:spPr bwMode="auto">
          <a:xfrm>
            <a:off x="4648200" y="2209800"/>
            <a:ext cx="3962400" cy="3886199"/>
          </a:xfrm>
          <a:prstGeom prst="rect">
            <a:avLst/>
          </a:prstGeom>
          <a:noFill/>
          <a:ln w="9525">
            <a:noFill/>
            <a:miter lim="800000"/>
            <a:headEnd/>
            <a:tailEnd/>
          </a:ln>
        </p:spPr>
      </p:pic>
      <p:cxnSp>
        <p:nvCxnSpPr>
          <p:cNvPr id="15" name="Straight Arrow Connector 14"/>
          <p:cNvCxnSpPr/>
          <p:nvPr/>
        </p:nvCxnSpPr>
        <p:spPr>
          <a:xfrm>
            <a:off x="152400" y="28194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43400" y="52578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2400" y="37338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343400" y="48768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400" y="40386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43400" y="43434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 y="43434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343400" y="4572000"/>
            <a:ext cx="3810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200400" y="6248400"/>
            <a:ext cx="3276600" cy="369332"/>
            <a:chOff x="3200400" y="6248400"/>
            <a:chExt cx="3276600" cy="369332"/>
          </a:xfrm>
        </p:grpSpPr>
        <p:cxnSp>
          <p:nvCxnSpPr>
            <p:cNvPr id="23" name="Straight Arrow Connector 22"/>
            <p:cNvCxnSpPr/>
            <p:nvPr/>
          </p:nvCxnSpPr>
          <p:spPr>
            <a:xfrm>
              <a:off x="3200400" y="6400800"/>
              <a:ext cx="1143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19600" y="6248400"/>
              <a:ext cx="2057400" cy="369332"/>
            </a:xfrm>
            <a:prstGeom prst="rect">
              <a:avLst/>
            </a:prstGeom>
            <a:noFill/>
          </p:spPr>
          <p:txBody>
            <a:bodyPr wrap="square" rtlCol="0">
              <a:spAutoFit/>
            </a:bodyPr>
            <a:lstStyle/>
            <a:p>
              <a:r>
                <a:rPr lang="en-US" dirty="0" smtClean="0"/>
                <a:t>= Same State</a:t>
              </a:r>
              <a:endParaRPr lang="en-US" dirty="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ppt_x"/>
                                          </p:val>
                                        </p:tav>
                                        <p:tav tm="100000">
                                          <p:val>
                                            <p:strVal val="#ppt_x"/>
                                          </p:val>
                                        </p:tav>
                                      </p:tavLst>
                                    </p:anim>
                                    <p:anim calcmode="lin" valueType="num">
                                      <p:cBhvr additive="base">
                                        <p:cTn id="14"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91"/>
                                        </p:tgtEl>
                                        <p:attrNameLst>
                                          <p:attrName>style.visibility</p:attrName>
                                        </p:attrNameLst>
                                      </p:cBhvr>
                                      <p:to>
                                        <p:strVal val="visible"/>
                                      </p:to>
                                    </p:set>
                                    <p:anim calcmode="lin" valueType="num">
                                      <p:cBhvr additive="base">
                                        <p:cTn id="25" dur="500" fill="hold"/>
                                        <p:tgtEl>
                                          <p:spTgt spid="16391"/>
                                        </p:tgtEl>
                                        <p:attrNameLst>
                                          <p:attrName>ppt_x</p:attrName>
                                        </p:attrNameLst>
                                      </p:cBhvr>
                                      <p:tavLst>
                                        <p:tav tm="0">
                                          <p:val>
                                            <p:strVal val="#ppt_x"/>
                                          </p:val>
                                        </p:tav>
                                        <p:tav tm="100000">
                                          <p:val>
                                            <p:strVal val="#ppt_x"/>
                                          </p:val>
                                        </p:tav>
                                      </p:tavLst>
                                    </p:anim>
                                    <p:anim calcmode="lin" valueType="num">
                                      <p:cBhvr additive="base">
                                        <p:cTn id="26"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0" dirty="0" smtClean="0">
                <a:solidFill>
                  <a:schemeClr val="tx1"/>
                </a:solidFill>
              </a:rPr>
              <a:t>Findings </a:t>
            </a:r>
            <a:r>
              <a:rPr lang="en-US" sz="3200" b="0" dirty="0" smtClean="0">
                <a:solidFill>
                  <a:schemeClr val="tx1"/>
                </a:solidFill>
              </a:rPr>
              <a:t>(3)</a:t>
            </a:r>
            <a:endParaRPr lang="en-US" sz="3200" b="0" dirty="0">
              <a:solidFill>
                <a:schemeClr val="tx1"/>
              </a:solidFill>
            </a:endParaRPr>
          </a:p>
        </p:txBody>
      </p:sp>
      <p:sp>
        <p:nvSpPr>
          <p:cNvPr id="5" name="Content Placeholder 1"/>
          <p:cNvSpPr txBox="1">
            <a:spLocks/>
          </p:cNvSpPr>
          <p:nvPr/>
        </p:nvSpPr>
        <p:spPr>
          <a:xfrm>
            <a:off x="457200" y="1524000"/>
            <a:ext cx="82296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Char char=""/>
              <a:tabLst/>
              <a:defRPr/>
            </a:pPr>
            <a:endParaRPr kumimoji="0" lang="en-US" sz="2600" b="0" i="0" u="none" strike="noStrike" kern="1200" cap="none" spc="0" normalizeH="0" baseline="0" noProof="0" dirty="0">
              <a:ln>
                <a:noFill/>
              </a:ln>
              <a:effectLst/>
              <a:uLnTx/>
              <a:uFillTx/>
              <a:latin typeface="+mn-lt"/>
              <a:ea typeface="+mn-ea"/>
              <a:cs typeface="+mn-cs"/>
            </a:endParaRPr>
          </a:p>
        </p:txBody>
      </p:sp>
      <p:sp>
        <p:nvSpPr>
          <p:cNvPr id="6" name="Content Placeholder 1"/>
          <p:cNvSpPr txBox="1">
            <a:spLocks/>
          </p:cNvSpPr>
          <p:nvPr/>
        </p:nvSpPr>
        <p:spPr>
          <a:xfrm>
            <a:off x="381000" y="1447800"/>
            <a:ext cx="8382000" cy="4953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tabLst/>
              <a:defRPr/>
            </a:pPr>
            <a:r>
              <a:rPr lang="en-US" sz="2600" noProof="0" dirty="0" smtClean="0"/>
              <a:t>What happens during recession?</a:t>
            </a:r>
            <a:endParaRPr kumimoji="0" lang="en-US" sz="2600" b="0" i="0" u="none"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1066801" y="1981205"/>
          <a:ext cx="1295400" cy="4419594"/>
        </p:xfrm>
        <a:graphic>
          <a:graphicData uri="http://schemas.openxmlformats.org/drawingml/2006/table">
            <a:tbl>
              <a:tblPr firstRow="1" bandRow="1">
                <a:tableStyleId>{5C22544A-7EE6-4342-B048-85BDC9FD1C3A}</a:tableStyleId>
              </a:tblPr>
              <a:tblGrid>
                <a:gridCol w="457199"/>
                <a:gridCol w="838201"/>
              </a:tblGrid>
              <a:tr h="611406">
                <a:tc>
                  <a:txBody>
                    <a:bodyPr/>
                    <a:lstStyle/>
                    <a:p>
                      <a:pPr algn="l" fontAlgn="b"/>
                      <a:r>
                        <a:rPr lang="en-US" sz="1100" b="1" u="none" strike="noStrike" dirty="0" smtClean="0"/>
                        <a:t>Year</a:t>
                      </a:r>
                      <a:endParaRPr lang="en-US" sz="1100" b="1" i="0" u="none" strike="noStrike" dirty="0">
                        <a:solidFill>
                          <a:srgbClr val="FFFFFF"/>
                        </a:solidFill>
                        <a:latin typeface="Calibri"/>
                      </a:endParaRPr>
                    </a:p>
                  </a:txBody>
                  <a:tcPr marL="9525" marR="9525" marT="9525" marB="0" anchor="b"/>
                </a:tc>
                <a:tc>
                  <a:txBody>
                    <a:bodyPr/>
                    <a:lstStyle/>
                    <a:p>
                      <a:pPr algn="l" fontAlgn="b"/>
                      <a:r>
                        <a:rPr lang="en-US" sz="1100" b="1" u="none" strike="noStrike" dirty="0" smtClean="0"/>
                        <a:t>GDP Growth %</a:t>
                      </a:r>
                      <a:endParaRPr lang="en-US" sz="1100" b="1" i="0" u="none" strike="noStrike" dirty="0">
                        <a:solidFill>
                          <a:srgbClr val="FFFFFF"/>
                        </a:solidFill>
                        <a:latin typeface="Calibri"/>
                      </a:endParaRPr>
                    </a:p>
                  </a:txBody>
                  <a:tcPr marL="9525" marR="9525" marT="9525" marB="0" anchor="b"/>
                </a:tc>
              </a:tr>
              <a:tr h="334202">
                <a:tc>
                  <a:txBody>
                    <a:bodyPr/>
                    <a:lstStyle/>
                    <a:p>
                      <a:pPr algn="ctr" fontAlgn="b"/>
                      <a:r>
                        <a:rPr lang="en-US" sz="1100" u="none" strike="noStrike"/>
                        <a:t>2002</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3.3</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2003</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4.8</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2004</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6.6</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2005</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6.7</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2006</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5.8</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dirty="0"/>
                        <a:t>2007</a:t>
                      </a:r>
                      <a:endParaRPr lang="en-US" sz="1100" b="0" i="0" u="none" strike="noStrike" dirty="0">
                        <a:solidFill>
                          <a:srgbClr val="FFFFFF"/>
                        </a:solidFill>
                        <a:latin typeface="Calibri"/>
                      </a:endParaRPr>
                    </a:p>
                  </a:txBody>
                  <a:tcPr marL="9525" marR="9525" marT="9525" marB="0" anchor="b"/>
                </a:tc>
                <a:tc>
                  <a:txBody>
                    <a:bodyPr/>
                    <a:lstStyle/>
                    <a:p>
                      <a:pPr algn="ctr" fontAlgn="b"/>
                      <a:r>
                        <a:rPr lang="en-US" sz="1100" u="none" strike="noStrike" dirty="0"/>
                        <a:t>4.5</a:t>
                      </a:r>
                      <a:endParaRPr lang="en-US" sz="1100" b="0" i="0" u="none" strike="noStrike" dirty="0">
                        <a:solidFill>
                          <a:srgbClr val="000000"/>
                        </a:solidFill>
                        <a:latin typeface="Calibri"/>
                      </a:endParaRPr>
                    </a:p>
                  </a:txBody>
                  <a:tcPr marL="9525" marR="9525" marT="9525" marB="0" anchor="b"/>
                </a:tc>
              </a:tr>
              <a:tr h="400185">
                <a:tc>
                  <a:txBody>
                    <a:bodyPr/>
                    <a:lstStyle/>
                    <a:p>
                      <a:pPr algn="ctr" fontAlgn="b"/>
                      <a:r>
                        <a:rPr lang="en-US" sz="1100" u="none" strike="noStrike"/>
                        <a:t>2008</a:t>
                      </a:r>
                      <a:endParaRPr lang="en-US" sz="1100" b="1" i="0" u="none" strike="noStrike">
                        <a:solidFill>
                          <a:srgbClr val="FFFFFF"/>
                        </a:solidFill>
                        <a:latin typeface="Calibri"/>
                      </a:endParaRPr>
                    </a:p>
                  </a:txBody>
                  <a:tcPr marL="9525" marR="9525" marT="9525" marB="0" anchor="b">
                    <a:solidFill>
                      <a:schemeClr val="accent4">
                        <a:lumMod val="60000"/>
                        <a:lumOff val="40000"/>
                      </a:schemeClr>
                    </a:solidFill>
                  </a:tcPr>
                </a:tc>
                <a:tc>
                  <a:txBody>
                    <a:bodyPr/>
                    <a:lstStyle/>
                    <a:p>
                      <a:pPr algn="ctr" fontAlgn="b"/>
                      <a:r>
                        <a:rPr lang="en-US" sz="1100" u="none" strike="noStrike" dirty="0"/>
                        <a:t>1.7</a:t>
                      </a:r>
                      <a:endParaRPr lang="en-US" sz="1100" b="1" i="0" u="none" strike="noStrike" dirty="0">
                        <a:solidFill>
                          <a:srgbClr val="FFFFFF"/>
                        </a:solidFill>
                        <a:latin typeface="Calibri"/>
                      </a:endParaRPr>
                    </a:p>
                  </a:txBody>
                  <a:tcPr marL="9525" marR="9525" marT="9525" marB="0" anchor="b">
                    <a:solidFill>
                      <a:schemeClr val="accent4">
                        <a:lumMod val="60000"/>
                        <a:lumOff val="40000"/>
                      </a:schemeClr>
                    </a:solidFill>
                  </a:tcPr>
                </a:tc>
              </a:tr>
              <a:tr h="400185">
                <a:tc>
                  <a:txBody>
                    <a:bodyPr/>
                    <a:lstStyle/>
                    <a:p>
                      <a:pPr algn="ctr" fontAlgn="b"/>
                      <a:r>
                        <a:rPr lang="en-US" sz="1100" u="none" strike="noStrike"/>
                        <a:t>2009</a:t>
                      </a:r>
                      <a:endParaRPr lang="en-US" sz="1100" b="1" i="0" u="none" strike="noStrike">
                        <a:solidFill>
                          <a:srgbClr val="FFFFFF"/>
                        </a:solidFill>
                        <a:latin typeface="Calibri"/>
                      </a:endParaRPr>
                    </a:p>
                  </a:txBody>
                  <a:tcPr marL="9525" marR="9525" marT="9525" marB="0" anchor="b">
                    <a:solidFill>
                      <a:schemeClr val="accent4">
                        <a:lumMod val="60000"/>
                        <a:lumOff val="40000"/>
                      </a:schemeClr>
                    </a:solidFill>
                  </a:tcPr>
                </a:tc>
                <a:tc>
                  <a:txBody>
                    <a:bodyPr/>
                    <a:lstStyle/>
                    <a:p>
                      <a:pPr algn="ctr" fontAlgn="b"/>
                      <a:r>
                        <a:rPr lang="en-US" sz="1100" u="none" strike="noStrike" dirty="0"/>
                        <a:t>-2.1</a:t>
                      </a:r>
                      <a:endParaRPr lang="en-US" sz="1100" b="1" i="0" u="none" strike="noStrike" dirty="0">
                        <a:solidFill>
                          <a:srgbClr val="FFFFFF"/>
                        </a:solidFill>
                        <a:latin typeface="Calibri"/>
                      </a:endParaRPr>
                    </a:p>
                  </a:txBody>
                  <a:tcPr marL="9525" marR="9525" marT="9525" marB="0" anchor="b">
                    <a:solidFill>
                      <a:schemeClr val="accent4">
                        <a:lumMod val="60000"/>
                        <a:lumOff val="40000"/>
                      </a:schemeClr>
                    </a:solidFill>
                  </a:tcPr>
                </a:tc>
              </a:tr>
              <a:tr h="334202">
                <a:tc>
                  <a:txBody>
                    <a:bodyPr/>
                    <a:lstStyle/>
                    <a:p>
                      <a:pPr algn="ctr" fontAlgn="b"/>
                      <a:r>
                        <a:rPr lang="en-US" sz="1100" u="none" strike="noStrike"/>
                        <a:t>2010</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3.7</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2011</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3.8</a:t>
                      </a:r>
                      <a:endParaRPr lang="en-US" sz="1100" b="0" i="0" u="none" strike="noStrike" dirty="0">
                        <a:solidFill>
                          <a:srgbClr val="000000"/>
                        </a:solidFill>
                        <a:latin typeface="Calibri"/>
                      </a:endParaRPr>
                    </a:p>
                  </a:txBody>
                  <a:tcPr marL="9525" marR="9525" marT="9525" marB="0" anchor="b"/>
                </a:tc>
              </a:tr>
              <a:tr h="334202">
                <a:tc>
                  <a:txBody>
                    <a:bodyPr/>
                    <a:lstStyle/>
                    <a:p>
                      <a:pPr algn="ctr" fontAlgn="b"/>
                      <a:r>
                        <a:rPr lang="en-US" sz="1100" u="none" strike="noStrike"/>
                        <a:t>2012</a:t>
                      </a:r>
                      <a:endParaRPr lang="en-US" sz="1100" b="0" i="0" u="none" strike="noStrike">
                        <a:solidFill>
                          <a:srgbClr val="FFFFFF"/>
                        </a:solidFill>
                        <a:latin typeface="Calibri"/>
                      </a:endParaRPr>
                    </a:p>
                  </a:txBody>
                  <a:tcPr marL="9525" marR="9525" marT="9525" marB="0" anchor="b"/>
                </a:tc>
                <a:tc>
                  <a:txBody>
                    <a:bodyPr/>
                    <a:lstStyle/>
                    <a:p>
                      <a:pPr algn="ctr" fontAlgn="b"/>
                      <a:r>
                        <a:rPr lang="en-US" sz="1100" u="none" strike="noStrike" dirty="0"/>
                        <a:t>4.6</a:t>
                      </a:r>
                      <a:endParaRPr lang="en-US" sz="1100" b="0" i="0" u="none" strike="noStrike" dirty="0">
                        <a:solidFill>
                          <a:srgbClr val="000000"/>
                        </a:solidFill>
                        <a:latin typeface="Calibri"/>
                      </a:endParaRPr>
                    </a:p>
                  </a:txBody>
                  <a:tcPr marL="9525" marR="9525" marT="9525" marB="0" anchor="b"/>
                </a:tc>
              </a:tr>
            </a:tbl>
          </a:graphicData>
        </a:graphic>
      </p:graphicFrame>
      <p:graphicFrame>
        <p:nvGraphicFramePr>
          <p:cNvPr id="14" name="Table 13"/>
          <p:cNvGraphicFramePr>
            <a:graphicFrameLocks noGrp="1"/>
          </p:cNvGraphicFramePr>
          <p:nvPr/>
        </p:nvGraphicFramePr>
        <p:xfrm>
          <a:off x="2362200" y="1981205"/>
          <a:ext cx="891117" cy="4419592"/>
        </p:xfrm>
        <a:graphic>
          <a:graphicData uri="http://schemas.openxmlformats.org/drawingml/2006/table">
            <a:tbl>
              <a:tblPr firstRow="1" bandRow="1">
                <a:tableStyleId>{5C22544A-7EE6-4342-B048-85BDC9FD1C3A}</a:tableStyleId>
              </a:tblPr>
              <a:tblGrid>
                <a:gridCol w="891117"/>
              </a:tblGrid>
              <a:tr h="603816">
                <a:tc>
                  <a:txBody>
                    <a:bodyPr/>
                    <a:lstStyle/>
                    <a:p>
                      <a:pPr algn="l" fontAlgn="b"/>
                      <a:r>
                        <a:rPr lang="en-US" sz="1100" u="none" strike="noStrike" dirty="0" smtClean="0"/>
                        <a:t>F1</a:t>
                      </a:r>
                      <a:r>
                        <a:rPr lang="en-US" sz="1100" u="none" strike="noStrike" baseline="0" dirty="0" smtClean="0"/>
                        <a:t> &amp; F3 Visa </a:t>
                      </a:r>
                      <a:r>
                        <a:rPr lang="en-US" sz="1100" u="none" strike="noStrike" dirty="0" smtClean="0"/>
                        <a:t>Growth %</a:t>
                      </a:r>
                      <a:endParaRPr lang="en-US" sz="1100" b="1" i="0" u="none" strike="noStrike" dirty="0">
                        <a:solidFill>
                          <a:srgbClr val="FFFFFF"/>
                        </a:solidFill>
                        <a:latin typeface="Calibri"/>
                      </a:endParaRPr>
                    </a:p>
                  </a:txBody>
                  <a:tcPr marL="9525" marR="9525" marT="9525" marB="0" anchor="b"/>
                </a:tc>
              </a:tr>
              <a:tr h="334868">
                <a:tc>
                  <a:txBody>
                    <a:bodyPr/>
                    <a:lstStyle/>
                    <a:p>
                      <a:pPr algn="ctr" fontAlgn="b"/>
                      <a:r>
                        <a:rPr lang="en-US" sz="1100" u="none" strike="noStrike" dirty="0"/>
                        <a:t>0</a:t>
                      </a:r>
                      <a:endParaRPr lang="en-US" sz="1100" b="0" i="0" u="none" strike="noStrike" dirty="0">
                        <a:solidFill>
                          <a:srgbClr val="000000"/>
                        </a:solidFill>
                        <a:latin typeface="Calibri"/>
                      </a:endParaRPr>
                    </a:p>
                  </a:txBody>
                  <a:tcPr marL="9525" marR="9525" marT="9525" marB="0" anchor="b"/>
                </a:tc>
              </a:tr>
              <a:tr h="334868">
                <a:tc>
                  <a:txBody>
                    <a:bodyPr/>
                    <a:lstStyle/>
                    <a:p>
                      <a:pPr algn="ctr" fontAlgn="b"/>
                      <a:r>
                        <a:rPr lang="en-US" sz="1100" u="none" strike="noStrike"/>
                        <a:t>-7.9</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a:t>1.5</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a:t>8.7</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a:t>15.1</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a:t>9.0</a:t>
                      </a:r>
                      <a:endParaRPr lang="en-US" sz="1100" b="0" i="0" u="none" strike="noStrike">
                        <a:solidFill>
                          <a:srgbClr val="000000"/>
                        </a:solidFill>
                        <a:latin typeface="Calibri"/>
                      </a:endParaRPr>
                    </a:p>
                  </a:txBody>
                  <a:tcPr marL="9525" marR="9525" marT="9525" marB="0" anchor="b"/>
                </a:tc>
              </a:tr>
              <a:tr h="400982">
                <a:tc>
                  <a:txBody>
                    <a:bodyPr/>
                    <a:lstStyle/>
                    <a:p>
                      <a:pPr algn="ctr" fontAlgn="b"/>
                      <a:r>
                        <a:rPr lang="en-US" sz="1100" u="none" strike="noStrike" dirty="0"/>
                        <a:t>14.3</a:t>
                      </a:r>
                      <a:endParaRPr lang="en-US" sz="1100" b="1" i="0" u="none" strike="noStrike" dirty="0">
                        <a:solidFill>
                          <a:srgbClr val="FFFFFF"/>
                        </a:solidFill>
                        <a:latin typeface="Calibri"/>
                      </a:endParaRPr>
                    </a:p>
                  </a:txBody>
                  <a:tcPr marL="9525" marR="9525" marT="9525" marB="0" anchor="b">
                    <a:solidFill>
                      <a:schemeClr val="accent4">
                        <a:lumMod val="60000"/>
                        <a:lumOff val="40000"/>
                      </a:schemeClr>
                    </a:solidFill>
                  </a:tcPr>
                </a:tc>
              </a:tr>
              <a:tr h="400982">
                <a:tc>
                  <a:txBody>
                    <a:bodyPr/>
                    <a:lstStyle/>
                    <a:p>
                      <a:pPr algn="ctr" fontAlgn="b"/>
                      <a:r>
                        <a:rPr lang="en-US" sz="1100" u="none" strike="noStrike" dirty="0"/>
                        <a:t>-2.7</a:t>
                      </a:r>
                      <a:endParaRPr lang="en-US" sz="1100" b="1" i="0" u="none" strike="noStrike" dirty="0">
                        <a:solidFill>
                          <a:srgbClr val="FFFFFF"/>
                        </a:solidFill>
                        <a:latin typeface="Calibri"/>
                      </a:endParaRPr>
                    </a:p>
                  </a:txBody>
                  <a:tcPr marL="9525" marR="9525" marT="9525" marB="0" anchor="b">
                    <a:solidFill>
                      <a:schemeClr val="accent4">
                        <a:lumMod val="60000"/>
                        <a:lumOff val="40000"/>
                      </a:schemeClr>
                    </a:solidFill>
                  </a:tcPr>
                </a:tc>
              </a:tr>
              <a:tr h="334868">
                <a:tc>
                  <a:txBody>
                    <a:bodyPr/>
                    <a:lstStyle/>
                    <a:p>
                      <a:pPr algn="ctr" fontAlgn="b"/>
                      <a:r>
                        <a:rPr lang="en-US" sz="1100" u="none" strike="noStrike"/>
                        <a:t>16.3</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a:t>16.1</a:t>
                      </a:r>
                      <a:endParaRPr lang="en-US" sz="1100" b="0" i="0" u="none" strike="noStrike">
                        <a:solidFill>
                          <a:srgbClr val="000000"/>
                        </a:solidFill>
                        <a:latin typeface="Calibri"/>
                      </a:endParaRPr>
                    </a:p>
                  </a:txBody>
                  <a:tcPr marL="9525" marR="9525" marT="9525" marB="0" anchor="b"/>
                </a:tc>
              </a:tr>
              <a:tr h="334868">
                <a:tc>
                  <a:txBody>
                    <a:bodyPr/>
                    <a:lstStyle/>
                    <a:p>
                      <a:pPr algn="ctr" fontAlgn="b"/>
                      <a:r>
                        <a:rPr lang="en-US" sz="1100" u="none" strike="noStrike" dirty="0"/>
                        <a:t>8.8</a:t>
                      </a:r>
                      <a:endParaRPr lang="en-US" sz="1100" b="0" i="0" u="none" strike="noStrike" dirty="0">
                        <a:solidFill>
                          <a:srgbClr val="000000"/>
                        </a:solidFill>
                        <a:latin typeface="Calibri"/>
                      </a:endParaRPr>
                    </a:p>
                  </a:txBody>
                  <a:tcPr marL="9525" marR="9525" marT="9525" marB="0" anchor="b"/>
                </a:tc>
              </a:tr>
            </a:tbl>
          </a:graphicData>
        </a:graphic>
      </p:graphicFrame>
      <p:graphicFrame>
        <p:nvGraphicFramePr>
          <p:cNvPr id="15" name="Table 14"/>
          <p:cNvGraphicFramePr>
            <a:graphicFrameLocks noGrp="1"/>
          </p:cNvGraphicFramePr>
          <p:nvPr/>
        </p:nvGraphicFramePr>
        <p:xfrm>
          <a:off x="3200400" y="1981196"/>
          <a:ext cx="990600" cy="4419603"/>
        </p:xfrm>
        <a:graphic>
          <a:graphicData uri="http://schemas.openxmlformats.org/drawingml/2006/table">
            <a:tbl>
              <a:tblPr firstRow="1" bandRow="1">
                <a:tableStyleId>{5C22544A-7EE6-4342-B048-85BDC9FD1C3A}</a:tableStyleId>
              </a:tblPr>
              <a:tblGrid>
                <a:gridCol w="990600"/>
              </a:tblGrid>
              <a:tr h="603818">
                <a:tc>
                  <a:txBody>
                    <a:bodyPr/>
                    <a:lstStyle/>
                    <a:p>
                      <a:pPr algn="l" fontAlgn="b"/>
                      <a:r>
                        <a:rPr lang="en-US" sz="1100" u="none" strike="noStrike" dirty="0" smtClean="0"/>
                        <a:t>Employment Growth %</a:t>
                      </a:r>
                      <a:endParaRPr lang="en-US" sz="1100" b="1" i="0" u="none" strike="noStrike" dirty="0">
                        <a:solidFill>
                          <a:srgbClr val="FFFFFF"/>
                        </a:solidFill>
                        <a:latin typeface="Calibri"/>
                      </a:endParaRPr>
                    </a:p>
                  </a:txBody>
                  <a:tcPr marL="9525" marR="9525" marT="9525" marB="0" anchor="b"/>
                </a:tc>
              </a:tr>
              <a:tr h="334869">
                <a:tc>
                  <a:txBody>
                    <a:bodyPr/>
                    <a:lstStyle/>
                    <a:p>
                      <a:pPr algn="ctr" fontAlgn="b"/>
                      <a:r>
                        <a:rPr lang="en-US" sz="1100" b="0" i="0" u="none" strike="noStrike" dirty="0">
                          <a:solidFill>
                            <a:schemeClr val="tx1"/>
                          </a:solidFill>
                          <a:latin typeface="Calibri"/>
                        </a:rPr>
                        <a:t>0.00</a:t>
                      </a:r>
                    </a:p>
                  </a:txBody>
                  <a:tcPr marL="9525" marR="9525" marT="9525" marB="0" anchor="b"/>
                </a:tc>
              </a:tr>
              <a:tr h="334869">
                <a:tc>
                  <a:txBody>
                    <a:bodyPr/>
                    <a:lstStyle/>
                    <a:p>
                      <a:pPr algn="ctr" fontAlgn="b"/>
                      <a:r>
                        <a:rPr lang="en-US" sz="1100" b="0" i="0" u="none" strike="noStrike" dirty="0">
                          <a:solidFill>
                            <a:schemeClr val="tx1"/>
                          </a:solidFill>
                          <a:latin typeface="Calibri"/>
                        </a:rPr>
                        <a:t>0.03</a:t>
                      </a:r>
                    </a:p>
                  </a:txBody>
                  <a:tcPr marL="9525" marR="9525" marT="9525" marB="0" anchor="b"/>
                </a:tc>
              </a:tr>
              <a:tr h="334869">
                <a:tc>
                  <a:txBody>
                    <a:bodyPr/>
                    <a:lstStyle/>
                    <a:p>
                      <a:pPr algn="ctr" fontAlgn="b"/>
                      <a:r>
                        <a:rPr lang="en-US" sz="1100" b="0" i="0" u="none" strike="noStrike" dirty="0">
                          <a:solidFill>
                            <a:schemeClr val="tx1"/>
                          </a:solidFill>
                          <a:latin typeface="Calibri"/>
                        </a:rPr>
                        <a:t>0.44</a:t>
                      </a:r>
                    </a:p>
                  </a:txBody>
                  <a:tcPr marL="9525" marR="9525" marT="9525" marB="0" anchor="b"/>
                </a:tc>
              </a:tr>
              <a:tr h="334869">
                <a:tc>
                  <a:txBody>
                    <a:bodyPr/>
                    <a:lstStyle/>
                    <a:p>
                      <a:pPr algn="ctr" fontAlgn="b"/>
                      <a:r>
                        <a:rPr lang="en-US" sz="1100" b="0" i="0" u="none" strike="noStrike" dirty="0">
                          <a:solidFill>
                            <a:schemeClr val="tx1"/>
                          </a:solidFill>
                          <a:latin typeface="Calibri"/>
                        </a:rPr>
                        <a:t>1.70</a:t>
                      </a:r>
                    </a:p>
                  </a:txBody>
                  <a:tcPr marL="9525" marR="9525" marT="9525" marB="0" anchor="b"/>
                </a:tc>
              </a:tr>
              <a:tr h="334869">
                <a:tc>
                  <a:txBody>
                    <a:bodyPr/>
                    <a:lstStyle/>
                    <a:p>
                      <a:pPr algn="ctr" fontAlgn="b"/>
                      <a:r>
                        <a:rPr lang="en-US" sz="1100" b="0" i="0" u="none" strike="noStrike" dirty="0">
                          <a:solidFill>
                            <a:schemeClr val="tx1"/>
                          </a:solidFill>
                          <a:latin typeface="Calibri"/>
                        </a:rPr>
                        <a:t>1.76</a:t>
                      </a:r>
                    </a:p>
                  </a:txBody>
                  <a:tcPr marL="9525" marR="9525" marT="9525" marB="0" anchor="b"/>
                </a:tc>
              </a:tr>
              <a:tr h="334869">
                <a:tc>
                  <a:txBody>
                    <a:bodyPr/>
                    <a:lstStyle/>
                    <a:p>
                      <a:pPr algn="ctr" fontAlgn="b"/>
                      <a:r>
                        <a:rPr lang="en-US" sz="1100" b="0" i="0" u="none" strike="noStrike" dirty="0">
                          <a:solidFill>
                            <a:schemeClr val="tx1"/>
                          </a:solidFill>
                          <a:latin typeface="Calibri"/>
                        </a:rPr>
                        <a:t>1.32</a:t>
                      </a:r>
                    </a:p>
                  </a:txBody>
                  <a:tcPr marL="9525" marR="9525" marT="9525" marB="0" anchor="b"/>
                </a:tc>
              </a:tr>
              <a:tr h="400982">
                <a:tc>
                  <a:txBody>
                    <a:bodyPr/>
                    <a:lstStyle/>
                    <a:p>
                      <a:pPr algn="ctr" fontAlgn="b"/>
                      <a:r>
                        <a:rPr lang="en-US" sz="1100" b="0" i="0" u="none" strike="noStrike" dirty="0">
                          <a:solidFill>
                            <a:schemeClr val="tx1"/>
                          </a:solidFill>
                          <a:latin typeface="Calibri"/>
                        </a:rPr>
                        <a:t>0.62</a:t>
                      </a:r>
                    </a:p>
                  </a:txBody>
                  <a:tcPr marL="9525" marR="9525" marT="9525" marB="0" anchor="b">
                    <a:solidFill>
                      <a:schemeClr val="accent4">
                        <a:lumMod val="60000"/>
                        <a:lumOff val="40000"/>
                      </a:schemeClr>
                    </a:solidFill>
                  </a:tcPr>
                </a:tc>
              </a:tr>
              <a:tr h="400982">
                <a:tc>
                  <a:txBody>
                    <a:bodyPr/>
                    <a:lstStyle/>
                    <a:p>
                      <a:pPr algn="ctr" fontAlgn="b"/>
                      <a:r>
                        <a:rPr lang="en-US" sz="1100" b="0" i="0" u="none" strike="noStrike" dirty="0">
                          <a:solidFill>
                            <a:schemeClr val="tx1"/>
                          </a:solidFill>
                          <a:latin typeface="Calibri"/>
                        </a:rPr>
                        <a:t>-3.36</a:t>
                      </a:r>
                    </a:p>
                  </a:txBody>
                  <a:tcPr marL="9525" marR="9525" marT="9525" marB="0" anchor="b">
                    <a:solidFill>
                      <a:schemeClr val="accent4">
                        <a:lumMod val="60000"/>
                        <a:lumOff val="40000"/>
                      </a:schemeClr>
                    </a:solidFill>
                  </a:tcPr>
                </a:tc>
              </a:tr>
              <a:tr h="334869">
                <a:tc>
                  <a:txBody>
                    <a:bodyPr/>
                    <a:lstStyle/>
                    <a:p>
                      <a:pPr algn="ctr" fontAlgn="b"/>
                      <a:r>
                        <a:rPr lang="en-US" sz="1100" b="0" i="0" u="none" strike="noStrike" dirty="0">
                          <a:solidFill>
                            <a:schemeClr val="tx1"/>
                          </a:solidFill>
                          <a:latin typeface="Calibri"/>
                        </a:rPr>
                        <a:t>-2.72</a:t>
                      </a:r>
                    </a:p>
                  </a:txBody>
                  <a:tcPr marL="9525" marR="9525" marT="9525" marB="0" anchor="b"/>
                </a:tc>
              </a:tr>
              <a:tr h="334869">
                <a:tc>
                  <a:txBody>
                    <a:bodyPr/>
                    <a:lstStyle/>
                    <a:p>
                      <a:pPr algn="ctr" fontAlgn="b"/>
                      <a:r>
                        <a:rPr lang="en-US" sz="1100" b="0" i="0" u="none" strike="noStrike" dirty="0">
                          <a:solidFill>
                            <a:schemeClr val="tx1"/>
                          </a:solidFill>
                          <a:latin typeface="Calibri"/>
                        </a:rPr>
                        <a:t>0.93</a:t>
                      </a:r>
                    </a:p>
                  </a:txBody>
                  <a:tcPr marL="9525" marR="9525" marT="9525" marB="0" anchor="b"/>
                </a:tc>
              </a:tr>
              <a:tr h="334869">
                <a:tc>
                  <a:txBody>
                    <a:bodyPr/>
                    <a:lstStyle/>
                    <a:p>
                      <a:pPr algn="ctr" fontAlgn="b"/>
                      <a:r>
                        <a:rPr lang="en-US" sz="1100" b="0" i="0" u="none" strike="noStrike" dirty="0">
                          <a:solidFill>
                            <a:schemeClr val="tx1"/>
                          </a:solidFill>
                          <a:latin typeface="Calibri"/>
                        </a:rPr>
                        <a:t>1.57</a:t>
                      </a:r>
                    </a:p>
                  </a:txBody>
                  <a:tcPr marL="9525" marR="9525" marT="9525" marB="0" anchor="b"/>
                </a:tc>
              </a:tr>
            </a:tbl>
          </a:graphicData>
        </a:graphic>
      </p:graphicFrame>
      <p:graphicFrame>
        <p:nvGraphicFramePr>
          <p:cNvPr id="16" name="Table 15"/>
          <p:cNvGraphicFramePr>
            <a:graphicFrameLocks noGrp="1"/>
          </p:cNvGraphicFramePr>
          <p:nvPr/>
        </p:nvGraphicFramePr>
        <p:xfrm>
          <a:off x="4191000" y="1981204"/>
          <a:ext cx="914400" cy="4419597"/>
        </p:xfrm>
        <a:graphic>
          <a:graphicData uri="http://schemas.openxmlformats.org/drawingml/2006/table">
            <a:tbl>
              <a:tblPr firstRow="1" bandRow="1">
                <a:tableStyleId>{5C22544A-7EE6-4342-B048-85BDC9FD1C3A}</a:tableStyleId>
              </a:tblPr>
              <a:tblGrid>
                <a:gridCol w="914400"/>
              </a:tblGrid>
              <a:tr h="594808">
                <a:tc>
                  <a:txBody>
                    <a:bodyPr/>
                    <a:lstStyle/>
                    <a:p>
                      <a:pPr algn="l" fontAlgn="b"/>
                      <a:r>
                        <a:rPr lang="en-US" sz="1100" u="none" strike="noStrike" dirty="0" smtClean="0"/>
                        <a:t>Unemployment Growth %</a:t>
                      </a:r>
                      <a:endParaRPr lang="en-US" sz="1100" b="1" i="0" u="none" strike="noStrike" dirty="0">
                        <a:solidFill>
                          <a:srgbClr val="FFFFFF"/>
                        </a:solidFill>
                        <a:latin typeface="Calibri"/>
                      </a:endParaRPr>
                    </a:p>
                  </a:txBody>
                  <a:tcPr marL="9525" marR="9525" marT="9525" marB="0" anchor="b"/>
                </a:tc>
              </a:tr>
              <a:tr h="335659">
                <a:tc>
                  <a:txBody>
                    <a:bodyPr/>
                    <a:lstStyle/>
                    <a:p>
                      <a:pPr algn="ctr" fontAlgn="b"/>
                      <a:r>
                        <a:rPr lang="en-US" sz="1100" b="0" i="0" u="none" strike="noStrike" dirty="0">
                          <a:solidFill>
                            <a:schemeClr val="tx1"/>
                          </a:solidFill>
                          <a:latin typeface="Calibri"/>
                        </a:rPr>
                        <a:t>5.8</a:t>
                      </a:r>
                    </a:p>
                  </a:txBody>
                  <a:tcPr marL="9525" marR="9525" marT="9525" marB="0" anchor="b"/>
                </a:tc>
              </a:tr>
              <a:tr h="335659">
                <a:tc>
                  <a:txBody>
                    <a:bodyPr/>
                    <a:lstStyle/>
                    <a:p>
                      <a:pPr algn="ctr" fontAlgn="b"/>
                      <a:r>
                        <a:rPr lang="en-US" sz="1100" b="0" i="0" u="none" strike="noStrike" dirty="0">
                          <a:solidFill>
                            <a:schemeClr val="tx1"/>
                          </a:solidFill>
                          <a:latin typeface="Calibri"/>
                        </a:rPr>
                        <a:t>6.1</a:t>
                      </a:r>
                    </a:p>
                  </a:txBody>
                  <a:tcPr marL="9525" marR="9525" marT="9525" marB="0" anchor="b"/>
                </a:tc>
              </a:tr>
              <a:tr h="335659">
                <a:tc>
                  <a:txBody>
                    <a:bodyPr/>
                    <a:lstStyle/>
                    <a:p>
                      <a:pPr algn="ctr" fontAlgn="b"/>
                      <a:r>
                        <a:rPr lang="en-US" sz="1100" b="0" i="0" u="none" strike="noStrike" dirty="0">
                          <a:solidFill>
                            <a:schemeClr val="tx1"/>
                          </a:solidFill>
                          <a:latin typeface="Calibri"/>
                        </a:rPr>
                        <a:t>5.6</a:t>
                      </a:r>
                    </a:p>
                  </a:txBody>
                  <a:tcPr marL="9525" marR="9525" marT="9525" marB="0" anchor="b"/>
                </a:tc>
              </a:tr>
              <a:tr h="335659">
                <a:tc>
                  <a:txBody>
                    <a:bodyPr/>
                    <a:lstStyle/>
                    <a:p>
                      <a:pPr algn="ctr" fontAlgn="b"/>
                      <a:r>
                        <a:rPr lang="en-US" sz="1100" b="0" i="0" u="none" strike="noStrike" dirty="0">
                          <a:solidFill>
                            <a:schemeClr val="tx1"/>
                          </a:solidFill>
                          <a:latin typeface="Calibri"/>
                        </a:rPr>
                        <a:t>5.1</a:t>
                      </a:r>
                    </a:p>
                  </a:txBody>
                  <a:tcPr marL="9525" marR="9525" marT="9525" marB="0" anchor="b"/>
                </a:tc>
              </a:tr>
              <a:tr h="335659">
                <a:tc>
                  <a:txBody>
                    <a:bodyPr/>
                    <a:lstStyle/>
                    <a:p>
                      <a:pPr algn="ctr" fontAlgn="b"/>
                      <a:r>
                        <a:rPr lang="en-US" sz="1100" b="0" i="0" u="none" strike="noStrike" dirty="0">
                          <a:solidFill>
                            <a:schemeClr val="tx1"/>
                          </a:solidFill>
                          <a:latin typeface="Calibri"/>
                        </a:rPr>
                        <a:t>4.6</a:t>
                      </a:r>
                    </a:p>
                  </a:txBody>
                  <a:tcPr marL="9525" marR="9525" marT="9525" marB="0" anchor="b"/>
                </a:tc>
              </a:tr>
              <a:tr h="335659">
                <a:tc>
                  <a:txBody>
                    <a:bodyPr/>
                    <a:lstStyle/>
                    <a:p>
                      <a:pPr algn="ctr" fontAlgn="b"/>
                      <a:r>
                        <a:rPr lang="en-US" sz="1100" b="0" i="0" u="none" strike="noStrike" dirty="0">
                          <a:solidFill>
                            <a:schemeClr val="tx1"/>
                          </a:solidFill>
                          <a:latin typeface="Calibri"/>
                        </a:rPr>
                        <a:t>4.4</a:t>
                      </a:r>
                    </a:p>
                  </a:txBody>
                  <a:tcPr marL="9525" marR="9525" marT="9525" marB="0" anchor="b"/>
                </a:tc>
              </a:tr>
              <a:tr h="401929">
                <a:tc>
                  <a:txBody>
                    <a:bodyPr/>
                    <a:lstStyle/>
                    <a:p>
                      <a:pPr algn="ctr" fontAlgn="b"/>
                      <a:r>
                        <a:rPr lang="en-US" sz="1100" b="0" i="0" u="none" strike="noStrike" dirty="0">
                          <a:solidFill>
                            <a:schemeClr val="tx1"/>
                          </a:solidFill>
                          <a:latin typeface="Calibri"/>
                        </a:rPr>
                        <a:t>5.4</a:t>
                      </a:r>
                    </a:p>
                  </a:txBody>
                  <a:tcPr marL="9525" marR="9525" marT="9525" marB="0" anchor="b">
                    <a:solidFill>
                      <a:schemeClr val="accent4">
                        <a:lumMod val="60000"/>
                        <a:lumOff val="40000"/>
                      </a:schemeClr>
                    </a:solidFill>
                  </a:tcPr>
                </a:tc>
              </a:tr>
              <a:tr h="401929">
                <a:tc>
                  <a:txBody>
                    <a:bodyPr/>
                    <a:lstStyle/>
                    <a:p>
                      <a:pPr algn="ctr" fontAlgn="b"/>
                      <a:r>
                        <a:rPr lang="en-US" sz="1100" b="0" i="0" u="none" strike="noStrike" dirty="0">
                          <a:solidFill>
                            <a:schemeClr val="tx1"/>
                          </a:solidFill>
                          <a:latin typeface="Calibri"/>
                        </a:rPr>
                        <a:t>9.4</a:t>
                      </a:r>
                    </a:p>
                  </a:txBody>
                  <a:tcPr marL="9525" marR="9525" marT="9525" marB="0" anchor="b">
                    <a:solidFill>
                      <a:schemeClr val="accent4">
                        <a:lumMod val="60000"/>
                        <a:lumOff val="40000"/>
                      </a:schemeClr>
                    </a:solidFill>
                  </a:tcPr>
                </a:tc>
              </a:tr>
              <a:tr h="335659">
                <a:tc>
                  <a:txBody>
                    <a:bodyPr/>
                    <a:lstStyle/>
                    <a:p>
                      <a:pPr algn="ctr" fontAlgn="b"/>
                      <a:r>
                        <a:rPr lang="en-US" sz="1100" b="0" i="0" u="none" strike="noStrike" dirty="0">
                          <a:solidFill>
                            <a:schemeClr val="tx1"/>
                          </a:solidFill>
                          <a:latin typeface="Calibri"/>
                        </a:rPr>
                        <a:t>9.6</a:t>
                      </a:r>
                    </a:p>
                  </a:txBody>
                  <a:tcPr marL="9525" marR="9525" marT="9525" marB="0" anchor="b"/>
                </a:tc>
              </a:tr>
              <a:tr h="335659">
                <a:tc>
                  <a:txBody>
                    <a:bodyPr/>
                    <a:lstStyle/>
                    <a:p>
                      <a:pPr algn="ctr" fontAlgn="b"/>
                      <a:r>
                        <a:rPr lang="en-US" sz="1100" b="0" i="0" u="none" strike="noStrike" dirty="0">
                          <a:solidFill>
                            <a:schemeClr val="tx1"/>
                          </a:solidFill>
                          <a:latin typeface="Calibri"/>
                        </a:rPr>
                        <a:t>9</a:t>
                      </a:r>
                    </a:p>
                  </a:txBody>
                  <a:tcPr marL="9525" marR="9525" marT="9525" marB="0" anchor="b"/>
                </a:tc>
              </a:tr>
              <a:tr h="335659">
                <a:tc>
                  <a:txBody>
                    <a:bodyPr/>
                    <a:lstStyle/>
                    <a:p>
                      <a:pPr algn="ctr" fontAlgn="b"/>
                      <a:r>
                        <a:rPr lang="en-US" sz="1100" b="0" i="0" u="none" strike="noStrike" dirty="0">
                          <a:solidFill>
                            <a:schemeClr val="tx1"/>
                          </a:solidFill>
                          <a:latin typeface="Calibri"/>
                        </a:rPr>
                        <a:t>8.2</a:t>
                      </a:r>
                    </a:p>
                  </a:txBody>
                  <a:tcPr marL="9525" marR="9525" marT="9525" marB="0" anchor="b"/>
                </a:tc>
              </a:tr>
            </a:tbl>
          </a:graphicData>
        </a:graphic>
      </p:graphicFrame>
      <p:graphicFrame>
        <p:nvGraphicFramePr>
          <p:cNvPr id="17" name="Table 16"/>
          <p:cNvGraphicFramePr>
            <a:graphicFrameLocks noGrp="1"/>
          </p:cNvGraphicFramePr>
          <p:nvPr/>
        </p:nvGraphicFramePr>
        <p:xfrm>
          <a:off x="5105400" y="1981204"/>
          <a:ext cx="838200" cy="4419597"/>
        </p:xfrm>
        <a:graphic>
          <a:graphicData uri="http://schemas.openxmlformats.org/drawingml/2006/table">
            <a:tbl>
              <a:tblPr firstRow="1" bandRow="1">
                <a:tableStyleId>{5C22544A-7EE6-4342-B048-85BDC9FD1C3A}</a:tableStyleId>
              </a:tblPr>
              <a:tblGrid>
                <a:gridCol w="838200"/>
              </a:tblGrid>
              <a:tr h="594808">
                <a:tc>
                  <a:txBody>
                    <a:bodyPr/>
                    <a:lstStyle/>
                    <a:p>
                      <a:pPr algn="l" fontAlgn="b"/>
                      <a:r>
                        <a:rPr lang="en-US" sz="1100" u="none" strike="noStrike" dirty="0" smtClean="0"/>
                        <a:t>Total Enrollment  Growth %</a:t>
                      </a:r>
                      <a:endParaRPr lang="en-US" sz="1100" b="1" i="0" u="none" strike="noStrike" dirty="0">
                        <a:solidFill>
                          <a:srgbClr val="FFFFFF"/>
                        </a:solidFill>
                        <a:latin typeface="Calibri"/>
                      </a:endParaRPr>
                    </a:p>
                  </a:txBody>
                  <a:tcPr marL="9525" marR="9525" marT="9525" marB="0" anchor="b"/>
                </a:tc>
              </a:tr>
              <a:tr h="335659">
                <a:tc>
                  <a:txBody>
                    <a:bodyPr/>
                    <a:lstStyle/>
                    <a:p>
                      <a:pPr algn="ctr" fontAlgn="b"/>
                      <a:r>
                        <a:rPr lang="en-US" sz="1100" b="0" i="0" u="none" strike="noStrike" dirty="0">
                          <a:solidFill>
                            <a:schemeClr val="tx1"/>
                          </a:solidFill>
                          <a:latin typeface="Calibri"/>
                        </a:rPr>
                        <a:t>0.0</a:t>
                      </a:r>
                    </a:p>
                  </a:txBody>
                  <a:tcPr marL="9525" marR="9525" marT="9525" marB="0" anchor="b"/>
                </a:tc>
              </a:tr>
              <a:tr h="335659">
                <a:tc>
                  <a:txBody>
                    <a:bodyPr/>
                    <a:lstStyle/>
                    <a:p>
                      <a:pPr algn="ctr" fontAlgn="b"/>
                      <a:r>
                        <a:rPr lang="en-US" sz="1100" b="0" i="0" u="none" strike="noStrike" dirty="0">
                          <a:solidFill>
                            <a:schemeClr val="tx1"/>
                          </a:solidFill>
                          <a:latin typeface="Calibri"/>
                        </a:rPr>
                        <a:t>1.8</a:t>
                      </a:r>
                    </a:p>
                  </a:txBody>
                  <a:tcPr marL="9525" marR="9525" marT="9525" marB="0" anchor="b"/>
                </a:tc>
              </a:tr>
              <a:tr h="335659">
                <a:tc>
                  <a:txBody>
                    <a:bodyPr/>
                    <a:lstStyle/>
                    <a:p>
                      <a:pPr algn="ctr" fontAlgn="b"/>
                      <a:r>
                        <a:rPr lang="en-US" sz="1100" b="0" i="0" u="none" strike="noStrike" dirty="0">
                          <a:solidFill>
                            <a:schemeClr val="tx1"/>
                          </a:solidFill>
                          <a:latin typeface="Calibri"/>
                        </a:rPr>
                        <a:t>2.1</a:t>
                      </a:r>
                    </a:p>
                  </a:txBody>
                  <a:tcPr marL="9525" marR="9525" marT="9525" marB="0" anchor="b"/>
                </a:tc>
              </a:tr>
              <a:tr h="335659">
                <a:tc>
                  <a:txBody>
                    <a:bodyPr/>
                    <a:lstStyle/>
                    <a:p>
                      <a:pPr algn="ctr" fontAlgn="b"/>
                      <a:r>
                        <a:rPr lang="en-US" sz="1100" b="0" i="0" u="none" strike="noStrike" dirty="0">
                          <a:solidFill>
                            <a:schemeClr val="tx1"/>
                          </a:solidFill>
                          <a:latin typeface="Calibri"/>
                        </a:rPr>
                        <a:t>1.2</a:t>
                      </a:r>
                    </a:p>
                  </a:txBody>
                  <a:tcPr marL="9525" marR="9525" marT="9525" marB="0" anchor="b"/>
                </a:tc>
              </a:tr>
              <a:tr h="335659">
                <a:tc>
                  <a:txBody>
                    <a:bodyPr/>
                    <a:lstStyle/>
                    <a:p>
                      <a:pPr algn="ctr" fontAlgn="b"/>
                      <a:r>
                        <a:rPr lang="en-US" sz="1100" b="0" i="0" u="none" strike="noStrike" dirty="0">
                          <a:solidFill>
                            <a:schemeClr val="tx1"/>
                          </a:solidFill>
                          <a:latin typeface="Calibri"/>
                        </a:rPr>
                        <a:t>1.6</a:t>
                      </a:r>
                    </a:p>
                  </a:txBody>
                  <a:tcPr marL="9525" marR="9525" marT="9525" marB="0" anchor="b"/>
                </a:tc>
              </a:tr>
              <a:tr h="335659">
                <a:tc>
                  <a:txBody>
                    <a:bodyPr/>
                    <a:lstStyle/>
                    <a:p>
                      <a:pPr algn="ctr" fontAlgn="b"/>
                      <a:r>
                        <a:rPr lang="en-US" sz="1100" b="0" i="0" u="none" strike="noStrike" dirty="0">
                          <a:solidFill>
                            <a:schemeClr val="tx1"/>
                          </a:solidFill>
                          <a:latin typeface="Calibri"/>
                        </a:rPr>
                        <a:t>2.8</a:t>
                      </a:r>
                    </a:p>
                  </a:txBody>
                  <a:tcPr marL="9525" marR="9525" marT="9525" marB="0" anchor="b"/>
                </a:tc>
              </a:tr>
              <a:tr h="401929">
                <a:tc>
                  <a:txBody>
                    <a:bodyPr/>
                    <a:lstStyle/>
                    <a:p>
                      <a:pPr algn="ctr" fontAlgn="b"/>
                      <a:r>
                        <a:rPr lang="en-US" sz="1100" b="0" i="0" u="none" strike="noStrike" dirty="0">
                          <a:solidFill>
                            <a:schemeClr val="tx1"/>
                          </a:solidFill>
                          <a:latin typeface="Calibri"/>
                        </a:rPr>
                        <a:t>4.7</a:t>
                      </a:r>
                    </a:p>
                  </a:txBody>
                  <a:tcPr marL="9525" marR="9525" marT="9525" marB="0" anchor="b">
                    <a:solidFill>
                      <a:schemeClr val="accent4">
                        <a:lumMod val="60000"/>
                        <a:lumOff val="40000"/>
                      </a:schemeClr>
                    </a:solidFill>
                  </a:tcPr>
                </a:tc>
              </a:tr>
              <a:tr h="401929">
                <a:tc>
                  <a:txBody>
                    <a:bodyPr/>
                    <a:lstStyle/>
                    <a:p>
                      <a:pPr algn="ctr" fontAlgn="b"/>
                      <a:r>
                        <a:rPr lang="en-US" sz="1100" b="0" i="0" u="none" strike="noStrike" dirty="0">
                          <a:solidFill>
                            <a:schemeClr val="tx1"/>
                          </a:solidFill>
                          <a:latin typeface="Calibri"/>
                        </a:rPr>
                        <a:t>6.9</a:t>
                      </a:r>
                    </a:p>
                  </a:txBody>
                  <a:tcPr marL="9525" marR="9525" marT="9525" marB="0" anchor="b">
                    <a:solidFill>
                      <a:schemeClr val="accent4">
                        <a:lumMod val="60000"/>
                        <a:lumOff val="40000"/>
                      </a:schemeClr>
                    </a:solidFill>
                  </a:tcPr>
                </a:tc>
              </a:tr>
              <a:tr h="335659">
                <a:tc>
                  <a:txBody>
                    <a:bodyPr/>
                    <a:lstStyle/>
                    <a:p>
                      <a:pPr algn="ctr" fontAlgn="b"/>
                      <a:r>
                        <a:rPr lang="en-US" sz="1100" b="0" i="0" u="none" strike="noStrike" dirty="0">
                          <a:solidFill>
                            <a:schemeClr val="tx1"/>
                          </a:solidFill>
                          <a:latin typeface="Calibri"/>
                        </a:rPr>
                        <a:t>2.9</a:t>
                      </a:r>
                    </a:p>
                  </a:txBody>
                  <a:tcPr marL="9525" marR="9525" marT="9525" marB="0" anchor="b"/>
                </a:tc>
              </a:tr>
              <a:tr h="335659">
                <a:tc>
                  <a:txBody>
                    <a:bodyPr/>
                    <a:lstStyle/>
                    <a:p>
                      <a:pPr algn="ctr" fontAlgn="b"/>
                      <a:r>
                        <a:rPr lang="en-US" sz="1100" b="0" i="0" u="none" strike="noStrike" dirty="0">
                          <a:solidFill>
                            <a:schemeClr val="tx1"/>
                          </a:solidFill>
                          <a:latin typeface="Calibri"/>
                        </a:rPr>
                        <a:t>-0.1</a:t>
                      </a:r>
                    </a:p>
                  </a:txBody>
                  <a:tcPr marL="9525" marR="9525" marT="9525" marB="0" anchor="b"/>
                </a:tc>
              </a:tr>
              <a:tr h="335659">
                <a:tc>
                  <a:txBody>
                    <a:bodyPr/>
                    <a:lstStyle/>
                    <a:p>
                      <a:pPr algn="ctr" fontAlgn="b"/>
                      <a:r>
                        <a:rPr lang="en-US" sz="1100" b="0" i="0" u="none" strike="noStrike" dirty="0">
                          <a:solidFill>
                            <a:schemeClr val="tx1"/>
                          </a:solidFill>
                          <a:latin typeface="Calibri"/>
                        </a:rPr>
                        <a:t>1.2</a:t>
                      </a:r>
                    </a:p>
                  </a:txBody>
                  <a:tcPr marL="9525" marR="9525" marT="9525" marB="0" anchor="b"/>
                </a:tc>
              </a:tr>
            </a:tbl>
          </a:graphicData>
        </a:graphic>
      </p:graphicFrame>
      <p:graphicFrame>
        <p:nvGraphicFramePr>
          <p:cNvPr id="18" name="Table 17"/>
          <p:cNvGraphicFramePr>
            <a:graphicFrameLocks noGrp="1"/>
          </p:cNvGraphicFramePr>
          <p:nvPr/>
        </p:nvGraphicFramePr>
        <p:xfrm>
          <a:off x="5943600" y="1981196"/>
          <a:ext cx="990600" cy="4419606"/>
        </p:xfrm>
        <a:graphic>
          <a:graphicData uri="http://schemas.openxmlformats.org/drawingml/2006/table">
            <a:tbl>
              <a:tblPr firstRow="1" bandRow="1">
                <a:tableStyleId>{5C22544A-7EE6-4342-B048-85BDC9FD1C3A}</a:tableStyleId>
              </a:tblPr>
              <a:tblGrid>
                <a:gridCol w="990600"/>
              </a:tblGrid>
              <a:tr h="602885">
                <a:tc>
                  <a:txBody>
                    <a:bodyPr/>
                    <a:lstStyle/>
                    <a:p>
                      <a:pPr algn="l" fontAlgn="b"/>
                      <a:r>
                        <a:rPr lang="en-US" sz="1100" u="none" strike="noStrike" dirty="0" smtClean="0"/>
                        <a:t>Online</a:t>
                      </a:r>
                      <a:r>
                        <a:rPr lang="en-US" sz="1100" u="none" strike="noStrike" baseline="0" dirty="0" smtClean="0"/>
                        <a:t> </a:t>
                      </a:r>
                      <a:r>
                        <a:rPr lang="en-US" sz="1100" u="none" strike="noStrike" dirty="0" smtClean="0"/>
                        <a:t>Enrollment  Growth %</a:t>
                      </a:r>
                      <a:endParaRPr lang="en-US" sz="1100" b="1" i="0" u="none" strike="noStrike" dirty="0">
                        <a:solidFill>
                          <a:srgbClr val="FFFFFF"/>
                        </a:solidFill>
                        <a:latin typeface="Calibri"/>
                      </a:endParaRPr>
                    </a:p>
                  </a:txBody>
                  <a:tcPr marL="9525" marR="9525" marT="9525" marB="0" anchor="b"/>
                </a:tc>
              </a:tr>
              <a:tr h="334951">
                <a:tc>
                  <a:txBody>
                    <a:bodyPr/>
                    <a:lstStyle/>
                    <a:p>
                      <a:pPr algn="ctr" fontAlgn="b"/>
                      <a:r>
                        <a:rPr lang="en-US" sz="1100" b="0" i="0" u="none" strike="noStrike" dirty="0">
                          <a:solidFill>
                            <a:schemeClr val="tx1"/>
                          </a:solidFill>
                          <a:latin typeface="Calibri"/>
                        </a:rPr>
                        <a:t>0.0</a:t>
                      </a:r>
                    </a:p>
                  </a:txBody>
                  <a:tcPr marL="9525" marR="9525" marT="9525" marB="0" anchor="b"/>
                </a:tc>
              </a:tr>
              <a:tr h="334951">
                <a:tc>
                  <a:txBody>
                    <a:bodyPr/>
                    <a:lstStyle/>
                    <a:p>
                      <a:pPr algn="ctr" fontAlgn="b"/>
                      <a:r>
                        <a:rPr lang="en-US" sz="1100" b="0" i="0" u="none" strike="noStrike" dirty="0">
                          <a:solidFill>
                            <a:schemeClr val="tx1"/>
                          </a:solidFill>
                          <a:latin typeface="Calibri"/>
                        </a:rPr>
                        <a:t>23.0</a:t>
                      </a:r>
                    </a:p>
                  </a:txBody>
                  <a:tcPr marL="9525" marR="9525" marT="9525" marB="0" anchor="b"/>
                </a:tc>
              </a:tr>
              <a:tr h="334951">
                <a:tc>
                  <a:txBody>
                    <a:bodyPr/>
                    <a:lstStyle/>
                    <a:p>
                      <a:pPr algn="ctr" fontAlgn="b"/>
                      <a:r>
                        <a:rPr lang="en-US" sz="1100" b="0" i="0" u="none" strike="noStrike" dirty="0">
                          <a:solidFill>
                            <a:schemeClr val="tx1"/>
                          </a:solidFill>
                          <a:latin typeface="Calibri"/>
                        </a:rPr>
                        <a:t>18.2</a:t>
                      </a:r>
                    </a:p>
                  </a:txBody>
                  <a:tcPr marL="9525" marR="9525" marT="9525" marB="0" anchor="b"/>
                </a:tc>
              </a:tr>
              <a:tr h="334951">
                <a:tc>
                  <a:txBody>
                    <a:bodyPr/>
                    <a:lstStyle/>
                    <a:p>
                      <a:pPr algn="ctr" fontAlgn="b"/>
                      <a:r>
                        <a:rPr lang="en-US" sz="1100" b="0" i="0" u="none" strike="noStrike" dirty="0">
                          <a:solidFill>
                            <a:schemeClr val="tx1"/>
                          </a:solidFill>
                          <a:latin typeface="Calibri"/>
                        </a:rPr>
                        <a:t>36.5</a:t>
                      </a:r>
                    </a:p>
                  </a:txBody>
                  <a:tcPr marL="9525" marR="9525" marT="9525" marB="0" anchor="b"/>
                </a:tc>
              </a:tr>
              <a:tr h="334951">
                <a:tc>
                  <a:txBody>
                    <a:bodyPr/>
                    <a:lstStyle/>
                    <a:p>
                      <a:pPr algn="ctr" fontAlgn="b"/>
                      <a:r>
                        <a:rPr lang="en-US" sz="1100" b="0" i="0" u="none" strike="noStrike" dirty="0">
                          <a:solidFill>
                            <a:schemeClr val="tx1"/>
                          </a:solidFill>
                          <a:latin typeface="Calibri"/>
                        </a:rPr>
                        <a:t>9.7</a:t>
                      </a:r>
                    </a:p>
                  </a:txBody>
                  <a:tcPr marL="9525" marR="9525" marT="9525" marB="0" anchor="b"/>
                </a:tc>
              </a:tr>
              <a:tr h="334951">
                <a:tc>
                  <a:txBody>
                    <a:bodyPr/>
                    <a:lstStyle/>
                    <a:p>
                      <a:pPr algn="ctr" fontAlgn="b"/>
                      <a:r>
                        <a:rPr lang="en-US" sz="1100" b="0" i="0" u="none" strike="noStrike" dirty="0">
                          <a:solidFill>
                            <a:schemeClr val="tx1"/>
                          </a:solidFill>
                          <a:latin typeface="Calibri"/>
                        </a:rPr>
                        <a:t>12.9</a:t>
                      </a:r>
                    </a:p>
                  </a:txBody>
                  <a:tcPr marL="9525" marR="9525" marT="9525" marB="0" anchor="b"/>
                </a:tc>
              </a:tr>
              <a:tr h="401081">
                <a:tc>
                  <a:txBody>
                    <a:bodyPr/>
                    <a:lstStyle/>
                    <a:p>
                      <a:pPr algn="ctr" fontAlgn="b"/>
                      <a:r>
                        <a:rPr lang="en-US" sz="1100" b="0" i="0" u="none" strike="noStrike" dirty="0">
                          <a:solidFill>
                            <a:schemeClr val="tx1"/>
                          </a:solidFill>
                          <a:latin typeface="Calibri"/>
                        </a:rPr>
                        <a:t>16.9</a:t>
                      </a:r>
                    </a:p>
                  </a:txBody>
                  <a:tcPr marL="9525" marR="9525" marT="9525" marB="0" anchor="b">
                    <a:solidFill>
                      <a:schemeClr val="accent4">
                        <a:lumMod val="60000"/>
                        <a:lumOff val="40000"/>
                      </a:schemeClr>
                    </a:solidFill>
                  </a:tcPr>
                </a:tc>
              </a:tr>
              <a:tr h="401081">
                <a:tc>
                  <a:txBody>
                    <a:bodyPr/>
                    <a:lstStyle/>
                    <a:p>
                      <a:pPr algn="ctr" fontAlgn="b"/>
                      <a:r>
                        <a:rPr lang="en-US" sz="1100" b="0" i="0" u="none" strike="noStrike" dirty="0">
                          <a:solidFill>
                            <a:schemeClr val="tx1"/>
                          </a:solidFill>
                          <a:latin typeface="Calibri"/>
                        </a:rPr>
                        <a:t>21.1</a:t>
                      </a:r>
                    </a:p>
                  </a:txBody>
                  <a:tcPr marL="9525" marR="9525" marT="9525" marB="0" anchor="b">
                    <a:solidFill>
                      <a:schemeClr val="accent4">
                        <a:lumMod val="60000"/>
                        <a:lumOff val="40000"/>
                      </a:schemeClr>
                    </a:solidFill>
                  </a:tcPr>
                </a:tc>
              </a:tr>
              <a:tr h="334951">
                <a:tc>
                  <a:txBody>
                    <a:bodyPr/>
                    <a:lstStyle/>
                    <a:p>
                      <a:pPr algn="ctr" fontAlgn="b"/>
                      <a:r>
                        <a:rPr lang="en-US" sz="1100" b="0" i="0" u="none" strike="noStrike" dirty="0">
                          <a:solidFill>
                            <a:schemeClr val="tx1"/>
                          </a:solidFill>
                          <a:latin typeface="Calibri"/>
                        </a:rPr>
                        <a:t>10.1</a:t>
                      </a:r>
                    </a:p>
                  </a:txBody>
                  <a:tcPr marL="9525" marR="9525" marT="9525" marB="0" anchor="b"/>
                </a:tc>
              </a:tr>
              <a:tr h="334951">
                <a:tc>
                  <a:txBody>
                    <a:bodyPr/>
                    <a:lstStyle/>
                    <a:p>
                      <a:pPr algn="ctr" fontAlgn="b"/>
                      <a:r>
                        <a:rPr lang="en-US" sz="1100" b="0" i="0" u="none" strike="noStrike" dirty="0">
                          <a:solidFill>
                            <a:schemeClr val="tx1"/>
                          </a:solidFill>
                          <a:latin typeface="Calibri"/>
                        </a:rPr>
                        <a:t>9.3</a:t>
                      </a:r>
                    </a:p>
                  </a:txBody>
                  <a:tcPr marL="9525" marR="9525" marT="9525" marB="0" anchor="b"/>
                </a:tc>
              </a:tr>
              <a:tr h="334951">
                <a:tc>
                  <a:txBody>
                    <a:bodyPr/>
                    <a:lstStyle/>
                    <a:p>
                      <a:pPr algn="ctr" fontAlgn="b"/>
                      <a:r>
                        <a:rPr lang="en-US" sz="1100" b="0" i="0" u="none" strike="noStrike" dirty="0">
                          <a:solidFill>
                            <a:schemeClr val="tx1"/>
                          </a:solidFill>
                          <a:latin typeface="Calibri"/>
                        </a:rPr>
                        <a:t>6.1</a:t>
                      </a:r>
                    </a:p>
                  </a:txBody>
                  <a:tcPr marL="9525" marR="9525" marT="9525" marB="0" anchor="b"/>
                </a:tc>
              </a:tr>
            </a:tbl>
          </a:graphicData>
        </a:graphic>
      </p:graphicFrame>
      <p:graphicFrame>
        <p:nvGraphicFramePr>
          <p:cNvPr id="19" name="Table 18"/>
          <p:cNvGraphicFramePr>
            <a:graphicFrameLocks noGrp="1"/>
          </p:cNvGraphicFramePr>
          <p:nvPr/>
        </p:nvGraphicFramePr>
        <p:xfrm>
          <a:off x="6934200" y="1981200"/>
          <a:ext cx="990600" cy="4419606"/>
        </p:xfrm>
        <a:graphic>
          <a:graphicData uri="http://schemas.openxmlformats.org/drawingml/2006/table">
            <a:tbl>
              <a:tblPr firstRow="1" bandRow="1">
                <a:tableStyleId>{5C22544A-7EE6-4342-B048-85BDC9FD1C3A}</a:tableStyleId>
              </a:tblPr>
              <a:tblGrid>
                <a:gridCol w="990600"/>
              </a:tblGrid>
              <a:tr h="602885">
                <a:tc>
                  <a:txBody>
                    <a:bodyPr/>
                    <a:lstStyle/>
                    <a:p>
                      <a:pPr algn="l" fontAlgn="b"/>
                      <a:r>
                        <a:rPr lang="en-US" sz="1100" u="none" strike="noStrike" dirty="0" smtClean="0"/>
                        <a:t>Online</a:t>
                      </a:r>
                      <a:r>
                        <a:rPr lang="en-US" sz="1100" u="none" strike="noStrike" baseline="0" dirty="0" smtClean="0"/>
                        <a:t> </a:t>
                      </a:r>
                      <a:r>
                        <a:rPr lang="en-US" sz="1100" u="none" strike="noStrike" dirty="0" smtClean="0"/>
                        <a:t>Enrollment  Increase</a:t>
                      </a:r>
                      <a:endParaRPr lang="en-US" sz="1100" b="1" i="0" u="none" strike="noStrike" dirty="0">
                        <a:solidFill>
                          <a:srgbClr val="FFFFFF"/>
                        </a:solidFill>
                        <a:latin typeface="Calibri"/>
                      </a:endParaRPr>
                    </a:p>
                  </a:txBody>
                  <a:tcPr marL="9525" marR="9525" marT="9525" marB="0" anchor="b"/>
                </a:tc>
              </a:tr>
              <a:tr h="334951">
                <a:tc>
                  <a:txBody>
                    <a:bodyPr/>
                    <a:lstStyle/>
                    <a:p>
                      <a:pPr algn="ctr" fontAlgn="b"/>
                      <a:r>
                        <a:rPr lang="en-US" sz="1100" b="0" i="0" u="none" strike="noStrike" dirty="0">
                          <a:solidFill>
                            <a:schemeClr val="tx1"/>
                          </a:solidFill>
                          <a:latin typeface="Calibri"/>
                        </a:rPr>
                        <a:t>0 </a:t>
                      </a:r>
                    </a:p>
                  </a:txBody>
                  <a:tcPr marL="9525" marR="9525" marT="9525" marB="0" anchor="b"/>
                </a:tc>
              </a:tr>
              <a:tr h="334951">
                <a:tc>
                  <a:txBody>
                    <a:bodyPr/>
                    <a:lstStyle/>
                    <a:p>
                      <a:pPr algn="ctr" fontAlgn="b"/>
                      <a:r>
                        <a:rPr lang="en-US" sz="1100" b="0" i="0" u="none" strike="noStrike" dirty="0">
                          <a:solidFill>
                            <a:schemeClr val="tx1"/>
                          </a:solidFill>
                          <a:latin typeface="Calibri"/>
                        </a:rPr>
                        <a:t>368,427 </a:t>
                      </a:r>
                    </a:p>
                  </a:txBody>
                  <a:tcPr marL="9525" marR="9525" marT="9525" marB="0" anchor="b"/>
                </a:tc>
              </a:tr>
              <a:tr h="334951">
                <a:tc>
                  <a:txBody>
                    <a:bodyPr/>
                    <a:lstStyle/>
                    <a:p>
                      <a:pPr algn="ctr" fontAlgn="b"/>
                      <a:r>
                        <a:rPr lang="en-US" sz="1100" b="0" i="0" u="none" strike="noStrike" dirty="0">
                          <a:solidFill>
                            <a:schemeClr val="tx1"/>
                          </a:solidFill>
                          <a:latin typeface="Calibri"/>
                        </a:rPr>
                        <a:t>358,386 </a:t>
                      </a:r>
                    </a:p>
                  </a:txBody>
                  <a:tcPr marL="9525" marR="9525" marT="9525" marB="0" anchor="b"/>
                </a:tc>
              </a:tr>
              <a:tr h="334951">
                <a:tc>
                  <a:txBody>
                    <a:bodyPr/>
                    <a:lstStyle/>
                    <a:p>
                      <a:pPr algn="ctr" fontAlgn="b"/>
                      <a:r>
                        <a:rPr lang="en-US" sz="1100" b="0" i="0" u="none" strike="noStrike" dirty="0">
                          <a:solidFill>
                            <a:schemeClr val="tx1"/>
                          </a:solidFill>
                          <a:latin typeface="Calibri"/>
                        </a:rPr>
                        <a:t>850,267 </a:t>
                      </a:r>
                    </a:p>
                  </a:txBody>
                  <a:tcPr marL="9525" marR="9525" marT="9525" marB="0" anchor="b"/>
                </a:tc>
              </a:tr>
              <a:tr h="334951">
                <a:tc>
                  <a:txBody>
                    <a:bodyPr/>
                    <a:lstStyle/>
                    <a:p>
                      <a:pPr algn="ctr" fontAlgn="b"/>
                      <a:r>
                        <a:rPr lang="en-US" sz="1100" b="0" i="0" u="none" strike="noStrike" dirty="0">
                          <a:solidFill>
                            <a:schemeClr val="tx1"/>
                          </a:solidFill>
                          <a:latin typeface="Calibri"/>
                        </a:rPr>
                        <a:t>308,331 </a:t>
                      </a:r>
                    </a:p>
                  </a:txBody>
                  <a:tcPr marL="9525" marR="9525" marT="9525" marB="0" anchor="b"/>
                </a:tc>
              </a:tr>
              <a:tr h="334951">
                <a:tc>
                  <a:txBody>
                    <a:bodyPr/>
                    <a:lstStyle/>
                    <a:p>
                      <a:pPr algn="ctr" fontAlgn="b"/>
                      <a:r>
                        <a:rPr lang="en-US" sz="1100" b="0" i="0" u="none" strike="noStrike" dirty="0">
                          <a:solidFill>
                            <a:schemeClr val="tx1"/>
                          </a:solidFill>
                          <a:latin typeface="Calibri"/>
                        </a:rPr>
                        <a:t>449,730 </a:t>
                      </a:r>
                    </a:p>
                  </a:txBody>
                  <a:tcPr marL="9525" marR="9525" marT="9525" marB="0" anchor="b"/>
                </a:tc>
              </a:tr>
              <a:tr h="401081">
                <a:tc>
                  <a:txBody>
                    <a:bodyPr/>
                    <a:lstStyle/>
                    <a:p>
                      <a:pPr algn="ctr" fontAlgn="b"/>
                      <a:r>
                        <a:rPr lang="en-US" sz="1100" b="0" i="0" u="none" strike="noStrike" dirty="0">
                          <a:solidFill>
                            <a:schemeClr val="tx1"/>
                          </a:solidFill>
                          <a:latin typeface="Calibri"/>
                        </a:rPr>
                        <a:t>668,242 </a:t>
                      </a:r>
                    </a:p>
                  </a:txBody>
                  <a:tcPr marL="9525" marR="9525" marT="9525" marB="0" anchor="b">
                    <a:solidFill>
                      <a:schemeClr val="accent4">
                        <a:lumMod val="60000"/>
                        <a:lumOff val="40000"/>
                      </a:schemeClr>
                    </a:solidFill>
                  </a:tcPr>
                </a:tc>
              </a:tr>
              <a:tr h="401081">
                <a:tc>
                  <a:txBody>
                    <a:bodyPr/>
                    <a:lstStyle/>
                    <a:p>
                      <a:pPr algn="ctr" fontAlgn="b"/>
                      <a:r>
                        <a:rPr lang="en-US" sz="1100" b="0" i="0" u="none" strike="noStrike" dirty="0">
                          <a:solidFill>
                            <a:schemeClr val="tx1"/>
                          </a:solidFill>
                          <a:latin typeface="Calibri"/>
                        </a:rPr>
                        <a:t>972,669 </a:t>
                      </a:r>
                    </a:p>
                  </a:txBody>
                  <a:tcPr marL="9525" marR="9525" marT="9525" marB="0" anchor="b">
                    <a:solidFill>
                      <a:schemeClr val="accent4">
                        <a:lumMod val="60000"/>
                        <a:lumOff val="40000"/>
                      </a:schemeClr>
                    </a:solidFill>
                  </a:tcPr>
                </a:tc>
              </a:tr>
              <a:tr h="334951">
                <a:tc>
                  <a:txBody>
                    <a:bodyPr/>
                    <a:lstStyle/>
                    <a:p>
                      <a:pPr algn="ctr" fontAlgn="b"/>
                      <a:r>
                        <a:rPr lang="en-US" sz="1100" b="0" i="0" u="none" strike="noStrike" dirty="0">
                          <a:solidFill>
                            <a:schemeClr val="tx1"/>
                          </a:solidFill>
                          <a:latin typeface="Calibri"/>
                        </a:rPr>
                        <a:t>563,258 </a:t>
                      </a:r>
                    </a:p>
                  </a:txBody>
                  <a:tcPr marL="9525" marR="9525" marT="9525" marB="0" anchor="b"/>
                </a:tc>
              </a:tr>
              <a:tr h="334951">
                <a:tc>
                  <a:txBody>
                    <a:bodyPr/>
                    <a:lstStyle/>
                    <a:p>
                      <a:pPr algn="ctr" fontAlgn="b"/>
                      <a:r>
                        <a:rPr lang="en-US" sz="1100" b="0" i="0" u="none" strike="noStrike" dirty="0">
                          <a:solidFill>
                            <a:schemeClr val="tx1"/>
                          </a:solidFill>
                          <a:latin typeface="Calibri"/>
                        </a:rPr>
                        <a:t>572,512 </a:t>
                      </a:r>
                    </a:p>
                  </a:txBody>
                  <a:tcPr marL="9525" marR="9525" marT="9525" marB="0" anchor="b"/>
                </a:tc>
              </a:tr>
              <a:tr h="334951">
                <a:tc>
                  <a:txBody>
                    <a:bodyPr/>
                    <a:lstStyle/>
                    <a:p>
                      <a:pPr algn="ctr" fontAlgn="b"/>
                      <a:r>
                        <a:rPr lang="en-US" sz="1100" b="0" i="0" u="none" strike="noStrike" dirty="0">
                          <a:solidFill>
                            <a:schemeClr val="tx1"/>
                          </a:solidFill>
                          <a:latin typeface="Calibri"/>
                        </a:rPr>
                        <a:t>411,757 </a:t>
                      </a:r>
                    </a:p>
                  </a:txBody>
                  <a:tcPr marL="9525" marR="9525" marT="9525" marB="0" anchor="b"/>
                </a:tc>
              </a:tr>
            </a:tbl>
          </a:graphicData>
        </a:graphic>
      </p:graphicFrame>
      <p:sp>
        <p:nvSpPr>
          <p:cNvPr id="20" name="Oval Callout 19"/>
          <p:cNvSpPr/>
          <p:nvPr/>
        </p:nvSpPr>
        <p:spPr>
          <a:xfrm>
            <a:off x="5715000" y="762000"/>
            <a:ext cx="1600200" cy="609600"/>
          </a:xfrm>
          <a:prstGeom prst="wedgeEllipseCallout">
            <a:avLst>
              <a:gd name="adj1" fmla="val -8486"/>
              <a:gd name="adj2" fmla="val 14279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3</a:t>
            </a:r>
            <a:r>
              <a:rPr lang="en-US" sz="1200" baseline="30000" dirty="0" smtClean="0">
                <a:solidFill>
                  <a:schemeClr val="tx1"/>
                </a:solidFill>
              </a:rPr>
              <a:t>rd</a:t>
            </a:r>
            <a:r>
              <a:rPr lang="en-US" sz="1200" dirty="0" smtClean="0">
                <a:solidFill>
                  <a:schemeClr val="tx1"/>
                </a:solidFill>
              </a:rPr>
              <a:t> and 4</a:t>
            </a:r>
            <a:r>
              <a:rPr lang="en-US" sz="1200" baseline="30000" dirty="0" smtClean="0">
                <a:solidFill>
                  <a:schemeClr val="tx1"/>
                </a:solidFill>
              </a:rPr>
              <a:t>th</a:t>
            </a:r>
            <a:r>
              <a:rPr lang="en-US" sz="1200" dirty="0" smtClean="0">
                <a:solidFill>
                  <a:schemeClr val="tx1"/>
                </a:solidFill>
              </a:rPr>
              <a:t> highest in 10 years</a:t>
            </a:r>
            <a:endParaRPr lang="en-US" sz="1200" dirty="0">
              <a:solidFill>
                <a:schemeClr val="tx1"/>
              </a:solidFill>
            </a:endParaRPr>
          </a:p>
        </p:txBody>
      </p:sp>
      <p:sp>
        <p:nvSpPr>
          <p:cNvPr id="21" name="Oval Callout 20"/>
          <p:cNvSpPr/>
          <p:nvPr/>
        </p:nvSpPr>
        <p:spPr>
          <a:xfrm>
            <a:off x="7391400" y="762000"/>
            <a:ext cx="1524000" cy="533400"/>
          </a:xfrm>
          <a:prstGeom prst="wedgeEllipseCallout">
            <a:avLst>
              <a:gd name="adj1" fmla="val -46134"/>
              <a:gd name="adj2" fmla="val 1740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Reaching its peak on recession</a:t>
            </a:r>
            <a:endParaRPr lang="en-US" sz="1200" dirty="0">
              <a:solidFill>
                <a:schemeClr val="tx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Economic performance &amp; Online Education</a:t>
            </a:r>
            <a:endParaRPr lang="en-US" dirty="0"/>
          </a:p>
        </p:txBody>
      </p:sp>
      <p:sp>
        <p:nvSpPr>
          <p:cNvPr id="3" name="Title 2"/>
          <p:cNvSpPr>
            <a:spLocks noGrp="1"/>
          </p:cNvSpPr>
          <p:nvPr>
            <p:ph type="title"/>
          </p:nvPr>
        </p:nvSpPr>
        <p:spPr/>
        <p:txBody>
          <a:bodyPr>
            <a:normAutofit/>
          </a:bodyPr>
          <a:lstStyle/>
          <a:p>
            <a:r>
              <a:rPr lang="en-US" sz="3800" b="0" dirty="0" smtClean="0"/>
              <a:t>Findings </a:t>
            </a:r>
            <a:r>
              <a:rPr lang="en-US" sz="3800" b="0" dirty="0" smtClean="0"/>
              <a:t>(3) Cont.</a:t>
            </a:r>
            <a:endParaRPr lang="en-US" sz="3800" b="0" dirty="0"/>
          </a:p>
        </p:txBody>
      </p:sp>
      <p:pic>
        <p:nvPicPr>
          <p:cNvPr id="4099" name="Picture 3"/>
          <p:cNvPicPr>
            <a:picLocks noChangeAspect="1" noChangeArrowheads="1"/>
          </p:cNvPicPr>
          <p:nvPr/>
        </p:nvPicPr>
        <p:blipFill>
          <a:blip r:embed="rId2" cstate="print"/>
          <a:srcRect/>
          <a:stretch>
            <a:fillRect/>
          </a:stretch>
        </p:blipFill>
        <p:spPr bwMode="auto">
          <a:xfrm>
            <a:off x="2133600" y="2057400"/>
            <a:ext cx="4038600" cy="401220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gtEl>
                                        <p:attrNameLst>
                                          <p:attrName>style.visibility</p:attrName>
                                        </p:attrNameLst>
                                      </p:cBhvr>
                                      <p:to>
                                        <p:strVal val="visible"/>
                                      </p:to>
                                    </p:set>
                                    <p:anim calcmode="lin" valueType="num">
                                      <p:cBhvr additive="base">
                                        <p:cTn id="11" dur="500" fill="hold"/>
                                        <p:tgtEl>
                                          <p:spTgt spid="4099"/>
                                        </p:tgtEl>
                                        <p:attrNameLst>
                                          <p:attrName>ppt_x</p:attrName>
                                        </p:attrNameLst>
                                      </p:cBhvr>
                                      <p:tavLst>
                                        <p:tav tm="0">
                                          <p:val>
                                            <p:strVal val="#ppt_x"/>
                                          </p:val>
                                        </p:tav>
                                        <p:tav tm="100000">
                                          <p:val>
                                            <p:strVal val="#ppt_x"/>
                                          </p:val>
                                        </p:tav>
                                      </p:tavLst>
                                    </p:anim>
                                    <p:anim calcmode="lin" valueType="num">
                                      <p:cBhvr additive="base">
                                        <p:cTn id="12"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International Students Enrollment</a:t>
            </a:r>
            <a:endParaRPr lang="en-US" dirty="0"/>
          </a:p>
        </p:txBody>
      </p:sp>
      <p:sp>
        <p:nvSpPr>
          <p:cNvPr id="3" name="Title 2"/>
          <p:cNvSpPr>
            <a:spLocks noGrp="1"/>
          </p:cNvSpPr>
          <p:nvPr>
            <p:ph type="title"/>
          </p:nvPr>
        </p:nvSpPr>
        <p:spPr/>
        <p:txBody>
          <a:bodyPr>
            <a:normAutofit/>
          </a:bodyPr>
          <a:lstStyle/>
          <a:p>
            <a:r>
              <a:rPr lang="en-US" sz="3800" b="0" dirty="0" smtClean="0"/>
              <a:t>Findings </a:t>
            </a:r>
            <a:r>
              <a:rPr lang="en-US" sz="3800" b="0" dirty="0" smtClean="0"/>
              <a:t>(4)</a:t>
            </a:r>
            <a:endParaRPr lang="en-US" sz="3800" b="0" dirty="0"/>
          </a:p>
        </p:txBody>
      </p:sp>
      <p:pic>
        <p:nvPicPr>
          <p:cNvPr id="1026" name="Picture 2"/>
          <p:cNvPicPr>
            <a:picLocks noChangeAspect="1" noChangeArrowheads="1"/>
          </p:cNvPicPr>
          <p:nvPr/>
        </p:nvPicPr>
        <p:blipFill>
          <a:blip r:embed="rId2" cstate="print"/>
          <a:srcRect/>
          <a:stretch>
            <a:fillRect/>
          </a:stretch>
        </p:blipFill>
        <p:spPr bwMode="auto">
          <a:xfrm>
            <a:off x="304800" y="2147390"/>
            <a:ext cx="8610600" cy="402481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Wholeness of the Project</a:t>
            </a:r>
          </a:p>
          <a:p>
            <a:r>
              <a:rPr lang="en-US" dirty="0" smtClean="0"/>
              <a:t>Literature Review</a:t>
            </a:r>
          </a:p>
          <a:p>
            <a:r>
              <a:rPr lang="en-US" dirty="0" smtClean="0"/>
              <a:t>Research Hypothesis</a:t>
            </a:r>
          </a:p>
          <a:p>
            <a:r>
              <a:rPr lang="en-US" dirty="0" smtClean="0"/>
              <a:t>Data &amp; Research Methodology</a:t>
            </a:r>
          </a:p>
          <a:p>
            <a:r>
              <a:rPr lang="en-US" dirty="0" smtClean="0"/>
              <a:t>Findings/Interpretation</a:t>
            </a:r>
          </a:p>
          <a:p>
            <a:r>
              <a:rPr lang="en-US" dirty="0" smtClean="0"/>
              <a:t>Conclusion</a:t>
            </a:r>
          </a:p>
          <a:p>
            <a:r>
              <a:rPr lang="en-US" dirty="0" smtClean="0"/>
              <a:t>Limitations &amp; Options for Future Research</a:t>
            </a:r>
          </a:p>
          <a:p>
            <a:r>
              <a:rPr lang="en-US" dirty="0" smtClean="0"/>
              <a:t>Relationship with SCI</a:t>
            </a:r>
          </a:p>
        </p:txBody>
      </p:sp>
      <p:sp>
        <p:nvSpPr>
          <p:cNvPr id="3" name="Title 2"/>
          <p:cNvSpPr>
            <a:spLocks noGrp="1"/>
          </p:cNvSpPr>
          <p:nvPr>
            <p:ph type="title"/>
          </p:nvPr>
        </p:nvSpPr>
        <p:spPr/>
        <p:txBody>
          <a:bodyPr/>
          <a:lstStyle/>
          <a:p>
            <a:r>
              <a:rPr lang="en-US" dirty="0" smtClean="0"/>
              <a:t>Overview</a:t>
            </a:r>
            <a:endParaRPr lang="en-US"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Projection of online education in near future</a:t>
            </a:r>
          </a:p>
        </p:txBody>
      </p:sp>
      <p:sp>
        <p:nvSpPr>
          <p:cNvPr id="3" name="Title 2"/>
          <p:cNvSpPr>
            <a:spLocks noGrp="1"/>
          </p:cNvSpPr>
          <p:nvPr>
            <p:ph type="title"/>
          </p:nvPr>
        </p:nvSpPr>
        <p:spPr/>
        <p:txBody>
          <a:bodyPr>
            <a:normAutofit/>
          </a:bodyPr>
          <a:lstStyle/>
          <a:p>
            <a:r>
              <a:rPr lang="en-PH" sz="3200" b="0" dirty="0" smtClean="0"/>
              <a:t>Findings </a:t>
            </a:r>
            <a:r>
              <a:rPr lang="en-PH" sz="3200" b="0" dirty="0" smtClean="0"/>
              <a:t>(5)</a:t>
            </a:r>
            <a:endParaRPr lang="en-US" b="0" dirty="0"/>
          </a:p>
        </p:txBody>
      </p:sp>
      <p:sp>
        <p:nvSpPr>
          <p:cNvPr id="7" name="TextBox 6"/>
          <p:cNvSpPr txBox="1"/>
          <p:nvPr/>
        </p:nvSpPr>
        <p:spPr>
          <a:xfrm>
            <a:off x="7086600" y="6096000"/>
            <a:ext cx="1595309" cy="369332"/>
          </a:xfrm>
          <a:prstGeom prst="rect">
            <a:avLst/>
          </a:prstGeom>
          <a:noFill/>
        </p:spPr>
        <p:txBody>
          <a:bodyPr wrap="none" rtlCol="0">
            <a:spAutoFit/>
          </a:bodyPr>
          <a:lstStyle/>
          <a:p>
            <a:r>
              <a:rPr lang="en-PH" i="1" dirty="0" smtClean="0"/>
              <a:t>continued …</a:t>
            </a:r>
            <a:endParaRPr lang="en-PH" i="1" dirty="0"/>
          </a:p>
        </p:txBody>
      </p:sp>
      <p:graphicFrame>
        <p:nvGraphicFramePr>
          <p:cNvPr id="9" name="Chart 8"/>
          <p:cNvGraphicFramePr>
            <a:graphicFrameLocks/>
          </p:cNvGraphicFramePr>
          <p:nvPr/>
        </p:nvGraphicFramePr>
        <p:xfrm>
          <a:off x="457200" y="2133600"/>
          <a:ext cx="83058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9"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b="0" dirty="0" smtClean="0"/>
              <a:t>Conclusion</a:t>
            </a:r>
            <a:endParaRPr lang="en-PH" b="0" dirty="0"/>
          </a:p>
        </p:txBody>
      </p:sp>
      <p:sp>
        <p:nvSpPr>
          <p:cNvPr id="5" name="Subtitle 4"/>
          <p:cNvSpPr>
            <a:spLocks noGrp="1"/>
          </p:cNvSpPr>
          <p:nvPr>
            <p:ph type="subTitle" idx="1"/>
          </p:nvPr>
        </p:nvSpPr>
        <p:spPr/>
        <p:txBody>
          <a:bodyPr/>
          <a:lstStyle/>
          <a:p>
            <a:r>
              <a:rPr lang="en-PH" dirty="0" smtClean="0"/>
              <a:t>Part VI</a:t>
            </a:r>
            <a:endParaRPr lang="en-PH" dirty="0"/>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PH" sz="2200" dirty="0" smtClean="0">
                <a:solidFill>
                  <a:srgbClr val="0070C0"/>
                </a:solidFill>
              </a:rPr>
              <a:t>Traditional face-to-face Education</a:t>
            </a:r>
          </a:p>
          <a:p>
            <a:pPr lvl="1"/>
            <a:r>
              <a:rPr lang="en-PH" sz="1800" dirty="0" smtClean="0"/>
              <a:t>Online Education has an impact but it will not replace face-to-face education in the future.</a:t>
            </a:r>
          </a:p>
          <a:p>
            <a:pPr lvl="0">
              <a:buNone/>
            </a:pPr>
            <a:endParaRPr lang="en-PH" sz="2200" dirty="0" smtClean="0"/>
          </a:p>
          <a:p>
            <a:r>
              <a:rPr lang="en-PH" sz="2200" dirty="0" smtClean="0">
                <a:solidFill>
                  <a:srgbClr val="0070C0"/>
                </a:solidFill>
              </a:rPr>
              <a:t>Economic Development</a:t>
            </a:r>
          </a:p>
          <a:p>
            <a:pPr lvl="1"/>
            <a:r>
              <a:rPr lang="en-PH" sz="1800" dirty="0" smtClean="0"/>
              <a:t>Online Education and economic growth have a certain degree of relationship. Where </a:t>
            </a:r>
            <a:r>
              <a:rPr lang="en-PH" sz="1800" dirty="0" smtClean="0"/>
              <a:t>there is less economic growth people are opting for online education as means for gaining education.</a:t>
            </a:r>
          </a:p>
          <a:p>
            <a:pPr lvl="0">
              <a:buNone/>
            </a:pPr>
            <a:endParaRPr lang="en-PH" sz="2200" dirty="0" smtClean="0"/>
          </a:p>
          <a:p>
            <a:pPr lvl="0"/>
            <a:r>
              <a:rPr lang="en-PH" sz="2200" dirty="0" smtClean="0">
                <a:solidFill>
                  <a:srgbClr val="0070C0"/>
                </a:solidFill>
              </a:rPr>
              <a:t>Enrollment Number of International Students</a:t>
            </a:r>
          </a:p>
          <a:p>
            <a:pPr lvl="1"/>
            <a:r>
              <a:rPr lang="en-PH" sz="1800" dirty="0" smtClean="0"/>
              <a:t>Online Education has impact on international students from developed countries like Canada, Japan, etc. As their total enrolment keeps on decreasing.</a:t>
            </a:r>
          </a:p>
          <a:p>
            <a:pPr lvl="1"/>
            <a:endParaRPr lang="en-PH" sz="1600" dirty="0" smtClean="0"/>
          </a:p>
        </p:txBody>
      </p:sp>
      <p:sp>
        <p:nvSpPr>
          <p:cNvPr id="3" name="Title 2"/>
          <p:cNvSpPr>
            <a:spLocks noGrp="1"/>
          </p:cNvSpPr>
          <p:nvPr>
            <p:ph type="title"/>
          </p:nvPr>
        </p:nvSpPr>
        <p:spPr/>
        <p:txBody>
          <a:bodyPr>
            <a:normAutofit/>
          </a:bodyPr>
          <a:lstStyle/>
          <a:p>
            <a:r>
              <a:rPr lang="en-PH" sz="3200" b="0" dirty="0" smtClean="0"/>
              <a:t>Conclusion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PH" sz="2400" dirty="0" smtClean="0">
                <a:solidFill>
                  <a:srgbClr val="0070C0"/>
                </a:solidFill>
              </a:rPr>
              <a:t>Employment/Unemployment Rate</a:t>
            </a:r>
          </a:p>
          <a:p>
            <a:pPr lvl="1"/>
            <a:r>
              <a:rPr lang="en-PH" sz="2000" dirty="0" smtClean="0"/>
              <a:t>Fall in employment is corresponding with increase in online education.</a:t>
            </a:r>
          </a:p>
          <a:p>
            <a:pPr lvl="1"/>
            <a:endParaRPr lang="en-PH" sz="2000" dirty="0" smtClean="0"/>
          </a:p>
          <a:p>
            <a:pPr lvl="0"/>
            <a:r>
              <a:rPr lang="en-PH" sz="2400" dirty="0" smtClean="0">
                <a:solidFill>
                  <a:srgbClr val="0070C0"/>
                </a:solidFill>
              </a:rPr>
              <a:t>Increase of Internet Use at Home </a:t>
            </a:r>
          </a:p>
          <a:p>
            <a:pPr lvl="1"/>
            <a:r>
              <a:rPr lang="en-PH" sz="2000" dirty="0" smtClean="0"/>
              <a:t>Technology is the most significant factor that is contributing to online education. Not only household computers &amp; internet connection but also mobiles &amp; wireless connectivity are contributing to growth in Online Education.</a:t>
            </a:r>
          </a:p>
        </p:txBody>
      </p:sp>
      <p:sp>
        <p:nvSpPr>
          <p:cNvPr id="3" name="Title 2"/>
          <p:cNvSpPr>
            <a:spLocks noGrp="1"/>
          </p:cNvSpPr>
          <p:nvPr>
            <p:ph type="title"/>
          </p:nvPr>
        </p:nvSpPr>
        <p:spPr/>
        <p:txBody>
          <a:bodyPr>
            <a:normAutofit/>
          </a:bodyPr>
          <a:lstStyle/>
          <a:p>
            <a:r>
              <a:rPr lang="en-PH" sz="3200" b="0" dirty="0" smtClean="0"/>
              <a:t>Conclusion Cont.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dirty="0" smtClean="0"/>
          </a:p>
          <a:p>
            <a:r>
              <a:rPr lang="en-US" sz="2000" dirty="0" smtClean="0"/>
              <a:t>Affordable </a:t>
            </a:r>
            <a:r>
              <a:rPr lang="en-US" sz="2000" dirty="0" smtClean="0">
                <a:sym typeface="Wingdings" pitchFamily="2" charset="2"/>
              </a:rPr>
              <a:t> cheaper or even free</a:t>
            </a:r>
          </a:p>
          <a:p>
            <a:r>
              <a:rPr lang="en-US" sz="2000" dirty="0" smtClean="0">
                <a:sym typeface="Wingdings" pitchFamily="2" charset="2"/>
              </a:rPr>
              <a:t>Accessible  convenient and can access it anytime</a:t>
            </a:r>
          </a:p>
          <a:p>
            <a:r>
              <a:rPr lang="en-US" sz="2000" dirty="0" smtClean="0">
                <a:sym typeface="Wingdings" pitchFamily="2" charset="2"/>
              </a:rPr>
              <a:t>Access for rural &amp; disabled student</a:t>
            </a:r>
          </a:p>
          <a:p>
            <a:r>
              <a:rPr lang="en-US" sz="2000" dirty="0" smtClean="0">
                <a:sym typeface="Wingdings" pitchFamily="2" charset="2"/>
              </a:rPr>
              <a:t>Sustainable</a:t>
            </a:r>
          </a:p>
          <a:p>
            <a:r>
              <a:rPr lang="en-US" sz="2000" dirty="0" smtClean="0">
                <a:sym typeface="Wingdings" pitchFamily="2" charset="2"/>
              </a:rPr>
              <a:t>On pace with the Future Education</a:t>
            </a:r>
          </a:p>
          <a:p>
            <a:r>
              <a:rPr lang="en-US" sz="2000" dirty="0" smtClean="0">
                <a:sym typeface="Wingdings" pitchFamily="2" charset="2"/>
              </a:rPr>
              <a:t>Irrespective of</a:t>
            </a:r>
            <a:r>
              <a:rPr lang="en-US" sz="2000" dirty="0" smtClean="0">
                <a:sym typeface="Wingdings" pitchFamily="2" charset="2"/>
              </a:rPr>
              <a:t> </a:t>
            </a:r>
            <a:r>
              <a:rPr lang="en-US" sz="2000" dirty="0" smtClean="0">
                <a:sym typeface="Wingdings" pitchFamily="2" charset="2"/>
              </a:rPr>
              <a:t>age, background, etc.</a:t>
            </a:r>
          </a:p>
          <a:p>
            <a:r>
              <a:rPr lang="en-US" sz="2000" dirty="0" smtClean="0">
                <a:sym typeface="Wingdings" pitchFamily="2" charset="2"/>
              </a:rPr>
              <a:t>People can get education while being employed.</a:t>
            </a:r>
            <a:endParaRPr lang="en-US" sz="2000" dirty="0" smtClean="0"/>
          </a:p>
        </p:txBody>
      </p:sp>
      <p:sp>
        <p:nvSpPr>
          <p:cNvPr id="3" name="Title 2"/>
          <p:cNvSpPr>
            <a:spLocks noGrp="1"/>
          </p:cNvSpPr>
          <p:nvPr>
            <p:ph type="title"/>
          </p:nvPr>
        </p:nvSpPr>
        <p:spPr/>
        <p:txBody>
          <a:bodyPr>
            <a:normAutofit/>
          </a:bodyPr>
          <a:lstStyle/>
          <a:p>
            <a:pPr algn="ctr"/>
            <a:r>
              <a:rPr lang="en-US" sz="3200" dirty="0" smtClean="0"/>
              <a:t>Summary of Online Education </a:t>
            </a:r>
            <a:br>
              <a:rPr lang="en-US" sz="3200" dirty="0" smtClean="0"/>
            </a:br>
            <a:r>
              <a:rPr lang="en-US" sz="3200" dirty="0" smtClean="0"/>
              <a:t>(Take ins for the society)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did the experts say?</a:t>
            </a:r>
          </a:p>
        </p:txBody>
      </p:sp>
      <p:sp>
        <p:nvSpPr>
          <p:cNvPr id="3" name="Title 2"/>
          <p:cNvSpPr>
            <a:spLocks noGrp="1"/>
          </p:cNvSpPr>
          <p:nvPr>
            <p:ph type="title"/>
          </p:nvPr>
        </p:nvSpPr>
        <p:spPr/>
        <p:txBody>
          <a:bodyPr>
            <a:noAutofit/>
          </a:bodyPr>
          <a:lstStyle/>
          <a:p>
            <a:r>
              <a:rPr lang="en-US" sz="3200" b="0" dirty="0" smtClean="0"/>
              <a:t>Do you believe Online Education will replace Face-to Face Education?</a:t>
            </a:r>
            <a:endParaRPr lang="en-US" sz="3200" b="0" dirty="0"/>
          </a:p>
        </p:txBody>
      </p:sp>
      <p:pic>
        <p:nvPicPr>
          <p:cNvPr id="2050" name="Picture 2" descr="http://si.wsj.net/public/resources/images/BI-AA824_MOOCsc_DV_20140506133945.jpg"/>
          <p:cNvPicPr>
            <a:picLocks noChangeAspect="1" noChangeArrowheads="1"/>
          </p:cNvPicPr>
          <p:nvPr/>
        </p:nvPicPr>
        <p:blipFill>
          <a:blip r:embed="rId2" cstate="print"/>
          <a:srcRect/>
          <a:stretch>
            <a:fillRect/>
          </a:stretch>
        </p:blipFill>
        <p:spPr bwMode="auto">
          <a:xfrm>
            <a:off x="838200" y="2208075"/>
            <a:ext cx="1219200" cy="1219200"/>
          </a:xfrm>
          <a:prstGeom prst="rect">
            <a:avLst/>
          </a:prstGeom>
          <a:noFill/>
        </p:spPr>
      </p:pic>
      <p:sp>
        <p:nvSpPr>
          <p:cNvPr id="5" name="TextBox 4"/>
          <p:cNvSpPr txBox="1"/>
          <p:nvPr/>
        </p:nvSpPr>
        <p:spPr>
          <a:xfrm>
            <a:off x="685800" y="3422809"/>
            <a:ext cx="1752600" cy="461665"/>
          </a:xfrm>
          <a:prstGeom prst="rect">
            <a:avLst/>
          </a:prstGeom>
          <a:noFill/>
        </p:spPr>
        <p:txBody>
          <a:bodyPr wrap="square" rtlCol="0">
            <a:spAutoFit/>
          </a:bodyPr>
          <a:lstStyle/>
          <a:p>
            <a:r>
              <a:rPr lang="en-US" sz="1200" dirty="0" smtClean="0"/>
              <a:t>Ray Schroeder University of Illinois</a:t>
            </a:r>
            <a:endParaRPr lang="en-US" sz="1200" dirty="0"/>
          </a:p>
        </p:txBody>
      </p:sp>
      <p:sp>
        <p:nvSpPr>
          <p:cNvPr id="6" name="TextBox 5"/>
          <p:cNvSpPr txBox="1"/>
          <p:nvPr/>
        </p:nvSpPr>
        <p:spPr>
          <a:xfrm>
            <a:off x="2438400" y="2208074"/>
            <a:ext cx="6248400" cy="1754326"/>
          </a:xfrm>
          <a:prstGeom prst="rect">
            <a:avLst/>
          </a:prstGeom>
          <a:noFill/>
        </p:spPr>
        <p:txBody>
          <a:bodyPr wrap="square" rtlCol="0">
            <a:spAutoFit/>
          </a:bodyPr>
          <a:lstStyle/>
          <a:p>
            <a:pPr algn="just"/>
            <a:r>
              <a:rPr lang="en-US" sz="1200" dirty="0" smtClean="0"/>
              <a:t>I believe that MOOCs will not replace traditional campus-based learning. Instead, they may reach the newly forming markets of just-in-time learners, job-credentialing and skills-updating. </a:t>
            </a:r>
          </a:p>
          <a:p>
            <a:pPr algn="just"/>
            <a:r>
              <a:rPr lang="en-US" sz="1200" dirty="0" smtClean="0"/>
              <a:t>Those who can afford it will continue to pursue the traditional campus-based learning. Those who can't will choose among MOOC and other online-learning opportunities that are more affordable and flexible. </a:t>
            </a:r>
          </a:p>
          <a:p>
            <a:pPr algn="just"/>
            <a:r>
              <a:rPr lang="en-US" sz="1200" dirty="0" smtClean="0"/>
              <a:t>Already at my campus very nearly 45% of the credit hours are earned in online classes; more than one-third of the students did not come to campus, choosing instead to take only online courses. </a:t>
            </a:r>
            <a:endParaRPr lang="en-US" sz="1200" dirty="0"/>
          </a:p>
        </p:txBody>
      </p:sp>
      <p:pic>
        <p:nvPicPr>
          <p:cNvPr id="2052" name="Picture 4" descr="http://si.wsj.net/public/resources/images/BI-AA822_MOOCsh_DV_20140506133404.jpg"/>
          <p:cNvPicPr>
            <a:picLocks noChangeAspect="1" noChangeArrowheads="1"/>
          </p:cNvPicPr>
          <p:nvPr/>
        </p:nvPicPr>
        <p:blipFill>
          <a:blip r:embed="rId3" cstate="print"/>
          <a:srcRect/>
          <a:stretch>
            <a:fillRect/>
          </a:stretch>
        </p:blipFill>
        <p:spPr bwMode="auto">
          <a:xfrm>
            <a:off x="838200" y="4191000"/>
            <a:ext cx="1219200" cy="1219201"/>
          </a:xfrm>
          <a:prstGeom prst="rect">
            <a:avLst/>
          </a:prstGeom>
          <a:noFill/>
        </p:spPr>
      </p:pic>
      <p:sp>
        <p:nvSpPr>
          <p:cNvPr id="8" name="TextBox 7"/>
          <p:cNvSpPr txBox="1"/>
          <p:nvPr/>
        </p:nvSpPr>
        <p:spPr>
          <a:xfrm>
            <a:off x="685800" y="5410201"/>
            <a:ext cx="1905000" cy="461665"/>
          </a:xfrm>
          <a:prstGeom prst="rect">
            <a:avLst/>
          </a:prstGeom>
          <a:noFill/>
        </p:spPr>
        <p:txBody>
          <a:bodyPr wrap="square" rtlCol="0">
            <a:spAutoFit/>
          </a:bodyPr>
          <a:lstStyle/>
          <a:p>
            <a:r>
              <a:rPr lang="en-US" sz="1200" dirty="0" smtClean="0"/>
              <a:t>Clay </a:t>
            </a:r>
            <a:r>
              <a:rPr lang="en-US" sz="1200" dirty="0" err="1" smtClean="0"/>
              <a:t>Shirky</a:t>
            </a:r>
            <a:endParaRPr lang="en-US" sz="1200" dirty="0" smtClean="0"/>
          </a:p>
          <a:p>
            <a:r>
              <a:rPr lang="en-US" sz="1200" dirty="0" smtClean="0"/>
              <a:t>University of New York</a:t>
            </a:r>
            <a:endParaRPr lang="en-US" sz="1200" dirty="0"/>
          </a:p>
        </p:txBody>
      </p:sp>
      <p:sp>
        <p:nvSpPr>
          <p:cNvPr id="9" name="TextBox 8"/>
          <p:cNvSpPr txBox="1"/>
          <p:nvPr/>
        </p:nvSpPr>
        <p:spPr>
          <a:xfrm>
            <a:off x="2438400" y="4267201"/>
            <a:ext cx="6248400" cy="1200329"/>
          </a:xfrm>
          <a:prstGeom prst="rect">
            <a:avLst/>
          </a:prstGeom>
          <a:noFill/>
        </p:spPr>
        <p:txBody>
          <a:bodyPr wrap="square" rtlCol="0">
            <a:spAutoFit/>
          </a:bodyPr>
          <a:lstStyle/>
          <a:p>
            <a:r>
              <a:rPr lang="en-US" sz="1200" dirty="0" smtClean="0"/>
              <a:t>No, I Don’t</a:t>
            </a:r>
          </a:p>
          <a:p>
            <a:r>
              <a:rPr lang="en-US" sz="1200" dirty="0" smtClean="0"/>
              <a:t>But far and away the most important effect of online education will be to bring in people who aren't part of the current educational system at all, from people with degrees and jobs using them for retraining (which we already see a lot of) to people who could never have afforded an M.S. in computer science now [being] able to get one from Georgia Tech for less than $7,000.</a:t>
            </a:r>
            <a:endParaRPr lang="en-US" sz="12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 calcmode="lin" valueType="num">
                                      <p:cBhvr additive="base">
                                        <p:cTn id="27" dur="500" fill="hold"/>
                                        <p:tgtEl>
                                          <p:spTgt spid="2052"/>
                                        </p:tgtEl>
                                        <p:attrNameLst>
                                          <p:attrName>ppt_x</p:attrName>
                                        </p:attrNameLst>
                                      </p:cBhvr>
                                      <p:tavLst>
                                        <p:tav tm="0">
                                          <p:val>
                                            <p:strVal val="#ppt_x"/>
                                          </p:val>
                                        </p:tav>
                                        <p:tav tm="100000">
                                          <p:val>
                                            <p:strVal val="#ppt_x"/>
                                          </p:val>
                                        </p:tav>
                                      </p:tavLst>
                                    </p:anim>
                                    <p:anim calcmode="lin" valueType="num">
                                      <p:cBhvr additive="base">
                                        <p:cTn id="28" dur="500" fill="hold"/>
                                        <p:tgtEl>
                                          <p:spTgt spid="20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5"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did we say?</a:t>
            </a:r>
            <a:endParaRPr lang="en-US" dirty="0"/>
          </a:p>
        </p:txBody>
      </p:sp>
      <p:sp>
        <p:nvSpPr>
          <p:cNvPr id="3" name="Title 2"/>
          <p:cNvSpPr>
            <a:spLocks noGrp="1"/>
          </p:cNvSpPr>
          <p:nvPr>
            <p:ph type="title"/>
          </p:nvPr>
        </p:nvSpPr>
        <p:spPr/>
        <p:txBody>
          <a:bodyPr>
            <a:noAutofit/>
          </a:bodyPr>
          <a:lstStyle/>
          <a:p>
            <a:r>
              <a:rPr lang="en-US" sz="3200" b="0" dirty="0" smtClean="0"/>
              <a:t>Do you believe Online Education will replace Face-to Face Education?</a:t>
            </a:r>
            <a:endParaRPr lang="en-US" sz="3200" b="0" dirty="0"/>
          </a:p>
        </p:txBody>
      </p:sp>
      <p:sp>
        <p:nvSpPr>
          <p:cNvPr id="6" name="TextBox 5"/>
          <p:cNvSpPr txBox="1"/>
          <p:nvPr/>
        </p:nvSpPr>
        <p:spPr>
          <a:xfrm>
            <a:off x="1828800" y="1981200"/>
            <a:ext cx="7315200" cy="4093428"/>
          </a:xfrm>
          <a:prstGeom prst="rect">
            <a:avLst/>
          </a:prstGeom>
          <a:noFill/>
        </p:spPr>
        <p:txBody>
          <a:bodyPr wrap="square" rtlCol="0">
            <a:spAutoFit/>
          </a:bodyPr>
          <a:lstStyle/>
          <a:p>
            <a:pPr>
              <a:spcBef>
                <a:spcPts val="600"/>
              </a:spcBef>
            </a:pPr>
            <a:r>
              <a:rPr lang="en-US" sz="1500" dirty="0" smtClean="0"/>
              <a:t>We believe that Online Course will not replace face-to-face Education because there’s just some things you can’t get in online education, such as :</a:t>
            </a:r>
          </a:p>
          <a:p>
            <a:pPr marL="115888" indent="-115888">
              <a:spcBef>
                <a:spcPts val="600"/>
              </a:spcBef>
              <a:buFont typeface="Arial" pitchFamily="34" charset="0"/>
              <a:buChar char="•"/>
            </a:pPr>
            <a:r>
              <a:rPr lang="en-US" sz="1500" dirty="0" smtClean="0"/>
              <a:t>The school experience and  class interaction</a:t>
            </a:r>
          </a:p>
          <a:p>
            <a:pPr marL="115888" indent="-115888">
              <a:spcBef>
                <a:spcPts val="600"/>
              </a:spcBef>
              <a:buFont typeface="Arial" pitchFamily="34" charset="0"/>
              <a:buChar char="•"/>
            </a:pPr>
            <a:r>
              <a:rPr lang="en-US" sz="1500" dirty="0" smtClean="0"/>
              <a:t>Since online course is cheap or even free, some student of online course  didn’t finish the course, and they changed course a lot of time.</a:t>
            </a:r>
          </a:p>
          <a:p>
            <a:pPr marL="115888" indent="-115888">
              <a:spcBef>
                <a:spcPts val="600"/>
              </a:spcBef>
              <a:buFont typeface="Arial" pitchFamily="34" charset="0"/>
              <a:buChar char="•"/>
            </a:pPr>
            <a:r>
              <a:rPr lang="en-US" sz="1500" dirty="0" smtClean="0"/>
              <a:t>No certificates, or sometimes the online course certificates are not trusted.</a:t>
            </a:r>
          </a:p>
          <a:p>
            <a:pPr marL="115888" indent="-115888">
              <a:spcBef>
                <a:spcPts val="600"/>
              </a:spcBef>
              <a:buFont typeface="Arial" pitchFamily="34" charset="0"/>
              <a:buChar char="•"/>
            </a:pPr>
            <a:endParaRPr lang="en-US" sz="1500" dirty="0" smtClean="0"/>
          </a:p>
          <a:p>
            <a:pPr marL="115888" indent="-115888">
              <a:spcBef>
                <a:spcPts val="600"/>
              </a:spcBef>
            </a:pPr>
            <a:r>
              <a:rPr lang="en-US" sz="1500" dirty="0" smtClean="0"/>
              <a:t>However, we believe that Online Education will change the face of education and the number of educated people all around the world. There might be a lot of really smart people out there that can not continue their education because they don’t have money or they must work to make a living for their family. With Online Education they can continue their education while making their living which only costs the price of internet connection. </a:t>
            </a:r>
          </a:p>
          <a:p>
            <a:pPr marL="115888" indent="-115888">
              <a:spcBef>
                <a:spcPts val="600"/>
              </a:spcBef>
            </a:pPr>
            <a:endParaRPr lang="en-US" sz="1500" dirty="0" smtClean="0"/>
          </a:p>
          <a:p>
            <a:pPr marL="115888" indent="-115888">
              <a:spcBef>
                <a:spcPts val="600"/>
              </a:spcBef>
            </a:pPr>
            <a:r>
              <a:rPr lang="en-US" sz="1500" dirty="0" smtClean="0"/>
              <a:t>We believe this will help a lot of people and might even change the world. </a:t>
            </a:r>
          </a:p>
        </p:txBody>
      </p:sp>
      <p:grpSp>
        <p:nvGrpSpPr>
          <p:cNvPr id="16" name="Group 15"/>
          <p:cNvGrpSpPr/>
          <p:nvPr/>
        </p:nvGrpSpPr>
        <p:grpSpPr>
          <a:xfrm>
            <a:off x="762000" y="1981200"/>
            <a:ext cx="838200" cy="4114798"/>
            <a:chOff x="0" y="1981200"/>
            <a:chExt cx="838200" cy="4114798"/>
          </a:xfrm>
        </p:grpSpPr>
        <p:pic>
          <p:nvPicPr>
            <p:cNvPr id="8" name="Picture 2"/>
            <p:cNvPicPr>
              <a:picLocks noChangeAspect="1" noChangeArrowheads="1"/>
            </p:cNvPicPr>
            <p:nvPr/>
          </p:nvPicPr>
          <p:blipFill>
            <a:blip r:embed="rId2" cstate="print"/>
            <a:srcRect/>
            <a:stretch>
              <a:fillRect/>
            </a:stretch>
          </p:blipFill>
          <p:spPr bwMode="auto">
            <a:xfrm>
              <a:off x="0" y="1981200"/>
              <a:ext cx="838200" cy="689982"/>
            </a:xfrm>
            <a:prstGeom prst="rect">
              <a:avLst/>
            </a:prstGeom>
            <a:noFill/>
            <a:ln w="9525">
              <a:noFill/>
              <a:miter lim="800000"/>
              <a:headEnd/>
              <a:tailEnd/>
            </a:ln>
          </p:spPr>
        </p:pic>
        <p:pic>
          <p:nvPicPr>
            <p:cNvPr id="9" name="Picture 4" descr="Bharat Kurma"/>
            <p:cNvPicPr>
              <a:picLocks noChangeAspect="1" noChangeArrowheads="1"/>
            </p:cNvPicPr>
            <p:nvPr/>
          </p:nvPicPr>
          <p:blipFill>
            <a:blip r:embed="rId3" cstate="print"/>
            <a:srcRect/>
            <a:stretch>
              <a:fillRect/>
            </a:stretch>
          </p:blipFill>
          <p:spPr bwMode="auto">
            <a:xfrm>
              <a:off x="0" y="2666999"/>
              <a:ext cx="838200" cy="685800"/>
            </a:xfrm>
            <a:prstGeom prst="rect">
              <a:avLst/>
            </a:prstGeom>
            <a:noFill/>
          </p:spPr>
        </p:pic>
        <p:pic>
          <p:nvPicPr>
            <p:cNvPr id="12" name="Picture 7"/>
            <p:cNvPicPr>
              <a:picLocks noChangeAspect="1" noChangeArrowheads="1"/>
            </p:cNvPicPr>
            <p:nvPr/>
          </p:nvPicPr>
          <p:blipFill>
            <a:blip r:embed="rId4" cstate="print"/>
            <a:srcRect/>
            <a:stretch>
              <a:fillRect/>
            </a:stretch>
          </p:blipFill>
          <p:spPr bwMode="auto">
            <a:xfrm>
              <a:off x="0" y="4724399"/>
              <a:ext cx="838199" cy="685800"/>
            </a:xfrm>
            <a:prstGeom prst="rect">
              <a:avLst/>
            </a:prstGeom>
            <a:noFill/>
            <a:ln w="9525">
              <a:noFill/>
              <a:miter lim="800000"/>
              <a:headEnd/>
              <a:tailEnd/>
            </a:ln>
          </p:spPr>
        </p:pic>
        <p:pic>
          <p:nvPicPr>
            <p:cNvPr id="13" name="Picture 9" descr="Robera Aberra"/>
            <p:cNvPicPr>
              <a:picLocks noChangeAspect="1" noChangeArrowheads="1"/>
            </p:cNvPicPr>
            <p:nvPr/>
          </p:nvPicPr>
          <p:blipFill>
            <a:blip r:embed="rId5" cstate="print"/>
            <a:srcRect/>
            <a:stretch>
              <a:fillRect/>
            </a:stretch>
          </p:blipFill>
          <p:spPr bwMode="auto">
            <a:xfrm>
              <a:off x="0" y="5410199"/>
              <a:ext cx="838200" cy="685799"/>
            </a:xfrm>
            <a:prstGeom prst="rect">
              <a:avLst/>
            </a:prstGeom>
            <a:noFill/>
          </p:spPr>
        </p:pic>
        <p:pic>
          <p:nvPicPr>
            <p:cNvPr id="14" name="Picture 5"/>
            <p:cNvPicPr>
              <a:picLocks noChangeAspect="1" noChangeArrowheads="1"/>
            </p:cNvPicPr>
            <p:nvPr/>
          </p:nvPicPr>
          <p:blipFill>
            <a:blip r:embed="rId6" cstate="print"/>
            <a:stretch>
              <a:fillRect/>
            </a:stretch>
          </p:blipFill>
          <p:spPr bwMode="auto">
            <a:xfrm>
              <a:off x="0" y="3352801"/>
              <a:ext cx="838199" cy="685799"/>
            </a:xfrm>
            <a:prstGeom prst="rect">
              <a:avLst/>
            </a:prstGeom>
            <a:noFill/>
            <a:ln w="9525">
              <a:noFill/>
              <a:miter lim="800000"/>
              <a:headEnd/>
              <a:tailEnd/>
            </a:ln>
          </p:spPr>
        </p:pic>
        <p:pic>
          <p:nvPicPr>
            <p:cNvPr id="15" name="Picture 2"/>
            <p:cNvPicPr>
              <a:picLocks noChangeAspect="1" noChangeArrowheads="1"/>
            </p:cNvPicPr>
            <p:nvPr/>
          </p:nvPicPr>
          <p:blipFill>
            <a:blip r:embed="rId7" cstate="print"/>
            <a:srcRect/>
            <a:stretch>
              <a:fillRect/>
            </a:stretch>
          </p:blipFill>
          <p:spPr bwMode="auto">
            <a:xfrm>
              <a:off x="0" y="4038600"/>
              <a:ext cx="838200" cy="698500"/>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b="0" dirty="0" smtClean="0"/>
              <a:t>Limitation</a:t>
            </a:r>
            <a:endParaRPr lang="en-PH" b="0" dirty="0"/>
          </a:p>
        </p:txBody>
      </p:sp>
      <p:sp>
        <p:nvSpPr>
          <p:cNvPr id="5" name="Subtitle 4"/>
          <p:cNvSpPr>
            <a:spLocks noGrp="1"/>
          </p:cNvSpPr>
          <p:nvPr>
            <p:ph type="subTitle" idx="1"/>
          </p:nvPr>
        </p:nvSpPr>
        <p:spPr/>
        <p:txBody>
          <a:bodyPr/>
          <a:lstStyle/>
          <a:p>
            <a:r>
              <a:rPr lang="en-PH" dirty="0" smtClean="0"/>
              <a:t>Part </a:t>
            </a:r>
            <a:r>
              <a:rPr lang="en-PH" dirty="0" smtClean="0"/>
              <a:t>VII</a:t>
            </a:r>
            <a:endParaRPr lang="en-PH" dirty="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PH" dirty="0" smtClean="0"/>
              <a:t>Since Online Education has a wide variety of scope, we limit our research for Online Education in US only and not globally.</a:t>
            </a:r>
          </a:p>
          <a:p>
            <a:pPr>
              <a:buNone/>
            </a:pPr>
            <a:endParaRPr lang="en-PH" dirty="0" smtClean="0"/>
          </a:p>
          <a:p>
            <a:pPr>
              <a:lnSpc>
                <a:spcPct val="110000"/>
              </a:lnSpc>
              <a:buNone/>
            </a:pPr>
            <a:r>
              <a:rPr lang="en-PH" b="1" dirty="0" smtClean="0"/>
              <a:t>Others variables that are not included are:</a:t>
            </a:r>
          </a:p>
          <a:p>
            <a:pPr lvl="0">
              <a:lnSpc>
                <a:spcPct val="110000"/>
              </a:lnSpc>
            </a:pPr>
            <a:r>
              <a:rPr lang="en-PH" dirty="0" smtClean="0"/>
              <a:t>Data about the measurement of the quality of online education.</a:t>
            </a:r>
          </a:p>
          <a:p>
            <a:pPr lvl="0">
              <a:lnSpc>
                <a:spcPct val="110000"/>
              </a:lnSpc>
            </a:pPr>
            <a:r>
              <a:rPr lang="en-PH" dirty="0" smtClean="0"/>
              <a:t>Cost Saving for online education courses compared to those traditional face-to-face education.</a:t>
            </a:r>
          </a:p>
          <a:p>
            <a:pPr lvl="0">
              <a:lnSpc>
                <a:spcPct val="110000"/>
              </a:lnSpc>
            </a:pPr>
            <a:r>
              <a:rPr lang="en-PH" dirty="0" smtClean="0"/>
              <a:t>The success rate of online degree holders.</a:t>
            </a:r>
          </a:p>
          <a:p>
            <a:endParaRPr lang="en-PH" dirty="0"/>
          </a:p>
        </p:txBody>
      </p:sp>
      <p:sp>
        <p:nvSpPr>
          <p:cNvPr id="3" name="Title 2"/>
          <p:cNvSpPr>
            <a:spLocks noGrp="1"/>
          </p:cNvSpPr>
          <p:nvPr>
            <p:ph type="title"/>
          </p:nvPr>
        </p:nvSpPr>
        <p:spPr/>
        <p:txBody>
          <a:bodyPr>
            <a:normAutofit/>
          </a:bodyPr>
          <a:lstStyle/>
          <a:p>
            <a:r>
              <a:rPr lang="en-PH" sz="3200" b="0" dirty="0" smtClean="0"/>
              <a:t>Limitation</a:t>
            </a:r>
            <a:endParaRPr lang="en-PH" sz="3200" dirty="0"/>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Options for </a:t>
            </a:r>
            <a:br>
              <a:rPr lang="en-PH" b="0" dirty="0" smtClean="0"/>
            </a:br>
            <a:r>
              <a:rPr lang="en-PH" b="0" dirty="0" smtClean="0"/>
              <a:t>Future Research</a:t>
            </a:r>
            <a:endParaRPr lang="en-PH" dirty="0"/>
          </a:p>
        </p:txBody>
      </p:sp>
      <p:sp>
        <p:nvSpPr>
          <p:cNvPr id="4" name="Subtitle 3"/>
          <p:cNvSpPr>
            <a:spLocks noGrp="1"/>
          </p:cNvSpPr>
          <p:nvPr>
            <p:ph type="subTitle" idx="1"/>
          </p:nvPr>
        </p:nvSpPr>
        <p:spPr/>
        <p:txBody>
          <a:bodyPr/>
          <a:lstStyle/>
          <a:p>
            <a:r>
              <a:rPr lang="en-PH" dirty="0" smtClean="0"/>
              <a:t>Part VII</a:t>
            </a:r>
            <a:endParaRPr lang="en-PH"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Wholeness of the Project</a:t>
            </a:r>
            <a:endParaRPr lang="en-PH" dirty="0"/>
          </a:p>
        </p:txBody>
      </p:sp>
      <p:sp>
        <p:nvSpPr>
          <p:cNvPr id="11" name="Subtitle 10"/>
          <p:cNvSpPr>
            <a:spLocks noGrp="1"/>
          </p:cNvSpPr>
          <p:nvPr>
            <p:ph type="subTitle" idx="1"/>
          </p:nvPr>
        </p:nvSpPr>
        <p:spPr/>
        <p:txBody>
          <a:bodyPr>
            <a:normAutofit/>
          </a:bodyPr>
          <a:lstStyle/>
          <a:p>
            <a:r>
              <a:rPr lang="en-PH" dirty="0" smtClean="0"/>
              <a:t>Part I</a:t>
            </a:r>
            <a:endParaRPr lang="en-PH"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PH" sz="2000" b="1" u="sng" dirty="0" smtClean="0"/>
              <a:t>Go Global</a:t>
            </a:r>
            <a:r>
              <a:rPr lang="en-PH" sz="2000" dirty="0" smtClean="0"/>
              <a:t> - explore other countries in terms of Online Education and its impact.</a:t>
            </a:r>
          </a:p>
          <a:p>
            <a:pPr lvl="0"/>
            <a:endParaRPr lang="en-PH" sz="2000" dirty="0" smtClean="0"/>
          </a:p>
          <a:p>
            <a:pPr lvl="0"/>
            <a:r>
              <a:rPr lang="en-PH" sz="2000" b="1" u="sng" dirty="0" smtClean="0"/>
              <a:t>Savings</a:t>
            </a:r>
            <a:r>
              <a:rPr lang="en-PH" sz="2000" dirty="0" smtClean="0"/>
              <a:t> – figure out the saving in expenses for online education courses compared to traditional face-to-face education.</a:t>
            </a:r>
          </a:p>
          <a:p>
            <a:pPr lvl="0"/>
            <a:endParaRPr lang="en-PH" sz="2000" dirty="0" smtClean="0"/>
          </a:p>
          <a:p>
            <a:pPr lvl="0"/>
            <a:r>
              <a:rPr lang="en-PH" sz="2000" b="1" u="sng" dirty="0" smtClean="0"/>
              <a:t>Environmental Impact</a:t>
            </a:r>
            <a:r>
              <a:rPr lang="en-PH" sz="2000" dirty="0" smtClean="0"/>
              <a:t> – evaluate the reduction and savings in carbon emissions and environmental impact of online education system.</a:t>
            </a:r>
          </a:p>
          <a:p>
            <a:pPr lvl="0"/>
            <a:endParaRPr lang="en-PH" sz="2000" dirty="0" smtClean="0"/>
          </a:p>
          <a:p>
            <a:pPr lvl="0"/>
            <a:r>
              <a:rPr lang="en-PH" sz="2000" b="1" u="sng" dirty="0" smtClean="0"/>
              <a:t>Success Rate</a:t>
            </a:r>
            <a:r>
              <a:rPr lang="en-PH" sz="2000" dirty="0" smtClean="0"/>
              <a:t> – research how many online degree holders get hired and how employers prefer them over the traditional degree holders.</a:t>
            </a:r>
          </a:p>
          <a:p>
            <a:endParaRPr lang="en-PH" dirty="0"/>
          </a:p>
        </p:txBody>
      </p:sp>
      <p:sp>
        <p:nvSpPr>
          <p:cNvPr id="3" name="Title 2"/>
          <p:cNvSpPr>
            <a:spLocks noGrp="1"/>
          </p:cNvSpPr>
          <p:nvPr>
            <p:ph type="title"/>
          </p:nvPr>
        </p:nvSpPr>
        <p:spPr/>
        <p:txBody>
          <a:bodyPr>
            <a:normAutofit/>
          </a:bodyPr>
          <a:lstStyle/>
          <a:p>
            <a:r>
              <a:rPr lang="en-PH" sz="3200" b="0" dirty="0" smtClean="0"/>
              <a:t>Options for Future Research</a:t>
            </a:r>
            <a:endParaRPr lang="en-PH" sz="3200" dirty="0"/>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PH" b="0" dirty="0" smtClean="0"/>
              <a:t>Relationship with SCI</a:t>
            </a:r>
            <a:endParaRPr lang="en-PH" b="0" dirty="0"/>
          </a:p>
        </p:txBody>
      </p:sp>
      <p:sp>
        <p:nvSpPr>
          <p:cNvPr id="5" name="Subtitle 4"/>
          <p:cNvSpPr>
            <a:spLocks noGrp="1"/>
          </p:cNvSpPr>
          <p:nvPr>
            <p:ph type="subTitle" idx="1"/>
          </p:nvPr>
        </p:nvSpPr>
        <p:spPr/>
        <p:txBody>
          <a:bodyPr/>
          <a:lstStyle/>
          <a:p>
            <a:r>
              <a:rPr lang="en-PH" dirty="0" smtClean="0"/>
              <a:t>Part VIII</a:t>
            </a:r>
            <a:endParaRPr lang="en-PH" dirty="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PH" sz="3100" dirty="0" smtClean="0"/>
              <a:t>Creative Intelligence is holistic and it contains the wholeness of life. </a:t>
            </a:r>
          </a:p>
          <a:p>
            <a:pPr lvl="0" algn="just"/>
            <a:endParaRPr lang="en-PH" sz="3100" dirty="0" smtClean="0"/>
          </a:p>
          <a:p>
            <a:pPr lvl="1" algn="just">
              <a:lnSpc>
                <a:spcPct val="120000"/>
              </a:lnSpc>
            </a:pPr>
            <a:r>
              <a:rPr lang="en-PH" dirty="0" smtClean="0"/>
              <a:t>Data generated contains the wholeness about the business and when we understand it and then analyze it, we will come up with interesting knowledge that will enrich and improve the business.</a:t>
            </a:r>
          </a:p>
          <a:p>
            <a:pPr algn="just"/>
            <a:endParaRPr lang="en-PH" dirty="0"/>
          </a:p>
        </p:txBody>
      </p:sp>
      <p:sp>
        <p:nvSpPr>
          <p:cNvPr id="3" name="Title 2"/>
          <p:cNvSpPr>
            <a:spLocks noGrp="1"/>
          </p:cNvSpPr>
          <p:nvPr>
            <p:ph type="title"/>
          </p:nvPr>
        </p:nvSpPr>
        <p:spPr/>
        <p:txBody>
          <a:bodyPr>
            <a:normAutofit/>
          </a:bodyPr>
          <a:lstStyle/>
          <a:p>
            <a:r>
              <a:rPr lang="en-PH" sz="3200" b="0" dirty="0" smtClean="0"/>
              <a:t>Relationship with SCI</a:t>
            </a:r>
            <a:endParaRPr lang="en-PH" sz="3200" b="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04800" y="457200"/>
            <a:ext cx="8610600" cy="1446550"/>
          </a:xfrm>
          <a:prstGeom prst="rect">
            <a:avLst/>
          </a:prstGeom>
          <a:noFill/>
        </p:spPr>
        <p:txBody>
          <a:bodyPr wrap="square" rtlCol="0">
            <a:spAutoFit/>
          </a:bodyPr>
          <a:lstStyle/>
          <a:p>
            <a:pPr algn="ctr"/>
            <a:r>
              <a:rPr lang="en-US" sz="4400" dirty="0" smtClean="0"/>
              <a:t>Quotes</a:t>
            </a:r>
          </a:p>
          <a:p>
            <a:pPr algn="ctr"/>
            <a:endParaRPr lang="en-US" sz="4400" dirty="0"/>
          </a:p>
        </p:txBody>
      </p:sp>
      <p:sp>
        <p:nvSpPr>
          <p:cNvPr id="14" name="TextBox 13"/>
          <p:cNvSpPr txBox="1"/>
          <p:nvPr/>
        </p:nvSpPr>
        <p:spPr>
          <a:xfrm>
            <a:off x="304800" y="1600200"/>
            <a:ext cx="8610600" cy="1107996"/>
          </a:xfrm>
          <a:prstGeom prst="rect">
            <a:avLst/>
          </a:prstGeom>
          <a:noFill/>
        </p:spPr>
        <p:txBody>
          <a:bodyPr wrap="square" rtlCol="0">
            <a:spAutoFit/>
          </a:bodyPr>
          <a:lstStyle/>
          <a:p>
            <a:pPr algn="ctr"/>
            <a:r>
              <a:rPr lang="en-US" sz="2200" b="1" dirty="0" smtClean="0"/>
              <a:t>Online Education is the single big change in the education since the printing press.</a:t>
            </a:r>
          </a:p>
          <a:p>
            <a:pPr algn="ctr">
              <a:buNone/>
            </a:pPr>
            <a:r>
              <a:rPr lang="en-US" sz="2200" dirty="0" smtClean="0">
                <a:solidFill>
                  <a:srgbClr val="0000FF"/>
                </a:solidFill>
              </a:rPr>
              <a:t>~ </a:t>
            </a:r>
            <a:r>
              <a:rPr lang="en-US" sz="2200" dirty="0" err="1" smtClean="0">
                <a:solidFill>
                  <a:srgbClr val="0000FF"/>
                </a:solidFill>
              </a:rPr>
              <a:t>Anant</a:t>
            </a:r>
            <a:r>
              <a:rPr lang="en-US" sz="2200" dirty="0" smtClean="0">
                <a:solidFill>
                  <a:srgbClr val="0000FF"/>
                </a:solidFill>
              </a:rPr>
              <a:t> </a:t>
            </a:r>
            <a:r>
              <a:rPr lang="en-US" sz="2200" dirty="0" err="1" smtClean="0">
                <a:solidFill>
                  <a:srgbClr val="0000FF"/>
                </a:solidFill>
              </a:rPr>
              <a:t>Agarwal</a:t>
            </a:r>
            <a:r>
              <a:rPr lang="en-US" sz="2200" dirty="0" smtClean="0">
                <a:solidFill>
                  <a:srgbClr val="0000FF"/>
                </a:solidFill>
              </a:rPr>
              <a:t> – President of </a:t>
            </a:r>
            <a:r>
              <a:rPr lang="en-US" sz="2200" dirty="0" err="1" smtClean="0">
                <a:solidFill>
                  <a:srgbClr val="0000FF"/>
                </a:solidFill>
              </a:rPr>
              <a:t>edX</a:t>
            </a:r>
            <a:r>
              <a:rPr lang="en-US" sz="2200" dirty="0" smtClean="0">
                <a:solidFill>
                  <a:srgbClr val="0000FF"/>
                </a:solidFill>
              </a:rPr>
              <a:t> ~</a:t>
            </a:r>
          </a:p>
        </p:txBody>
      </p:sp>
      <p:sp>
        <p:nvSpPr>
          <p:cNvPr id="15" name="TextBox 14"/>
          <p:cNvSpPr txBox="1"/>
          <p:nvPr/>
        </p:nvSpPr>
        <p:spPr>
          <a:xfrm>
            <a:off x="228600" y="3276600"/>
            <a:ext cx="8610600" cy="1446550"/>
          </a:xfrm>
          <a:prstGeom prst="rect">
            <a:avLst/>
          </a:prstGeom>
          <a:noFill/>
        </p:spPr>
        <p:txBody>
          <a:bodyPr wrap="square" rtlCol="0">
            <a:spAutoFit/>
          </a:bodyPr>
          <a:lstStyle/>
          <a:p>
            <a:pPr algn="ctr"/>
            <a:r>
              <a:rPr lang="en-US" sz="2200" b="1" dirty="0" smtClean="0"/>
              <a:t>Five years from now (2010) on the web for free you’ll be able to find the best lectures in the world. It will be better  than any single university.</a:t>
            </a:r>
          </a:p>
          <a:p>
            <a:pPr algn="ctr">
              <a:buNone/>
            </a:pPr>
            <a:r>
              <a:rPr lang="en-US" sz="2200" dirty="0" smtClean="0">
                <a:solidFill>
                  <a:srgbClr val="0000FF"/>
                </a:solidFill>
              </a:rPr>
              <a:t>~ Bill Gates – Chairman of Microsoft ~</a:t>
            </a:r>
          </a:p>
        </p:txBody>
      </p:sp>
      <p:grpSp>
        <p:nvGrpSpPr>
          <p:cNvPr id="18" name="Group 17"/>
          <p:cNvGrpSpPr/>
          <p:nvPr/>
        </p:nvGrpSpPr>
        <p:grpSpPr>
          <a:xfrm>
            <a:off x="2209800" y="5181600"/>
            <a:ext cx="5029200" cy="698500"/>
            <a:chOff x="2286000" y="5334000"/>
            <a:chExt cx="5029200" cy="698500"/>
          </a:xfrm>
        </p:grpSpPr>
        <p:pic>
          <p:nvPicPr>
            <p:cNvPr id="9" name="Picture 2"/>
            <p:cNvPicPr>
              <a:picLocks noChangeAspect="1" noChangeArrowheads="1"/>
            </p:cNvPicPr>
            <p:nvPr/>
          </p:nvPicPr>
          <p:blipFill>
            <a:blip r:embed="rId2" cstate="print"/>
            <a:srcRect/>
            <a:stretch>
              <a:fillRect/>
            </a:stretch>
          </p:blipFill>
          <p:spPr bwMode="auto">
            <a:xfrm>
              <a:off x="2286000" y="5334000"/>
              <a:ext cx="838200" cy="689982"/>
            </a:xfrm>
            <a:prstGeom prst="rect">
              <a:avLst/>
            </a:prstGeom>
            <a:noFill/>
            <a:ln w="9525">
              <a:noFill/>
              <a:miter lim="800000"/>
              <a:headEnd/>
              <a:tailEnd/>
            </a:ln>
          </p:spPr>
        </p:pic>
        <p:pic>
          <p:nvPicPr>
            <p:cNvPr id="10" name="Picture 4" descr="Bharat Kurma"/>
            <p:cNvPicPr>
              <a:picLocks noChangeAspect="1" noChangeArrowheads="1"/>
            </p:cNvPicPr>
            <p:nvPr/>
          </p:nvPicPr>
          <p:blipFill>
            <a:blip r:embed="rId3" cstate="print"/>
            <a:srcRect/>
            <a:stretch>
              <a:fillRect/>
            </a:stretch>
          </p:blipFill>
          <p:spPr bwMode="auto">
            <a:xfrm>
              <a:off x="3124200" y="5334000"/>
              <a:ext cx="838200" cy="685800"/>
            </a:xfrm>
            <a:prstGeom prst="rect">
              <a:avLst/>
            </a:prstGeom>
            <a:noFill/>
          </p:spPr>
        </p:pic>
        <p:pic>
          <p:nvPicPr>
            <p:cNvPr id="11" name="Picture 7"/>
            <p:cNvPicPr>
              <a:picLocks noChangeAspect="1" noChangeArrowheads="1"/>
            </p:cNvPicPr>
            <p:nvPr/>
          </p:nvPicPr>
          <p:blipFill>
            <a:blip r:embed="rId4" cstate="print"/>
            <a:srcRect/>
            <a:stretch>
              <a:fillRect/>
            </a:stretch>
          </p:blipFill>
          <p:spPr bwMode="auto">
            <a:xfrm>
              <a:off x="5638800" y="5334000"/>
              <a:ext cx="838199" cy="685800"/>
            </a:xfrm>
            <a:prstGeom prst="rect">
              <a:avLst/>
            </a:prstGeom>
            <a:noFill/>
            <a:ln w="9525">
              <a:noFill/>
              <a:miter lim="800000"/>
              <a:headEnd/>
              <a:tailEnd/>
            </a:ln>
          </p:spPr>
        </p:pic>
        <p:pic>
          <p:nvPicPr>
            <p:cNvPr id="13" name="Picture 9" descr="Robera Aberra"/>
            <p:cNvPicPr>
              <a:picLocks noChangeAspect="1" noChangeArrowheads="1"/>
            </p:cNvPicPr>
            <p:nvPr/>
          </p:nvPicPr>
          <p:blipFill>
            <a:blip r:embed="rId5" cstate="print"/>
            <a:srcRect/>
            <a:stretch>
              <a:fillRect/>
            </a:stretch>
          </p:blipFill>
          <p:spPr bwMode="auto">
            <a:xfrm>
              <a:off x="6477000" y="5334000"/>
              <a:ext cx="838200" cy="685799"/>
            </a:xfrm>
            <a:prstGeom prst="rect">
              <a:avLst/>
            </a:prstGeom>
            <a:noFill/>
          </p:spPr>
        </p:pic>
        <p:pic>
          <p:nvPicPr>
            <p:cNvPr id="16" name="Picture 5"/>
            <p:cNvPicPr>
              <a:picLocks noChangeAspect="1" noChangeArrowheads="1"/>
            </p:cNvPicPr>
            <p:nvPr/>
          </p:nvPicPr>
          <p:blipFill>
            <a:blip r:embed="rId6" cstate="print"/>
            <a:stretch>
              <a:fillRect/>
            </a:stretch>
          </p:blipFill>
          <p:spPr bwMode="auto">
            <a:xfrm>
              <a:off x="3962400" y="5334000"/>
              <a:ext cx="838199" cy="685799"/>
            </a:xfrm>
            <a:prstGeom prst="rect">
              <a:avLst/>
            </a:prstGeom>
            <a:noFill/>
            <a:ln w="9525">
              <a:noFill/>
              <a:miter lim="800000"/>
              <a:headEnd/>
              <a:tailEnd/>
            </a:ln>
          </p:spPr>
        </p:pic>
        <p:pic>
          <p:nvPicPr>
            <p:cNvPr id="17" name="Picture 2"/>
            <p:cNvPicPr>
              <a:picLocks noChangeAspect="1" noChangeArrowheads="1"/>
            </p:cNvPicPr>
            <p:nvPr/>
          </p:nvPicPr>
          <p:blipFill>
            <a:blip r:embed="rId7" cstate="print"/>
            <a:srcRect/>
            <a:stretch>
              <a:fillRect/>
            </a:stretch>
          </p:blipFill>
          <p:spPr bwMode="auto">
            <a:xfrm>
              <a:off x="4800600" y="5334000"/>
              <a:ext cx="838200" cy="698500"/>
            </a:xfrm>
            <a:prstGeom prst="rect">
              <a:avLst/>
            </a:prstGeom>
            <a:noFill/>
            <a:ln w="9525">
              <a:noFill/>
              <a:miter lim="800000"/>
              <a:headEnd/>
              <a:tailEnd/>
            </a:ln>
          </p:spPr>
        </p:pic>
      </p:gr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828800" y="2133600"/>
            <a:ext cx="4988729" cy="3733800"/>
          </a:xfrm>
          <a:prstGeom prst="rect">
            <a:avLst/>
          </a:prstGeom>
          <a:noFill/>
          <a:ln w="9525">
            <a:noFill/>
            <a:miter lim="800000"/>
            <a:headEnd/>
            <a:tailEnd/>
          </a:ln>
        </p:spPr>
      </p:pic>
      <p:sp>
        <p:nvSpPr>
          <p:cNvPr id="7" name="TextBox 6"/>
          <p:cNvSpPr txBox="1"/>
          <p:nvPr/>
        </p:nvSpPr>
        <p:spPr>
          <a:xfrm>
            <a:off x="2971800" y="914400"/>
            <a:ext cx="2895600" cy="707886"/>
          </a:xfrm>
          <a:prstGeom prst="rect">
            <a:avLst/>
          </a:prstGeom>
          <a:noFill/>
        </p:spPr>
        <p:txBody>
          <a:bodyPr wrap="square" rtlCol="0">
            <a:spAutoFit/>
          </a:bodyPr>
          <a:lstStyle/>
          <a:p>
            <a:r>
              <a:rPr lang="en-US" sz="4000" b="1" dirty="0" smtClean="0"/>
              <a:t>Questions?</a:t>
            </a:r>
            <a:endParaRPr lang="en-US" sz="4000" b="1" dirty="0"/>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magesbuddy.com/images/96/2013/08/thank-you-pink-and-green-graphic.jpg"/>
          <p:cNvPicPr>
            <a:picLocks noChangeAspect="1" noChangeArrowheads="1"/>
          </p:cNvPicPr>
          <p:nvPr/>
        </p:nvPicPr>
        <p:blipFill>
          <a:blip r:embed="rId2" cstate="print"/>
          <a:srcRect/>
          <a:stretch>
            <a:fillRect/>
          </a:stretch>
        </p:blipFill>
        <p:spPr bwMode="auto">
          <a:xfrm>
            <a:off x="914400" y="800099"/>
            <a:ext cx="6858000" cy="5143501"/>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endParaRPr lang="en-US" dirty="0" smtClean="0">
              <a:solidFill>
                <a:schemeClr val="bg2">
                  <a:lumMod val="75000"/>
                  <a:alpha val="0"/>
                </a:schemeClr>
              </a:solidFill>
              <a:hlinkClick r:id="rId2"/>
            </a:endParaRPr>
          </a:p>
          <a:p>
            <a:r>
              <a:rPr lang="en-US" dirty="0" smtClean="0">
                <a:hlinkClick r:id="rId3"/>
              </a:rPr>
              <a:t>The eLearning Revolution</a:t>
            </a:r>
            <a:endParaRPr lang="en-US" dirty="0" smtClean="0">
              <a:solidFill>
                <a:schemeClr val="bg2">
                  <a:lumMod val="75000"/>
                  <a:alpha val="0"/>
                </a:schemeClr>
              </a:solidFill>
            </a:endParaRPr>
          </a:p>
          <a:p>
            <a:endParaRPr lang="en-US" dirty="0">
              <a:solidFill>
                <a:srgbClr val="FF0000">
                  <a:alpha val="0"/>
                </a:srgbClr>
              </a:solidFill>
            </a:endParaRPr>
          </a:p>
          <a:p>
            <a:r>
              <a:rPr lang="en-US" dirty="0" smtClean="0"/>
              <a:t>This is the single biggest change in education since the invention of printing press.</a:t>
            </a:r>
          </a:p>
          <a:p>
            <a:endParaRPr lang="en-US" dirty="0" smtClean="0"/>
          </a:p>
          <a:p>
            <a:r>
              <a:rPr lang="en-US" dirty="0" smtClean="0"/>
              <a:t>We are eager to know how big Online Education can be in the future.</a:t>
            </a:r>
          </a:p>
          <a:p>
            <a:endParaRPr lang="en-US" dirty="0" smtClean="0"/>
          </a:p>
          <a:p>
            <a:r>
              <a:rPr lang="en-US" dirty="0" smtClean="0"/>
              <a:t>This might change the world dynamics.</a:t>
            </a:r>
          </a:p>
          <a:p>
            <a:endParaRPr lang="en-US" dirty="0" smtClean="0"/>
          </a:p>
          <a:p>
            <a:endParaRPr lang="en-US" dirty="0"/>
          </a:p>
        </p:txBody>
      </p:sp>
      <p:sp>
        <p:nvSpPr>
          <p:cNvPr id="2" name="Title 1"/>
          <p:cNvSpPr>
            <a:spLocks noGrp="1"/>
          </p:cNvSpPr>
          <p:nvPr>
            <p:ph type="title"/>
          </p:nvPr>
        </p:nvSpPr>
        <p:spPr/>
        <p:txBody>
          <a:bodyPr>
            <a:normAutofit/>
          </a:bodyPr>
          <a:lstStyle/>
          <a:p>
            <a:r>
              <a:rPr lang="en-US" sz="3200" b="0" dirty="0" smtClean="0"/>
              <a:t>Why we choose Online Education?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PH" dirty="0" smtClean="0"/>
              <a:t>1. Does the continuous growth of Online Education has any impact on:</a:t>
            </a:r>
          </a:p>
          <a:p>
            <a:pPr lvl="0">
              <a:buNone/>
            </a:pPr>
            <a:endParaRPr lang="en-PH" sz="2000" dirty="0" smtClean="0"/>
          </a:p>
          <a:p>
            <a:pPr lvl="0"/>
            <a:r>
              <a:rPr lang="en-PH" sz="2400" dirty="0" smtClean="0"/>
              <a:t>Traditional face-to-face Education</a:t>
            </a:r>
          </a:p>
          <a:p>
            <a:pPr lvl="1"/>
            <a:endParaRPr lang="en-PH" sz="2000" dirty="0" smtClean="0"/>
          </a:p>
          <a:p>
            <a:pPr lvl="1"/>
            <a:r>
              <a:rPr lang="en-PH" sz="2000" dirty="0" smtClean="0"/>
              <a:t>Since online education is growing very fast, will this growth have any impact for the traditional education?</a:t>
            </a:r>
          </a:p>
          <a:p>
            <a:pPr lvl="1"/>
            <a:endParaRPr lang="en-PH" sz="2000" dirty="0" smtClean="0"/>
          </a:p>
          <a:p>
            <a:pPr lvl="1"/>
            <a:r>
              <a:rPr lang="en-PH" sz="2000" dirty="0" smtClean="0">
                <a:solidFill>
                  <a:srgbClr val="0000FF"/>
                </a:solidFill>
              </a:rPr>
              <a:t>Will it overtake or even replace the traditional face-to-face education in the near future?</a:t>
            </a:r>
          </a:p>
          <a:p>
            <a:pPr lvl="1"/>
            <a:endParaRPr lang="en-PH" dirty="0" smtClean="0"/>
          </a:p>
          <a:p>
            <a:pPr lvl="1" algn="ctr"/>
            <a:r>
              <a:rPr lang="en-PH" dirty="0" smtClean="0"/>
              <a:t>#trending</a:t>
            </a:r>
          </a:p>
        </p:txBody>
      </p:sp>
      <p:sp>
        <p:nvSpPr>
          <p:cNvPr id="3" name="Title 2"/>
          <p:cNvSpPr>
            <a:spLocks noGrp="1"/>
          </p:cNvSpPr>
          <p:nvPr>
            <p:ph type="title"/>
          </p:nvPr>
        </p:nvSpPr>
        <p:spPr/>
        <p:txBody>
          <a:bodyPr>
            <a:normAutofit/>
          </a:bodyPr>
          <a:lstStyle/>
          <a:p>
            <a:r>
              <a:rPr lang="en-US" sz="3200" b="0" dirty="0" smtClean="0"/>
              <a:t>Research Questions: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PH" dirty="0" smtClean="0"/>
              <a:t>2. Does the continuous growth of Online Education has any impact to:</a:t>
            </a:r>
          </a:p>
          <a:p>
            <a:pPr lvl="0">
              <a:buNone/>
            </a:pPr>
            <a:endParaRPr lang="en-PH" sz="2000" dirty="0" smtClean="0"/>
          </a:p>
          <a:p>
            <a:pPr lvl="0"/>
            <a:r>
              <a:rPr lang="en-PH" sz="2400" dirty="0" smtClean="0"/>
              <a:t>Economic Development</a:t>
            </a:r>
          </a:p>
          <a:p>
            <a:pPr lvl="1"/>
            <a:endParaRPr lang="en-PH" sz="2000" dirty="0" smtClean="0"/>
          </a:p>
          <a:p>
            <a:pPr lvl="1"/>
            <a:r>
              <a:rPr lang="en-PH" sz="2000" dirty="0" smtClean="0"/>
              <a:t>Because of the flexibility offered by online learning, people are able to get more educational attainability to meet business need and learning demands.</a:t>
            </a:r>
          </a:p>
          <a:p>
            <a:pPr lvl="1"/>
            <a:endParaRPr lang="en-PH" sz="2000" dirty="0" smtClean="0"/>
          </a:p>
          <a:p>
            <a:pPr lvl="1"/>
            <a:r>
              <a:rPr lang="en-PH" sz="2000" dirty="0" smtClean="0">
                <a:solidFill>
                  <a:srgbClr val="0000FF"/>
                </a:solidFill>
              </a:rPr>
              <a:t>Will it help the economy to grow faster?</a:t>
            </a:r>
          </a:p>
          <a:p>
            <a:pPr lvl="1"/>
            <a:endParaRPr lang="en-PH" sz="1800" dirty="0" smtClean="0"/>
          </a:p>
          <a:p>
            <a:pPr lvl="1" algn="ctr"/>
            <a:r>
              <a:rPr lang="en-PH" sz="1800" dirty="0" smtClean="0"/>
              <a:t>#flexible</a:t>
            </a:r>
          </a:p>
        </p:txBody>
      </p:sp>
      <p:sp>
        <p:nvSpPr>
          <p:cNvPr id="3" name="Title 2"/>
          <p:cNvSpPr>
            <a:spLocks noGrp="1"/>
          </p:cNvSpPr>
          <p:nvPr>
            <p:ph type="title"/>
          </p:nvPr>
        </p:nvSpPr>
        <p:spPr/>
        <p:txBody>
          <a:bodyPr>
            <a:normAutofit/>
          </a:bodyPr>
          <a:lstStyle/>
          <a:p>
            <a:r>
              <a:rPr lang="en-US" sz="3200" b="0" dirty="0" smtClean="0"/>
              <a:t>Research Questions: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buNone/>
            </a:pPr>
            <a:r>
              <a:rPr lang="en-PH" dirty="0" smtClean="0"/>
              <a:t>3. Does the continuous growth of Online Education has any impact on:</a:t>
            </a:r>
          </a:p>
          <a:p>
            <a:pPr lvl="1">
              <a:buNone/>
            </a:pPr>
            <a:endParaRPr lang="en-PH" sz="1800" dirty="0" smtClean="0"/>
          </a:p>
          <a:p>
            <a:pPr lvl="0"/>
            <a:r>
              <a:rPr lang="en-PH" sz="2400" dirty="0" smtClean="0"/>
              <a:t>Enrollment Number of International Students</a:t>
            </a:r>
          </a:p>
          <a:p>
            <a:pPr lvl="1"/>
            <a:endParaRPr lang="en-PH" sz="1800" dirty="0" smtClean="0"/>
          </a:p>
          <a:p>
            <a:pPr lvl="1"/>
            <a:r>
              <a:rPr lang="en-PH" sz="2000" dirty="0" smtClean="0"/>
              <a:t>Since online education is convenient and accessible everywhere with the internet, will it reduce the enrollment rate of international students? </a:t>
            </a:r>
          </a:p>
          <a:p>
            <a:pPr lvl="1"/>
            <a:endParaRPr lang="en-PH" sz="2000" dirty="0" smtClean="0"/>
          </a:p>
          <a:p>
            <a:pPr lvl="1"/>
            <a:r>
              <a:rPr lang="en-PH" sz="2000" dirty="0" smtClean="0">
                <a:solidFill>
                  <a:srgbClr val="0000FF"/>
                </a:solidFill>
              </a:rPr>
              <a:t>Will they prefer staying at their home country and take the online education program?</a:t>
            </a:r>
          </a:p>
          <a:p>
            <a:pPr lvl="1"/>
            <a:endParaRPr lang="en-PH" sz="2000" dirty="0" smtClean="0">
              <a:solidFill>
                <a:srgbClr val="0000FF"/>
              </a:solidFill>
            </a:endParaRPr>
          </a:p>
          <a:p>
            <a:pPr lvl="1" algn="ctr"/>
            <a:r>
              <a:rPr lang="en-PH" sz="2000" dirty="0" smtClean="0"/>
              <a:t>#accessible</a:t>
            </a:r>
          </a:p>
        </p:txBody>
      </p:sp>
      <p:sp>
        <p:nvSpPr>
          <p:cNvPr id="3" name="Title 2"/>
          <p:cNvSpPr>
            <a:spLocks noGrp="1"/>
          </p:cNvSpPr>
          <p:nvPr>
            <p:ph type="title"/>
          </p:nvPr>
        </p:nvSpPr>
        <p:spPr/>
        <p:txBody>
          <a:bodyPr>
            <a:normAutofit/>
          </a:bodyPr>
          <a:lstStyle/>
          <a:p>
            <a:r>
              <a:rPr lang="en-US" sz="3200" b="0" dirty="0" smtClean="0"/>
              <a:t>Research Questions: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buNone/>
            </a:pPr>
            <a:r>
              <a:rPr lang="en-PH" dirty="0" smtClean="0"/>
              <a:t>4. Does Online Education has any relation with:</a:t>
            </a:r>
          </a:p>
          <a:p>
            <a:pPr lvl="1">
              <a:buNone/>
            </a:pPr>
            <a:endParaRPr lang="en-PH" sz="1800" dirty="0" smtClean="0"/>
          </a:p>
          <a:p>
            <a:pPr lvl="0"/>
            <a:r>
              <a:rPr lang="en-PH" sz="2400" dirty="0" smtClean="0"/>
              <a:t>Employment/Unemployment Rate</a:t>
            </a:r>
          </a:p>
          <a:p>
            <a:pPr lvl="1"/>
            <a:endParaRPr lang="en-PH" sz="1800" dirty="0" smtClean="0"/>
          </a:p>
          <a:p>
            <a:pPr lvl="1"/>
            <a:r>
              <a:rPr lang="en-PH" sz="2000" dirty="0" smtClean="0"/>
              <a:t>Since the people are getting education that is cheaper or even free through online learning,</a:t>
            </a:r>
          </a:p>
          <a:p>
            <a:pPr lvl="1"/>
            <a:endParaRPr lang="en-PH" sz="2000" dirty="0" smtClean="0"/>
          </a:p>
          <a:p>
            <a:pPr lvl="1"/>
            <a:r>
              <a:rPr lang="en-US" sz="2000" dirty="0" smtClean="0">
                <a:solidFill>
                  <a:srgbClr val="0000FF"/>
                </a:solidFill>
              </a:rPr>
              <a:t>Will it </a:t>
            </a:r>
            <a:r>
              <a:rPr lang="en-US" sz="2000" dirty="0" smtClean="0">
                <a:solidFill>
                  <a:srgbClr val="0000FF"/>
                </a:solidFill>
              </a:rPr>
              <a:t>contribute to </a:t>
            </a:r>
            <a:r>
              <a:rPr lang="en-US" sz="2000" dirty="0" smtClean="0">
                <a:solidFill>
                  <a:srgbClr val="0000FF"/>
                </a:solidFill>
              </a:rPr>
              <a:t>employment rate and address the issues </a:t>
            </a:r>
            <a:r>
              <a:rPr lang="en-US" sz="2000" dirty="0" smtClean="0">
                <a:solidFill>
                  <a:srgbClr val="0000FF"/>
                </a:solidFill>
              </a:rPr>
              <a:t>of</a:t>
            </a:r>
            <a:r>
              <a:rPr lang="en-US" sz="2000" dirty="0" smtClean="0">
                <a:solidFill>
                  <a:srgbClr val="0000FF"/>
                </a:solidFill>
              </a:rPr>
              <a:t> unemployment?</a:t>
            </a:r>
            <a:endParaRPr lang="en-PH" sz="2000" dirty="0" smtClean="0">
              <a:solidFill>
                <a:srgbClr val="0000FF"/>
              </a:solidFill>
            </a:endParaRPr>
          </a:p>
          <a:p>
            <a:pPr lvl="1"/>
            <a:endParaRPr lang="en-PH" sz="2000" dirty="0" smtClean="0">
              <a:solidFill>
                <a:srgbClr val="0000FF"/>
              </a:solidFill>
            </a:endParaRPr>
          </a:p>
          <a:p>
            <a:pPr lvl="1" algn="ctr"/>
            <a:r>
              <a:rPr lang="en-PH" sz="2000" dirty="0" smtClean="0"/>
              <a:t>#affordable</a:t>
            </a:r>
          </a:p>
        </p:txBody>
      </p:sp>
      <p:sp>
        <p:nvSpPr>
          <p:cNvPr id="3" name="Title 2"/>
          <p:cNvSpPr>
            <a:spLocks noGrp="1"/>
          </p:cNvSpPr>
          <p:nvPr>
            <p:ph type="title"/>
          </p:nvPr>
        </p:nvSpPr>
        <p:spPr/>
        <p:txBody>
          <a:bodyPr>
            <a:normAutofit/>
          </a:bodyPr>
          <a:lstStyle/>
          <a:p>
            <a:r>
              <a:rPr lang="en-US" sz="3200" b="0" dirty="0" smtClean="0"/>
              <a:t>Research Questions: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 calcmode="lin" valueType="num">
                                      <p:cBhvr additive="base">
                                        <p:cTn id="1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 calcmode="lin" valueType="num">
                                      <p:cBhvr additive="base">
                                        <p:cTn id="2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1930</TotalTime>
  <Words>2084</Words>
  <Application>Microsoft Office PowerPoint</Application>
  <PresentationFormat>On-screen Show (4:3)</PresentationFormat>
  <Paragraphs>369</Paragraphs>
  <Slides>45</Slides>
  <Notes>0</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Concourse</vt:lpstr>
      <vt:lpstr>Understanding the Implication of  Online Education in US              </vt:lpstr>
      <vt:lpstr>Team Members:</vt:lpstr>
      <vt:lpstr>Overview</vt:lpstr>
      <vt:lpstr>Wholeness of the Project</vt:lpstr>
      <vt:lpstr>Why we choose Online Education?</vt:lpstr>
      <vt:lpstr>Research Questions:</vt:lpstr>
      <vt:lpstr>Research Questions:</vt:lpstr>
      <vt:lpstr>Research Questions:</vt:lpstr>
      <vt:lpstr>Research Questions:</vt:lpstr>
      <vt:lpstr>Research Questions:</vt:lpstr>
      <vt:lpstr>Literature Review</vt:lpstr>
      <vt:lpstr>Literature Review</vt:lpstr>
      <vt:lpstr>Literature Review</vt:lpstr>
      <vt:lpstr>Literature Review</vt:lpstr>
      <vt:lpstr>Literature Review</vt:lpstr>
      <vt:lpstr>Research Hypothesis</vt:lpstr>
      <vt:lpstr>Research Hypothesis</vt:lpstr>
      <vt:lpstr>Research Hypothesis</vt:lpstr>
      <vt:lpstr>Data &amp;  Research Methodology</vt:lpstr>
      <vt:lpstr>Data Source</vt:lpstr>
      <vt:lpstr>Data Source</vt:lpstr>
      <vt:lpstr>Data Cleansing</vt:lpstr>
      <vt:lpstr>Findings/Interpretation</vt:lpstr>
      <vt:lpstr>Findings (1)</vt:lpstr>
      <vt:lpstr>Findings (1) Cont.</vt:lpstr>
      <vt:lpstr>Findings (2)</vt:lpstr>
      <vt:lpstr>Findings (3)</vt:lpstr>
      <vt:lpstr>Findings (3) Cont.</vt:lpstr>
      <vt:lpstr>Findings (4)</vt:lpstr>
      <vt:lpstr>Findings (5)</vt:lpstr>
      <vt:lpstr>Conclusion</vt:lpstr>
      <vt:lpstr>Conclusion</vt:lpstr>
      <vt:lpstr>Conclusion Cont.</vt:lpstr>
      <vt:lpstr>Summary of Online Education  (Take ins for the society)</vt:lpstr>
      <vt:lpstr>Do you believe Online Education will replace Face-to Face Education?</vt:lpstr>
      <vt:lpstr>Do you believe Online Education will replace Face-to Face Education?</vt:lpstr>
      <vt:lpstr>Limitation</vt:lpstr>
      <vt:lpstr>Limitation</vt:lpstr>
      <vt:lpstr>Options for  Future Research</vt:lpstr>
      <vt:lpstr>Options for Future Research</vt:lpstr>
      <vt:lpstr>Relationship with SCI</vt:lpstr>
      <vt:lpstr>Relationship with SCI</vt:lpstr>
      <vt:lpstr>Slide 43</vt:lpstr>
      <vt:lpstr>Slide 44</vt:lpstr>
      <vt:lpstr>Slide 45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&amp; Data Mining</dc:title>
  <dc:creator>HC</dc:creator>
  <cp:lastModifiedBy>HC</cp:lastModifiedBy>
  <cp:revision>640</cp:revision>
  <dcterms:created xsi:type="dcterms:W3CDTF">2014-05-17T04:28:56Z</dcterms:created>
  <dcterms:modified xsi:type="dcterms:W3CDTF">2014-05-22T14:36:49Z</dcterms:modified>
</cp:coreProperties>
</file>