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  <p:sldMasterId id="2147483864" r:id="rId5"/>
  </p:sldMasterIdLst>
  <p:notesMasterIdLst>
    <p:notesMasterId r:id="rId13"/>
  </p:notesMasterIdLst>
  <p:handoutMasterIdLst>
    <p:handoutMasterId r:id="rId14"/>
  </p:handoutMasterIdLst>
  <p:sldIdLst>
    <p:sldId id="256" r:id="rId6"/>
    <p:sldId id="270" r:id="rId7"/>
    <p:sldId id="264" r:id="rId8"/>
    <p:sldId id="265" r:id="rId9"/>
    <p:sldId id="266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189A3-C075-4448-821D-0A8022D9B863}" v="7" dt="2024-10-08T21:18:27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5972D-5D61-4D4F-B9EF-D8324323EC6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73BF9-5506-43A8-8708-E3847B930261}">
      <dgm:prSet custT="1"/>
      <dgm:spPr/>
      <dgm:t>
        <a:bodyPr/>
        <a:lstStyle/>
        <a:p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73% - 3 in 4 Americans </a:t>
          </a:r>
          <a:r>
            <a:rPr lang="en-US" sz="20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drink coffee every day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D9B286-3FF1-43D2-A034-F2DE349289A0}" type="parTrans" cxnId="{363298BB-7676-4ECD-9C8E-29F3FD39C923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E9FC390-7D00-4D50-97DE-A84F47E6322C}" type="sibTrans" cxnId="{363298BB-7676-4ECD-9C8E-29F3FD39C923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5BD4FDA-86F1-4E76-9A5E-D644ECA28BF1}">
      <dgm:prSet custT="1"/>
      <dgm:spPr/>
      <dgm:t>
        <a:bodyPr/>
        <a:lstStyle/>
        <a:p>
          <a:r>
            <a:rPr lang="en-US" sz="20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 to 5 cups</a:t>
          </a:r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 of coffee a day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ED79518-5242-4746-A1A1-A357651AF4B6}" type="parTrans" cxnId="{82F9C4EC-E92B-4D8B-A289-01DBAC64B04B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F0BC58D-3D7F-4A3B-B074-369E9EA05CB4}" type="sibTrans" cxnId="{82F9C4EC-E92B-4D8B-A289-01DBAC64B04B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147351B-5246-4725-AC1D-E3D4A273D396}">
      <dgm:prSet custT="1"/>
      <dgm:spPr/>
      <dgm:t>
        <a:bodyPr/>
        <a:lstStyle/>
        <a:p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51%  Weekly - people </a:t>
          </a:r>
          <a:r>
            <a:rPr lang="en-US" sz="20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purchase coffee from a coffee shop</a:t>
          </a:r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 at least once a week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3AF8565-B099-44AE-8FF1-E22BCAA89398}" type="parTrans" cxnId="{AAB5725D-7E2A-4EC7-BBB6-74D240C9232D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45FB0D2-E9D5-4B24-B125-9C364B684CA4}" type="sibTrans" cxnId="{AAB5725D-7E2A-4EC7-BBB6-74D240C9232D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B2938F3-39D0-49B4-AB44-35EFA7EDC769}">
      <dgm:prSet custT="1"/>
      <dgm:spPr/>
      <dgm:t>
        <a:bodyPr/>
        <a:lstStyle/>
        <a:p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48% of people agree that </a:t>
          </a:r>
          <a:r>
            <a:rPr lang="en-US" sz="20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drinking coffee benefits their health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B39EF5A-7EED-4749-9123-3864EF0CD18E}" type="parTrans" cxnId="{7657ABAD-8C3C-4820-B9DF-46FFBA9EE2F8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B403ABC-4666-431C-BA04-0C4A67AA353B}" type="sibTrans" cxnId="{7657ABAD-8C3C-4820-B9DF-46FFBA9EE2F8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BCDC525-AD45-4E6A-B925-2FFDF98BD1FA}">
      <dgm:prSet custT="1"/>
      <dgm:spPr/>
      <dgm:t>
        <a:bodyPr/>
        <a:lstStyle/>
        <a:p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48% of people report </a:t>
          </a:r>
          <a:r>
            <a:rPr lang="en-US" sz="20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Starbucks coffee is their favorite brand</a:t>
          </a:r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while 45% prefer Dunkin' coffee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6373C28-411D-4161-87A1-451612C3614E}" type="parTrans" cxnId="{F88D1F8F-32C3-476A-A9B9-B05C579D6E1A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B48DAAB-91D0-4B0C-8737-67D9D626E48D}" type="sibTrans" cxnId="{F88D1F8F-32C3-476A-A9B9-B05C579D6E1A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86501D-12A9-4BA3-9198-6278C624092A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Average Cups</a:t>
          </a:r>
        </a:p>
      </dgm:t>
    </dgm:pt>
    <dgm:pt modelId="{C882F738-99AC-4BFE-964A-B95B0980FA37}" type="parTrans" cxnId="{2DE9DEC9-17A9-4CD5-8652-BBCBE9AC0D67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6BC7879-B173-4251-AE62-0CECD22E0EB0}" type="sibTrans" cxnId="{2DE9DEC9-17A9-4CD5-8652-BBCBE9AC0D67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5A6D7C7-24D1-4B96-BE61-2D9E66FD2F8B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Daily Drinkers</a:t>
          </a:r>
        </a:p>
      </dgm:t>
    </dgm:pt>
    <dgm:pt modelId="{162F1E76-B6C6-49E9-BE30-7FBD9498B3F8}" type="parTrans" cxnId="{8D822302-8305-4C3E-99F2-A134D846A9B9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B658DB8-EFC3-432F-8B75-2A10AB64FEE6}" type="sibTrans" cxnId="{8D822302-8305-4C3E-99F2-A134D846A9B9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8B43897-5B99-4E58-A7F1-82DB954BD076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Coffee Shop Purchase</a:t>
          </a:r>
        </a:p>
      </dgm:t>
    </dgm:pt>
    <dgm:pt modelId="{C24A7360-7069-45D3-9C25-D6F9AF81996E}" type="parTrans" cxnId="{8C9ADCCC-1A72-45E5-B47A-A302EF2EF173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C8CBE9E-90D3-4DAB-8C04-C2431D193D57}" type="sibTrans" cxnId="{8C9ADCCC-1A72-45E5-B47A-A302EF2EF173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0CF5AE5-AC78-4C6D-843D-57B34B603953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Health Benefits </a:t>
          </a:r>
        </a:p>
      </dgm:t>
    </dgm:pt>
    <dgm:pt modelId="{F088E886-E5A5-4CA6-B199-C395B878C5A5}" type="parTrans" cxnId="{7B1E3150-E39F-4D73-BA34-23F763F1902D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61C40D3-AB34-4611-A616-8ED1F01A561F}" type="sibTrans" cxnId="{7B1E3150-E39F-4D73-BA34-23F763F1902D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61FE6E1-F0A6-4C6E-BFED-01F6E510D99B}">
      <dgm:prSet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Coffee Chain</a:t>
          </a:r>
        </a:p>
      </dgm:t>
    </dgm:pt>
    <dgm:pt modelId="{D1CDE347-8818-4697-AE7D-82BD61016DB1}" type="parTrans" cxnId="{85CA6B9C-8E33-4C2A-9DE7-6D7C9FABB476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1B13F62-CDB0-4229-BA32-B2B802EB44BC}" type="sibTrans" cxnId="{85CA6B9C-8E33-4C2A-9DE7-6D7C9FABB476}">
      <dgm:prSet/>
      <dgm:spPr/>
      <dgm:t>
        <a:bodyPr/>
        <a:lstStyle/>
        <a:p>
          <a:endParaRPr lang="en-IN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5E34ECA-5BDD-4233-B336-744ACC4D099B}" type="pres">
      <dgm:prSet presAssocID="{2525972D-5D61-4D4F-B9EF-D8324323EC62}" presName="Name0" presStyleCnt="0">
        <dgm:presLayoutVars>
          <dgm:dir/>
          <dgm:animLvl val="lvl"/>
          <dgm:resizeHandles val="exact"/>
        </dgm:presLayoutVars>
      </dgm:prSet>
      <dgm:spPr/>
    </dgm:pt>
    <dgm:pt modelId="{D15A15B0-85C8-463A-8114-EFCE03DAE004}" type="pres">
      <dgm:prSet presAssocID="{C5A6D7C7-24D1-4B96-BE61-2D9E66FD2F8B}" presName="linNode" presStyleCnt="0"/>
      <dgm:spPr/>
    </dgm:pt>
    <dgm:pt modelId="{B6923F50-2BD2-4FDA-84F9-05D68FD75190}" type="pres">
      <dgm:prSet presAssocID="{C5A6D7C7-24D1-4B96-BE61-2D9E66FD2F8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29C878-813C-4B87-AED6-22DE58B0FC20}" type="pres">
      <dgm:prSet presAssocID="{C5A6D7C7-24D1-4B96-BE61-2D9E66FD2F8B}" presName="descendantText" presStyleLbl="alignAccFollowNode1" presStyleIdx="0" presStyleCnt="5">
        <dgm:presLayoutVars>
          <dgm:bulletEnabled val="1"/>
        </dgm:presLayoutVars>
      </dgm:prSet>
      <dgm:spPr/>
    </dgm:pt>
    <dgm:pt modelId="{46820C50-8BDD-494E-A93A-699D301505E8}" type="pres">
      <dgm:prSet presAssocID="{EB658DB8-EFC3-432F-8B75-2A10AB64FEE6}" presName="sp" presStyleCnt="0"/>
      <dgm:spPr/>
    </dgm:pt>
    <dgm:pt modelId="{6FFCE6C9-A4AC-4AE0-BDEB-B028FABCAE7C}" type="pres">
      <dgm:prSet presAssocID="{A786501D-12A9-4BA3-9198-6278C624092A}" presName="linNode" presStyleCnt="0"/>
      <dgm:spPr/>
    </dgm:pt>
    <dgm:pt modelId="{B535B44B-0AE0-46CD-B02D-F034B8535E43}" type="pres">
      <dgm:prSet presAssocID="{A786501D-12A9-4BA3-9198-6278C624092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0F5D595-AAA5-4622-922A-A348D14EA50C}" type="pres">
      <dgm:prSet presAssocID="{A786501D-12A9-4BA3-9198-6278C624092A}" presName="descendantText" presStyleLbl="alignAccFollowNode1" presStyleIdx="1" presStyleCnt="5">
        <dgm:presLayoutVars>
          <dgm:bulletEnabled val="1"/>
        </dgm:presLayoutVars>
      </dgm:prSet>
      <dgm:spPr/>
    </dgm:pt>
    <dgm:pt modelId="{35E9C110-5C3A-4355-9437-FEFD6BAEB1A0}" type="pres">
      <dgm:prSet presAssocID="{36BC7879-B173-4251-AE62-0CECD22E0EB0}" presName="sp" presStyleCnt="0"/>
      <dgm:spPr/>
    </dgm:pt>
    <dgm:pt modelId="{C7227F90-3F90-48AD-97B3-C9A9B3533B15}" type="pres">
      <dgm:prSet presAssocID="{68B43897-5B99-4E58-A7F1-82DB954BD076}" presName="linNode" presStyleCnt="0"/>
      <dgm:spPr/>
    </dgm:pt>
    <dgm:pt modelId="{CFAB1684-4F8D-463C-BBF9-BFDFFBCC4ED4}" type="pres">
      <dgm:prSet presAssocID="{68B43897-5B99-4E58-A7F1-82DB954BD07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70AAD4F-1CD3-4970-BE1C-46B57953BFCF}" type="pres">
      <dgm:prSet presAssocID="{68B43897-5B99-4E58-A7F1-82DB954BD076}" presName="descendantText" presStyleLbl="alignAccFollowNode1" presStyleIdx="2" presStyleCnt="5">
        <dgm:presLayoutVars>
          <dgm:bulletEnabled val="1"/>
        </dgm:presLayoutVars>
      </dgm:prSet>
      <dgm:spPr/>
    </dgm:pt>
    <dgm:pt modelId="{285C3BF6-988A-42A7-8E22-EFB961476F11}" type="pres">
      <dgm:prSet presAssocID="{3C8CBE9E-90D3-4DAB-8C04-C2431D193D57}" presName="sp" presStyleCnt="0"/>
      <dgm:spPr/>
    </dgm:pt>
    <dgm:pt modelId="{9FD1F11A-38A3-467D-B0C7-815F2EADF389}" type="pres">
      <dgm:prSet presAssocID="{60CF5AE5-AC78-4C6D-843D-57B34B603953}" presName="linNode" presStyleCnt="0"/>
      <dgm:spPr/>
    </dgm:pt>
    <dgm:pt modelId="{59670C6F-52CC-46C0-9E41-50B6C226109F}" type="pres">
      <dgm:prSet presAssocID="{60CF5AE5-AC78-4C6D-843D-57B34B60395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442D9E7-78DB-41A2-81A2-2047BC29A242}" type="pres">
      <dgm:prSet presAssocID="{60CF5AE5-AC78-4C6D-843D-57B34B603953}" presName="descendantText" presStyleLbl="alignAccFollowNode1" presStyleIdx="3" presStyleCnt="5">
        <dgm:presLayoutVars>
          <dgm:bulletEnabled val="1"/>
        </dgm:presLayoutVars>
      </dgm:prSet>
      <dgm:spPr/>
    </dgm:pt>
    <dgm:pt modelId="{D5027B50-1E7C-4A23-9C3F-59DBAE4E3958}" type="pres">
      <dgm:prSet presAssocID="{861C40D3-AB34-4611-A616-8ED1F01A561F}" presName="sp" presStyleCnt="0"/>
      <dgm:spPr/>
    </dgm:pt>
    <dgm:pt modelId="{59AAAF1A-82CE-4F76-9BEE-54A12E899DEE}" type="pres">
      <dgm:prSet presAssocID="{B61FE6E1-F0A6-4C6E-BFED-01F6E510D99B}" presName="linNode" presStyleCnt="0"/>
      <dgm:spPr/>
    </dgm:pt>
    <dgm:pt modelId="{095A616B-F0D8-430C-878F-C01E04167E54}" type="pres">
      <dgm:prSet presAssocID="{B61FE6E1-F0A6-4C6E-BFED-01F6E510D99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CCB3F2D-C85D-4B74-958A-B3DDFA134FFC}" type="pres">
      <dgm:prSet presAssocID="{B61FE6E1-F0A6-4C6E-BFED-01F6E510D99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D822302-8305-4C3E-99F2-A134D846A9B9}" srcId="{2525972D-5D61-4D4F-B9EF-D8324323EC62}" destId="{C5A6D7C7-24D1-4B96-BE61-2D9E66FD2F8B}" srcOrd="0" destOrd="0" parTransId="{162F1E76-B6C6-49E9-BE30-7FBD9498B3F8}" sibTransId="{EB658DB8-EFC3-432F-8B75-2A10AB64FEE6}"/>
    <dgm:cxn modelId="{41B9CE06-594E-46A3-999E-AB8883C92157}" type="presOf" srcId="{CBCDC525-AD45-4E6A-B925-2FFDF98BD1FA}" destId="{2CCB3F2D-C85D-4B74-958A-B3DDFA134FFC}" srcOrd="0" destOrd="0" presId="urn:microsoft.com/office/officeart/2005/8/layout/vList5"/>
    <dgm:cxn modelId="{8097BA2D-4785-4887-BDF1-627D844E7709}" type="presOf" srcId="{B61FE6E1-F0A6-4C6E-BFED-01F6E510D99B}" destId="{095A616B-F0D8-430C-878F-C01E04167E54}" srcOrd="0" destOrd="0" presId="urn:microsoft.com/office/officeart/2005/8/layout/vList5"/>
    <dgm:cxn modelId="{AAB5725D-7E2A-4EC7-BBB6-74D240C9232D}" srcId="{68B43897-5B99-4E58-A7F1-82DB954BD076}" destId="{7147351B-5246-4725-AC1D-E3D4A273D396}" srcOrd="0" destOrd="0" parTransId="{B3AF8565-B099-44AE-8FF1-E22BCAA89398}" sibTransId="{045FB0D2-E9D5-4B24-B125-9C364B684CA4}"/>
    <dgm:cxn modelId="{CF9CF45D-AF19-46F4-B5BD-738E9DBBA177}" type="presOf" srcId="{68B43897-5B99-4E58-A7F1-82DB954BD076}" destId="{CFAB1684-4F8D-463C-BBF9-BFDFFBCC4ED4}" srcOrd="0" destOrd="0" presId="urn:microsoft.com/office/officeart/2005/8/layout/vList5"/>
    <dgm:cxn modelId="{48050C45-724E-40D8-996D-D7B5D706F455}" type="presOf" srcId="{7147351B-5246-4725-AC1D-E3D4A273D396}" destId="{170AAD4F-1CD3-4970-BE1C-46B57953BFCF}" srcOrd="0" destOrd="0" presId="urn:microsoft.com/office/officeart/2005/8/layout/vList5"/>
    <dgm:cxn modelId="{8CAB4945-408B-499F-A623-FBFDDA86B4BF}" type="presOf" srcId="{C5A6D7C7-24D1-4B96-BE61-2D9E66FD2F8B}" destId="{B6923F50-2BD2-4FDA-84F9-05D68FD75190}" srcOrd="0" destOrd="0" presId="urn:microsoft.com/office/officeart/2005/8/layout/vList5"/>
    <dgm:cxn modelId="{7B1E3150-E39F-4D73-BA34-23F763F1902D}" srcId="{2525972D-5D61-4D4F-B9EF-D8324323EC62}" destId="{60CF5AE5-AC78-4C6D-843D-57B34B603953}" srcOrd="3" destOrd="0" parTransId="{F088E886-E5A5-4CA6-B199-C395B878C5A5}" sibTransId="{861C40D3-AB34-4611-A616-8ED1F01A561F}"/>
    <dgm:cxn modelId="{F88D1F8F-32C3-476A-A9B9-B05C579D6E1A}" srcId="{B61FE6E1-F0A6-4C6E-BFED-01F6E510D99B}" destId="{CBCDC525-AD45-4E6A-B925-2FFDF98BD1FA}" srcOrd="0" destOrd="0" parTransId="{16373C28-411D-4161-87A1-451612C3614E}" sibTransId="{FB48DAAB-91D0-4B0C-8737-67D9D626E48D}"/>
    <dgm:cxn modelId="{85CA6B9C-8E33-4C2A-9DE7-6D7C9FABB476}" srcId="{2525972D-5D61-4D4F-B9EF-D8324323EC62}" destId="{B61FE6E1-F0A6-4C6E-BFED-01F6E510D99B}" srcOrd="4" destOrd="0" parTransId="{D1CDE347-8818-4697-AE7D-82BD61016DB1}" sibTransId="{61B13F62-CDB0-4229-BA32-B2B802EB44BC}"/>
    <dgm:cxn modelId="{232326A6-A271-472F-9F80-EB698708BFC9}" type="presOf" srcId="{40D73BF9-5506-43A8-8708-E3847B930261}" destId="{DE29C878-813C-4B87-AED6-22DE58B0FC20}" srcOrd="0" destOrd="0" presId="urn:microsoft.com/office/officeart/2005/8/layout/vList5"/>
    <dgm:cxn modelId="{A9288FA9-941A-43DE-B65B-A74E1DE595ED}" type="presOf" srcId="{0B2938F3-39D0-49B4-AB44-35EFA7EDC769}" destId="{8442D9E7-78DB-41A2-81A2-2047BC29A242}" srcOrd="0" destOrd="0" presId="urn:microsoft.com/office/officeart/2005/8/layout/vList5"/>
    <dgm:cxn modelId="{7657ABAD-8C3C-4820-B9DF-46FFBA9EE2F8}" srcId="{60CF5AE5-AC78-4C6D-843D-57B34B603953}" destId="{0B2938F3-39D0-49B4-AB44-35EFA7EDC769}" srcOrd="0" destOrd="0" parTransId="{9B39EF5A-7EED-4749-9123-3864EF0CD18E}" sibTransId="{6B403ABC-4666-431C-BA04-0C4A67AA353B}"/>
    <dgm:cxn modelId="{363298BB-7676-4ECD-9C8E-29F3FD39C923}" srcId="{C5A6D7C7-24D1-4B96-BE61-2D9E66FD2F8B}" destId="{40D73BF9-5506-43A8-8708-E3847B930261}" srcOrd="0" destOrd="0" parTransId="{4CD9B286-3FF1-43D2-A034-F2DE349289A0}" sibTransId="{0E9FC390-7D00-4D50-97DE-A84F47E6322C}"/>
    <dgm:cxn modelId="{49052CC5-3B23-4673-9BA3-E511154E6BE6}" type="presOf" srcId="{A786501D-12A9-4BA3-9198-6278C624092A}" destId="{B535B44B-0AE0-46CD-B02D-F034B8535E43}" srcOrd="0" destOrd="0" presId="urn:microsoft.com/office/officeart/2005/8/layout/vList5"/>
    <dgm:cxn modelId="{2DE9DEC9-17A9-4CD5-8652-BBCBE9AC0D67}" srcId="{2525972D-5D61-4D4F-B9EF-D8324323EC62}" destId="{A786501D-12A9-4BA3-9198-6278C624092A}" srcOrd="1" destOrd="0" parTransId="{C882F738-99AC-4BFE-964A-B95B0980FA37}" sibTransId="{36BC7879-B173-4251-AE62-0CECD22E0EB0}"/>
    <dgm:cxn modelId="{1BFCC5CA-2AE4-4629-A8AB-FD6D7B221BDB}" type="presOf" srcId="{60CF5AE5-AC78-4C6D-843D-57B34B603953}" destId="{59670C6F-52CC-46C0-9E41-50B6C226109F}" srcOrd="0" destOrd="0" presId="urn:microsoft.com/office/officeart/2005/8/layout/vList5"/>
    <dgm:cxn modelId="{8C9ADCCC-1A72-45E5-B47A-A302EF2EF173}" srcId="{2525972D-5D61-4D4F-B9EF-D8324323EC62}" destId="{68B43897-5B99-4E58-A7F1-82DB954BD076}" srcOrd="2" destOrd="0" parTransId="{C24A7360-7069-45D3-9C25-D6F9AF81996E}" sibTransId="{3C8CBE9E-90D3-4DAB-8C04-C2431D193D57}"/>
    <dgm:cxn modelId="{ED52FAE2-80CC-4E6C-984B-AAA54AD0BA05}" type="presOf" srcId="{2525972D-5D61-4D4F-B9EF-D8324323EC62}" destId="{25E34ECA-5BDD-4233-B336-744ACC4D099B}" srcOrd="0" destOrd="0" presId="urn:microsoft.com/office/officeart/2005/8/layout/vList5"/>
    <dgm:cxn modelId="{82F9C4EC-E92B-4D8B-A289-01DBAC64B04B}" srcId="{A786501D-12A9-4BA3-9198-6278C624092A}" destId="{25BD4FDA-86F1-4E76-9A5E-D644ECA28BF1}" srcOrd="0" destOrd="0" parTransId="{7ED79518-5242-4746-A1A1-A357651AF4B6}" sibTransId="{6F0BC58D-3D7F-4A3B-B074-369E9EA05CB4}"/>
    <dgm:cxn modelId="{F4CA60FA-909D-4B8B-BC36-76B8D4653D2E}" type="presOf" srcId="{25BD4FDA-86F1-4E76-9A5E-D644ECA28BF1}" destId="{D0F5D595-AAA5-4622-922A-A348D14EA50C}" srcOrd="0" destOrd="0" presId="urn:microsoft.com/office/officeart/2005/8/layout/vList5"/>
    <dgm:cxn modelId="{906EDE56-1F9C-4BFF-8FC1-426F8C726874}" type="presParOf" srcId="{25E34ECA-5BDD-4233-B336-744ACC4D099B}" destId="{D15A15B0-85C8-463A-8114-EFCE03DAE004}" srcOrd="0" destOrd="0" presId="urn:microsoft.com/office/officeart/2005/8/layout/vList5"/>
    <dgm:cxn modelId="{3BE08FDE-A880-440E-A6E4-2E71582BDFA0}" type="presParOf" srcId="{D15A15B0-85C8-463A-8114-EFCE03DAE004}" destId="{B6923F50-2BD2-4FDA-84F9-05D68FD75190}" srcOrd="0" destOrd="0" presId="urn:microsoft.com/office/officeart/2005/8/layout/vList5"/>
    <dgm:cxn modelId="{63A5A73C-2521-469D-AC8A-CCA00AB23FB7}" type="presParOf" srcId="{D15A15B0-85C8-463A-8114-EFCE03DAE004}" destId="{DE29C878-813C-4B87-AED6-22DE58B0FC20}" srcOrd="1" destOrd="0" presId="urn:microsoft.com/office/officeart/2005/8/layout/vList5"/>
    <dgm:cxn modelId="{824D171F-99F7-4012-836C-9814D2DA6FE8}" type="presParOf" srcId="{25E34ECA-5BDD-4233-B336-744ACC4D099B}" destId="{46820C50-8BDD-494E-A93A-699D301505E8}" srcOrd="1" destOrd="0" presId="urn:microsoft.com/office/officeart/2005/8/layout/vList5"/>
    <dgm:cxn modelId="{39F584E9-3FDF-41EB-BEB2-FA78C8B70AD1}" type="presParOf" srcId="{25E34ECA-5BDD-4233-B336-744ACC4D099B}" destId="{6FFCE6C9-A4AC-4AE0-BDEB-B028FABCAE7C}" srcOrd="2" destOrd="0" presId="urn:microsoft.com/office/officeart/2005/8/layout/vList5"/>
    <dgm:cxn modelId="{1B3E43A2-2E3C-4B42-A8CC-6FD6486CF13B}" type="presParOf" srcId="{6FFCE6C9-A4AC-4AE0-BDEB-B028FABCAE7C}" destId="{B535B44B-0AE0-46CD-B02D-F034B8535E43}" srcOrd="0" destOrd="0" presId="urn:microsoft.com/office/officeart/2005/8/layout/vList5"/>
    <dgm:cxn modelId="{D0F20768-2203-4CAE-AABA-BD04A1D5EA21}" type="presParOf" srcId="{6FFCE6C9-A4AC-4AE0-BDEB-B028FABCAE7C}" destId="{D0F5D595-AAA5-4622-922A-A348D14EA50C}" srcOrd="1" destOrd="0" presId="urn:microsoft.com/office/officeart/2005/8/layout/vList5"/>
    <dgm:cxn modelId="{038E7436-78D5-4D5A-A7CA-103774705F64}" type="presParOf" srcId="{25E34ECA-5BDD-4233-B336-744ACC4D099B}" destId="{35E9C110-5C3A-4355-9437-FEFD6BAEB1A0}" srcOrd="3" destOrd="0" presId="urn:microsoft.com/office/officeart/2005/8/layout/vList5"/>
    <dgm:cxn modelId="{45B08117-A458-4B5A-9581-7EB2D869A79B}" type="presParOf" srcId="{25E34ECA-5BDD-4233-B336-744ACC4D099B}" destId="{C7227F90-3F90-48AD-97B3-C9A9B3533B15}" srcOrd="4" destOrd="0" presId="urn:microsoft.com/office/officeart/2005/8/layout/vList5"/>
    <dgm:cxn modelId="{0FC78338-A5E0-49A5-9839-78DFD1894395}" type="presParOf" srcId="{C7227F90-3F90-48AD-97B3-C9A9B3533B15}" destId="{CFAB1684-4F8D-463C-BBF9-BFDFFBCC4ED4}" srcOrd="0" destOrd="0" presId="urn:microsoft.com/office/officeart/2005/8/layout/vList5"/>
    <dgm:cxn modelId="{CD333FDE-4A78-4CD1-8084-4369842C987A}" type="presParOf" srcId="{C7227F90-3F90-48AD-97B3-C9A9B3533B15}" destId="{170AAD4F-1CD3-4970-BE1C-46B57953BFCF}" srcOrd="1" destOrd="0" presId="urn:microsoft.com/office/officeart/2005/8/layout/vList5"/>
    <dgm:cxn modelId="{8BAF81CD-88AC-4782-9236-EAED6C28D47F}" type="presParOf" srcId="{25E34ECA-5BDD-4233-B336-744ACC4D099B}" destId="{285C3BF6-988A-42A7-8E22-EFB961476F11}" srcOrd="5" destOrd="0" presId="urn:microsoft.com/office/officeart/2005/8/layout/vList5"/>
    <dgm:cxn modelId="{ABF57AA2-9456-4EC5-8DD5-42CA352ABB4D}" type="presParOf" srcId="{25E34ECA-5BDD-4233-B336-744ACC4D099B}" destId="{9FD1F11A-38A3-467D-B0C7-815F2EADF389}" srcOrd="6" destOrd="0" presId="urn:microsoft.com/office/officeart/2005/8/layout/vList5"/>
    <dgm:cxn modelId="{230BC312-538C-469F-A05A-2D8BB0FAE59F}" type="presParOf" srcId="{9FD1F11A-38A3-467D-B0C7-815F2EADF389}" destId="{59670C6F-52CC-46C0-9E41-50B6C226109F}" srcOrd="0" destOrd="0" presId="urn:microsoft.com/office/officeart/2005/8/layout/vList5"/>
    <dgm:cxn modelId="{53133C37-0541-45C4-94AA-7851872E3FAE}" type="presParOf" srcId="{9FD1F11A-38A3-467D-B0C7-815F2EADF389}" destId="{8442D9E7-78DB-41A2-81A2-2047BC29A242}" srcOrd="1" destOrd="0" presId="urn:microsoft.com/office/officeart/2005/8/layout/vList5"/>
    <dgm:cxn modelId="{B320B68D-16F8-4155-BD1B-83242229AFE1}" type="presParOf" srcId="{25E34ECA-5BDD-4233-B336-744ACC4D099B}" destId="{D5027B50-1E7C-4A23-9C3F-59DBAE4E3958}" srcOrd="7" destOrd="0" presId="urn:microsoft.com/office/officeart/2005/8/layout/vList5"/>
    <dgm:cxn modelId="{1C9F9CC8-8D1E-4CE2-B531-FACA9C3B2A7E}" type="presParOf" srcId="{25E34ECA-5BDD-4233-B336-744ACC4D099B}" destId="{59AAAF1A-82CE-4F76-9BEE-54A12E899DEE}" srcOrd="8" destOrd="0" presId="urn:microsoft.com/office/officeart/2005/8/layout/vList5"/>
    <dgm:cxn modelId="{A1FB4EAA-4E7F-42D1-8D53-64A7E3152976}" type="presParOf" srcId="{59AAAF1A-82CE-4F76-9BEE-54A12E899DEE}" destId="{095A616B-F0D8-430C-878F-C01E04167E54}" srcOrd="0" destOrd="0" presId="urn:microsoft.com/office/officeart/2005/8/layout/vList5"/>
    <dgm:cxn modelId="{4D071837-279E-4DD3-BB4C-B43EBD14E4B4}" type="presParOf" srcId="{59AAAF1A-82CE-4F76-9BEE-54A12E899DEE}" destId="{2CCB3F2D-C85D-4B74-958A-B3DDFA134F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9C878-813C-4B87-AED6-22DE58B0FC20}">
      <dsp:nvSpPr>
        <dsp:cNvPr id="0" name=""/>
        <dsp:cNvSpPr/>
      </dsp:nvSpPr>
      <dsp:spPr>
        <a:xfrm rot="5400000">
          <a:off x="6475092" y="-2804364"/>
          <a:ext cx="618336" cy="638518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73% - 3 in 4 Americans </a:t>
          </a:r>
          <a:r>
            <a:rPr lang="en-US" sz="20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drink coffee every day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591668" y="109245"/>
        <a:ext cx="6355001" cy="557966"/>
      </dsp:txXfrm>
    </dsp:sp>
    <dsp:sp modelId="{B6923F50-2BD2-4FDA-84F9-05D68FD75190}">
      <dsp:nvSpPr>
        <dsp:cNvPr id="0" name=""/>
        <dsp:cNvSpPr/>
      </dsp:nvSpPr>
      <dsp:spPr>
        <a:xfrm>
          <a:off x="0" y="1767"/>
          <a:ext cx="3591667" cy="7729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Daily Drinkers</a:t>
          </a:r>
        </a:p>
      </dsp:txBody>
      <dsp:txXfrm>
        <a:off x="37731" y="39498"/>
        <a:ext cx="3516205" cy="697459"/>
      </dsp:txXfrm>
    </dsp:sp>
    <dsp:sp modelId="{D0F5D595-AAA5-4622-922A-A348D14EA50C}">
      <dsp:nvSpPr>
        <dsp:cNvPr id="0" name=""/>
        <dsp:cNvSpPr/>
      </dsp:nvSpPr>
      <dsp:spPr>
        <a:xfrm rot="5400000">
          <a:off x="6475092" y="-1992797"/>
          <a:ext cx="618336" cy="638518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 to 5 cups</a:t>
          </a: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 of coffee a day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591668" y="920812"/>
        <a:ext cx="6355001" cy="557966"/>
      </dsp:txXfrm>
    </dsp:sp>
    <dsp:sp modelId="{B535B44B-0AE0-46CD-B02D-F034B8535E43}">
      <dsp:nvSpPr>
        <dsp:cNvPr id="0" name=""/>
        <dsp:cNvSpPr/>
      </dsp:nvSpPr>
      <dsp:spPr>
        <a:xfrm>
          <a:off x="0" y="813334"/>
          <a:ext cx="3591667" cy="772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Average Cups</a:t>
          </a:r>
        </a:p>
      </dsp:txBody>
      <dsp:txXfrm>
        <a:off x="37731" y="851065"/>
        <a:ext cx="3516205" cy="697459"/>
      </dsp:txXfrm>
    </dsp:sp>
    <dsp:sp modelId="{170AAD4F-1CD3-4970-BE1C-46B57953BFCF}">
      <dsp:nvSpPr>
        <dsp:cNvPr id="0" name=""/>
        <dsp:cNvSpPr/>
      </dsp:nvSpPr>
      <dsp:spPr>
        <a:xfrm rot="5400000">
          <a:off x="6475092" y="-1181230"/>
          <a:ext cx="618336" cy="638518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51%  Weekly - people </a:t>
          </a:r>
          <a:r>
            <a:rPr lang="en-US" sz="20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purchase coffee from a coffee shop</a:t>
          </a: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 at least once a week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591668" y="1732379"/>
        <a:ext cx="6355001" cy="557966"/>
      </dsp:txXfrm>
    </dsp:sp>
    <dsp:sp modelId="{CFAB1684-4F8D-463C-BBF9-BFDFFBCC4ED4}">
      <dsp:nvSpPr>
        <dsp:cNvPr id="0" name=""/>
        <dsp:cNvSpPr/>
      </dsp:nvSpPr>
      <dsp:spPr>
        <a:xfrm>
          <a:off x="0" y="1624901"/>
          <a:ext cx="3591667" cy="7729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Coffee Shop Purchase</a:t>
          </a:r>
        </a:p>
      </dsp:txBody>
      <dsp:txXfrm>
        <a:off x="37731" y="1662632"/>
        <a:ext cx="3516205" cy="697459"/>
      </dsp:txXfrm>
    </dsp:sp>
    <dsp:sp modelId="{8442D9E7-78DB-41A2-81A2-2047BC29A242}">
      <dsp:nvSpPr>
        <dsp:cNvPr id="0" name=""/>
        <dsp:cNvSpPr/>
      </dsp:nvSpPr>
      <dsp:spPr>
        <a:xfrm rot="5400000">
          <a:off x="6475092" y="-369663"/>
          <a:ext cx="618336" cy="638518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48% of people agree that </a:t>
          </a:r>
          <a:r>
            <a:rPr lang="en-US" sz="20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drinking coffee benefits their health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591668" y="2543946"/>
        <a:ext cx="6355001" cy="557966"/>
      </dsp:txXfrm>
    </dsp:sp>
    <dsp:sp modelId="{59670C6F-52CC-46C0-9E41-50B6C226109F}">
      <dsp:nvSpPr>
        <dsp:cNvPr id="0" name=""/>
        <dsp:cNvSpPr/>
      </dsp:nvSpPr>
      <dsp:spPr>
        <a:xfrm>
          <a:off x="0" y="2436469"/>
          <a:ext cx="3591667" cy="7729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Health Benefits </a:t>
          </a:r>
        </a:p>
      </dsp:txBody>
      <dsp:txXfrm>
        <a:off x="37731" y="2474200"/>
        <a:ext cx="3516205" cy="697459"/>
      </dsp:txXfrm>
    </dsp:sp>
    <dsp:sp modelId="{2CCB3F2D-C85D-4B74-958A-B3DDFA134FFC}">
      <dsp:nvSpPr>
        <dsp:cNvPr id="0" name=""/>
        <dsp:cNvSpPr/>
      </dsp:nvSpPr>
      <dsp:spPr>
        <a:xfrm rot="5400000">
          <a:off x="6475092" y="441903"/>
          <a:ext cx="618336" cy="6385186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48% of people report </a:t>
          </a:r>
          <a:r>
            <a:rPr lang="en-US" sz="20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Starbucks coffee is their favorite brand</a:t>
          </a: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while 45% prefer Dunkin' coffee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3591668" y="3355513"/>
        <a:ext cx="6355001" cy="557966"/>
      </dsp:txXfrm>
    </dsp:sp>
    <dsp:sp modelId="{095A616B-F0D8-430C-878F-C01E04167E54}">
      <dsp:nvSpPr>
        <dsp:cNvPr id="0" name=""/>
        <dsp:cNvSpPr/>
      </dsp:nvSpPr>
      <dsp:spPr>
        <a:xfrm>
          <a:off x="0" y="3248036"/>
          <a:ext cx="3591667" cy="77292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Coffee Chain</a:t>
          </a:r>
        </a:p>
      </dsp:txBody>
      <dsp:txXfrm>
        <a:off x="37731" y="3285767"/>
        <a:ext cx="3516205" cy="697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96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304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0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4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1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11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6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22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8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7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27" t="9091" r="5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FE1B9C8-0443-4506-BBD6-3AF8DE46D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IN" b="0" i="0">
                <a:effectLst/>
                <a:latin typeface="__fkGroteskNeue_598ab8"/>
              </a:rPr>
              <a:t>Coffee Chain Performance Analysis</a:t>
            </a:r>
            <a:endParaRPr lang="en-US" b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2BFACD-C39E-4B4A-5157-ACA665E1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IN"/>
              <a:t>Presented by</a:t>
            </a:r>
          </a:p>
          <a:p>
            <a:r>
              <a:rPr lang="en-IN"/>
              <a:t>Hardi Raval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4C29FE-6D99-4083-90D8-9683EA5D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8C51-0C4D-FA66-EADD-4CCBDD8D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N" dirty="0"/>
              <a:t>Coffee - Statistics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76E8E5A-BC05-CAAB-0FC9-C215198EF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599575"/>
              </p:ext>
            </p:extLst>
          </p:nvPr>
        </p:nvGraphicFramePr>
        <p:xfrm>
          <a:off x="1023938" y="2286000"/>
          <a:ext cx="9976854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78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AFC812-B894-4DF2-B0E7-A7754B035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0C60B-5B07-B2DF-255E-4D8885F6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Coffee – Product Wise Sales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EAC76-53DA-4BEF-9A55-092764198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D8661-3EF2-88E9-5183-3F897A135640}"/>
              </a:ext>
            </a:extLst>
          </p:cNvPr>
          <p:cNvSpPr txBox="1"/>
          <p:nvPr/>
        </p:nvSpPr>
        <p:spPr>
          <a:xfrm>
            <a:off x="1024129" y="2286000"/>
            <a:ext cx="438912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This bar chart displays our product sales in descending order, offering a clear view of each item's performance.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Colombian coffee leads with the highest sales.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Regular espresso has the lowest sales.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DCD60B-A160-7CC8-3F7A-882E9462F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2" t="2" r="-2" b="-3"/>
          <a:stretch/>
        </p:blipFill>
        <p:spPr>
          <a:xfrm>
            <a:off x="6358125" y="1078251"/>
            <a:ext cx="5633378" cy="49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2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3F5E-CD5C-BE96-F2FB-8EBFBC32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F4964-AF45-EF66-414D-6069F36DA4D5}"/>
              </a:ext>
            </a:extLst>
          </p:cNvPr>
          <p:cNvSpPr txBox="1"/>
          <p:nvPr/>
        </p:nvSpPr>
        <p:spPr>
          <a:xfrm>
            <a:off x="753308" y="6035039"/>
            <a:ext cx="10467142" cy="7292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Espresso and coffee products are our most profitable, while tea products generate the least profit.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As shown in the tree map, espresso has approximately $56,000 in profit, while tea has around $43,000.</a:t>
            </a: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75C135B0-79DD-8E12-894B-15C06BD4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39" b="2"/>
          <a:stretch/>
        </p:blipFill>
        <p:spPr>
          <a:xfrm>
            <a:off x="6784822" y="10"/>
            <a:ext cx="5407178" cy="4933940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B8F49A1-E4E2-6119-5679-DB2A4A896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510" r="22463" b="14477"/>
          <a:stretch/>
        </p:blipFill>
        <p:spPr>
          <a:xfrm>
            <a:off x="753308" y="1974912"/>
            <a:ext cx="6043629" cy="40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DE7E-1C72-C645-B8D7-D948F059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Geographical Sales </a:t>
            </a:r>
            <a:br>
              <a:rPr lang="en-US"/>
            </a:br>
            <a:r>
              <a:rPr lang="en-US"/>
              <a:t>by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F12FF-D260-BC74-77D9-A345CE349CC9}"/>
              </a:ext>
            </a:extLst>
          </p:cNvPr>
          <p:cNvSpPr txBox="1"/>
          <p:nvPr/>
        </p:nvSpPr>
        <p:spPr>
          <a:xfrm>
            <a:off x="7868203" y="4074347"/>
            <a:ext cx="4237517" cy="24669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The map displays state-level sales, with California obviously leading as the top-selling region.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dirty="0"/>
              <a:t>The related pie chart offers a more detailed analysis, showcasing California's 11.35% percentage of total sales. In contrast, New Hampshire has the smallest market share, at 1.7%.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3E6B3-6595-F3AE-7E5D-31E9077A6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8" b="19354"/>
          <a:stretch/>
        </p:blipFill>
        <p:spPr>
          <a:xfrm>
            <a:off x="7781925" y="0"/>
            <a:ext cx="4410075" cy="3614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D2E5F8-1741-B0A4-713C-B74AAF0A9D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77" r="31426" b="3"/>
          <a:stretch/>
        </p:blipFill>
        <p:spPr>
          <a:xfrm>
            <a:off x="630460" y="2544713"/>
            <a:ext cx="7389590" cy="40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44C9-7DB3-0644-E692-5DE6BDF7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&amp; Sales</a:t>
            </a:r>
            <a:br>
              <a:rPr lang="en-US" dirty="0"/>
            </a:br>
            <a:r>
              <a:rPr lang="en-IN" sz="1800" b="0" i="0" dirty="0">
                <a:effectLst/>
                <a:latin typeface="__fkGroteskNeue_598ab8"/>
              </a:rPr>
              <a:t>(Monthly Performance)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764D4-5FC6-EEEE-ABB1-F5551861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8" y="2670048"/>
            <a:ext cx="5989839" cy="3368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B0910-FFEB-B5E9-9B4A-1AA38E128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4"/>
          <a:stretch/>
        </p:blipFill>
        <p:spPr>
          <a:xfrm>
            <a:off x="6450343" y="0"/>
            <a:ext cx="576031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EA864D-06D0-DF35-0465-8AD3E7B6FE3F}"/>
              </a:ext>
            </a:extLst>
          </p:cNvPr>
          <p:cNvSpPr txBox="1"/>
          <p:nvPr/>
        </p:nvSpPr>
        <p:spPr>
          <a:xfrm>
            <a:off x="6969967" y="3778898"/>
            <a:ext cx="5240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Sales</a:t>
            </a:r>
            <a:r>
              <a:rPr lang="en-US" dirty="0"/>
              <a:t>: The company seems to struggle to meet its sales target early on, but from month 5 onwards, it achieves and exceeds the target. </a:t>
            </a:r>
          </a:p>
          <a:p>
            <a:endParaRPr lang="en-US" dirty="0"/>
          </a:p>
          <a:p>
            <a:r>
              <a:rPr lang="en-US" b="1" dirty="0"/>
              <a:t>Profit</a:t>
            </a:r>
            <a:r>
              <a:rPr lang="en-US" dirty="0"/>
              <a:t>: The company's actual profit greatly fluctuates after the middle of the year, indicating potentially variable expenses or external factors affecting profitability.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83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0FE8EB58-05EE-1A0C-B75A-238CF33D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09" r="-1" b="1449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223E5D-6D8E-6907-6D8B-F656A9B0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/>
              <a:t>SUmmary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4F4C4C-AB43-648C-7E1C-3D664F4DD69B}"/>
              </a:ext>
            </a:extLst>
          </p:cNvPr>
          <p:cNvSpPr txBox="1"/>
          <p:nvPr/>
        </p:nvSpPr>
        <p:spPr>
          <a:xfrm>
            <a:off x="4971371" y="643467"/>
            <a:ext cx="6574112" cy="5571066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</a:pPr>
            <a:r>
              <a:rPr lang="en-US" sz="2400" dirty="0"/>
              <a:t>In summary, while the chain performs well overall, particularly in its coffee products and top regions, there’s room to optimize profitability and explore new growth opportunities in smaller markets.</a:t>
            </a:r>
          </a:p>
        </p:txBody>
      </p:sp>
    </p:spTree>
    <p:extLst>
      <p:ext uri="{BB962C8B-B14F-4D97-AF65-F5344CB8AC3E}">
        <p14:creationId xmlns:p14="http://schemas.microsoft.com/office/powerpoint/2010/main" val="151885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353</TotalTime>
  <Words>316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__fkGroteskNeue_598ab8</vt:lpstr>
      <vt:lpstr>Arial</vt:lpstr>
      <vt:lpstr>Calibri</vt:lpstr>
      <vt:lpstr>Tw Cen MT</vt:lpstr>
      <vt:lpstr>Tw Cen MT Condensed</vt:lpstr>
      <vt:lpstr>Wingdings 3</vt:lpstr>
      <vt:lpstr>Integral</vt:lpstr>
      <vt:lpstr>1_Integral</vt:lpstr>
      <vt:lpstr>Coffee Chain Performance Analysis</vt:lpstr>
      <vt:lpstr>Coffee - Statistics</vt:lpstr>
      <vt:lpstr>Coffee – Product Wise Sales</vt:lpstr>
      <vt:lpstr>Profit</vt:lpstr>
      <vt:lpstr>Geographical Sales  by State</vt:lpstr>
      <vt:lpstr>Profit &amp; Sales (Monthly Performance)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Hardi Raval</dc:creator>
  <cp:lastModifiedBy>Hardi Raval</cp:lastModifiedBy>
  <cp:revision>12</cp:revision>
  <dcterms:created xsi:type="dcterms:W3CDTF">2024-10-08T19:48:19Z</dcterms:created>
  <dcterms:modified xsi:type="dcterms:W3CDTF">2024-10-10T21:35:15Z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