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93" r:id="rId5"/>
    <p:sldId id="305" r:id="rId6"/>
    <p:sldId id="295" r:id="rId7"/>
    <p:sldId id="296" r:id="rId8"/>
    <p:sldId id="297" r:id="rId9"/>
    <p:sldId id="299" r:id="rId10"/>
    <p:sldId id="298" r:id="rId11"/>
    <p:sldId id="300" r:id="rId12"/>
    <p:sldId id="301" r:id="rId13"/>
    <p:sldId id="302" r:id="rId14"/>
    <p:sldId id="303"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105" autoAdjust="0"/>
  </p:normalViewPr>
  <p:slideViewPr>
    <p:cSldViewPr snapToGrid="0">
      <p:cViewPr varScale="1">
        <p:scale>
          <a:sx n="72" d="100"/>
          <a:sy n="72" d="100"/>
        </p:scale>
        <p:origin x="1104" y="72"/>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11/21/2024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5539410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1685575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1911852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11/21/2024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11/21/2024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11/21/2024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11/21/2024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11/21/2024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11/21/2024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valakhorasani/mobile-device-usage-and-user-behavior-dataset" TargetMode="External"/><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6" y="1681317"/>
            <a:ext cx="9467127" cy="2507226"/>
          </a:xfrm>
        </p:spPr>
        <p:txBody>
          <a:bodyPr/>
          <a:lstStyle/>
          <a:p>
            <a:r>
              <a:rPr lang="en-IN" dirty="0"/>
              <a:t>Mobile Device Usage Patterns and User Behaviour Classification</a:t>
            </a:r>
            <a:endParaRPr lang="en-US" dirty="0"/>
          </a:p>
        </p:txBody>
      </p:sp>
    </p:spTree>
    <p:extLst>
      <p:ext uri="{BB962C8B-B14F-4D97-AF65-F5344CB8AC3E}">
        <p14:creationId xmlns:p14="http://schemas.microsoft.com/office/powerpoint/2010/main" val="3607481390"/>
      </p:ext>
    </p:extLst>
  </p:cSld>
  <p:clrMapOvr>
    <a:masterClrMapping/>
  </p:clrMapOvr>
  <mc:AlternateContent xmlns:mc="http://schemas.openxmlformats.org/markup-compatibility/2006" xmlns:p14="http://schemas.microsoft.com/office/powerpoint/2010/main">
    <mc:Choice Requires="p14">
      <p:transition spd="slow" p14:dur="2000" advTm="1514"/>
    </mc:Choice>
    <mc:Fallback xmlns="">
      <p:transition spd="slow" advTm="151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95C6B-79C4-4C7F-B3B1-A4A12560267D}"/>
              </a:ext>
            </a:extLst>
          </p:cNvPr>
          <p:cNvSpPr>
            <a:spLocks noGrp="1"/>
          </p:cNvSpPr>
          <p:nvPr>
            <p:ph type="title"/>
          </p:nvPr>
        </p:nvSpPr>
        <p:spPr>
          <a:xfrm>
            <a:off x="838200" y="78046"/>
            <a:ext cx="10515600" cy="623703"/>
          </a:xfrm>
        </p:spPr>
        <p:txBody>
          <a:bodyPr/>
          <a:lstStyle/>
          <a:p>
            <a:r>
              <a:rPr lang="en-IN" dirty="0"/>
              <a:t>Screen Time Analytics - Dashboard</a:t>
            </a:r>
          </a:p>
        </p:txBody>
      </p:sp>
      <p:pic>
        <p:nvPicPr>
          <p:cNvPr id="5" name="Picture 4">
            <a:extLst>
              <a:ext uri="{FF2B5EF4-FFF2-40B4-BE49-F238E27FC236}">
                <a16:creationId xmlns:a16="http://schemas.microsoft.com/office/drawing/2014/main" id="{F0D238FF-F3D6-7C2D-C0B5-7152C5D8B51C}"/>
              </a:ext>
            </a:extLst>
          </p:cNvPr>
          <p:cNvPicPr>
            <a:picLocks noChangeAspect="1"/>
          </p:cNvPicPr>
          <p:nvPr/>
        </p:nvPicPr>
        <p:blipFill>
          <a:blip r:embed="rId2"/>
          <a:stretch>
            <a:fillRect/>
          </a:stretch>
        </p:blipFill>
        <p:spPr>
          <a:xfrm>
            <a:off x="2828260" y="701749"/>
            <a:ext cx="7612913" cy="6079598"/>
          </a:xfrm>
          <a:prstGeom prst="rect">
            <a:avLst/>
          </a:prstGeom>
        </p:spPr>
      </p:pic>
    </p:spTree>
    <p:extLst>
      <p:ext uri="{BB962C8B-B14F-4D97-AF65-F5344CB8AC3E}">
        <p14:creationId xmlns:p14="http://schemas.microsoft.com/office/powerpoint/2010/main" val="3164915233"/>
      </p:ext>
    </p:extLst>
  </p:cSld>
  <p:clrMapOvr>
    <a:masterClrMapping/>
  </p:clrMapOvr>
  <mc:AlternateContent xmlns:mc="http://schemas.openxmlformats.org/markup-compatibility/2006" xmlns:p14="http://schemas.microsoft.com/office/powerpoint/2010/main">
    <mc:Choice Requires="p14">
      <p:transition spd="slow" p14:dur="2000" advTm="40533"/>
    </mc:Choice>
    <mc:Fallback xmlns="">
      <p:transition spd="slow" advTm="4053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50EA7-9D93-A28D-84B6-63266E5F3A8E}"/>
              </a:ext>
            </a:extLst>
          </p:cNvPr>
          <p:cNvSpPr>
            <a:spLocks noGrp="1"/>
          </p:cNvSpPr>
          <p:nvPr>
            <p:ph type="title"/>
          </p:nvPr>
        </p:nvSpPr>
        <p:spPr>
          <a:xfrm>
            <a:off x="838200" y="0"/>
            <a:ext cx="10515600" cy="744279"/>
          </a:xfrm>
        </p:spPr>
        <p:txBody>
          <a:bodyPr/>
          <a:lstStyle/>
          <a:p>
            <a:r>
              <a:rPr lang="en-IN" dirty="0"/>
              <a:t>Data Usage Analytics - Dashboard</a:t>
            </a:r>
          </a:p>
        </p:txBody>
      </p:sp>
      <p:pic>
        <p:nvPicPr>
          <p:cNvPr id="5" name="Picture 4">
            <a:extLst>
              <a:ext uri="{FF2B5EF4-FFF2-40B4-BE49-F238E27FC236}">
                <a16:creationId xmlns:a16="http://schemas.microsoft.com/office/drawing/2014/main" id="{C269BC11-365A-17D1-3395-6FA38A817900}"/>
              </a:ext>
            </a:extLst>
          </p:cNvPr>
          <p:cNvPicPr>
            <a:picLocks noChangeAspect="1"/>
          </p:cNvPicPr>
          <p:nvPr/>
        </p:nvPicPr>
        <p:blipFill>
          <a:blip r:embed="rId2"/>
          <a:stretch>
            <a:fillRect/>
          </a:stretch>
        </p:blipFill>
        <p:spPr>
          <a:xfrm>
            <a:off x="2129820" y="633722"/>
            <a:ext cx="8258189" cy="6224278"/>
          </a:xfrm>
          <a:prstGeom prst="rect">
            <a:avLst/>
          </a:prstGeom>
        </p:spPr>
      </p:pic>
    </p:spTree>
    <p:extLst>
      <p:ext uri="{BB962C8B-B14F-4D97-AF65-F5344CB8AC3E}">
        <p14:creationId xmlns:p14="http://schemas.microsoft.com/office/powerpoint/2010/main" val="2251205157"/>
      </p:ext>
    </p:extLst>
  </p:cSld>
  <p:clrMapOvr>
    <a:masterClrMapping/>
  </p:clrMapOvr>
  <mc:AlternateContent xmlns:mc="http://schemas.openxmlformats.org/markup-compatibility/2006" xmlns:p14="http://schemas.microsoft.com/office/powerpoint/2010/main">
    <mc:Choice Requires="p14">
      <p:transition spd="slow" p14:dur="2000" advTm="69297"/>
    </mc:Choice>
    <mc:Fallback xmlns="">
      <p:transition spd="slow" advTm="6929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6" y="1116391"/>
            <a:ext cx="9467127" cy="2527911"/>
          </a:xfrm>
        </p:spPr>
        <p:txBody>
          <a:bodyPr/>
          <a:lstStyle/>
          <a:p>
            <a:r>
              <a:rPr lang="en-US" dirty="0"/>
              <a:t>THANK YOU</a:t>
            </a:r>
          </a:p>
        </p:txBody>
      </p:sp>
    </p:spTree>
    <p:extLst>
      <p:ext uri="{BB962C8B-B14F-4D97-AF65-F5344CB8AC3E}">
        <p14:creationId xmlns:p14="http://schemas.microsoft.com/office/powerpoint/2010/main" val="2184472291"/>
      </p:ext>
    </p:extLst>
  </p:cSld>
  <p:clrMapOvr>
    <a:masterClrMapping/>
  </p:clrMapOvr>
  <mc:AlternateContent xmlns:mc="http://schemas.openxmlformats.org/markup-compatibility/2006" xmlns:p14="http://schemas.microsoft.com/office/powerpoint/2010/main">
    <mc:Choice Requires="p14">
      <p:transition spd="slow" p14:dur="2000" advTm="11907"/>
    </mc:Choice>
    <mc:Fallback xmlns="">
      <p:transition spd="slow" advTm="11907"/>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2EB9FE-3F1B-3BE5-3C2A-F4DE6868C966}"/>
              </a:ext>
            </a:extLst>
          </p:cNvPr>
          <p:cNvSpPr>
            <a:spLocks noGrp="1"/>
          </p:cNvSpPr>
          <p:nvPr>
            <p:ph type="title"/>
          </p:nvPr>
        </p:nvSpPr>
        <p:spPr>
          <a:xfrm>
            <a:off x="838200" y="365760"/>
            <a:ext cx="10515600" cy="1325563"/>
          </a:xfrm>
        </p:spPr>
        <p:txBody>
          <a:bodyPr vert="horz" lIns="91440" tIns="45720" rIns="91440" bIns="45720" rtlCol="0" anchor="ctr" anchorCtr="0">
            <a:normAutofit/>
          </a:bodyPr>
          <a:lstStyle/>
          <a:p>
            <a:r>
              <a:rPr lang="en-US" kern="1200" cap="all" spc="300" baseline="0">
                <a:latin typeface="+mj-lt"/>
                <a:ea typeface="+mj-ea"/>
                <a:cs typeface="+mj-cs"/>
              </a:rPr>
              <a:t>Dataset</a:t>
            </a:r>
          </a:p>
        </p:txBody>
      </p:sp>
      <p:pic>
        <p:nvPicPr>
          <p:cNvPr id="1026" name="Picture 2" descr="Free High-Quality Kaggle Logo for Creative Design">
            <a:extLst>
              <a:ext uri="{FF2B5EF4-FFF2-40B4-BE49-F238E27FC236}">
                <a16:creationId xmlns:a16="http://schemas.microsoft.com/office/drawing/2014/main" id="{3CF96262-BD8F-EAFC-4E8A-08629416ECE0}"/>
              </a:ext>
            </a:extLst>
          </p:cNvPr>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t="11275" r="-1" b="8615"/>
          <a:stretch/>
        </p:blipFill>
        <p:spPr bwMode="auto">
          <a:xfrm>
            <a:off x="933893" y="2413706"/>
            <a:ext cx="2723707" cy="2181929"/>
          </a:xfrm>
          <a:prstGeom prst="rect">
            <a:avLst/>
          </a:prstGeom>
          <a:solidFill>
            <a:srgbClr val="FFFFFF"/>
          </a:solidFill>
        </p:spPr>
      </p:pic>
      <p:sp>
        <p:nvSpPr>
          <p:cNvPr id="8" name="TextBox 7">
            <a:extLst>
              <a:ext uri="{FF2B5EF4-FFF2-40B4-BE49-F238E27FC236}">
                <a16:creationId xmlns:a16="http://schemas.microsoft.com/office/drawing/2014/main" id="{D67B568E-252B-3763-DC18-CC1AB3F3841D}"/>
              </a:ext>
            </a:extLst>
          </p:cNvPr>
          <p:cNvSpPr txBox="1"/>
          <p:nvPr/>
        </p:nvSpPr>
        <p:spPr>
          <a:xfrm>
            <a:off x="4274288" y="1790329"/>
            <a:ext cx="7079511" cy="2569020"/>
          </a:xfrm>
          <a:prstGeom prst="rect">
            <a:avLst/>
          </a:prstGeom>
        </p:spPr>
        <p:txBody>
          <a:bodyPr vert="horz" lIns="91440" tIns="45720" rIns="91440" bIns="45720" rtlCol="0">
            <a:normAutofit/>
          </a:bodyPr>
          <a:lstStyle/>
          <a:p>
            <a:pPr marL="285750" indent="-285750">
              <a:lnSpc>
                <a:spcPct val="90000"/>
              </a:lnSpc>
              <a:spcBef>
                <a:spcPts val="1000"/>
              </a:spcBef>
              <a:buClr>
                <a:schemeClr val="accent2"/>
              </a:buClr>
              <a:buFont typeface="Arial" panose="020B0604020202020204" pitchFamily="34" charset="0"/>
              <a:buChar char="•"/>
            </a:pPr>
            <a:r>
              <a:rPr lang="en-US" b="0" i="0" dirty="0">
                <a:effectLst/>
              </a:rPr>
              <a:t>This dataset analyzes mobile device usage patterns and classifies user behavior into five categories, from light to extreme usage. </a:t>
            </a:r>
          </a:p>
          <a:p>
            <a:pPr marL="285750" indent="-285750" algn="just">
              <a:lnSpc>
                <a:spcPct val="90000"/>
              </a:lnSpc>
              <a:spcBef>
                <a:spcPts val="1000"/>
              </a:spcBef>
              <a:buClr>
                <a:schemeClr val="accent2"/>
              </a:buClr>
              <a:buFont typeface="Arial" panose="020B0604020202020204" pitchFamily="34" charset="0"/>
              <a:buChar char="•"/>
            </a:pPr>
            <a:r>
              <a:rPr lang="en-US" b="0" i="0" dirty="0">
                <a:effectLst/>
              </a:rPr>
              <a:t>It includes 700 samples with metrics such as app usage time, screen-on time, battery drain, and data consumption. Key features include user ID, device model, operating system, number of apps installed, age, gender, and user behavior class. </a:t>
            </a:r>
          </a:p>
          <a:p>
            <a:pPr>
              <a:lnSpc>
                <a:spcPct val="90000"/>
              </a:lnSpc>
              <a:spcBef>
                <a:spcPts val="1000"/>
              </a:spcBef>
              <a:buClr>
                <a:schemeClr val="accent2"/>
              </a:buClr>
              <a:buFont typeface="Wingdings" panose="05000000000000000000" pitchFamily="2" charset="2"/>
            </a:pPr>
            <a:endParaRPr lang="en-US" dirty="0"/>
          </a:p>
        </p:txBody>
      </p:sp>
      <p:sp>
        <p:nvSpPr>
          <p:cNvPr id="12" name="TextBox 11">
            <a:extLst>
              <a:ext uri="{FF2B5EF4-FFF2-40B4-BE49-F238E27FC236}">
                <a16:creationId xmlns:a16="http://schemas.microsoft.com/office/drawing/2014/main" id="{008ED5DB-5E1D-E9F1-E4B6-071EB6481E1F}"/>
              </a:ext>
            </a:extLst>
          </p:cNvPr>
          <p:cNvSpPr txBox="1"/>
          <p:nvPr/>
        </p:nvSpPr>
        <p:spPr>
          <a:xfrm>
            <a:off x="4399220" y="4699461"/>
            <a:ext cx="6097772" cy="840230"/>
          </a:xfrm>
          <a:prstGeom prst="rect">
            <a:avLst/>
          </a:prstGeom>
          <a:noFill/>
        </p:spPr>
        <p:txBody>
          <a:bodyPr wrap="square">
            <a:spAutoFit/>
          </a:bodyPr>
          <a:lstStyle/>
          <a:p>
            <a:pPr marL="285750" indent="-285750">
              <a:lnSpc>
                <a:spcPct val="90000"/>
              </a:lnSpc>
              <a:spcBef>
                <a:spcPts val="1000"/>
              </a:spcBef>
              <a:buClr>
                <a:schemeClr val="accent2"/>
              </a:buClr>
              <a:buFont typeface="Arial" panose="020B0604020202020204" pitchFamily="34" charset="0"/>
              <a:buChar char="•"/>
            </a:pPr>
            <a:r>
              <a:rPr lang="en-US" dirty="0"/>
              <a:t>Data Link: </a:t>
            </a:r>
            <a:r>
              <a:rPr lang="en-US" dirty="0">
                <a:hlinkClick r:id="rId3">
                  <a:extLst>
                    <a:ext uri="{A12FA001-AC4F-418D-AE19-62706E023703}">
                      <ahyp:hlinkClr xmlns:ahyp="http://schemas.microsoft.com/office/drawing/2018/hyperlinkcolor" val="tx"/>
                    </a:ext>
                  </a:extLst>
                </a:hlinkClick>
              </a:rPr>
              <a:t>https://www.kaggle.com/datasets/valakhorasani/mobile-device-usage-and-user-behavior-dataset</a:t>
            </a:r>
            <a:r>
              <a:rPr lang="en-US" dirty="0"/>
              <a:t> </a:t>
            </a:r>
          </a:p>
        </p:txBody>
      </p:sp>
    </p:spTree>
    <p:extLst>
      <p:ext uri="{BB962C8B-B14F-4D97-AF65-F5344CB8AC3E}">
        <p14:creationId xmlns:p14="http://schemas.microsoft.com/office/powerpoint/2010/main" val="2570003985"/>
      </p:ext>
    </p:extLst>
  </p:cSld>
  <p:clrMapOvr>
    <a:masterClrMapping/>
  </p:clrMapOvr>
  <mc:AlternateContent xmlns:mc="http://schemas.openxmlformats.org/markup-compatibility/2006" xmlns:p14="http://schemas.microsoft.com/office/powerpoint/2010/main">
    <mc:Choice Requires="p14">
      <p:transition spd="slow" p14:dur="2000" advTm="31189"/>
    </mc:Choice>
    <mc:Fallback xmlns="">
      <p:transition spd="slow" advTm="3118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CDFF-1F16-CFF5-DEAB-DDDC111DCBD0}"/>
              </a:ext>
            </a:extLst>
          </p:cNvPr>
          <p:cNvSpPr>
            <a:spLocks noGrp="1"/>
          </p:cNvSpPr>
          <p:nvPr>
            <p:ph type="title"/>
          </p:nvPr>
        </p:nvSpPr>
        <p:spPr>
          <a:xfrm>
            <a:off x="838200" y="90457"/>
            <a:ext cx="10515600" cy="1059917"/>
          </a:xfrm>
        </p:spPr>
        <p:txBody>
          <a:bodyPr vert="horz" lIns="91440" tIns="45720" rIns="91440" bIns="45720" rtlCol="0" anchor="ctr" anchorCtr="0">
            <a:normAutofit/>
          </a:bodyPr>
          <a:lstStyle/>
          <a:p>
            <a:r>
              <a:rPr lang="en-US" kern="1200" cap="all" spc="300" baseline="0" dirty="0"/>
              <a:t>Operating System </a:t>
            </a:r>
          </a:p>
        </p:txBody>
      </p:sp>
      <p:pic>
        <p:nvPicPr>
          <p:cNvPr id="9" name="Picture 8" descr="A graph with blue and orange bars&#10;&#10;Description automatically generated">
            <a:extLst>
              <a:ext uri="{FF2B5EF4-FFF2-40B4-BE49-F238E27FC236}">
                <a16:creationId xmlns:a16="http://schemas.microsoft.com/office/drawing/2014/main" id="{71C5E6E9-23A6-ED8D-5181-9195E38A0C2E}"/>
              </a:ext>
            </a:extLst>
          </p:cNvPr>
          <p:cNvPicPr>
            <a:picLocks noChangeAspect="1"/>
          </p:cNvPicPr>
          <p:nvPr/>
        </p:nvPicPr>
        <p:blipFill>
          <a:blip r:embed="rId2"/>
          <a:srcRect l="642" r="5459"/>
          <a:stretch/>
        </p:blipFill>
        <p:spPr>
          <a:xfrm>
            <a:off x="0" y="1286244"/>
            <a:ext cx="4277032" cy="5571756"/>
          </a:xfrm>
          <a:prstGeom prst="rect">
            <a:avLst/>
          </a:prstGeom>
          <a:noFill/>
        </p:spPr>
      </p:pic>
      <p:pic>
        <p:nvPicPr>
          <p:cNvPr id="5" name="Picture 4" descr="A screenshot of a computer screen&#10;&#10;Description automatically generated">
            <a:extLst>
              <a:ext uri="{FF2B5EF4-FFF2-40B4-BE49-F238E27FC236}">
                <a16:creationId xmlns:a16="http://schemas.microsoft.com/office/drawing/2014/main" id="{93160474-A219-3D8E-4EC8-C0FF0E3169A3}"/>
              </a:ext>
            </a:extLst>
          </p:cNvPr>
          <p:cNvPicPr>
            <a:picLocks noChangeAspect="1"/>
          </p:cNvPicPr>
          <p:nvPr/>
        </p:nvPicPr>
        <p:blipFill>
          <a:blip r:embed="rId3"/>
          <a:srcRect r="32924" b="-2"/>
          <a:stretch/>
        </p:blipFill>
        <p:spPr>
          <a:xfrm>
            <a:off x="8337756" y="2720811"/>
            <a:ext cx="3854244" cy="4137189"/>
          </a:xfrm>
          <a:prstGeom prst="rect">
            <a:avLst/>
          </a:prstGeom>
          <a:noFill/>
        </p:spPr>
      </p:pic>
      <p:sp>
        <p:nvSpPr>
          <p:cNvPr id="11" name="TextBox 10">
            <a:extLst>
              <a:ext uri="{FF2B5EF4-FFF2-40B4-BE49-F238E27FC236}">
                <a16:creationId xmlns:a16="http://schemas.microsoft.com/office/drawing/2014/main" id="{0F1E7B25-3A33-92B8-0EBC-1E9D8C6636FC}"/>
              </a:ext>
            </a:extLst>
          </p:cNvPr>
          <p:cNvSpPr txBox="1"/>
          <p:nvPr/>
        </p:nvSpPr>
        <p:spPr>
          <a:xfrm>
            <a:off x="4375355" y="1691640"/>
            <a:ext cx="3854244" cy="4247317"/>
          </a:xfrm>
          <a:prstGeom prst="rect">
            <a:avLst/>
          </a:prstGeom>
          <a:noFill/>
        </p:spPr>
        <p:txBody>
          <a:bodyPr wrap="square" rtlCol="0">
            <a:spAutoFit/>
          </a:bodyPr>
          <a:lstStyle/>
          <a:p>
            <a:pPr marL="285750" indent="-285750">
              <a:buFont typeface="Arial" panose="020B0604020202020204" pitchFamily="34" charset="0"/>
              <a:buChar char="•"/>
            </a:pPr>
            <a:r>
              <a:rPr lang="en-US" dirty="0"/>
              <a:t>The bar graph highlights the distribution of operating systems (Android vs. iOS) by gender.</a:t>
            </a:r>
          </a:p>
          <a:p>
            <a:endParaRPr lang="en-US" dirty="0"/>
          </a:p>
          <a:p>
            <a:pPr marL="285750" indent="-285750">
              <a:buFont typeface="Arial" panose="020B0604020202020204" pitchFamily="34" charset="0"/>
              <a:buChar char="•"/>
            </a:pPr>
            <a:r>
              <a:rPr lang="en-US" dirty="0"/>
              <a:t>Android dominates across both genders, with approximately 290 male and 260 female users.</a:t>
            </a:r>
          </a:p>
          <a:p>
            <a:endParaRPr lang="en-US" dirty="0"/>
          </a:p>
          <a:p>
            <a:pPr marL="285750" indent="-285750">
              <a:buFont typeface="Arial" panose="020B0604020202020204" pitchFamily="34" charset="0"/>
              <a:buChar char="•"/>
            </a:pPr>
            <a:r>
              <a:rPr lang="en-US" dirty="0"/>
              <a:t>iOS usage is significantly lower, with around 75 users each for both males and females.</a:t>
            </a:r>
          </a:p>
          <a:p>
            <a:endParaRPr lang="en-US" dirty="0"/>
          </a:p>
          <a:p>
            <a:pPr marL="285750" indent="-285750">
              <a:buFont typeface="Arial" panose="020B0604020202020204" pitchFamily="34" charset="0"/>
              <a:buChar char="•"/>
            </a:pPr>
            <a:r>
              <a:rPr lang="en-US" dirty="0"/>
              <a:t>Pie Charts Shows that most devices in the dataset run on </a:t>
            </a:r>
            <a:r>
              <a:rPr lang="en-US" b="1" dirty="0"/>
              <a:t>Android</a:t>
            </a:r>
            <a:r>
              <a:rPr lang="en-US" dirty="0"/>
              <a:t>, with a smaller share on </a:t>
            </a:r>
            <a:r>
              <a:rPr lang="en-US" b="1" dirty="0"/>
              <a:t>iOS</a:t>
            </a:r>
            <a:r>
              <a:rPr lang="en-US" dirty="0"/>
              <a:t>.</a:t>
            </a:r>
            <a:endParaRPr lang="en-IN" dirty="0"/>
          </a:p>
        </p:txBody>
      </p:sp>
    </p:spTree>
    <p:extLst>
      <p:ext uri="{BB962C8B-B14F-4D97-AF65-F5344CB8AC3E}">
        <p14:creationId xmlns:p14="http://schemas.microsoft.com/office/powerpoint/2010/main" val="104247472"/>
      </p:ext>
    </p:extLst>
  </p:cSld>
  <p:clrMapOvr>
    <a:masterClrMapping/>
  </p:clrMapOvr>
  <mc:AlternateContent xmlns:mc="http://schemas.openxmlformats.org/markup-compatibility/2006" xmlns:p14="http://schemas.microsoft.com/office/powerpoint/2010/main">
    <mc:Choice Requires="p14">
      <p:transition spd="slow" p14:dur="2000" advTm="33279"/>
    </mc:Choice>
    <mc:Fallback xmlns="">
      <p:transition spd="slow" advTm="33279"/>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15B40-CFBD-262D-CEBD-E265B9CABECF}"/>
              </a:ext>
            </a:extLst>
          </p:cNvPr>
          <p:cNvSpPr>
            <a:spLocks noGrp="1"/>
          </p:cNvSpPr>
          <p:nvPr>
            <p:ph type="title"/>
          </p:nvPr>
        </p:nvSpPr>
        <p:spPr>
          <a:xfrm>
            <a:off x="769374" y="89822"/>
            <a:ext cx="10515600" cy="696760"/>
          </a:xfrm>
        </p:spPr>
        <p:txBody>
          <a:bodyPr/>
          <a:lstStyle/>
          <a:p>
            <a:r>
              <a:rPr lang="en-IN" dirty="0"/>
              <a:t>Data Usage by Device Model</a:t>
            </a:r>
          </a:p>
        </p:txBody>
      </p:sp>
      <p:pic>
        <p:nvPicPr>
          <p:cNvPr id="5" name="Picture 4">
            <a:extLst>
              <a:ext uri="{FF2B5EF4-FFF2-40B4-BE49-F238E27FC236}">
                <a16:creationId xmlns:a16="http://schemas.microsoft.com/office/drawing/2014/main" id="{616FDB11-525D-C705-AC1F-F0E6B7FC87BC}"/>
              </a:ext>
            </a:extLst>
          </p:cNvPr>
          <p:cNvPicPr>
            <a:picLocks noChangeAspect="1"/>
          </p:cNvPicPr>
          <p:nvPr/>
        </p:nvPicPr>
        <p:blipFill>
          <a:blip r:embed="rId2"/>
          <a:srcRect r="20189"/>
          <a:stretch/>
        </p:blipFill>
        <p:spPr>
          <a:xfrm>
            <a:off x="366142" y="1340681"/>
            <a:ext cx="7656981" cy="5025710"/>
          </a:xfrm>
          <a:prstGeom prst="rect">
            <a:avLst/>
          </a:prstGeom>
        </p:spPr>
      </p:pic>
      <p:sp>
        <p:nvSpPr>
          <p:cNvPr id="7" name="TextBox 6">
            <a:extLst>
              <a:ext uri="{FF2B5EF4-FFF2-40B4-BE49-F238E27FC236}">
                <a16:creationId xmlns:a16="http://schemas.microsoft.com/office/drawing/2014/main" id="{DD66D9AF-FEAA-8BF2-3E3F-229BFDE95A15}"/>
              </a:ext>
            </a:extLst>
          </p:cNvPr>
          <p:cNvSpPr txBox="1"/>
          <p:nvPr/>
        </p:nvSpPr>
        <p:spPr>
          <a:xfrm>
            <a:off x="8416412" y="1810883"/>
            <a:ext cx="3539613" cy="2308324"/>
          </a:xfrm>
          <a:prstGeom prst="rect">
            <a:avLst/>
          </a:prstGeom>
          <a:noFill/>
        </p:spPr>
        <p:txBody>
          <a:bodyPr wrap="square">
            <a:spAutoFit/>
          </a:bodyPr>
          <a:lstStyle/>
          <a:p>
            <a:r>
              <a:rPr lang="en-US" b="0" i="0" dirty="0">
                <a:effectLst/>
                <a:latin typeface="__fkGroteskNeue_598ab8"/>
              </a:rPr>
              <a:t>The Tree Map reveals that female users tend to have higher data consumption on Xiaomi Mi 11 and iPhone 12, while male users show more consistent usage across different devices, with Samsung Galaxy S21 being their highest data-consuming device. </a:t>
            </a:r>
          </a:p>
        </p:txBody>
      </p:sp>
      <p:pic>
        <p:nvPicPr>
          <p:cNvPr id="9" name="Picture 8">
            <a:extLst>
              <a:ext uri="{FF2B5EF4-FFF2-40B4-BE49-F238E27FC236}">
                <a16:creationId xmlns:a16="http://schemas.microsoft.com/office/drawing/2014/main" id="{A701C811-B7D4-5DD9-150C-3F86DC3629F2}"/>
              </a:ext>
            </a:extLst>
          </p:cNvPr>
          <p:cNvPicPr>
            <a:picLocks noChangeAspect="1"/>
          </p:cNvPicPr>
          <p:nvPr/>
        </p:nvPicPr>
        <p:blipFill>
          <a:blip r:embed="rId3"/>
          <a:stretch>
            <a:fillRect/>
          </a:stretch>
        </p:blipFill>
        <p:spPr>
          <a:xfrm>
            <a:off x="8177056" y="1024423"/>
            <a:ext cx="1501270" cy="632515"/>
          </a:xfrm>
          <a:prstGeom prst="rect">
            <a:avLst/>
          </a:prstGeom>
        </p:spPr>
      </p:pic>
    </p:spTree>
    <p:extLst>
      <p:ext uri="{BB962C8B-B14F-4D97-AF65-F5344CB8AC3E}">
        <p14:creationId xmlns:p14="http://schemas.microsoft.com/office/powerpoint/2010/main" val="127790692"/>
      </p:ext>
    </p:extLst>
  </p:cSld>
  <p:clrMapOvr>
    <a:masterClrMapping/>
  </p:clrMapOvr>
  <mc:AlternateContent xmlns:mc="http://schemas.openxmlformats.org/markup-compatibility/2006" xmlns:p14="http://schemas.microsoft.com/office/powerpoint/2010/main">
    <mc:Choice Requires="p14">
      <p:transition spd="slow" p14:dur="2000" advTm="39996"/>
    </mc:Choice>
    <mc:Fallback xmlns="">
      <p:transition spd="slow" advTm="3999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E3C5-9D6D-D4B1-E495-667BF658964C}"/>
              </a:ext>
            </a:extLst>
          </p:cNvPr>
          <p:cNvSpPr>
            <a:spLocks noGrp="1"/>
          </p:cNvSpPr>
          <p:nvPr>
            <p:ph type="title"/>
          </p:nvPr>
        </p:nvSpPr>
        <p:spPr>
          <a:xfrm>
            <a:off x="838200" y="167223"/>
            <a:ext cx="10515600" cy="662782"/>
          </a:xfrm>
        </p:spPr>
        <p:txBody>
          <a:bodyPr/>
          <a:lstStyle/>
          <a:p>
            <a:r>
              <a:rPr lang="en-IN" dirty="0"/>
              <a:t>Screen Time by Age</a:t>
            </a:r>
          </a:p>
        </p:txBody>
      </p:sp>
      <p:sp>
        <p:nvSpPr>
          <p:cNvPr id="3" name="Table Placeholder 2">
            <a:extLst>
              <a:ext uri="{FF2B5EF4-FFF2-40B4-BE49-F238E27FC236}">
                <a16:creationId xmlns:a16="http://schemas.microsoft.com/office/drawing/2014/main" id="{523D0F4B-35A6-2E2E-A394-72A88D9143B1}"/>
              </a:ext>
            </a:extLst>
          </p:cNvPr>
          <p:cNvSpPr>
            <a:spLocks noGrp="1"/>
          </p:cNvSpPr>
          <p:nvPr>
            <p:ph type="tbl" sz="quarter" idx="13"/>
          </p:nvPr>
        </p:nvSpPr>
        <p:spPr>
          <a:xfrm>
            <a:off x="9134167" y="1236747"/>
            <a:ext cx="2920181" cy="5124723"/>
          </a:xfrm>
        </p:spPr>
        <p:txBody>
          <a:bodyPr>
            <a:normAutofit/>
          </a:bodyPr>
          <a:lstStyle/>
          <a:p>
            <a:pPr algn="l">
              <a:buFont typeface="Arial" panose="020B0604020202020204" pitchFamily="34" charset="0"/>
              <a:buChar char="•"/>
            </a:pPr>
            <a:r>
              <a:rPr lang="en-US" sz="1800" b="0" i="0" dirty="0">
                <a:effectLst/>
                <a:latin typeface="__fkGroteskNeue_598ab8"/>
              </a:rPr>
              <a:t>The maximum screen time peaks at around 12 hours per day</a:t>
            </a:r>
          </a:p>
          <a:p>
            <a:pPr algn="l">
              <a:buFont typeface="Arial" panose="020B0604020202020204" pitchFamily="34" charset="0"/>
              <a:buChar char="•"/>
            </a:pPr>
            <a:r>
              <a:rPr lang="en-US" sz="1800" b="0" i="0" dirty="0">
                <a:effectLst/>
                <a:latin typeface="__fkGroteskNeue_598ab8"/>
              </a:rPr>
              <a:t>The minimum screen time consistently drops to about 1-2 hours per day</a:t>
            </a:r>
          </a:p>
          <a:p>
            <a:pPr algn="l">
              <a:buFont typeface="Arial" panose="020B0604020202020204" pitchFamily="34" charset="0"/>
              <a:buChar char="•"/>
            </a:pPr>
            <a:r>
              <a:rPr lang="en-US" sz="1800" b="0" i="0" dirty="0">
                <a:effectLst/>
                <a:latin typeface="__fkGroteskNeue_598ab8"/>
              </a:rPr>
              <a:t>The line graph shows regular fluctuations across all age groups</a:t>
            </a:r>
          </a:p>
          <a:p>
            <a:pPr algn="l">
              <a:buFont typeface="Arial" panose="020B0604020202020204" pitchFamily="34" charset="0"/>
              <a:buChar char="•"/>
            </a:pPr>
            <a:r>
              <a:rPr lang="en-US" sz="1800" b="0" i="0" dirty="0">
                <a:effectLst/>
                <a:latin typeface="__fkGroteskNeue_598ab8"/>
              </a:rPr>
              <a:t>There's no clear trend of increase or decrease with age</a:t>
            </a:r>
          </a:p>
          <a:p>
            <a:pPr algn="l">
              <a:buFont typeface="Arial" panose="020B0604020202020204" pitchFamily="34" charset="0"/>
              <a:buChar char="•"/>
            </a:pPr>
            <a:r>
              <a:rPr lang="en-US" sz="1800" b="0" i="0" dirty="0">
                <a:effectLst/>
                <a:latin typeface="__fkGroteskNeue_598ab8"/>
              </a:rPr>
              <a:t>The oscillation pattern remains consistent from younger to older ages</a:t>
            </a:r>
          </a:p>
        </p:txBody>
      </p:sp>
      <p:pic>
        <p:nvPicPr>
          <p:cNvPr id="5" name="Picture 4">
            <a:extLst>
              <a:ext uri="{FF2B5EF4-FFF2-40B4-BE49-F238E27FC236}">
                <a16:creationId xmlns:a16="http://schemas.microsoft.com/office/drawing/2014/main" id="{0D3E0DF4-4679-D0B1-6B2A-705DB9CA73BF}"/>
              </a:ext>
            </a:extLst>
          </p:cNvPr>
          <p:cNvPicPr>
            <a:picLocks noChangeAspect="1"/>
          </p:cNvPicPr>
          <p:nvPr/>
        </p:nvPicPr>
        <p:blipFill>
          <a:blip r:embed="rId2"/>
          <a:stretch>
            <a:fillRect/>
          </a:stretch>
        </p:blipFill>
        <p:spPr>
          <a:xfrm>
            <a:off x="443264" y="1337188"/>
            <a:ext cx="8538300" cy="5260142"/>
          </a:xfrm>
          <a:prstGeom prst="rect">
            <a:avLst/>
          </a:prstGeom>
        </p:spPr>
      </p:pic>
    </p:spTree>
    <p:extLst>
      <p:ext uri="{BB962C8B-B14F-4D97-AF65-F5344CB8AC3E}">
        <p14:creationId xmlns:p14="http://schemas.microsoft.com/office/powerpoint/2010/main" val="1655315151"/>
      </p:ext>
    </p:extLst>
  </p:cSld>
  <p:clrMapOvr>
    <a:masterClrMapping/>
  </p:clrMapOvr>
  <mc:AlternateContent xmlns:mc="http://schemas.openxmlformats.org/markup-compatibility/2006" xmlns:p14="http://schemas.microsoft.com/office/powerpoint/2010/main">
    <mc:Choice Requires="p14">
      <p:transition spd="slow" p14:dur="2000" advTm="26833"/>
    </mc:Choice>
    <mc:Fallback xmlns="">
      <p:transition spd="slow" advTm="2683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E3C5-9D6D-D4B1-E495-667BF658964C}"/>
              </a:ext>
            </a:extLst>
          </p:cNvPr>
          <p:cNvSpPr>
            <a:spLocks noGrp="1"/>
          </p:cNvSpPr>
          <p:nvPr>
            <p:ph type="title"/>
          </p:nvPr>
        </p:nvSpPr>
        <p:spPr>
          <a:xfrm>
            <a:off x="838200" y="167223"/>
            <a:ext cx="10515600" cy="662782"/>
          </a:xfrm>
        </p:spPr>
        <p:txBody>
          <a:bodyPr/>
          <a:lstStyle/>
          <a:p>
            <a:r>
              <a:rPr lang="en-IN" dirty="0"/>
              <a:t>Screen Time by Gender</a:t>
            </a:r>
          </a:p>
        </p:txBody>
      </p:sp>
      <p:pic>
        <p:nvPicPr>
          <p:cNvPr id="6" name="Picture 5">
            <a:extLst>
              <a:ext uri="{FF2B5EF4-FFF2-40B4-BE49-F238E27FC236}">
                <a16:creationId xmlns:a16="http://schemas.microsoft.com/office/drawing/2014/main" id="{3E0694CB-0278-1F12-DF6D-8BAD13187B7A}"/>
              </a:ext>
            </a:extLst>
          </p:cNvPr>
          <p:cNvPicPr>
            <a:picLocks noChangeAspect="1"/>
          </p:cNvPicPr>
          <p:nvPr/>
        </p:nvPicPr>
        <p:blipFill>
          <a:blip r:embed="rId2"/>
          <a:stretch>
            <a:fillRect/>
          </a:stretch>
        </p:blipFill>
        <p:spPr>
          <a:xfrm>
            <a:off x="8165805" y="874471"/>
            <a:ext cx="4026195" cy="5663219"/>
          </a:xfrm>
          <a:prstGeom prst="rect">
            <a:avLst/>
          </a:prstGeom>
        </p:spPr>
      </p:pic>
      <p:pic>
        <p:nvPicPr>
          <p:cNvPr id="8" name="Picture 7">
            <a:extLst>
              <a:ext uri="{FF2B5EF4-FFF2-40B4-BE49-F238E27FC236}">
                <a16:creationId xmlns:a16="http://schemas.microsoft.com/office/drawing/2014/main" id="{E7C8EF9C-4834-176F-8925-BFE12C8A1308}"/>
              </a:ext>
            </a:extLst>
          </p:cNvPr>
          <p:cNvPicPr>
            <a:picLocks noChangeAspect="1"/>
          </p:cNvPicPr>
          <p:nvPr/>
        </p:nvPicPr>
        <p:blipFill>
          <a:blip r:embed="rId3"/>
          <a:stretch>
            <a:fillRect/>
          </a:stretch>
        </p:blipFill>
        <p:spPr>
          <a:xfrm>
            <a:off x="439366" y="2449853"/>
            <a:ext cx="7621567" cy="3989704"/>
          </a:xfrm>
          <a:prstGeom prst="rect">
            <a:avLst/>
          </a:prstGeom>
        </p:spPr>
      </p:pic>
    </p:spTree>
    <p:extLst>
      <p:ext uri="{BB962C8B-B14F-4D97-AF65-F5344CB8AC3E}">
        <p14:creationId xmlns:p14="http://schemas.microsoft.com/office/powerpoint/2010/main" val="3439063581"/>
      </p:ext>
    </p:extLst>
  </p:cSld>
  <p:clrMapOvr>
    <a:masterClrMapping/>
  </p:clrMapOvr>
  <mc:AlternateContent xmlns:mc="http://schemas.openxmlformats.org/markup-compatibility/2006" xmlns:p14="http://schemas.microsoft.com/office/powerpoint/2010/main">
    <mc:Choice Requires="p14">
      <p:transition spd="slow" p14:dur="2000" advTm="73569"/>
    </mc:Choice>
    <mc:Fallback xmlns="">
      <p:transition spd="slow" advTm="7356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44C3-7C4C-8EF0-388F-B94321E2A3B4}"/>
              </a:ext>
            </a:extLst>
          </p:cNvPr>
          <p:cNvSpPr>
            <a:spLocks noGrp="1"/>
          </p:cNvSpPr>
          <p:nvPr>
            <p:ph type="title"/>
          </p:nvPr>
        </p:nvSpPr>
        <p:spPr>
          <a:xfrm>
            <a:off x="838200" y="167223"/>
            <a:ext cx="10515600" cy="757010"/>
          </a:xfrm>
        </p:spPr>
        <p:txBody>
          <a:bodyPr/>
          <a:lstStyle/>
          <a:p>
            <a:r>
              <a:rPr lang="en-IN" dirty="0"/>
              <a:t>Battery Drain by Device Model</a:t>
            </a:r>
          </a:p>
        </p:txBody>
      </p:sp>
      <p:pic>
        <p:nvPicPr>
          <p:cNvPr id="5" name="Picture 4">
            <a:extLst>
              <a:ext uri="{FF2B5EF4-FFF2-40B4-BE49-F238E27FC236}">
                <a16:creationId xmlns:a16="http://schemas.microsoft.com/office/drawing/2014/main" id="{4D584EF9-045F-54CC-A3E9-68553C49260B}"/>
              </a:ext>
            </a:extLst>
          </p:cNvPr>
          <p:cNvPicPr>
            <a:picLocks noChangeAspect="1"/>
          </p:cNvPicPr>
          <p:nvPr/>
        </p:nvPicPr>
        <p:blipFill>
          <a:blip r:embed="rId3"/>
          <a:stretch>
            <a:fillRect/>
          </a:stretch>
        </p:blipFill>
        <p:spPr>
          <a:xfrm>
            <a:off x="700572" y="924233"/>
            <a:ext cx="5395428" cy="5837426"/>
          </a:xfrm>
          <a:prstGeom prst="rect">
            <a:avLst/>
          </a:prstGeom>
        </p:spPr>
      </p:pic>
      <p:sp>
        <p:nvSpPr>
          <p:cNvPr id="7" name="TextBox 6">
            <a:extLst>
              <a:ext uri="{FF2B5EF4-FFF2-40B4-BE49-F238E27FC236}">
                <a16:creationId xmlns:a16="http://schemas.microsoft.com/office/drawing/2014/main" id="{F36AEA34-E07A-576A-0C7D-1EC4EA39C4EB}"/>
              </a:ext>
            </a:extLst>
          </p:cNvPr>
          <p:cNvSpPr txBox="1"/>
          <p:nvPr/>
        </p:nvSpPr>
        <p:spPr>
          <a:xfrm>
            <a:off x="6902245" y="1252198"/>
            <a:ext cx="4748981" cy="5078313"/>
          </a:xfrm>
          <a:prstGeom prst="rect">
            <a:avLst/>
          </a:prstGeom>
          <a:noFill/>
        </p:spPr>
        <p:txBody>
          <a:bodyPr wrap="square">
            <a:spAutoFit/>
          </a:bodyPr>
          <a:lstStyle/>
          <a:p>
            <a:pPr marL="285750" indent="-285750" algn="l">
              <a:buFont typeface="Arial" panose="020B0604020202020204" pitchFamily="34" charset="0"/>
              <a:buChar char="•"/>
            </a:pPr>
            <a:endParaRPr lang="en-US" b="0" i="0" dirty="0">
              <a:effectLst/>
              <a:latin typeface="__fkGroteskNeue_598ab8"/>
            </a:endParaRPr>
          </a:p>
          <a:p>
            <a:pPr marL="285750" indent="-285750">
              <a:buFont typeface="Arial" panose="020B0604020202020204" pitchFamily="34" charset="0"/>
              <a:buChar char="•"/>
            </a:pPr>
            <a:r>
              <a:rPr lang="en-US" b="0" i="0" dirty="0">
                <a:effectLst/>
                <a:latin typeface="__fkGroteskNeue_598ab8"/>
              </a:rPr>
              <a:t>All devices maintain drain values between 2155 - 2282 </a:t>
            </a:r>
            <a:r>
              <a:rPr lang="en-US" b="0" i="0" dirty="0" err="1">
                <a:effectLst/>
                <a:latin typeface="__fkGroteskNeue_598ab8"/>
              </a:rPr>
              <a:t>mAh</a:t>
            </a:r>
            <a:r>
              <a:rPr lang="en-US" b="0" i="0" dirty="0">
                <a:effectLst/>
                <a:latin typeface="__fkGroteskNeue_598ab8"/>
              </a:rPr>
              <a:t>/day at their upper ranges.</a:t>
            </a:r>
          </a:p>
          <a:p>
            <a:pPr marL="285750" indent="-285750">
              <a:buFont typeface="Arial" panose="020B0604020202020204" pitchFamily="34" charset="0"/>
              <a:buChar char="•"/>
            </a:pPr>
            <a:endParaRPr lang="en-US" dirty="0">
              <a:latin typeface="__fkGroteskNeue_598ab8"/>
            </a:endParaRPr>
          </a:p>
          <a:p>
            <a:pPr marL="285750" indent="-285750">
              <a:buFont typeface="Arial" panose="020B0604020202020204" pitchFamily="34" charset="0"/>
              <a:buChar char="•"/>
            </a:pPr>
            <a:r>
              <a:rPr lang="en-US" b="0" i="0" dirty="0">
                <a:effectLst/>
                <a:latin typeface="__fkGroteskNeue_598ab8"/>
              </a:rPr>
              <a:t>Xiaomi Mi 11 shows the highest average daily drain.</a:t>
            </a:r>
          </a:p>
          <a:p>
            <a:endParaRPr lang="en-US" b="0" i="0" dirty="0">
              <a:effectLst/>
              <a:latin typeface="__fkGroteskNeue_598ab8"/>
            </a:endParaRPr>
          </a:p>
          <a:p>
            <a:pPr marL="285750" indent="-285750" algn="l">
              <a:buFont typeface="Arial" panose="020B0604020202020204" pitchFamily="34" charset="0"/>
              <a:buChar char="•"/>
            </a:pPr>
            <a:r>
              <a:rPr lang="en-US" b="0" i="0" dirty="0">
                <a:effectLst/>
                <a:latin typeface="__fkGroteskNeue_598ab8"/>
              </a:rPr>
              <a:t>The difference between highest and lowest drain is approximately Avg. </a:t>
            </a:r>
            <a:r>
              <a:rPr lang="en-US" dirty="0">
                <a:latin typeface="__fkGroteskNeue_598ab8"/>
              </a:rPr>
              <a:t>156</a:t>
            </a:r>
            <a:r>
              <a:rPr lang="en-US" b="0" i="0" dirty="0">
                <a:effectLst/>
                <a:latin typeface="__fkGroteskNeue_598ab8"/>
              </a:rPr>
              <a:t> </a:t>
            </a:r>
            <a:r>
              <a:rPr lang="en-US" b="0" i="0" dirty="0" err="1">
                <a:effectLst/>
                <a:latin typeface="__fkGroteskNeue_598ab8"/>
              </a:rPr>
              <a:t>mAh</a:t>
            </a:r>
            <a:r>
              <a:rPr lang="en-US" b="0" i="0" dirty="0">
                <a:effectLst/>
                <a:latin typeface="__fkGroteskNeue_598ab8"/>
              </a:rPr>
              <a:t>/day.</a:t>
            </a:r>
          </a:p>
          <a:p>
            <a:pPr algn="l"/>
            <a:endParaRPr lang="en-US" b="0" i="0" dirty="0">
              <a:effectLst/>
              <a:latin typeface="__fkGroteskNeue_598ab8"/>
            </a:endParaRPr>
          </a:p>
          <a:p>
            <a:pPr marL="285750" indent="-285750" algn="l">
              <a:buFont typeface="Arial" panose="020B0604020202020204" pitchFamily="34" charset="0"/>
              <a:buChar char="•"/>
            </a:pPr>
            <a:r>
              <a:rPr lang="en-US" b="0" i="0" dirty="0">
                <a:effectLst/>
                <a:latin typeface="__fkGroteskNeue_598ab8"/>
              </a:rPr>
              <a:t>Google Pixel 5 and Samsung Galaxy S21 show more consistent battery performance. So, we can recommend this phones for buying.</a:t>
            </a:r>
          </a:p>
          <a:p>
            <a:pPr algn="l"/>
            <a:endParaRPr lang="en-US" b="0" i="0" dirty="0">
              <a:effectLst/>
              <a:latin typeface="__fkGroteskNeue_598ab8"/>
            </a:endParaRPr>
          </a:p>
          <a:p>
            <a:pPr algn="l"/>
            <a:endParaRPr lang="en-US" dirty="0">
              <a:latin typeface="__fkGroteskNeue_598ab8"/>
            </a:endParaRPr>
          </a:p>
          <a:p>
            <a:pPr marL="285750" indent="-285750" algn="l">
              <a:buFont typeface="Arial" panose="020B0604020202020204" pitchFamily="34" charset="0"/>
              <a:buChar char="•"/>
            </a:pPr>
            <a:endParaRPr lang="en-US" b="0" i="0" dirty="0">
              <a:effectLst/>
              <a:latin typeface="__fkGroteskNeue_598ab8"/>
            </a:endParaRPr>
          </a:p>
          <a:p>
            <a:pPr algn="l"/>
            <a:br>
              <a:rPr lang="en-US" dirty="0"/>
            </a:br>
            <a:endParaRPr lang="en-IN" dirty="0"/>
          </a:p>
        </p:txBody>
      </p:sp>
    </p:spTree>
    <p:extLst>
      <p:ext uri="{BB962C8B-B14F-4D97-AF65-F5344CB8AC3E}">
        <p14:creationId xmlns:p14="http://schemas.microsoft.com/office/powerpoint/2010/main" val="2768741954"/>
      </p:ext>
    </p:extLst>
  </p:cSld>
  <p:clrMapOvr>
    <a:masterClrMapping/>
  </p:clrMapOvr>
  <mc:AlternateContent xmlns:mc="http://schemas.openxmlformats.org/markup-compatibility/2006" xmlns:p14="http://schemas.microsoft.com/office/powerpoint/2010/main">
    <mc:Choice Requires="p14">
      <p:transition spd="slow" p14:dur="2000" advTm="49293"/>
    </mc:Choice>
    <mc:Fallback xmlns="">
      <p:transition spd="slow" advTm="4929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D0BFD-2868-3BF0-11E5-240736DE1B98}"/>
              </a:ext>
            </a:extLst>
          </p:cNvPr>
          <p:cNvSpPr>
            <a:spLocks noGrp="1"/>
          </p:cNvSpPr>
          <p:nvPr>
            <p:ph type="title"/>
          </p:nvPr>
        </p:nvSpPr>
        <p:spPr>
          <a:xfrm>
            <a:off x="838200" y="70157"/>
            <a:ext cx="10515600" cy="759847"/>
          </a:xfrm>
        </p:spPr>
        <p:txBody>
          <a:bodyPr/>
          <a:lstStyle/>
          <a:p>
            <a:r>
              <a:rPr lang="en-IN" dirty="0"/>
              <a:t>Data Usage vs. Battery Drain</a:t>
            </a:r>
          </a:p>
        </p:txBody>
      </p:sp>
      <p:pic>
        <p:nvPicPr>
          <p:cNvPr id="5" name="Picture 4">
            <a:extLst>
              <a:ext uri="{FF2B5EF4-FFF2-40B4-BE49-F238E27FC236}">
                <a16:creationId xmlns:a16="http://schemas.microsoft.com/office/drawing/2014/main" id="{366A9290-BD43-A268-BE6B-01BBB4CAB217}"/>
              </a:ext>
            </a:extLst>
          </p:cNvPr>
          <p:cNvPicPr>
            <a:picLocks noChangeAspect="1"/>
          </p:cNvPicPr>
          <p:nvPr/>
        </p:nvPicPr>
        <p:blipFill>
          <a:blip r:embed="rId3"/>
          <a:stretch>
            <a:fillRect/>
          </a:stretch>
        </p:blipFill>
        <p:spPr>
          <a:xfrm>
            <a:off x="1367942" y="949523"/>
            <a:ext cx="9456116" cy="5838320"/>
          </a:xfrm>
          <a:prstGeom prst="rect">
            <a:avLst/>
          </a:prstGeom>
        </p:spPr>
      </p:pic>
    </p:spTree>
    <p:extLst>
      <p:ext uri="{BB962C8B-B14F-4D97-AF65-F5344CB8AC3E}">
        <p14:creationId xmlns:p14="http://schemas.microsoft.com/office/powerpoint/2010/main" val="1528382686"/>
      </p:ext>
    </p:extLst>
  </p:cSld>
  <p:clrMapOvr>
    <a:masterClrMapping/>
  </p:clrMapOvr>
  <mc:AlternateContent xmlns:mc="http://schemas.openxmlformats.org/markup-compatibility/2006" xmlns:p14="http://schemas.microsoft.com/office/powerpoint/2010/main">
    <mc:Choice Requires="p14">
      <p:transition spd="slow" p14:dur="2000" advTm="59058"/>
    </mc:Choice>
    <mc:Fallback xmlns="">
      <p:transition spd="slow" advTm="5905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AA42F-E0E4-E151-43A2-338CAF07E9E8}"/>
              </a:ext>
            </a:extLst>
          </p:cNvPr>
          <p:cNvSpPr>
            <a:spLocks noGrp="1"/>
          </p:cNvSpPr>
          <p:nvPr>
            <p:ph type="title"/>
          </p:nvPr>
        </p:nvSpPr>
        <p:spPr>
          <a:xfrm>
            <a:off x="838200" y="0"/>
            <a:ext cx="10515600" cy="872715"/>
          </a:xfrm>
        </p:spPr>
        <p:txBody>
          <a:bodyPr/>
          <a:lstStyle/>
          <a:p>
            <a:r>
              <a:rPr lang="en-IN" dirty="0"/>
              <a:t>User Behaviour </a:t>
            </a:r>
          </a:p>
        </p:txBody>
      </p:sp>
      <p:pic>
        <p:nvPicPr>
          <p:cNvPr id="5" name="Picture 4">
            <a:extLst>
              <a:ext uri="{FF2B5EF4-FFF2-40B4-BE49-F238E27FC236}">
                <a16:creationId xmlns:a16="http://schemas.microsoft.com/office/drawing/2014/main" id="{6B722234-5B06-60E5-8D59-53D04B22C87E}"/>
              </a:ext>
            </a:extLst>
          </p:cNvPr>
          <p:cNvPicPr>
            <a:picLocks noChangeAspect="1"/>
          </p:cNvPicPr>
          <p:nvPr/>
        </p:nvPicPr>
        <p:blipFill>
          <a:blip r:embed="rId3"/>
          <a:stretch>
            <a:fillRect/>
          </a:stretch>
        </p:blipFill>
        <p:spPr>
          <a:xfrm>
            <a:off x="1318895" y="798286"/>
            <a:ext cx="9554210" cy="5900225"/>
          </a:xfrm>
          <a:prstGeom prst="rect">
            <a:avLst/>
          </a:prstGeom>
        </p:spPr>
      </p:pic>
    </p:spTree>
    <p:extLst>
      <p:ext uri="{BB962C8B-B14F-4D97-AF65-F5344CB8AC3E}">
        <p14:creationId xmlns:p14="http://schemas.microsoft.com/office/powerpoint/2010/main" val="2423025500"/>
      </p:ext>
    </p:extLst>
  </p:cSld>
  <p:clrMapOvr>
    <a:masterClrMapping/>
  </p:clrMapOvr>
  <mc:AlternateContent xmlns:mc="http://schemas.openxmlformats.org/markup-compatibility/2006" xmlns:p14="http://schemas.microsoft.com/office/powerpoint/2010/main">
    <mc:Choice Requires="p14">
      <p:transition spd="slow" p14:dur="2000" advTm="37671"/>
    </mc:Choice>
    <mc:Fallback xmlns="">
      <p:transition spd="slow" advTm="37671"/>
    </mc:Fallback>
  </mc:AlternateContent>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85C2645A-E767-4D7E-984D-234E531E4556}">
  <ds:schemaRefs>
    <ds:schemaRef ds:uri="16c05727-aa75-4e4a-9b5f-8a80a1165891"/>
    <ds:schemaRef ds:uri="http://purl.org/dc/elements/1.1/"/>
    <ds:schemaRef ds:uri="http://purl.org/dc/dcmitype/"/>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230e9df3-be65-4c73-a93b-d1236ebd677e"/>
    <ds:schemaRef ds:uri="71af3243-3dd4-4a8d-8c0d-dd76da1f02a5"/>
    <ds:schemaRef ds:uri="http://schemas.microsoft.com/sharepoint/v3"/>
    <ds:schemaRef ds:uri="http://www.w3.org/XML/1998/namespace"/>
    <ds:schemaRef ds:uri="http://purl.org/dc/terms/"/>
  </ds:schemaRefs>
</ds:datastoreItem>
</file>

<file path=customXml/itemProps3.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Tech presentation</Template>
  <TotalTime>695</TotalTime>
  <Words>369</Words>
  <Application>Microsoft Office PowerPoint</Application>
  <PresentationFormat>Widescreen</PresentationFormat>
  <Paragraphs>43</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__fkGroteskNeue_598ab8</vt:lpstr>
      <vt:lpstr>Aptos</vt:lpstr>
      <vt:lpstr>Arial</vt:lpstr>
      <vt:lpstr>Calibri</vt:lpstr>
      <vt:lpstr>Calibri Light</vt:lpstr>
      <vt:lpstr>Wingdings</vt:lpstr>
      <vt:lpstr>Custom</vt:lpstr>
      <vt:lpstr>Mobile Device Usage Patterns and User Behaviour Classification</vt:lpstr>
      <vt:lpstr>Dataset</vt:lpstr>
      <vt:lpstr>Operating System </vt:lpstr>
      <vt:lpstr>Data Usage by Device Model</vt:lpstr>
      <vt:lpstr>Screen Time by Age</vt:lpstr>
      <vt:lpstr>Screen Time by Gender</vt:lpstr>
      <vt:lpstr>Battery Drain by Device Model</vt:lpstr>
      <vt:lpstr>Data Usage vs. Battery Drain</vt:lpstr>
      <vt:lpstr>User Behaviour </vt:lpstr>
      <vt:lpstr>Screen Time Analytics - Dashboard</vt:lpstr>
      <vt:lpstr>Data Usage Analytics - 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Hardi Raval</dc:creator>
  <cp:lastModifiedBy>Hardi Raval</cp:lastModifiedBy>
  <cp:revision>32</cp:revision>
  <dcterms:created xsi:type="dcterms:W3CDTF">2024-11-18T22:58:03Z</dcterms:created>
  <dcterms:modified xsi:type="dcterms:W3CDTF">2024-11-21T22:31:47Z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