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>
        <p:scale>
          <a:sx n="100" d="100"/>
          <a:sy n="100" d="100"/>
        </p:scale>
        <p:origin x="23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54F98-A732-4A86-A1FF-2A10F5EC2A22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46CF6-6937-4426-8CA0-6339A8AE8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9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46CF6-6937-4426-8CA0-6339A8AE8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7F03F3-6086-468B-AC27-3B5224B941C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E49C7B-FC22-49C8-8841-9F1242CD39C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C47AE-EE53-4278-BEB3-BA3F20636B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27536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8840" y="235332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884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27536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5118840" y="5400360"/>
            <a:ext cx="2252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88B04A-489A-4B86-9A9F-4EF08A68F5C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3C31DE-B129-4508-AF84-6A299C4CC915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AB68D1-D98E-4462-89B0-F9EB81AFE8A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5C295CA-B98E-45A3-8DB4-24A309D7F47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1E2D7B-05D0-4F71-B017-8FFA81B6CC7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82840" y="1646280"/>
            <a:ext cx="6606360" cy="16231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27921E5-09EE-4AFF-B6F1-6A0D683472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AD517F-1FF3-4EB5-8891-28F629F04EB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972600" y="540036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6B07E7-97A5-4E0F-9E1C-B1D6D2B4FD4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8844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972600" y="2353320"/>
            <a:ext cx="341316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88440" y="5400360"/>
            <a:ext cx="6994800" cy="278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38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2291A5-5714-4AA5-8D59-8A7B9591D1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/>
          <p:cNvSpPr/>
          <p:nvPr/>
        </p:nvSpPr>
        <p:spPr>
          <a:xfrm>
            <a:off x="3151800" y="0"/>
            <a:ext cx="150624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horzOverflow="overflow" lIns="0" tIns="0" rIns="0" bIns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latin typeface="MS UI Gothic"/>
                <a:ea typeface="MS UI Gothic"/>
              </a:rPr>
              <a:t>•• PROTECTED </a:t>
            </a:r>
            <a:r>
              <a:rPr lang="zh-CN" sz="1000" b="0" strike="noStrike" spc="-1">
                <a:solidFill>
                  <a:srgbClr val="000000"/>
                </a:solidFill>
                <a:latin typeface="MS UI Gothic"/>
                <a:ea typeface="MS UI Gothic"/>
              </a:rPr>
              <a:t>関係者外秘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82840" y="1646280"/>
            <a:ext cx="6606360" cy="350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 defTabSz="777240">
              <a:lnSpc>
                <a:spcPct val="90000"/>
              </a:lnSpc>
              <a:buNone/>
            </a:pPr>
            <a:r>
              <a:rPr lang="en-US" sz="5100" b="0" strike="noStrike" spc="-1">
                <a:solidFill>
                  <a:schemeClr val="dk1"/>
                </a:solidFill>
                <a:latin typeface="Times New Roman"/>
              </a:rPr>
              <a:t>Click to edit Master title style</a:t>
            </a:r>
            <a:endParaRPr lang="en-US" sz="5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534240" y="9322560"/>
            <a:ext cx="1748520" cy="53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 </a:t>
            </a:r>
            <a:endParaRPr lang="en-US" sz="10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2574720" y="9322560"/>
            <a:ext cx="2622960" cy="53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5489280" y="9322560"/>
            <a:ext cx="1748520" cy="535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DD4083-5E49-4258-B516-133388584A3C}" type="slidenum">
              <a:rPr lang="en-US" sz="102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02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388440" y="2353320"/>
            <a:ext cx="6994800" cy="5833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8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7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3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3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D5F66-3968-0921-8D45-E20392AD8C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4589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Meiyo"/>
              </a:rPr>
              <a:t>•• PROTECTED 関係者外秘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8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7772040" cy="759960"/>
          </a:xfrm>
          <a:prstGeom prst="rect">
            <a:avLst/>
          </a:prstGeom>
          <a:solidFill>
            <a:srgbClr val="444857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Lato"/>
            </a:endParaRPr>
          </a:p>
        </p:txBody>
      </p:sp>
      <p:sp>
        <p:nvSpPr>
          <p:cNvPr id="43" name="Rectangle 18"/>
          <p:cNvSpPr>
            <a:spLocks/>
          </p:cNvSpPr>
          <p:nvPr/>
        </p:nvSpPr>
        <p:spPr>
          <a:xfrm>
            <a:off x="5828399" y="-3601"/>
            <a:ext cx="1942559" cy="100620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 dirty="0">
              <a:solidFill>
                <a:srgbClr val="FFFFFF"/>
              </a:solidFill>
              <a:latin typeface="Lato"/>
            </a:endParaRPr>
          </a:p>
        </p:txBody>
      </p:sp>
      <p:sp>
        <p:nvSpPr>
          <p:cNvPr id="44" name="TextBox 3"/>
          <p:cNvSpPr/>
          <p:nvPr/>
        </p:nvSpPr>
        <p:spPr>
          <a:xfrm>
            <a:off x="233280" y="814660"/>
            <a:ext cx="5414564" cy="53574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lnSpc>
                <a:spcPct val="110000"/>
              </a:lnSpc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/>
              </a:rPr>
              <a:t>Team-focused engineer with 8 years of proven experience in </a:t>
            </a:r>
            <a:r>
              <a:rPr lang="en-US" sz="900" u="sng" spc="-1" dirty="0">
                <a:solidFill>
                  <a:srgbClr val="000000"/>
                </a:solidFill>
                <a:latin typeface="Lato"/>
              </a:rPr>
              <a:t>Project</a:t>
            </a:r>
            <a:r>
              <a:rPr lang="en-US" sz="900" b="0" u="sng" strike="noStrike" spc="-1" dirty="0">
                <a:solidFill>
                  <a:srgbClr val="000000"/>
                </a:solidFill>
                <a:uFillTx/>
                <a:latin typeface="Lato"/>
              </a:rPr>
              <a:t> Management </a:t>
            </a:r>
            <a:r>
              <a:rPr lang="en-US" sz="900" b="0" strike="noStrike" spc="-1" dirty="0">
                <a:solidFill>
                  <a:srgbClr val="000000"/>
                </a:solidFill>
                <a:latin typeface="Lato"/>
              </a:rPr>
              <a:t>and </a:t>
            </a:r>
            <a:r>
              <a:rPr lang="en-US" sz="900" b="0" u="sng" strike="noStrike" spc="-1" dirty="0">
                <a:solidFill>
                  <a:srgbClr val="000000"/>
                </a:solidFill>
                <a:uFillTx/>
                <a:latin typeface="Lato"/>
              </a:rPr>
              <a:t>Structural Design</a:t>
            </a:r>
            <a:r>
              <a:rPr lang="en-US" sz="900" b="0" strike="noStrike" spc="-1" dirty="0">
                <a:solidFill>
                  <a:srgbClr val="000000"/>
                </a:solidFill>
                <a:latin typeface="Lato"/>
              </a:rPr>
              <a:t>. Quick-learning professional with excellent technical and communication skills. Possibility to obtain a PE license within 6 months of hire. Open for positions in Nashville TN, hybrid, or remote possibilities.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15"/>
          <p:cNvSpPr/>
          <p:nvPr/>
        </p:nvSpPr>
        <p:spPr>
          <a:xfrm>
            <a:off x="252359" y="1670218"/>
            <a:ext cx="5608439" cy="7041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Toyota</a:t>
            </a:r>
            <a:r>
              <a:rPr lang="en-US" sz="14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lang="en-US" sz="1100" b="1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Senior Project Engineer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   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08/2023 – Present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Georgetown, KY</a:t>
            </a:r>
            <a:r>
              <a:rPr lang="en-US" sz="1000" i="1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(Remote)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lead multiple concurrent large-scale industrial construction projects of up to $50 million.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Provided experience in plant planning project management, construction, and building design to ensure projects were designe</a:t>
            </a:r>
            <a:r>
              <a:rPr lang="en-US" sz="9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 and built to quality, cost, schedule, and safety KPI’s.</a:t>
            </a:r>
            <a:endParaRPr lang="en-US" sz="9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criteria for MEP, Fire Protection, Structural, and Civil design of buildings as a Subject Matter Expert.</a:t>
            </a:r>
            <a:endParaRPr lang="en-US" sz="900" b="0" strike="noStrike" spc="-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spc="-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Managed and mentored a dedicated team of engineers, construction coordinators, and other project personnel.</a:t>
            </a:r>
            <a:endParaRPr lang="en-US" sz="9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Civil Engineer Specialist </a:t>
            </a:r>
            <a:r>
              <a:rPr lang="en-US" sz="11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01/2021 – 08/2023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Brussels, Belgium (On-Site)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Pan-European manufacturing activities to ensure environmental compliance, minimize safety risks, and contribute to performance improvement through technical support and cross-company collaboration.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Directly lead multiple large-scale construction projects of up to €20 million from tendering, throughout construction, to completion.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and reviewed key project documentation and </a:t>
            </a:r>
            <a:r>
              <a:rPr lang="en-US" sz="900" b="0" strike="noStrike" spc="-1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stadards</a:t>
            </a: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such as cost estimations, project master schedules, civil kanban, change order requests, snag lists, and project completion reports.</a:t>
            </a:r>
          </a:p>
          <a:p>
            <a:pPr marL="274320" lvl="1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Developed a cost database system for </a:t>
            </a:r>
            <a:r>
              <a:rPr lang="en-US" sz="9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Toyota</a:t>
            </a: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construction projects, utilizing Python, SQL, and excel.</a:t>
            </a:r>
          </a:p>
          <a:p>
            <a:pPr defTabSz="457200">
              <a:buClr>
                <a:srgbClr val="000000"/>
              </a:buClr>
              <a:tabLst>
                <a:tab pos="0" algn="l"/>
              </a:tabLst>
            </a:pPr>
            <a:br>
              <a:rPr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Stantec Inc. </a:t>
            </a:r>
            <a:r>
              <a:rPr lang="en-US" sz="14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endParaRPr lang="en-US" sz="1050" b="1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Structural Project Engineer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05/2019 – 11/2020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Plano, TX (Hybrid)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engineer for the complete structural design of steel and concrete structures.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construction administration phase including field reviews and coordination, review of change orders, clarifications and RFI responses as required.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Ensured company standards, quality assurance, and quality control procedures of Revit, AutoCAD, and BIM360 were followed during drawing production.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Supported senior and intermediate members of the production team, as well as having direct coordination with lead architects.</a:t>
            </a:r>
            <a:endParaRPr lang="en-US" sz="900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82880" defTabSz="457200">
              <a:spcAft>
                <a:spcPts val="499"/>
              </a:spcAft>
              <a:buClr>
                <a:srgbClr val="000000"/>
              </a:buClr>
              <a:tabLst>
                <a:tab pos="0" algn="l"/>
              </a:tabLst>
            </a:pPr>
            <a:endParaRPr lang="en-US" sz="5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defTabSz="457200">
              <a:buClr>
                <a:srgbClr val="000000"/>
              </a:buClr>
              <a:tabLst>
                <a:tab pos="0" algn="l"/>
              </a:tabLst>
            </a:pPr>
            <a:r>
              <a:rPr lang="en-US" sz="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6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RLG Consultant Engineers </a:t>
            </a:r>
          </a:p>
          <a:p>
            <a:pPr marL="171450" indent="-171450" defTabSz="457200">
              <a:spcAft>
                <a:spcPts val="25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Structural Project Engineer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b="1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07/2017 – 04/2019</a:t>
            </a:r>
            <a:r>
              <a:rPr lang="en-US" sz="1000" b="1" i="1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100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Dallas, TX (On-Site)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Designed structural members of various materials including steel, concrete, masonry, and timber with relevant </a:t>
            </a:r>
            <a:r>
              <a:rPr lang="en-US" sz="900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design codes and </a:t>
            </a: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software assistance.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Drafted structural models and details in Revit and AutoCAD.</a:t>
            </a:r>
          </a:p>
          <a:p>
            <a:pPr marL="274320" indent="-91440" defTabSz="457200">
              <a:spcAft>
                <a:spcPts val="499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Lead multiple concurrent projects through the construction administration phase including being the primary point-of-contact, reviewing shop drawings, and responding to RFI’s through Procore.</a:t>
            </a:r>
          </a:p>
          <a:p>
            <a:pPr marL="171450" indent="-171450" defTabSz="457200"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Structural Engineering </a:t>
            </a:r>
            <a:r>
              <a:rPr lang="en-US" sz="1100" b="1" u="sng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</a:t>
            </a:r>
            <a:r>
              <a:rPr lang="en-US" sz="1100" b="1" u="sng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100" b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	</a:t>
            </a:r>
            <a:r>
              <a:rPr lang="en-US" sz="1000" b="1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06/2016 – 07/2017  </a:t>
            </a:r>
            <a:r>
              <a:rPr lang="en-US" sz="1000" b="0" i="1" strike="noStrike" spc="-1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Dallas, TX (On-Site)</a:t>
            </a:r>
          </a:p>
          <a:p>
            <a:pPr defTabSz="457200">
              <a:spcAft>
                <a:spcPts val="499"/>
              </a:spcAft>
              <a:buClr>
                <a:srgbClr val="000000"/>
              </a:buClr>
              <a:tabLst>
                <a:tab pos="0" algn="l"/>
              </a:tabLst>
            </a:pPr>
            <a:endParaRPr lang="en-US" sz="900" b="0" strike="noStrike" spc="-1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7AD750-CD2C-187C-33F2-BDEE41BB9CC5}"/>
              </a:ext>
            </a:extLst>
          </p:cNvPr>
          <p:cNvGrpSpPr/>
          <p:nvPr/>
        </p:nvGrpSpPr>
        <p:grpSpPr>
          <a:xfrm>
            <a:off x="237766" y="1363122"/>
            <a:ext cx="5118120" cy="333360"/>
            <a:chOff x="250200" y="1679400"/>
            <a:chExt cx="5118120" cy="333360"/>
          </a:xfrm>
        </p:grpSpPr>
        <p:sp>
          <p:nvSpPr>
            <p:cNvPr id="45" name="TextBox 4"/>
            <p:cNvSpPr/>
            <p:nvPr/>
          </p:nvSpPr>
          <p:spPr>
            <a:xfrm>
              <a:off x="250200" y="1679400"/>
              <a:ext cx="36698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Lato"/>
                </a:rPr>
                <a:t>Experience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3" name="Straight Connector 37"/>
            <p:cNvCxnSpPr/>
            <p:nvPr/>
          </p:nvCxnSpPr>
          <p:spPr>
            <a:xfrm>
              <a:off x="349560" y="1973790"/>
              <a:ext cx="501876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BC42C5-F5D1-C784-66C9-6B688AF495AC}"/>
              </a:ext>
            </a:extLst>
          </p:cNvPr>
          <p:cNvGrpSpPr/>
          <p:nvPr/>
        </p:nvGrpSpPr>
        <p:grpSpPr>
          <a:xfrm>
            <a:off x="243000" y="127440"/>
            <a:ext cx="5719966" cy="521766"/>
            <a:chOff x="243000" y="127440"/>
            <a:chExt cx="5719966" cy="521766"/>
          </a:xfrm>
        </p:grpSpPr>
        <p:sp>
          <p:nvSpPr>
            <p:cNvPr id="51" name="TextBox 13"/>
            <p:cNvSpPr/>
            <p:nvPr/>
          </p:nvSpPr>
          <p:spPr>
            <a:xfrm>
              <a:off x="243000" y="127440"/>
              <a:ext cx="463428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2800" b="0" strike="noStrike" spc="-1" dirty="0">
                  <a:solidFill>
                    <a:srgbClr val="FFFFFF"/>
                  </a:solidFill>
                  <a:latin typeface="Lato"/>
                </a:rPr>
                <a:t>Hardie Parham</a:t>
              </a:r>
              <a:endParaRPr lang="en-US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TextBox 14"/>
            <p:cNvSpPr/>
            <p:nvPr/>
          </p:nvSpPr>
          <p:spPr>
            <a:xfrm>
              <a:off x="2919511" y="227080"/>
              <a:ext cx="3043455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b="0" strike="noStrike" spc="-1" dirty="0">
                  <a:solidFill>
                    <a:srgbClr val="FFFFFF"/>
                  </a:solidFill>
                  <a:latin typeface="Lato"/>
                </a:rPr>
                <a:t>Senior Project Engineer</a:t>
              </a:r>
              <a:endParaRPr lang="en-US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4" name="Straight Connector 39"/>
            <p:cNvCxnSpPr>
              <a:cxnSpLocks/>
            </p:cNvCxnSpPr>
            <p:nvPr/>
          </p:nvCxnSpPr>
          <p:spPr>
            <a:xfrm>
              <a:off x="2848215" y="190080"/>
              <a:ext cx="0" cy="377280"/>
            </a:xfrm>
            <a:prstGeom prst="straightConnector1">
              <a:avLst/>
            </a:prstGeom>
            <a:ln w="28575">
              <a:solidFill>
                <a:srgbClr val="FFFFFF"/>
              </a:solidFill>
            </a:ln>
          </p:spPr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122A2BA-8372-465E-9E4B-824974A86CE3}"/>
              </a:ext>
            </a:extLst>
          </p:cNvPr>
          <p:cNvGrpSpPr/>
          <p:nvPr/>
        </p:nvGrpSpPr>
        <p:grpSpPr>
          <a:xfrm>
            <a:off x="5899005" y="1864350"/>
            <a:ext cx="2092275" cy="1647105"/>
            <a:chOff x="5776965" y="1875002"/>
            <a:chExt cx="2092275" cy="1647105"/>
          </a:xfrm>
        </p:grpSpPr>
        <p:sp>
          <p:nvSpPr>
            <p:cNvPr id="56" name="TextBox 27"/>
            <p:cNvSpPr/>
            <p:nvPr/>
          </p:nvSpPr>
          <p:spPr>
            <a:xfrm>
              <a:off x="5838120" y="2189991"/>
              <a:ext cx="1989000" cy="133211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MS Excel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MS Suite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Bluebeam Revu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RISA 3D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RAM Structural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SP Column</a:t>
              </a:r>
            </a:p>
            <a:p>
              <a:pPr defTabSz="457200">
                <a:lnSpc>
                  <a:spcPct val="130000"/>
                </a:lnSpc>
                <a:tabLst>
                  <a:tab pos="0" algn="l"/>
                </a:tabLst>
              </a:pPr>
              <a:r>
                <a:rPr lang="en-US" sz="900" b="0" i="0" dirty="0" err="1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Tekkla</a:t>
              </a:r>
              <a:r>
                <a: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Structures</a:t>
              </a:r>
              <a:endParaRPr lang="en-US" sz="9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102D517-5584-8C42-FD01-901A6B3B0E62}"/>
                </a:ext>
              </a:extLst>
            </p:cNvPr>
            <p:cNvGrpSpPr/>
            <p:nvPr/>
          </p:nvGrpSpPr>
          <p:grpSpPr>
            <a:xfrm>
              <a:off x="5776965" y="1875002"/>
              <a:ext cx="2092275" cy="306323"/>
              <a:chOff x="5776965" y="2047298"/>
              <a:chExt cx="2092275" cy="306323"/>
            </a:xfrm>
          </p:grpSpPr>
          <p:sp>
            <p:nvSpPr>
              <p:cNvPr id="50" name="TextBox 12"/>
              <p:cNvSpPr/>
              <p:nvPr/>
            </p:nvSpPr>
            <p:spPr>
              <a:xfrm>
                <a:off x="5838120" y="2047298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0000"/>
                    </a:solidFill>
                    <a:latin typeface="Lato"/>
                  </a:rPr>
                  <a:t>Software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4" name="Straight Connector 140"/>
              <p:cNvCxnSpPr/>
              <p:nvPr/>
            </p:nvCxnSpPr>
            <p:spPr>
              <a:xfrm>
                <a:off x="5776965" y="2323080"/>
                <a:ext cx="1657440" cy="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</a:ln>
            </p:spPr>
          </p:cxn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DE2C0F0-FDBB-BFD1-294A-F7B749ABA36B}"/>
              </a:ext>
            </a:extLst>
          </p:cNvPr>
          <p:cNvGrpSpPr/>
          <p:nvPr/>
        </p:nvGrpSpPr>
        <p:grpSpPr>
          <a:xfrm>
            <a:off x="5904885" y="56717"/>
            <a:ext cx="2086395" cy="1710057"/>
            <a:chOff x="5782845" y="56717"/>
            <a:chExt cx="2086395" cy="17100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33E8F0-7B72-6E46-9929-A6C6E080143E}"/>
                </a:ext>
              </a:extLst>
            </p:cNvPr>
            <p:cNvGrpSpPr/>
            <p:nvPr/>
          </p:nvGrpSpPr>
          <p:grpSpPr>
            <a:xfrm>
              <a:off x="5782845" y="56717"/>
              <a:ext cx="2086395" cy="303120"/>
              <a:chOff x="5782845" y="190080"/>
              <a:chExt cx="2086395" cy="303120"/>
            </a:xfrm>
          </p:grpSpPr>
          <p:sp>
            <p:nvSpPr>
              <p:cNvPr id="48" name="TextBox 9"/>
              <p:cNvSpPr/>
              <p:nvPr/>
            </p:nvSpPr>
            <p:spPr>
              <a:xfrm>
                <a:off x="5838120" y="190080"/>
                <a:ext cx="203112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0000"/>
                    </a:solidFill>
                    <a:latin typeface="Lato"/>
                  </a:rPr>
                  <a:t>Personal Info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55" name="Straight Connector 141"/>
              <p:cNvCxnSpPr/>
              <p:nvPr/>
            </p:nvCxnSpPr>
            <p:spPr>
              <a:xfrm>
                <a:off x="5782845" y="448920"/>
                <a:ext cx="1657440" cy="360"/>
              </a:xfrm>
              <a:prstGeom prst="straightConnector1">
                <a:avLst/>
              </a:prstGeom>
              <a:ln w="19050">
                <a:solidFill>
                  <a:srgbClr val="000000"/>
                </a:solidFill>
              </a:ln>
            </p:spPr>
          </p:cxn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B9D56E2-E1EB-2A50-AA57-2D9CADFA4856}"/>
                </a:ext>
              </a:extLst>
            </p:cNvPr>
            <p:cNvGrpSpPr/>
            <p:nvPr/>
          </p:nvGrpSpPr>
          <p:grpSpPr>
            <a:xfrm>
              <a:off x="5784480" y="410229"/>
              <a:ext cx="1886565" cy="1356545"/>
              <a:chOff x="5784480" y="410229"/>
              <a:chExt cx="1886565" cy="1356545"/>
            </a:xfrm>
          </p:grpSpPr>
          <p:pic>
            <p:nvPicPr>
              <p:cNvPr id="65" name="Graphic 46" descr="Home with solid fill"/>
              <p:cNvPicPr/>
              <p:nvPr/>
            </p:nvPicPr>
            <p:blipFill>
              <a:blip r:embed="rId3"/>
              <a:stretch/>
            </p:blipFill>
            <p:spPr>
              <a:xfrm>
                <a:off x="5789988" y="429064"/>
                <a:ext cx="192024" cy="192024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46C6278A-3010-49BA-1024-308F5DBA30FA}"/>
                  </a:ext>
                </a:extLst>
              </p:cNvPr>
              <p:cNvSpPr/>
              <p:nvPr/>
            </p:nvSpPr>
            <p:spPr>
              <a:xfrm>
                <a:off x="5935485" y="410229"/>
                <a:ext cx="1633296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Nashville, TN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60" name="Graphic 32" descr="Envelope with solid fill"/>
              <p:cNvPicPr/>
              <p:nvPr/>
            </p:nvPicPr>
            <p:blipFill>
              <a:blip r:embed="rId4"/>
              <a:stretch/>
            </p:blipFill>
            <p:spPr>
              <a:xfrm>
                <a:off x="5784480" y="712273"/>
                <a:ext cx="203040" cy="20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D7FD940C-65B1-A171-AD0E-CD7F00D7C269}"/>
                  </a:ext>
                </a:extLst>
              </p:cNvPr>
              <p:cNvSpPr/>
              <p:nvPr/>
            </p:nvSpPr>
            <p:spPr>
              <a:xfrm>
                <a:off x="5935485" y="698946"/>
                <a:ext cx="1633296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hparham865@gmail.com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59" name="Graphic 29" descr="Receiver with solid fill"/>
              <p:cNvPicPr/>
              <p:nvPr/>
            </p:nvPicPr>
            <p:blipFill>
              <a:blip r:embed="rId5"/>
              <a:stretch/>
            </p:blipFill>
            <p:spPr>
              <a:xfrm>
                <a:off x="5789988" y="1006498"/>
                <a:ext cx="192024" cy="192024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4D59A373-AA9C-ECB5-E0A0-9B02C9B633BC}"/>
                  </a:ext>
                </a:extLst>
              </p:cNvPr>
              <p:cNvSpPr/>
              <p:nvPr/>
            </p:nvSpPr>
            <p:spPr>
              <a:xfrm>
                <a:off x="5935485" y="987663"/>
                <a:ext cx="1633296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(+1) 615-973-3809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8" name="Picture 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2B5674-7446-D789-8710-AAA42340D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94560" y="1285937"/>
                <a:ext cx="173736" cy="173736"/>
              </a:xfrm>
              <a:prstGeom prst="rect">
                <a:avLst/>
              </a:prstGeom>
            </p:spPr>
          </p:pic>
          <p:sp>
            <p:nvSpPr>
              <p:cNvPr id="14" name="TextBox 19">
                <a:extLst>
                  <a:ext uri="{FF2B5EF4-FFF2-40B4-BE49-F238E27FC236}">
                    <a16:creationId xmlns:a16="http://schemas.microsoft.com/office/drawing/2014/main" id="{0849BCEE-AD4F-391A-AFF0-52C16975CBB9}"/>
                  </a:ext>
                </a:extLst>
              </p:cNvPr>
              <p:cNvSpPr/>
              <p:nvPr/>
            </p:nvSpPr>
            <p:spPr>
              <a:xfrm>
                <a:off x="5935485" y="1276380"/>
                <a:ext cx="1735560" cy="21552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900" b="0" strike="noStrike" spc="-1" dirty="0">
                    <a:solidFill>
                      <a:srgbClr val="000000"/>
                    </a:solidFill>
                    <a:latin typeface="Lato"/>
                  </a:rPr>
                  <a:t>Linkedin.com/in/</a:t>
                </a:r>
                <a:r>
                  <a:rPr lang="en-US" sz="900" b="0" strike="noStrike" spc="-1" dirty="0" err="1">
                    <a:solidFill>
                      <a:srgbClr val="000000"/>
                    </a:solidFill>
                    <a:latin typeface="Lato"/>
                  </a:rPr>
                  <a:t>hardieparham</a:t>
                </a:r>
                <a:endParaRPr lang="en-US" sz="9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61" name="Graphic 34" descr="Wireless with solid fill"/>
              <p:cNvPicPr/>
              <p:nvPr/>
            </p:nvPicPr>
            <p:blipFill>
              <a:blip r:embed="rId7"/>
              <a:stretch/>
            </p:blipFill>
            <p:spPr>
              <a:xfrm>
                <a:off x="5784480" y="1550723"/>
                <a:ext cx="203040" cy="203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F4A5B6EC-F059-CC16-3D77-BB35ADF1E37B}"/>
                  </a:ext>
                </a:extLst>
              </p:cNvPr>
              <p:cNvSpPr/>
              <p:nvPr/>
            </p:nvSpPr>
            <p:spPr>
              <a:xfrm>
                <a:off x="5935485" y="1537396"/>
                <a:ext cx="1698840" cy="22937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square" lIns="90000" tIns="45000" rIns="90000" bIns="45000" anchor="t">
                <a:spAutoFit/>
              </a:bodyPr>
              <a:lstStyle/>
              <a:p>
                <a:pPr defTabSz="457200">
                  <a:lnSpc>
                    <a:spcPct val="90000"/>
                  </a:lnSpc>
                  <a:tabLst>
                    <a:tab pos="0" algn="l"/>
                  </a:tabLst>
                </a:pPr>
                <a:r>
                  <a:rPr lang="en-US" sz="1000" b="0" strike="noStrike" spc="-1" dirty="0">
                    <a:solidFill>
                      <a:srgbClr val="000000"/>
                    </a:solidFill>
                    <a:latin typeface="Lato"/>
                  </a:rPr>
                  <a:t>HardieParham.com</a:t>
                </a:r>
                <a:endParaRPr lang="en-US" sz="10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AB59D91-099D-77FC-D0C3-23D70E831264}"/>
              </a:ext>
            </a:extLst>
          </p:cNvPr>
          <p:cNvGrpSpPr/>
          <p:nvPr/>
        </p:nvGrpSpPr>
        <p:grpSpPr>
          <a:xfrm>
            <a:off x="5906520" y="3609031"/>
            <a:ext cx="2084760" cy="1095448"/>
            <a:chOff x="5906520" y="3603257"/>
            <a:chExt cx="2084760" cy="109544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364DE0D-0088-B5AA-151C-1CAC5522246E}"/>
                </a:ext>
              </a:extLst>
            </p:cNvPr>
            <p:cNvGrpSpPr/>
            <p:nvPr/>
          </p:nvGrpSpPr>
          <p:grpSpPr>
            <a:xfrm>
              <a:off x="5960160" y="3603257"/>
              <a:ext cx="2031120" cy="1095448"/>
              <a:chOff x="5838120" y="3627628"/>
              <a:chExt cx="2031120" cy="1095448"/>
            </a:xfrm>
          </p:grpSpPr>
          <p:sp>
            <p:nvSpPr>
              <p:cNvPr id="34" name="TextBox 12">
                <a:extLst>
                  <a:ext uri="{FF2B5EF4-FFF2-40B4-BE49-F238E27FC236}">
                    <a16:creationId xmlns:a16="http://schemas.microsoft.com/office/drawing/2014/main" id="{E61208AF-14C4-A528-BA5D-AC2A6E175EEB}"/>
                  </a:ext>
                </a:extLst>
              </p:cNvPr>
              <p:cNvSpPr/>
              <p:nvPr/>
            </p:nvSpPr>
            <p:spPr>
              <a:xfrm>
                <a:off x="5838120" y="3627628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trike="noStrike" spc="-1" dirty="0">
                    <a:solidFill>
                      <a:srgbClr val="000000"/>
                    </a:solidFill>
                    <a:latin typeface="Lato"/>
                  </a:rPr>
                  <a:t>BIM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TextBox 27">
                <a:extLst>
                  <a:ext uri="{FF2B5EF4-FFF2-40B4-BE49-F238E27FC236}">
                    <a16:creationId xmlns:a16="http://schemas.microsoft.com/office/drawing/2014/main" id="{AF0C935E-C987-5663-AF3B-6881F07FF421}"/>
                  </a:ext>
                </a:extLst>
              </p:cNvPr>
              <p:cNvSpPr/>
              <p:nvPr/>
            </p:nvSpPr>
            <p:spPr>
              <a:xfrm>
                <a:off x="5838120" y="3931108"/>
                <a:ext cx="1989000" cy="791968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Revit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AutoCAD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Procore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Autodesk Build</a:t>
                </a:r>
                <a:endParaRPr lang="en-US" sz="9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cxnSp>
          <p:nvCxnSpPr>
            <p:cNvPr id="193" name="Straight Connector 140">
              <a:extLst>
                <a:ext uri="{FF2B5EF4-FFF2-40B4-BE49-F238E27FC236}">
                  <a16:creationId xmlns:a16="http://schemas.microsoft.com/office/drawing/2014/main" id="{F02BDD58-27F0-E52A-9D23-6BFEE1B070DA}"/>
                </a:ext>
              </a:extLst>
            </p:cNvPr>
            <p:cNvCxnSpPr/>
            <p:nvPr/>
          </p:nvCxnSpPr>
          <p:spPr>
            <a:xfrm>
              <a:off x="5906520" y="3867894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EF9A8DA-3F4C-4806-0781-13425F6BC282}"/>
              </a:ext>
            </a:extLst>
          </p:cNvPr>
          <p:cNvGrpSpPr/>
          <p:nvPr/>
        </p:nvGrpSpPr>
        <p:grpSpPr>
          <a:xfrm>
            <a:off x="5906520" y="4802055"/>
            <a:ext cx="2084760" cy="1264588"/>
            <a:chOff x="5906520" y="4797725"/>
            <a:chExt cx="2084760" cy="1264588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6BBF616-7406-DFDE-32F9-A157AF89C9F2}"/>
                </a:ext>
              </a:extLst>
            </p:cNvPr>
            <p:cNvGrpSpPr/>
            <p:nvPr/>
          </p:nvGrpSpPr>
          <p:grpSpPr>
            <a:xfrm>
              <a:off x="5960160" y="4797725"/>
              <a:ext cx="2031120" cy="1264588"/>
              <a:chOff x="5838120" y="4883537"/>
              <a:chExt cx="2031120" cy="1264588"/>
            </a:xfrm>
          </p:grpSpPr>
          <p:sp>
            <p:nvSpPr>
              <p:cNvPr id="37" name="TextBox 12">
                <a:extLst>
                  <a:ext uri="{FF2B5EF4-FFF2-40B4-BE49-F238E27FC236}">
                    <a16:creationId xmlns:a16="http://schemas.microsoft.com/office/drawing/2014/main" id="{22B75A6C-3827-702C-2695-7D40BBC8EF1D}"/>
                  </a:ext>
                </a:extLst>
              </p:cNvPr>
              <p:cNvSpPr/>
              <p:nvPr/>
            </p:nvSpPr>
            <p:spPr>
              <a:xfrm>
                <a:off x="5838120" y="4883537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Programming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TextBox 27">
                <a:extLst>
                  <a:ext uri="{FF2B5EF4-FFF2-40B4-BE49-F238E27FC236}">
                    <a16:creationId xmlns:a16="http://schemas.microsoft.com/office/drawing/2014/main" id="{F46F9A48-6694-1EF3-E8D1-406E4DAE33FF}"/>
                  </a:ext>
                </a:extLst>
              </p:cNvPr>
              <p:cNvSpPr/>
              <p:nvPr/>
            </p:nvSpPr>
            <p:spPr>
              <a:xfrm>
                <a:off x="5838120" y="5177453"/>
                <a:ext cx="1989000" cy="97067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VBA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Python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C# .NET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 err="1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GDScript</a:t>
                </a:r>
                <a:endPara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Google </a:t>
                </a:r>
                <a:r>
                  <a:rPr lang="en-US" sz="900" b="0" i="0" dirty="0" err="1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AppsScript</a:t>
                </a:r>
                <a:endPara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cxnSp>
          <p:nvCxnSpPr>
            <p:cNvPr id="194" name="Straight Connector 140">
              <a:extLst>
                <a:ext uri="{FF2B5EF4-FFF2-40B4-BE49-F238E27FC236}">
                  <a16:creationId xmlns:a16="http://schemas.microsoft.com/office/drawing/2014/main" id="{26EC6DF0-57ED-B2F3-0FF3-625CA23913E9}"/>
                </a:ext>
              </a:extLst>
            </p:cNvPr>
            <p:cNvCxnSpPr/>
            <p:nvPr/>
          </p:nvCxnSpPr>
          <p:spPr>
            <a:xfrm>
              <a:off x="5906520" y="5072298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E1909CB-4F48-0571-5C6F-6D2B8CB20AFD}"/>
              </a:ext>
            </a:extLst>
          </p:cNvPr>
          <p:cNvGrpSpPr/>
          <p:nvPr/>
        </p:nvGrpSpPr>
        <p:grpSpPr>
          <a:xfrm>
            <a:off x="5852880" y="6164219"/>
            <a:ext cx="2084760" cy="921010"/>
            <a:chOff x="5852880" y="6122321"/>
            <a:chExt cx="2084760" cy="921010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D46A46D-159C-BF44-EDBF-CA65907C4F2B}"/>
                </a:ext>
              </a:extLst>
            </p:cNvPr>
            <p:cNvGrpSpPr/>
            <p:nvPr/>
          </p:nvGrpSpPr>
          <p:grpSpPr>
            <a:xfrm>
              <a:off x="5906520" y="6122321"/>
              <a:ext cx="2031120" cy="921010"/>
              <a:chOff x="5838120" y="6140651"/>
              <a:chExt cx="2031120" cy="921010"/>
            </a:xfrm>
          </p:grpSpPr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A98B3F83-F8BE-EFE1-33CA-26EEB6454DE7}"/>
                  </a:ext>
                </a:extLst>
              </p:cNvPr>
              <p:cNvSpPr/>
              <p:nvPr/>
            </p:nvSpPr>
            <p:spPr>
              <a:xfrm>
                <a:off x="5838120" y="6140651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Certifications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TextBox 27">
                <a:extLst>
                  <a:ext uri="{FF2B5EF4-FFF2-40B4-BE49-F238E27FC236}">
                    <a16:creationId xmlns:a16="http://schemas.microsoft.com/office/drawing/2014/main" id="{7AB13DEF-8FE3-BC38-2A95-F7D13B87D008}"/>
                  </a:ext>
                </a:extLst>
              </p:cNvPr>
              <p:cNvSpPr/>
              <p:nvPr/>
            </p:nvSpPr>
            <p:spPr>
              <a:xfrm>
                <a:off x="5838120" y="6451088"/>
                <a:ext cx="1989000" cy="61057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OSHA 30 Safety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OSHA Subpart R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Engineer-In-Training (EIT)</a:t>
                </a:r>
              </a:p>
            </p:txBody>
          </p:sp>
        </p:grpSp>
        <p:cxnSp>
          <p:nvCxnSpPr>
            <p:cNvPr id="195" name="Straight Connector 140">
              <a:extLst>
                <a:ext uri="{FF2B5EF4-FFF2-40B4-BE49-F238E27FC236}">
                  <a16:creationId xmlns:a16="http://schemas.microsoft.com/office/drawing/2014/main" id="{36DFA649-A8E0-99CA-E524-C63BF5AF75E4}"/>
                </a:ext>
              </a:extLst>
            </p:cNvPr>
            <p:cNvCxnSpPr/>
            <p:nvPr/>
          </p:nvCxnSpPr>
          <p:spPr>
            <a:xfrm>
              <a:off x="5852880" y="6388958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C7E2B47-1E5A-D643-93DB-DC88205D5501}"/>
              </a:ext>
            </a:extLst>
          </p:cNvPr>
          <p:cNvGrpSpPr/>
          <p:nvPr/>
        </p:nvGrpSpPr>
        <p:grpSpPr>
          <a:xfrm>
            <a:off x="5906520" y="7182805"/>
            <a:ext cx="2084760" cy="1091454"/>
            <a:chOff x="5906520" y="7181363"/>
            <a:chExt cx="2084760" cy="1091454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CBB088-CBDD-94F2-C596-5F149CDB1714}"/>
                </a:ext>
              </a:extLst>
            </p:cNvPr>
            <p:cNvGrpSpPr/>
            <p:nvPr/>
          </p:nvGrpSpPr>
          <p:grpSpPr>
            <a:xfrm>
              <a:off x="5960160" y="7181363"/>
              <a:ext cx="2031120" cy="1091454"/>
              <a:chOff x="5838120" y="8021574"/>
              <a:chExt cx="2031120" cy="1091454"/>
            </a:xfrm>
          </p:grpSpPr>
          <p:sp>
            <p:nvSpPr>
              <p:cNvPr id="168" name="TextBox 12">
                <a:extLst>
                  <a:ext uri="{FF2B5EF4-FFF2-40B4-BE49-F238E27FC236}">
                    <a16:creationId xmlns:a16="http://schemas.microsoft.com/office/drawing/2014/main" id="{68B12E44-E178-90A2-ACE5-C41ECE27554E}"/>
                  </a:ext>
                </a:extLst>
              </p:cNvPr>
              <p:cNvSpPr/>
              <p:nvPr/>
            </p:nvSpPr>
            <p:spPr>
              <a:xfrm>
                <a:off x="5838120" y="8021574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Building Codes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TextBox 27">
                <a:extLst>
                  <a:ext uri="{FF2B5EF4-FFF2-40B4-BE49-F238E27FC236}">
                    <a16:creationId xmlns:a16="http://schemas.microsoft.com/office/drawing/2014/main" id="{3A38581B-3F3E-A00F-76CD-A19D492164BE}"/>
                  </a:ext>
                </a:extLst>
              </p:cNvPr>
              <p:cNvSpPr/>
              <p:nvPr/>
            </p:nvSpPr>
            <p:spPr>
              <a:xfrm>
                <a:off x="5838120" y="8322406"/>
                <a:ext cx="1989000" cy="79062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Steel – AISC 15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Concrete – ACI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Timber – NDS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dirty="0">
                    <a:solidFill>
                      <a:srgbClr val="22222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Loading – IBC, ASCE 7</a:t>
                </a:r>
                <a:endParaRPr lang="en-US" sz="900" b="0" i="0" dirty="0">
                  <a:solidFill>
                    <a:srgbClr val="222222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cxnSp>
          <p:nvCxnSpPr>
            <p:cNvPr id="196" name="Straight Connector 140">
              <a:extLst>
                <a:ext uri="{FF2B5EF4-FFF2-40B4-BE49-F238E27FC236}">
                  <a16:creationId xmlns:a16="http://schemas.microsoft.com/office/drawing/2014/main" id="{33B43272-F4BD-5252-71F4-020790744664}"/>
                </a:ext>
              </a:extLst>
            </p:cNvPr>
            <p:cNvCxnSpPr/>
            <p:nvPr/>
          </p:nvCxnSpPr>
          <p:spPr>
            <a:xfrm>
              <a:off x="5906520" y="7453266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54B9248-139C-700A-F670-CE3372087728}"/>
              </a:ext>
            </a:extLst>
          </p:cNvPr>
          <p:cNvGrpSpPr/>
          <p:nvPr/>
        </p:nvGrpSpPr>
        <p:grpSpPr>
          <a:xfrm>
            <a:off x="5906520" y="8371836"/>
            <a:ext cx="2084760" cy="1457329"/>
            <a:chOff x="5906520" y="8371836"/>
            <a:chExt cx="2084760" cy="1457329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4CE4B0CF-24C2-8B62-F176-B99108927DD9}"/>
                </a:ext>
              </a:extLst>
            </p:cNvPr>
            <p:cNvGrpSpPr/>
            <p:nvPr/>
          </p:nvGrpSpPr>
          <p:grpSpPr>
            <a:xfrm>
              <a:off x="5960160" y="8371836"/>
              <a:ext cx="2031120" cy="1457329"/>
              <a:chOff x="5838120" y="9436917"/>
              <a:chExt cx="2031120" cy="1457329"/>
            </a:xfrm>
          </p:grpSpPr>
          <p:sp>
            <p:nvSpPr>
              <p:cNvPr id="178" name="TextBox 12">
                <a:extLst>
                  <a:ext uri="{FF2B5EF4-FFF2-40B4-BE49-F238E27FC236}">
                    <a16:creationId xmlns:a16="http://schemas.microsoft.com/office/drawing/2014/main" id="{970E1FBC-0F17-BDDF-1770-55534CAE89FF}"/>
                  </a:ext>
                </a:extLst>
              </p:cNvPr>
              <p:cNvSpPr/>
              <p:nvPr/>
            </p:nvSpPr>
            <p:spPr>
              <a:xfrm>
                <a:off x="5838120" y="9436917"/>
                <a:ext cx="2031120" cy="306323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000000"/>
                    </a:solidFill>
                    <a:latin typeface="Lato"/>
                  </a:rPr>
                  <a:t>Soft Skills</a:t>
                </a:r>
                <a:endParaRPr lang="en-US" sz="1400" b="0" strike="noStrike" spc="-1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1" name="TextBox 27">
                <a:extLst>
                  <a:ext uri="{FF2B5EF4-FFF2-40B4-BE49-F238E27FC236}">
                    <a16:creationId xmlns:a16="http://schemas.microsoft.com/office/drawing/2014/main" id="{F14E9942-3ABB-7A58-5F6B-7CEE8DE345C1}"/>
                  </a:ext>
                </a:extLst>
              </p:cNvPr>
              <p:cNvSpPr/>
              <p:nvPr/>
            </p:nvSpPr>
            <p:spPr>
              <a:xfrm>
                <a:off x="5838120" y="9743525"/>
                <a:ext cx="1989000" cy="1150721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Technical Communication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Project Management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Budget Management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Cost Estimation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Construction Administration</a:t>
                </a:r>
              </a:p>
              <a:p>
                <a:pPr defTabSz="457200">
                  <a:lnSpc>
                    <a:spcPct val="130000"/>
                  </a:lnSpc>
                  <a:tabLst>
                    <a:tab pos="0" algn="l"/>
                  </a:tabLst>
                </a:pPr>
                <a:r>
                  <a:rPr lang="en-US" sz="900" b="0" i="0" dirty="0">
                    <a:solidFill>
                      <a:srgbClr val="22222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Collaboration</a:t>
                </a:r>
              </a:p>
            </p:txBody>
          </p:sp>
        </p:grpSp>
        <p:cxnSp>
          <p:nvCxnSpPr>
            <p:cNvPr id="197" name="Straight Connector 140">
              <a:extLst>
                <a:ext uri="{FF2B5EF4-FFF2-40B4-BE49-F238E27FC236}">
                  <a16:creationId xmlns:a16="http://schemas.microsoft.com/office/drawing/2014/main" id="{756D6341-3256-A945-06FE-B04D8623B663}"/>
                </a:ext>
              </a:extLst>
            </p:cNvPr>
            <p:cNvCxnSpPr/>
            <p:nvPr/>
          </p:nvCxnSpPr>
          <p:spPr>
            <a:xfrm>
              <a:off x="5906520" y="8655759"/>
              <a:ext cx="165744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E14EA32-CD80-DC6D-B3B8-70A6E37E7B4D}"/>
              </a:ext>
            </a:extLst>
          </p:cNvPr>
          <p:cNvGrpSpPr/>
          <p:nvPr/>
        </p:nvGrpSpPr>
        <p:grpSpPr>
          <a:xfrm>
            <a:off x="233280" y="8655759"/>
            <a:ext cx="5118383" cy="1208714"/>
            <a:chOff x="233280" y="9701640"/>
            <a:chExt cx="5118383" cy="1208714"/>
          </a:xfrm>
        </p:grpSpPr>
        <p:sp>
          <p:nvSpPr>
            <p:cNvPr id="46" name="TextBox 5"/>
            <p:cNvSpPr/>
            <p:nvPr/>
          </p:nvSpPr>
          <p:spPr>
            <a:xfrm>
              <a:off x="250200" y="9701640"/>
              <a:ext cx="36698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Lato"/>
                </a:rPr>
                <a:t>Education</a:t>
              </a:r>
              <a:endParaRPr lang="en-US" sz="16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TextBox 16"/>
            <p:cNvSpPr/>
            <p:nvPr/>
          </p:nvSpPr>
          <p:spPr>
            <a:xfrm>
              <a:off x="233280" y="10071000"/>
              <a:ext cx="4512240" cy="83935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457200">
                <a:lnSpc>
                  <a:spcPct val="110000"/>
                </a:lnSpc>
                <a:tabLst>
                  <a:tab pos="0" algn="l"/>
                </a:tabLst>
              </a:pPr>
              <a:r>
                <a:rPr lang="en-US" sz="1400" b="1" strike="noStrike" spc="-1" dirty="0">
                  <a:solidFill>
                    <a:srgbClr val="000000"/>
                  </a:solidFill>
                  <a:latin typeface="Lato"/>
                </a:rPr>
                <a:t>Southern Methodist University</a:t>
              </a:r>
            </a:p>
            <a:p>
              <a:pPr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en-US" sz="1000" b="1" i="1" strike="noStrike" spc="-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Class of 2017  </a:t>
              </a:r>
              <a:r>
                <a:rPr lang="en-US" sz="1000" b="0" i="1" strike="noStrike" spc="-1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University Park, TX</a:t>
              </a:r>
              <a:endParaRPr lang="en-US" sz="1000" b="0" i="1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457200">
                <a:lnSpc>
                  <a:spcPct val="110000"/>
                </a:lnSpc>
                <a:tabLst>
                  <a:tab pos="0" algn="l"/>
                </a:tabLst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Lato"/>
                </a:rPr>
                <a:t>Bachelor of Science, Civil Engineering</a:t>
              </a:r>
              <a:endParaRPr lang="en-US" sz="11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 defTabSz="457200">
                <a:lnSpc>
                  <a:spcPct val="110000"/>
                </a:lnSpc>
                <a:tabLst>
                  <a:tab pos="0" algn="l"/>
                </a:tabLst>
              </a:pPr>
              <a:r>
                <a:rPr lang="en-US" sz="1100" b="0" strike="noStrike" spc="-1" dirty="0">
                  <a:solidFill>
                    <a:srgbClr val="000000"/>
                  </a:solidFill>
                  <a:latin typeface="Lato"/>
                </a:rPr>
                <a:t>Bachelor of Science, Mechanical Engineering</a:t>
              </a:r>
              <a:endParaRPr lang="en-US" sz="11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4" name="Straight Connector 37">
              <a:extLst>
                <a:ext uri="{FF2B5EF4-FFF2-40B4-BE49-F238E27FC236}">
                  <a16:creationId xmlns:a16="http://schemas.microsoft.com/office/drawing/2014/main" id="{82535AD6-DFC4-EC9B-70FD-6BE4E586F975}"/>
                </a:ext>
              </a:extLst>
            </p:cNvPr>
            <p:cNvCxnSpPr/>
            <p:nvPr/>
          </p:nvCxnSpPr>
          <p:spPr>
            <a:xfrm>
              <a:off x="332903" y="10031440"/>
              <a:ext cx="5018760" cy="360"/>
            </a:xfrm>
            <a:prstGeom prst="straightConnector1">
              <a:avLst/>
            </a:prstGeom>
            <a:ln w="19050">
              <a:solidFill>
                <a:srgbClr val="000000"/>
              </a:solidFill>
            </a:ln>
          </p:spPr>
        </p:cxnSp>
      </p:grpSp>
    </p:spTree>
    <p:extLst>
      <p:ext uri="{BB962C8B-B14F-4D97-AF65-F5344CB8AC3E}">
        <p14:creationId xmlns:p14="http://schemas.microsoft.com/office/powerpoint/2010/main" val="20193481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</a:majorFont>
      <a:minorFont>
        <a:latin typeface="Arial" panose="020B06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bb3c382-541a-4789-80ed-24b21ea5b276}" enabled="1" method="Standard" siteId="{8c642d1d-d709-47b0-ab10-080af10798f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2159</TotalTime>
  <Words>580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MS UI Gothic</vt:lpstr>
      <vt:lpstr>Arial</vt:lpstr>
      <vt:lpstr>Calibri</vt:lpstr>
      <vt:lpstr>Lato</vt:lpstr>
      <vt:lpstr>Meiyo</vt:lpstr>
      <vt:lpstr>Symbol</vt:lpstr>
      <vt:lpstr>Times New Roman</vt:lpstr>
      <vt:lpstr>Wingdings</vt:lpstr>
      <vt:lpstr>2_Office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Hardie Parham Jr (TME)</dc:creator>
  <dc:description/>
  <cp:lastModifiedBy>Hardie Parham (TEMA)</cp:lastModifiedBy>
  <cp:revision>18</cp:revision>
  <dcterms:created xsi:type="dcterms:W3CDTF">2023-03-04T18:58:55Z</dcterms:created>
  <dcterms:modified xsi:type="dcterms:W3CDTF">2024-03-26T00:43:30Z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129d6-6295-4f4f-90bd-13e1d827b914_ActionId">
    <vt:lpwstr>5a1d360c-a447-45f4-8904-7fbbadbfcad2</vt:lpwstr>
  </property>
  <property fmtid="{D5CDD505-2E9C-101B-9397-08002B2CF9AE}" pid="3" name="MSIP_Label_d45129d6-6295-4f4f-90bd-13e1d827b914_ContentBits">
    <vt:lpwstr>1</vt:lpwstr>
  </property>
  <property fmtid="{D5CDD505-2E9C-101B-9397-08002B2CF9AE}" pid="4" name="MSIP_Label_d45129d6-6295-4f4f-90bd-13e1d827b914_Enabled">
    <vt:lpwstr>true</vt:lpwstr>
  </property>
  <property fmtid="{D5CDD505-2E9C-101B-9397-08002B2CF9AE}" pid="5" name="MSIP_Label_d45129d6-6295-4f4f-90bd-13e1d827b914_Method">
    <vt:lpwstr>Privileged</vt:lpwstr>
  </property>
  <property fmtid="{D5CDD505-2E9C-101B-9397-08002B2CF9AE}" pid="6" name="MSIP_Label_d45129d6-6295-4f4f-90bd-13e1d827b914_Name">
    <vt:lpwstr>d45129d6-6295-4f4f-90bd-13e1d827b914</vt:lpwstr>
  </property>
  <property fmtid="{D5CDD505-2E9C-101B-9397-08002B2CF9AE}" pid="7" name="MSIP_Label_d45129d6-6295-4f4f-90bd-13e1d827b914_SetDate">
    <vt:lpwstr>2023-03-04T21:05:34Z</vt:lpwstr>
  </property>
  <property fmtid="{D5CDD505-2E9C-101B-9397-08002B2CF9AE}" pid="8" name="MSIP_Label_d45129d6-6295-4f4f-90bd-13e1d827b914_SiteId">
    <vt:lpwstr>52b742d1-3dc2-47ac-bf03-609c83d9df9f</vt:lpwstr>
  </property>
  <property fmtid="{D5CDD505-2E9C-101B-9397-08002B2CF9AE}" pid="9" name="PresentationFormat">
    <vt:lpwstr>Custom</vt:lpwstr>
  </property>
  <property fmtid="{D5CDD505-2E9C-101B-9397-08002B2CF9AE}" pid="10" name="Slides">
    <vt:i4>1</vt:i4>
  </property>
  <property fmtid="{D5CDD505-2E9C-101B-9397-08002B2CF9AE}" pid="11" name="ClassificationContentMarkingHeaderLocations">
    <vt:lpwstr>2_Office Theme:9</vt:lpwstr>
  </property>
  <property fmtid="{D5CDD505-2E9C-101B-9397-08002B2CF9AE}" pid="12" name="ClassificationContentMarkingHeaderText">
    <vt:lpwstr>•• PROTECTED 関係者外秘</vt:lpwstr>
  </property>
</Properties>
</file>