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handoutMasterIdLst>
    <p:handoutMasterId r:id="rId8"/>
  </p:handoutMasterIdLst>
  <p:sldIdLst>
    <p:sldId id="256" r:id="rId5"/>
    <p:sldId id="257" r:id="rId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275" autoAdjust="0"/>
  </p:normalViewPr>
  <p:slideViewPr>
    <p:cSldViewPr snapToGrid="0">
      <p:cViewPr>
        <p:scale>
          <a:sx n="130" d="100"/>
          <a:sy n="130" d="100"/>
        </p:scale>
        <p:origin x="-678" y="786"/>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 /><Relationship Id="rId3" Type="http://schemas.openxmlformats.org/officeDocument/2006/relationships/customXml" Target="../customXml/item3.xml" /><Relationship Id="rId7" Type="http://schemas.openxmlformats.org/officeDocument/2006/relationships/notesMaster" Target="notesMasters/notes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pPr/>
              <a:t>11/11/2024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pPr/>
              <a:t>‹#›</a:t>
            </a:fld>
            <a:endParaRPr dirty="0"/>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pPr/>
              <a:t>11/11/2024</a:t>
            </a:fld>
            <a:endParaRPr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pPr/>
              <a:t>‹#›</a:t>
            </a:fld>
            <a:endParaRPr dirty="0"/>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a:p>
            <a:endParaRPr lang="en-US" dirty="0"/>
          </a:p>
          <a:p>
            <a:r>
              <a:rPr lang="en-US" dirty="0"/>
              <a:t>And did you notice we made fold marks for you? They are really light, but if you don’t like them showing on your brochure, select and delete them before you print.</a:t>
            </a:r>
          </a:p>
        </p:txBody>
      </p:sp>
      <p:sp>
        <p:nvSpPr>
          <p:cNvPr id="4" name="Slide Number Placeholder 3"/>
          <p:cNvSpPr>
            <a:spLocks noGrp="1"/>
          </p:cNvSpPr>
          <p:nvPr>
            <p:ph type="sldNum" sz="quarter" idx="10"/>
          </p:nvPr>
        </p:nvSpPr>
        <p:spPr/>
        <p:txBody>
          <a:bodyPr/>
          <a:lstStyle/>
          <a:p>
            <a:fld id="{952A89D7-7603-4ECB-ADF6-F6CF2BE4F401}" type="slidenum">
              <a:rPr lang="en-US" smtClean="0"/>
              <a:pPr/>
              <a:t>1</a:t>
            </a:fld>
            <a:endParaRPr lang="en-US" dirty="0"/>
          </a:p>
        </p:txBody>
      </p:sp>
    </p:spTree>
    <p:extLst>
      <p:ext uri="{BB962C8B-B14F-4D97-AF65-F5344CB8AC3E}">
        <p14:creationId xmlns:p14="http://schemas.microsoft.com/office/powerpoint/2010/main" val="35698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a:p>
            <a:endParaRPr lang="en-US" dirty="0"/>
          </a:p>
          <a:p>
            <a:r>
              <a:rPr lang="en-US" dirty="0"/>
              <a:t>And did you notice we made fold marks for you? They are really light, but if you don’t like them showing on your brochure, select and delete them before you print.</a:t>
            </a:r>
          </a:p>
        </p:txBody>
      </p:sp>
      <p:sp>
        <p:nvSpPr>
          <p:cNvPr id="4" name="Slide Number Placeholder 3"/>
          <p:cNvSpPr>
            <a:spLocks noGrp="1"/>
          </p:cNvSpPr>
          <p:nvPr>
            <p:ph type="sldNum" sz="quarter" idx="10"/>
          </p:nvPr>
        </p:nvSpPr>
        <p:spPr/>
        <p:txBody>
          <a:bodyPr/>
          <a:lstStyle/>
          <a:p>
            <a:fld id="{952A89D7-7603-4ECB-ADF6-F6CF2BE4F401}" type="slidenum">
              <a:rPr lang="en-US" smtClean="0"/>
              <a:pPr/>
              <a:t>2</a:t>
            </a:fld>
            <a:endParaRPr lang="en-US" dirty="0"/>
          </a:p>
        </p:txBody>
      </p:sp>
    </p:spTree>
    <p:extLst>
      <p:ext uri="{BB962C8B-B14F-4D97-AF65-F5344CB8AC3E}">
        <p14:creationId xmlns:p14="http://schemas.microsoft.com/office/powerpoint/2010/main" val="99348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userDrawn="1"/>
        </p:nvSpPr>
        <p:spPr>
          <a:xfrm>
            <a:off x="457200" y="457200"/>
            <a:ext cx="235915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a:extLst>
              <a:ext uri="{C183D7F6-B498-43B3-948B-1728B52AA6E4}">
                <adec:decorative xmlns:adec="http://schemas.microsoft.com/office/drawing/2017/decorative" val="1"/>
              </a:ext>
            </a:extLst>
          </p:cNvPr>
          <p:cNvSpPr/>
          <p:nvPr userDrawn="1"/>
        </p:nvSpPr>
        <p:spPr>
          <a:xfrm>
            <a:off x="457200" y="6854395"/>
            <a:ext cx="235915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a:extLst>
              <a:ext uri="{C183D7F6-B498-43B3-948B-1728B52AA6E4}">
                <adec:decorative xmlns:adec="http://schemas.microsoft.com/office/drawing/2017/decorative" val="1"/>
              </a:ext>
            </a:extLst>
          </p:cNvPr>
          <p:cNvSpPr/>
          <p:nvPr userDrawn="1"/>
        </p:nvSpPr>
        <p:spPr>
          <a:xfrm>
            <a:off x="457200" y="4736592"/>
            <a:ext cx="2359152" cy="207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dirty="0"/>
          </a:p>
        </p:txBody>
      </p:sp>
      <p:sp>
        <p:nvSpPr>
          <p:cNvPr id="25" name="Title 24">
            <a:extLst>
              <a:ext uri="{FF2B5EF4-FFF2-40B4-BE49-F238E27FC236}">
                <a16:creationId xmlns:a16="http://schemas.microsoft.com/office/drawing/2014/main" id="{58FF3AA3-8FDE-44AF-5C9E-6CF41EC9BA69}"/>
              </a:ext>
            </a:extLst>
          </p:cNvPr>
          <p:cNvSpPr>
            <a:spLocks noGrp="1"/>
          </p:cNvSpPr>
          <p:nvPr>
            <p:ph type="title" hasCustomPrompt="1"/>
          </p:nvPr>
        </p:nvSpPr>
        <p:spPr>
          <a:xfrm>
            <a:off x="7186995" y="501699"/>
            <a:ext cx="2460116" cy="670975"/>
          </a:xfrm>
        </p:spPr>
        <p:txBody>
          <a:bodyPr bIns="0" anchor="b">
            <a:normAutofit/>
          </a:bodyPr>
          <a:lstStyle>
            <a:lvl1pPr algn="ctr">
              <a:defRPr sz="2800" i="1" baseline="0"/>
            </a:lvl1pPr>
          </a:lstStyle>
          <a:p>
            <a:pPr lvl="0"/>
            <a:r>
              <a:rPr lang="en-US" dirty="0"/>
              <a:t>add title</a:t>
            </a:r>
          </a:p>
        </p:txBody>
      </p:sp>
      <p:sp>
        <p:nvSpPr>
          <p:cNvPr id="12" name="Picture Placeholder 11"/>
          <p:cNvSpPr>
            <a:spLocks noGrp="1"/>
          </p:cNvSpPr>
          <p:nvPr>
            <p:ph type="pic" sz="quarter" idx="10"/>
          </p:nvPr>
        </p:nvSpPr>
        <p:spPr>
          <a:xfrm>
            <a:off x="457200" y="685800"/>
            <a:ext cx="2359152" cy="4005072"/>
          </a:xfrm>
        </p:spPr>
        <p:txBody>
          <a:bodyPr tIns="1097280">
            <a:normAutofit/>
          </a:bodyPr>
          <a:lstStyle>
            <a:lvl1pPr marL="0" indent="0" algn="ctr">
              <a:buNone/>
              <a:defRPr sz="2000"/>
            </a:lvl1pPr>
          </a:lstStyle>
          <a:p>
            <a:r>
              <a:rPr lang="en-GB"/>
              <a:t>Click icon to add picture</a:t>
            </a:r>
            <a:endParaRPr dirty="0"/>
          </a:p>
        </p:txBody>
      </p:sp>
      <p:sp>
        <p:nvSpPr>
          <p:cNvPr id="28" name="Text Placeholder 21"/>
          <p:cNvSpPr>
            <a:spLocks noGrp="1"/>
          </p:cNvSpPr>
          <p:nvPr>
            <p:ph type="body" sz="quarter" idx="19" hasCustomPrompt="1"/>
          </p:nvPr>
        </p:nvSpPr>
        <p:spPr>
          <a:xfrm>
            <a:off x="457200" y="4736592"/>
            <a:ext cx="2359152" cy="1224154"/>
          </a:xfrm>
        </p:spPr>
        <p:txBody>
          <a:bodyPr lIns="182880" rIns="182880" anchor="b">
            <a:noAutofit/>
          </a:bodyPr>
          <a:lstStyle>
            <a:lvl1pPr marL="0" indent="0" algn="l">
              <a:lnSpc>
                <a:spcPct val="13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 name="Text Placeholder 6">
            <a:extLst>
              <a:ext uri="{FF2B5EF4-FFF2-40B4-BE49-F238E27FC236}">
                <a16:creationId xmlns:a16="http://schemas.microsoft.com/office/drawing/2014/main" id="{C0639557-145D-D7E3-059E-FBD4B8AC02AE}"/>
              </a:ext>
            </a:extLst>
          </p:cNvPr>
          <p:cNvSpPr>
            <a:spLocks noGrp="1"/>
          </p:cNvSpPr>
          <p:nvPr>
            <p:ph type="body" sz="quarter" idx="20" hasCustomPrompt="1"/>
          </p:nvPr>
        </p:nvSpPr>
        <p:spPr>
          <a:xfrm>
            <a:off x="457201" y="6157913"/>
            <a:ext cx="2359152" cy="457200"/>
          </a:xfrm>
          <a:noFill/>
        </p:spPr>
        <p:txBody>
          <a:bodyPr rIns="182880">
            <a:noAutofit/>
          </a:bodyPr>
          <a:lstStyle>
            <a:lvl1pPr marL="0" indent="0" algn="r">
              <a:buNone/>
              <a:defRPr sz="1200" i="1">
                <a:solidFill>
                  <a:schemeClr val="bg1"/>
                </a:solidFill>
              </a:defRPr>
            </a:lvl1pPr>
            <a:lvl2pPr marL="502920" indent="0" algn="r">
              <a:buNone/>
              <a:defRPr sz="1200" i="1">
                <a:solidFill>
                  <a:schemeClr val="bg1"/>
                </a:solidFill>
              </a:defRPr>
            </a:lvl2pPr>
            <a:lvl3pPr marL="1005840" indent="0" algn="r">
              <a:buNone/>
              <a:defRPr sz="1200" i="1">
                <a:solidFill>
                  <a:schemeClr val="bg1"/>
                </a:solidFill>
              </a:defRPr>
            </a:lvl3pPr>
            <a:lvl4pPr marL="1508760" indent="0" algn="r">
              <a:buNone/>
              <a:defRPr sz="1200" i="1">
                <a:solidFill>
                  <a:schemeClr val="bg1"/>
                </a:solidFill>
              </a:defRPr>
            </a:lvl4pPr>
            <a:lvl5pPr marL="2011680" indent="0" algn="r">
              <a:buNone/>
              <a:defRPr sz="1200" i="1">
                <a:solidFill>
                  <a:schemeClr val="bg1"/>
                </a:solidFill>
              </a:defRPr>
            </a:lvl5pPr>
          </a:lstStyle>
          <a:p>
            <a:pPr lvl="0"/>
            <a:r>
              <a:rPr lang="en-US" dirty="0"/>
              <a:t>Click to add text</a:t>
            </a:r>
          </a:p>
        </p:txBody>
      </p:sp>
      <p:sp>
        <p:nvSpPr>
          <p:cNvPr id="13" name="Rectangle 12">
            <a:extLst>
              <a:ext uri="{C183D7F6-B498-43B3-948B-1728B52AA6E4}">
                <adec:decorative xmlns:adec="http://schemas.microsoft.com/office/drawing/2017/decorative" val="1"/>
              </a:ext>
            </a:extLst>
          </p:cNvPr>
          <p:cNvSpPr/>
          <p:nvPr userDrawn="1"/>
        </p:nvSpPr>
        <p:spPr>
          <a:xfrm>
            <a:off x="375818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a:extLst>
              <a:ext uri="{C183D7F6-B498-43B3-948B-1728B52AA6E4}">
                <adec:decorative xmlns:adec="http://schemas.microsoft.com/office/drawing/2017/decorative" val="1"/>
              </a:ext>
            </a:extLst>
          </p:cNvPr>
          <p:cNvSpPr/>
          <p:nvPr userDrawn="1"/>
        </p:nvSpPr>
        <p:spPr bwMode="auto">
          <a:xfrm>
            <a:off x="3758184"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Picture Placeholder 11"/>
          <p:cNvSpPr>
            <a:spLocks noGrp="1"/>
          </p:cNvSpPr>
          <p:nvPr>
            <p:ph type="pic" sz="quarter" idx="11"/>
          </p:nvPr>
        </p:nvSpPr>
        <p:spPr>
          <a:xfrm>
            <a:off x="3758184" y="685800"/>
            <a:ext cx="2450592" cy="4005072"/>
          </a:xfrm>
        </p:spPr>
        <p:txBody>
          <a:bodyPr tIns="1097280">
            <a:normAutofit/>
          </a:bodyPr>
          <a:lstStyle>
            <a:lvl1pPr marL="0" indent="0" algn="ctr">
              <a:buNone/>
              <a:defRPr sz="2000"/>
            </a:lvl1pPr>
          </a:lstStyle>
          <a:p>
            <a:r>
              <a:rPr lang="en-GB"/>
              <a:t>Click icon to add picture</a:t>
            </a:r>
            <a:endParaRPr lang="en-US" dirty="0"/>
          </a:p>
        </p:txBody>
      </p:sp>
      <p:sp>
        <p:nvSpPr>
          <p:cNvPr id="16" name="Rectangle 15">
            <a:extLst>
              <a:ext uri="{C183D7F6-B498-43B3-948B-1728B52AA6E4}">
                <adec:decorative xmlns:adec="http://schemas.microsoft.com/office/drawing/2017/decorative" val="1"/>
              </a:ext>
            </a:extLst>
          </p:cNvPr>
          <p:cNvSpPr/>
          <p:nvPr userDrawn="1"/>
        </p:nvSpPr>
        <p:spPr>
          <a:xfrm>
            <a:off x="714146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16">
            <a:extLst>
              <a:ext uri="{C183D7F6-B498-43B3-948B-1728B52AA6E4}">
                <adec:decorative xmlns:adec="http://schemas.microsoft.com/office/drawing/2017/decorative" val="1"/>
              </a:ext>
            </a:extLst>
          </p:cNvPr>
          <p:cNvSpPr/>
          <p:nvPr userDrawn="1"/>
        </p:nvSpPr>
        <p:spPr>
          <a:xfrm>
            <a:off x="7141465"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0" name="Rectangle 19">
            <a:extLst>
              <a:ext uri="{C183D7F6-B498-43B3-948B-1728B52AA6E4}">
                <adec:decorative xmlns:adec="http://schemas.microsoft.com/office/drawing/2017/decorative" val="1"/>
              </a:ext>
            </a:extLst>
          </p:cNvPr>
          <p:cNvSpPr/>
          <p:nvPr userDrawn="1"/>
        </p:nvSpPr>
        <p:spPr>
          <a:xfrm>
            <a:off x="7141464" y="1901952"/>
            <a:ext cx="245059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Text Placeholder 21">
            <a:extLst>
              <a:ext uri="{FF2B5EF4-FFF2-40B4-BE49-F238E27FC236}">
                <a16:creationId xmlns:a16="http://schemas.microsoft.com/office/drawing/2014/main" id="{8435C051-CF93-A530-287B-419CDDCA0E39}"/>
              </a:ext>
            </a:extLst>
          </p:cNvPr>
          <p:cNvSpPr>
            <a:spLocks noGrp="1"/>
          </p:cNvSpPr>
          <p:nvPr>
            <p:ph type="body" sz="quarter" idx="21" hasCustomPrompt="1"/>
          </p:nvPr>
        </p:nvSpPr>
        <p:spPr>
          <a:xfrm>
            <a:off x="3758769" y="5031343"/>
            <a:ext cx="1270431" cy="367640"/>
          </a:xfrm>
        </p:spPr>
        <p:txBody>
          <a:bodyPr rIns="0" anchor="ctr">
            <a:noAutofit/>
          </a:bodyPr>
          <a:lstStyle>
            <a:lvl1pPr marL="0" indent="0" algn="r">
              <a:lnSpc>
                <a:spcPct val="85000"/>
              </a:lnSpc>
              <a:spcBef>
                <a:spcPts val="0"/>
              </a:spcBef>
              <a:buNone/>
              <a:defRPr sz="16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Add text</a:t>
            </a:r>
            <a:endParaRPr dirty="0"/>
          </a:p>
        </p:txBody>
      </p:sp>
      <p:sp>
        <p:nvSpPr>
          <p:cNvPr id="9" name="Text Placeholder 21">
            <a:extLst>
              <a:ext uri="{FF2B5EF4-FFF2-40B4-BE49-F238E27FC236}">
                <a16:creationId xmlns:a16="http://schemas.microsoft.com/office/drawing/2014/main" id="{23071DCE-D829-9036-2188-8B32E6532132}"/>
              </a:ext>
            </a:extLst>
          </p:cNvPr>
          <p:cNvSpPr>
            <a:spLocks noGrp="1"/>
          </p:cNvSpPr>
          <p:nvPr>
            <p:ph type="body" sz="quarter" idx="22" hasCustomPrompt="1"/>
          </p:nvPr>
        </p:nvSpPr>
        <p:spPr>
          <a:xfrm>
            <a:off x="5095239" y="5028787"/>
            <a:ext cx="1102729" cy="367640"/>
          </a:xfrm>
        </p:spPr>
        <p:txBody>
          <a:bodyPr lIns="0" rIns="0" anchor="ctr">
            <a:noAutofit/>
          </a:bodyPr>
          <a:lstStyle>
            <a:lvl1pPr marL="0" indent="0" algn="l">
              <a:lnSpc>
                <a:spcPct val="85000"/>
              </a:lnSpc>
              <a:spcBef>
                <a:spcPts val="0"/>
              </a:spcBef>
              <a:buNone/>
              <a:defRPr sz="1600" b="1">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Add text</a:t>
            </a:r>
            <a:endParaRPr dirty="0"/>
          </a:p>
        </p:txBody>
      </p:sp>
      <p:sp>
        <p:nvSpPr>
          <p:cNvPr id="24" name="Text Placeholder 21"/>
          <p:cNvSpPr>
            <a:spLocks noGrp="1"/>
          </p:cNvSpPr>
          <p:nvPr>
            <p:ph type="body" sz="quarter" idx="15" hasCustomPrompt="1"/>
          </p:nvPr>
        </p:nvSpPr>
        <p:spPr>
          <a:xfrm>
            <a:off x="3758184" y="5465711"/>
            <a:ext cx="2449512" cy="1346569"/>
          </a:xfrm>
        </p:spPr>
        <p:txBody>
          <a:bodyPr anchor="t">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Click to add text</a:t>
            </a:r>
          </a:p>
        </p:txBody>
      </p:sp>
      <p:sp>
        <p:nvSpPr>
          <p:cNvPr id="27" name="Text Placeholder 21"/>
          <p:cNvSpPr>
            <a:spLocks noGrp="1"/>
          </p:cNvSpPr>
          <p:nvPr>
            <p:ph type="body" sz="quarter" idx="18" hasCustomPrompt="1"/>
          </p:nvPr>
        </p:nvSpPr>
        <p:spPr>
          <a:xfrm>
            <a:off x="3758184" y="6854395"/>
            <a:ext cx="2449512" cy="448347"/>
          </a:xfrm>
        </p:spPr>
        <p:txBody>
          <a:bodyPr anchor="ctr">
            <a:noAutofit/>
          </a:bodyPr>
          <a:lstStyle>
            <a:lvl1pPr marL="0" indent="0" algn="ctr">
              <a:lnSpc>
                <a:spcPct val="10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Click to add text</a:t>
            </a:r>
          </a:p>
        </p:txBody>
      </p:sp>
      <p:sp>
        <p:nvSpPr>
          <p:cNvPr id="30" name="Text Placeholder 29">
            <a:extLst>
              <a:ext uri="{FF2B5EF4-FFF2-40B4-BE49-F238E27FC236}">
                <a16:creationId xmlns:a16="http://schemas.microsoft.com/office/drawing/2014/main" id="{03F1EB2E-70E9-4C8F-B1F1-9E6E358CFEC7}"/>
              </a:ext>
            </a:extLst>
          </p:cNvPr>
          <p:cNvSpPr>
            <a:spLocks noGrp="1"/>
          </p:cNvSpPr>
          <p:nvPr>
            <p:ph type="body" sz="quarter" idx="23" hasCustomPrompt="1"/>
          </p:nvPr>
        </p:nvSpPr>
        <p:spPr>
          <a:xfrm>
            <a:off x="7186996" y="1138527"/>
            <a:ext cx="2450592" cy="596900"/>
          </a:xfrm>
        </p:spPr>
        <p:txBody>
          <a:bodyPr tIns="0">
            <a:normAutofit/>
          </a:bodyPr>
          <a:lstStyle>
            <a:lvl1pPr marL="0" indent="0" algn="ctr">
              <a:buNone/>
              <a:defRPr sz="3600" b="1"/>
            </a:lvl1pPr>
          </a:lstStyle>
          <a:p>
            <a:pPr lvl="0"/>
            <a:r>
              <a:rPr lang="en-US" dirty="0"/>
              <a:t>add text</a:t>
            </a:r>
          </a:p>
        </p:txBody>
      </p:sp>
      <p:sp>
        <p:nvSpPr>
          <p:cNvPr id="18" name="Picture Placeholder 11"/>
          <p:cNvSpPr>
            <a:spLocks noGrp="1"/>
          </p:cNvSpPr>
          <p:nvPr>
            <p:ph type="pic" sz="quarter" idx="12"/>
          </p:nvPr>
        </p:nvSpPr>
        <p:spPr>
          <a:xfrm>
            <a:off x="7141465" y="2084832"/>
            <a:ext cx="2450592" cy="4727448"/>
          </a:xfrm>
        </p:spPr>
        <p:txBody>
          <a:bodyPr tIns="1097280">
            <a:normAutofit/>
          </a:bodyPr>
          <a:lstStyle>
            <a:lvl1pPr marL="0" indent="0" algn="ctr">
              <a:buNone/>
              <a:defRPr sz="2000"/>
            </a:lvl1pPr>
          </a:lstStyle>
          <a:p>
            <a:r>
              <a:rPr lang="en-GB"/>
              <a:t>Click icon to add picture</a:t>
            </a:r>
            <a:endParaRPr lang="en-US" dirty="0"/>
          </a:p>
        </p:txBody>
      </p:sp>
      <p:cxnSp>
        <p:nvCxnSpPr>
          <p:cNvPr id="31" name="Straight Connector 30">
            <a:extLst>
              <a:ext uri="{FF2B5EF4-FFF2-40B4-BE49-F238E27FC236}">
                <a16:creationId xmlns:a16="http://schemas.microsoft.com/office/drawing/2014/main" id="{EA2119F1-8005-1A65-1BD8-8C1622FAFD16}"/>
              </a:ext>
              <a:ext uri="{C183D7F6-B498-43B3-948B-1728B52AA6E4}">
                <adec:decorative xmlns:adec="http://schemas.microsoft.com/office/drawing/2017/decorative" val="1"/>
              </a:ext>
            </a:extLst>
          </p:cNvPr>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6AA6894-F6D8-C1D7-F1E8-E7C78F7F91A4}"/>
              </a:ext>
              <a:ext uri="{C183D7F6-B498-43B3-948B-1728B52AA6E4}">
                <adec:decorative xmlns:adec="http://schemas.microsoft.com/office/drawing/2017/decorative" val="1"/>
              </a:ext>
            </a:extLst>
          </p:cNvPr>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31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sp>
        <p:nvSpPr>
          <p:cNvPr id="32" name="Rectangle 31">
            <a:extLst>
              <a:ext uri="{C183D7F6-B498-43B3-948B-1728B52AA6E4}">
                <adec:decorative xmlns:adec="http://schemas.microsoft.com/office/drawing/2017/decorative" val="1"/>
              </a:ext>
            </a:extLst>
          </p:cNvPr>
          <p:cNvSpPr/>
          <p:nvPr userDrawn="1"/>
        </p:nvSpPr>
        <p:spPr>
          <a:xfrm>
            <a:off x="3849624" y="685800"/>
            <a:ext cx="2450592" cy="39503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Rectangle 3">
            <a:extLst>
              <a:ext uri="{C183D7F6-B498-43B3-948B-1728B52AA6E4}">
                <adec:decorative xmlns:adec="http://schemas.microsoft.com/office/drawing/2017/decorative" val="1"/>
              </a:ext>
            </a:extLst>
          </p:cNvPr>
          <p:cNvSpPr/>
          <p:nvPr userDrawn="1"/>
        </p:nvSpPr>
        <p:spPr>
          <a:xfrm>
            <a:off x="457200"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a:extLst>
              <a:ext uri="{C183D7F6-B498-43B3-948B-1728B52AA6E4}">
                <adec:decorative xmlns:adec="http://schemas.microsoft.com/office/drawing/2017/decorative" val="1"/>
              </a:ext>
            </a:extLst>
          </p:cNvPr>
          <p:cNvSpPr/>
          <p:nvPr userDrawn="1"/>
        </p:nvSpPr>
        <p:spPr>
          <a:xfrm>
            <a:off x="457200"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a:extLst>
              <a:ext uri="{FF2B5EF4-FFF2-40B4-BE49-F238E27FC236}">
                <a16:creationId xmlns:a16="http://schemas.microsoft.com/office/drawing/2014/main" id="{83E3F37E-FDF2-54B3-A3F6-E3F10C62F6B1}"/>
              </a:ext>
            </a:extLst>
          </p:cNvPr>
          <p:cNvSpPr>
            <a:spLocks noGrp="1"/>
          </p:cNvSpPr>
          <p:nvPr>
            <p:ph type="title" hasCustomPrompt="1"/>
          </p:nvPr>
        </p:nvSpPr>
        <p:spPr>
          <a:xfrm>
            <a:off x="457201" y="2962656"/>
            <a:ext cx="2450592" cy="707175"/>
          </a:xfrm>
        </p:spPr>
        <p:txBody>
          <a:bodyPr anchor="b">
            <a:normAutofit/>
          </a:bodyPr>
          <a:lstStyle>
            <a:lvl1pPr>
              <a:defRPr sz="2000">
                <a:solidFill>
                  <a:schemeClr val="accent1"/>
                </a:solidFill>
                <a:latin typeface="+mj-lt"/>
              </a:defRPr>
            </a:lvl1pPr>
          </a:lstStyle>
          <a:p>
            <a:r>
              <a:rPr lang="en-US" dirty="0"/>
              <a:t>Click to add title</a:t>
            </a:r>
          </a:p>
        </p:txBody>
      </p:sp>
      <p:sp>
        <p:nvSpPr>
          <p:cNvPr id="12" name="Picture Placeholder 11"/>
          <p:cNvSpPr>
            <a:spLocks noGrp="1"/>
          </p:cNvSpPr>
          <p:nvPr>
            <p:ph type="pic" sz="quarter" idx="10"/>
          </p:nvPr>
        </p:nvSpPr>
        <p:spPr>
          <a:xfrm>
            <a:off x="457200" y="685800"/>
            <a:ext cx="2450592" cy="2276856"/>
          </a:xfrm>
        </p:spPr>
        <p:txBody>
          <a:bodyPr tIns="457200">
            <a:normAutofit/>
          </a:bodyPr>
          <a:lstStyle>
            <a:lvl1pPr marL="0" indent="0" algn="ctr">
              <a:buNone/>
              <a:defRPr sz="2000"/>
            </a:lvl1pPr>
          </a:lstStyle>
          <a:p>
            <a:r>
              <a:rPr lang="en-GB"/>
              <a:t>Click icon to add picture</a:t>
            </a:r>
            <a:endParaRPr lang="en-US" dirty="0"/>
          </a:p>
        </p:txBody>
      </p:sp>
      <p:sp>
        <p:nvSpPr>
          <p:cNvPr id="13" name="Rectangle 12">
            <a:extLst>
              <a:ext uri="{C183D7F6-B498-43B3-948B-1728B52AA6E4}">
                <adec:decorative xmlns:adec="http://schemas.microsoft.com/office/drawing/2017/decorative" val="1"/>
              </a:ext>
            </a:extLst>
          </p:cNvPr>
          <p:cNvSpPr/>
          <p:nvPr userDrawn="1"/>
        </p:nvSpPr>
        <p:spPr>
          <a:xfrm>
            <a:off x="3849624" y="457200"/>
            <a:ext cx="245059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a:extLst>
              <a:ext uri="{C183D7F6-B498-43B3-948B-1728B52AA6E4}">
                <adec:decorative xmlns:adec="http://schemas.microsoft.com/office/drawing/2017/decorative" val="1"/>
              </a:ext>
            </a:extLst>
          </p:cNvPr>
          <p:cNvSpPr/>
          <p:nvPr userDrawn="1"/>
        </p:nvSpPr>
        <p:spPr>
          <a:xfrm>
            <a:off x="3849624" y="6854395"/>
            <a:ext cx="2450592"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a:extLst>
              <a:ext uri="{C183D7F6-B498-43B3-948B-1728B52AA6E4}">
                <adec:decorative xmlns:adec="http://schemas.microsoft.com/office/drawing/2017/decorative" val="1"/>
              </a:ext>
            </a:extLst>
          </p:cNvPr>
          <p:cNvSpPr/>
          <p:nvPr userDrawn="1"/>
        </p:nvSpPr>
        <p:spPr>
          <a:xfrm>
            <a:off x="7232904" y="457200"/>
            <a:ext cx="23591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16">
            <a:extLst>
              <a:ext uri="{C183D7F6-B498-43B3-948B-1728B52AA6E4}">
                <adec:decorative xmlns:adec="http://schemas.microsoft.com/office/drawing/2017/decorative" val="1"/>
              </a:ext>
            </a:extLst>
          </p:cNvPr>
          <p:cNvSpPr/>
          <p:nvPr userDrawn="1"/>
        </p:nvSpPr>
        <p:spPr>
          <a:xfrm>
            <a:off x="7232904" y="6854395"/>
            <a:ext cx="235915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3" name="Text Placeholder 21"/>
          <p:cNvSpPr>
            <a:spLocks noGrp="1"/>
          </p:cNvSpPr>
          <p:nvPr>
            <p:ph type="body" sz="quarter" idx="31" hasCustomPrompt="1"/>
          </p:nvPr>
        </p:nvSpPr>
        <p:spPr>
          <a:xfrm>
            <a:off x="457200" y="3704131"/>
            <a:ext cx="2450592" cy="3074219"/>
          </a:xfrm>
        </p:spPr>
        <p:txBody>
          <a:bodyPr lIns="91440" rIns="91440" anchor="t">
            <a:noAutofit/>
          </a:bodyPr>
          <a:lstStyle>
            <a:lvl1pPr marL="0" indent="0" algn="l">
              <a:lnSpc>
                <a:spcPct val="100000"/>
              </a:lnSpc>
              <a:spcBef>
                <a:spcPts val="600"/>
              </a:spcBef>
              <a:spcAft>
                <a:spcPts val="0"/>
              </a:spcAft>
              <a:buFont typeface="Arial" panose="020B0604020202020204" pitchFamily="34" charset="0"/>
              <a:buNone/>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33" name="Text Placeholder 21"/>
          <p:cNvSpPr>
            <a:spLocks noGrp="1"/>
          </p:cNvSpPr>
          <p:nvPr>
            <p:ph type="body" sz="quarter" idx="21" hasCustomPrompt="1"/>
          </p:nvPr>
        </p:nvSpPr>
        <p:spPr>
          <a:xfrm>
            <a:off x="4114800" y="914400"/>
            <a:ext cx="1943100" cy="3352800"/>
          </a:xfrm>
        </p:spPr>
        <p:txBody>
          <a:bodyPr lIns="91440" tIns="91440" rIns="91440" bIns="91440" anchor="ctr">
            <a:noAutofit/>
          </a:bodyPr>
          <a:lstStyle>
            <a:lvl1pPr marL="0" indent="0" algn="l">
              <a:lnSpc>
                <a:spcPct val="130000"/>
              </a:lnSpc>
              <a:spcBef>
                <a:spcPts val="800"/>
              </a:spcBef>
              <a:buNone/>
              <a:defRPr sz="16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t>Click to add text</a:t>
            </a:r>
          </a:p>
        </p:txBody>
      </p:sp>
      <p:sp>
        <p:nvSpPr>
          <p:cNvPr id="34" name="Picture Placeholder 11"/>
          <p:cNvSpPr>
            <a:spLocks noGrp="1"/>
          </p:cNvSpPr>
          <p:nvPr>
            <p:ph type="pic" sz="quarter" idx="22"/>
          </p:nvPr>
        </p:nvSpPr>
        <p:spPr>
          <a:xfrm>
            <a:off x="3849624" y="4690587"/>
            <a:ext cx="2450592" cy="2110626"/>
          </a:xfrm>
        </p:spPr>
        <p:txBody>
          <a:bodyPr tIns="457200">
            <a:normAutofit/>
          </a:bodyPr>
          <a:lstStyle>
            <a:lvl1pPr marL="0" indent="0" algn="ctr">
              <a:buNone/>
              <a:defRPr sz="2000"/>
            </a:lvl1pPr>
          </a:lstStyle>
          <a:p>
            <a:r>
              <a:rPr lang="en-GB"/>
              <a:t>Click icon to add picture</a:t>
            </a:r>
            <a:endParaRPr lang="en-US" dirty="0"/>
          </a:p>
        </p:txBody>
      </p:sp>
      <p:sp>
        <p:nvSpPr>
          <p:cNvPr id="40" name="Text Placeholder 21"/>
          <p:cNvSpPr>
            <a:spLocks noGrp="1"/>
          </p:cNvSpPr>
          <p:nvPr>
            <p:ph type="body" sz="quarter" idx="28" hasCustomPrompt="1"/>
          </p:nvPr>
        </p:nvSpPr>
        <p:spPr>
          <a:xfrm>
            <a:off x="7235571" y="791658"/>
            <a:ext cx="2359152" cy="37878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t>Click to add text</a:t>
            </a:r>
          </a:p>
        </p:txBody>
      </p:sp>
      <p:sp>
        <p:nvSpPr>
          <p:cNvPr id="45" name="Text Placeholder 21"/>
          <p:cNvSpPr>
            <a:spLocks noGrp="1"/>
          </p:cNvSpPr>
          <p:nvPr>
            <p:ph type="body" sz="quarter" idx="33" hasCustomPrompt="1"/>
          </p:nvPr>
        </p:nvSpPr>
        <p:spPr>
          <a:xfrm>
            <a:off x="7235571" y="1170442"/>
            <a:ext cx="2359152" cy="571415"/>
          </a:xfrm>
        </p:spPr>
        <p:txBody>
          <a:bodyPr lIns="91440" rIns="91440" anchor="t">
            <a:noAutofit/>
          </a:bodyPr>
          <a:lstStyle>
            <a:lvl1pPr marL="0" indent="0" algn="l">
              <a:lnSpc>
                <a:spcPct val="100000"/>
              </a:lnSpc>
              <a:spcBef>
                <a:spcPts val="600"/>
              </a:spcBef>
              <a:spcAft>
                <a:spcPts val="0"/>
              </a:spcAft>
              <a:buFont typeface="Arial" panose="020B0604020202020204" pitchFamily="34" charset="0"/>
              <a:buNone/>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endParaRPr lang="en-US" dirty="0"/>
          </a:p>
          <a:p>
            <a:pPr lvl="0"/>
            <a:endParaRPr dirty="0"/>
          </a:p>
        </p:txBody>
      </p:sp>
      <p:sp>
        <p:nvSpPr>
          <p:cNvPr id="6" name="Text Placeholder 21">
            <a:extLst>
              <a:ext uri="{FF2B5EF4-FFF2-40B4-BE49-F238E27FC236}">
                <a16:creationId xmlns:a16="http://schemas.microsoft.com/office/drawing/2014/main" id="{DC7EA68D-9D7F-4DDC-AE3B-74CA656CA433}"/>
              </a:ext>
            </a:extLst>
          </p:cNvPr>
          <p:cNvSpPr>
            <a:spLocks noGrp="1"/>
          </p:cNvSpPr>
          <p:nvPr>
            <p:ph type="body" sz="quarter" idx="36" hasCustomPrompt="1"/>
          </p:nvPr>
        </p:nvSpPr>
        <p:spPr>
          <a:xfrm>
            <a:off x="7235571" y="1762682"/>
            <a:ext cx="2359152" cy="893272"/>
          </a:xfrm>
        </p:spPr>
        <p:txBody>
          <a:bodyPr lIns="91440" rIns="91440" anchor="t">
            <a:noAutofit/>
          </a:bodyPr>
          <a:lstStyle>
            <a:lvl1pPr marL="171450" indent="-17145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endParaRPr lang="en-US" dirty="0"/>
          </a:p>
          <a:p>
            <a:pPr lvl="0"/>
            <a:endParaRPr dirty="0"/>
          </a:p>
        </p:txBody>
      </p:sp>
      <p:sp>
        <p:nvSpPr>
          <p:cNvPr id="38" name="Text Placeholder 21"/>
          <p:cNvSpPr>
            <a:spLocks noGrp="1"/>
          </p:cNvSpPr>
          <p:nvPr>
            <p:ph type="body" sz="quarter" idx="26" hasCustomPrompt="1"/>
          </p:nvPr>
        </p:nvSpPr>
        <p:spPr>
          <a:xfrm>
            <a:off x="7235571" y="2751400"/>
            <a:ext cx="2359152" cy="37490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46" name="Text Placeholder 21"/>
          <p:cNvSpPr>
            <a:spLocks noGrp="1"/>
          </p:cNvSpPr>
          <p:nvPr>
            <p:ph type="body" sz="quarter" idx="34" hasCustomPrompt="1"/>
          </p:nvPr>
        </p:nvSpPr>
        <p:spPr>
          <a:xfrm>
            <a:off x="7235571" y="3137738"/>
            <a:ext cx="2359152" cy="374904"/>
          </a:xfrm>
        </p:spPr>
        <p:txBody>
          <a:bodyPr lIns="91440" rIns="91440" anchor="t">
            <a:noAutofit/>
          </a:bodyPr>
          <a:lstStyle>
            <a:lvl1pPr marL="0" indent="0" algn="l">
              <a:lnSpc>
                <a:spcPct val="100000"/>
              </a:lnSpc>
              <a:spcBef>
                <a:spcPts val="600"/>
              </a:spcBef>
              <a:spcAft>
                <a:spcPts val="0"/>
              </a:spcAft>
              <a:buFont typeface="Arial" panose="020B0604020202020204" pitchFamily="34" charset="0"/>
              <a:buNone/>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7" name="Text Placeholder 21">
            <a:extLst>
              <a:ext uri="{FF2B5EF4-FFF2-40B4-BE49-F238E27FC236}">
                <a16:creationId xmlns:a16="http://schemas.microsoft.com/office/drawing/2014/main" id="{F409C826-A631-CECE-FCB6-A13E45FF8E05}"/>
              </a:ext>
            </a:extLst>
          </p:cNvPr>
          <p:cNvSpPr>
            <a:spLocks noGrp="1"/>
          </p:cNvSpPr>
          <p:nvPr>
            <p:ph type="body" sz="quarter" idx="37" hasCustomPrompt="1"/>
          </p:nvPr>
        </p:nvSpPr>
        <p:spPr>
          <a:xfrm>
            <a:off x="7235571" y="3530637"/>
            <a:ext cx="2359152" cy="879372"/>
          </a:xfrm>
        </p:spPr>
        <p:txBody>
          <a:bodyPr lIns="91440" rIns="91440" anchor="t">
            <a:noAutofit/>
          </a:bodyPr>
          <a:lstStyle>
            <a:lvl1pPr marL="171450" indent="-17145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36" name="Text Placeholder 21"/>
          <p:cNvSpPr>
            <a:spLocks noGrp="1"/>
          </p:cNvSpPr>
          <p:nvPr>
            <p:ph type="body" sz="quarter" idx="24" hasCustomPrompt="1"/>
          </p:nvPr>
        </p:nvSpPr>
        <p:spPr>
          <a:xfrm>
            <a:off x="7235571" y="4484614"/>
            <a:ext cx="2359152" cy="37490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t>Click to add text</a:t>
            </a:r>
          </a:p>
        </p:txBody>
      </p:sp>
      <p:sp>
        <p:nvSpPr>
          <p:cNvPr id="47" name="Text Placeholder 21"/>
          <p:cNvSpPr>
            <a:spLocks noGrp="1"/>
          </p:cNvSpPr>
          <p:nvPr>
            <p:ph type="body" sz="quarter" idx="35" hasCustomPrompt="1"/>
          </p:nvPr>
        </p:nvSpPr>
        <p:spPr>
          <a:xfrm>
            <a:off x="7235571" y="4873246"/>
            <a:ext cx="2359152" cy="879372"/>
          </a:xfrm>
        </p:spPr>
        <p:txBody>
          <a:bodyPr lIns="91440" rIns="91440" anchor="t">
            <a:noAutofit/>
          </a:bodyPr>
          <a:lstStyle>
            <a:lvl1pPr marL="0" indent="0" algn="l">
              <a:lnSpc>
                <a:spcPct val="100000"/>
              </a:lnSpc>
              <a:spcBef>
                <a:spcPts val="600"/>
              </a:spcBef>
              <a:spcAft>
                <a:spcPts val="0"/>
              </a:spcAft>
              <a:buFont typeface="Arial" panose="020B0604020202020204" pitchFamily="34" charset="0"/>
              <a:buNone/>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t>Click to add text</a:t>
            </a:r>
          </a:p>
        </p:txBody>
      </p:sp>
      <p:sp>
        <p:nvSpPr>
          <p:cNvPr id="8" name="Text Placeholder 21">
            <a:extLst>
              <a:ext uri="{FF2B5EF4-FFF2-40B4-BE49-F238E27FC236}">
                <a16:creationId xmlns:a16="http://schemas.microsoft.com/office/drawing/2014/main" id="{AD49CDF8-F9C0-3210-80CB-813D6E399993}"/>
              </a:ext>
            </a:extLst>
          </p:cNvPr>
          <p:cNvSpPr>
            <a:spLocks noGrp="1"/>
          </p:cNvSpPr>
          <p:nvPr>
            <p:ph type="body" sz="quarter" idx="38" hasCustomPrompt="1"/>
          </p:nvPr>
        </p:nvSpPr>
        <p:spPr>
          <a:xfrm>
            <a:off x="7235571" y="5778003"/>
            <a:ext cx="2359152" cy="879372"/>
          </a:xfrm>
        </p:spPr>
        <p:txBody>
          <a:bodyPr lIns="91440" rIns="91440" anchor="t">
            <a:noAutofit/>
          </a:bodyPr>
          <a:lstStyle>
            <a:lvl1pPr marL="171450" indent="-17145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t>Click to add text</a:t>
            </a:r>
          </a:p>
        </p:txBody>
      </p:sp>
      <p:cxnSp>
        <p:nvCxnSpPr>
          <p:cNvPr id="9" name="Straight Connector 8">
            <a:extLst>
              <a:ext uri="{FF2B5EF4-FFF2-40B4-BE49-F238E27FC236}">
                <a16:creationId xmlns:a16="http://schemas.microsoft.com/office/drawing/2014/main" id="{0C9265B2-8427-B7A4-DDFF-BCF90521C221}"/>
              </a:ext>
              <a:ext uri="{C183D7F6-B498-43B3-948B-1728B52AA6E4}">
                <adec:decorative xmlns:adec="http://schemas.microsoft.com/office/drawing/2017/decorative" val="1"/>
              </a:ext>
            </a:extLst>
          </p:cNvPr>
          <p:cNvCxnSpPr/>
          <p:nvPr userDrawn="1"/>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6783FDBF-C7E6-0022-D554-B5279921825B}"/>
              </a:ext>
              <a:ext uri="{C183D7F6-B498-43B3-948B-1728B52AA6E4}">
                <adec:decorative xmlns:adec="http://schemas.microsoft.com/office/drawing/2017/decorative" val="1"/>
              </a:ext>
            </a:extLst>
          </p:cNvPr>
          <p:cNvCxnSpPr/>
          <p:nvPr userDrawn="1"/>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5087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pPr/>
              <a:t>11/11/2024</a:t>
            </a:fld>
            <a:endParaRPr dirty="0"/>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pPr/>
              <a:t>‹#›</a:t>
            </a:fld>
            <a:endParaRPr dirty="0"/>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image" Target="../media/image2.jpe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053A75A-8317-AAF7-CA11-14497CA24660}"/>
              </a:ext>
            </a:extLst>
          </p:cNvPr>
          <p:cNvSpPr/>
          <p:nvPr/>
        </p:nvSpPr>
        <p:spPr>
          <a:xfrm>
            <a:off x="218364" y="4017259"/>
            <a:ext cx="2852379" cy="279319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itle 99">
            <a:extLst>
              <a:ext uri="{FF2B5EF4-FFF2-40B4-BE49-F238E27FC236}">
                <a16:creationId xmlns:a16="http://schemas.microsoft.com/office/drawing/2014/main" id="{D083F5FD-8315-8158-B518-7F2F2C8A0B0D}"/>
              </a:ext>
            </a:extLst>
          </p:cNvPr>
          <p:cNvSpPr>
            <a:spLocks noGrp="1"/>
          </p:cNvSpPr>
          <p:nvPr>
            <p:ph type="title"/>
          </p:nvPr>
        </p:nvSpPr>
        <p:spPr>
          <a:xfrm>
            <a:off x="6947883" y="1004700"/>
            <a:ext cx="2852381" cy="267515"/>
          </a:xfrm>
        </p:spPr>
        <p:txBody>
          <a:bodyPr>
            <a:normAutofit fontScale="90000"/>
          </a:bodyPr>
          <a:lstStyle/>
          <a:p>
            <a:pPr algn="ctr"/>
            <a:r>
              <a:rPr lang="en-IN" sz="2400" b="1" dirty="0">
                <a:solidFill>
                  <a:srgbClr val="002060"/>
                </a:solidFill>
                <a:cs typeface="Times New Roman" panose="02020603050405020304" pitchFamily="18" charset="0"/>
              </a:rPr>
              <a:t>HABIT-</a:t>
            </a:r>
            <a:r>
              <a:rPr lang="en-IN" sz="2400" b="1" dirty="0">
                <a:solidFill>
                  <a:srgbClr val="002060"/>
                </a:solidFill>
                <a:latin typeface="Times New Roman" panose="02020603050405020304" pitchFamily="18" charset="0"/>
                <a:cs typeface="Times New Roman" panose="02020603050405020304" pitchFamily="18" charset="0"/>
              </a:rPr>
              <a:t>2025</a:t>
            </a:r>
          </a:p>
        </p:txBody>
      </p:sp>
      <p:sp>
        <p:nvSpPr>
          <p:cNvPr id="79" name="Text Placeholder 78">
            <a:extLst>
              <a:ext uri="{FF2B5EF4-FFF2-40B4-BE49-F238E27FC236}">
                <a16:creationId xmlns:a16="http://schemas.microsoft.com/office/drawing/2014/main" id="{4416CDCC-6A2B-3A68-32E8-073BCA3F491C}"/>
              </a:ext>
            </a:extLst>
          </p:cNvPr>
          <p:cNvSpPr>
            <a:spLocks noGrp="1"/>
          </p:cNvSpPr>
          <p:nvPr>
            <p:ph type="body" sz="quarter" idx="22"/>
          </p:nvPr>
        </p:nvSpPr>
        <p:spPr>
          <a:xfrm>
            <a:off x="3657600" y="4817823"/>
            <a:ext cx="2550097" cy="367640"/>
          </a:xfrm>
        </p:spPr>
        <p:txBody>
          <a:bodyPr/>
          <a:lstStyle/>
          <a:p>
            <a:pPr algn="ctr"/>
            <a:r>
              <a:rPr lang="en-US" sz="1200" dirty="0"/>
              <a:t>Contact details:</a:t>
            </a:r>
          </a:p>
        </p:txBody>
      </p:sp>
      <p:sp>
        <p:nvSpPr>
          <p:cNvPr id="17" name="Text Placeholder 16"/>
          <p:cNvSpPr>
            <a:spLocks noGrp="1"/>
          </p:cNvSpPr>
          <p:nvPr>
            <p:ph type="body" sz="quarter" idx="15"/>
          </p:nvPr>
        </p:nvSpPr>
        <p:spPr>
          <a:xfrm>
            <a:off x="3539758" y="5099349"/>
            <a:ext cx="2907230" cy="1731130"/>
          </a:xfrm>
        </p:spPr>
        <p:txBody>
          <a:bodyPr/>
          <a:lstStyle/>
          <a:p>
            <a:pPr algn="ctr" eaLnBrk="1" hangingPunct="1">
              <a:lnSpc>
                <a:spcPct val="100000"/>
              </a:lnSpc>
            </a:pPr>
            <a:r>
              <a:rPr lang="en-US" altLang="en-US" sz="1100" b="1" dirty="0">
                <a:solidFill>
                  <a:srgbClr val="000000"/>
                </a:solidFill>
                <a:latin typeface="Times New Roman" panose="02020603050405020304" pitchFamily="18" charset="0"/>
                <a:ea typeface="Calibri" pitchFamily="34" charset="0"/>
                <a:cs typeface="Times New Roman" panose="02020603050405020304" pitchFamily="18" charset="0"/>
              </a:rPr>
              <a:t>Dr. </a:t>
            </a:r>
            <a:r>
              <a:rPr lang="en-US" altLang="en-US" sz="1100" b="1" dirty="0" err="1">
                <a:solidFill>
                  <a:srgbClr val="000000"/>
                </a:solidFill>
                <a:latin typeface="Times New Roman" panose="02020603050405020304" pitchFamily="18" charset="0"/>
                <a:ea typeface="Calibri" pitchFamily="34" charset="0"/>
                <a:cs typeface="Times New Roman" panose="02020603050405020304" pitchFamily="18" charset="0"/>
              </a:rPr>
              <a:t>Ashutosh</a:t>
            </a:r>
            <a:r>
              <a:rPr lang="en-US" altLang="en-US" sz="1100" b="1" dirty="0">
                <a:solidFill>
                  <a:srgbClr val="000000"/>
                </a:solidFill>
                <a:latin typeface="Times New Roman" panose="02020603050405020304" pitchFamily="18" charset="0"/>
                <a:ea typeface="Calibri" pitchFamily="34" charset="0"/>
                <a:cs typeface="Times New Roman" panose="02020603050405020304" pitchFamily="18" charset="0"/>
              </a:rPr>
              <a:t> Mani </a:t>
            </a:r>
          </a:p>
          <a:p>
            <a:pPr algn="ctr" eaLnBrk="1" hangingPunct="1">
              <a:lnSpc>
                <a:spcPct val="100000"/>
              </a:lnSpc>
            </a:pPr>
            <a:r>
              <a:rPr lang="en-US" altLang="en-US" sz="1100" b="1" dirty="0">
                <a:solidFill>
                  <a:srgbClr val="000000"/>
                </a:solidFill>
                <a:latin typeface="Times New Roman" panose="02020603050405020304" pitchFamily="18" charset="0"/>
                <a:ea typeface="Calibri" pitchFamily="34" charset="0"/>
                <a:cs typeface="Times New Roman" panose="02020603050405020304" pitchFamily="18" charset="0"/>
              </a:rPr>
              <a:t>Convener </a:t>
            </a:r>
          </a:p>
          <a:p>
            <a:pPr algn="ctr" eaLnBrk="1" hangingPunct="1">
              <a:lnSpc>
                <a:spcPct val="100000"/>
              </a:lnSpc>
            </a:pPr>
            <a:r>
              <a:rPr lang="en-US" altLang="en-US" sz="1100" b="1" dirty="0">
                <a:solidFill>
                  <a:srgbClr val="000000"/>
                </a:solidFill>
                <a:latin typeface="Times New Roman" panose="02020603050405020304" pitchFamily="18" charset="0"/>
                <a:ea typeface="Calibri" pitchFamily="34" charset="0"/>
                <a:cs typeface="Times New Roman" panose="02020603050405020304" pitchFamily="18" charset="0"/>
              </a:rPr>
              <a:t>HABIT-2025</a:t>
            </a:r>
            <a:endParaRPr lang="en-IN" altLang="en-US" sz="1100" b="1" dirty="0">
              <a:solidFill>
                <a:srgbClr val="000000"/>
              </a:solidFill>
              <a:latin typeface="Times New Roman" panose="02020603050405020304" pitchFamily="18" charset="0"/>
              <a:ea typeface="Calibri" pitchFamily="34" charset="0"/>
              <a:cs typeface="Times New Roman" panose="02020603050405020304" pitchFamily="18" charset="0"/>
            </a:endParaRPr>
          </a:p>
          <a:p>
            <a:pPr algn="ctr" eaLnBrk="1" hangingPunct="1">
              <a:lnSpc>
                <a:spcPct val="100000"/>
              </a:lnSpc>
            </a:pPr>
            <a:r>
              <a:rPr lang="en-US" altLang="en-US" sz="1100" dirty="0">
                <a:solidFill>
                  <a:srgbClr val="000000"/>
                </a:solidFill>
                <a:latin typeface="Times New Roman" panose="02020603050405020304" pitchFamily="18" charset="0"/>
                <a:ea typeface="Calibri" pitchFamily="34" charset="0"/>
                <a:cs typeface="Times New Roman" panose="02020603050405020304" pitchFamily="18" charset="0"/>
              </a:rPr>
              <a:t>Department of Biotechnology</a:t>
            </a:r>
            <a:endParaRPr lang="en-IN" altLang="en-US" sz="1100" dirty="0">
              <a:solidFill>
                <a:srgbClr val="000000"/>
              </a:solidFill>
              <a:latin typeface="Times New Roman" panose="02020603050405020304" pitchFamily="18" charset="0"/>
              <a:ea typeface="Calibri" pitchFamily="34" charset="0"/>
              <a:cs typeface="Times New Roman" panose="02020603050405020304" pitchFamily="18" charset="0"/>
            </a:endParaRPr>
          </a:p>
          <a:p>
            <a:pPr algn="ctr" eaLnBrk="1" hangingPunct="1">
              <a:lnSpc>
                <a:spcPct val="100000"/>
              </a:lnSpc>
            </a:pPr>
            <a:r>
              <a:rPr lang="en-US" altLang="en-US" sz="1100" dirty="0">
                <a:solidFill>
                  <a:srgbClr val="000000"/>
                </a:solidFill>
                <a:latin typeface="Times New Roman" panose="02020603050405020304" pitchFamily="18" charset="0"/>
                <a:ea typeface="Calibri" pitchFamily="34" charset="0"/>
                <a:cs typeface="Times New Roman" panose="02020603050405020304" pitchFamily="18" charset="0"/>
              </a:rPr>
              <a:t>Motilal Nehru National Institute of Technology Allahabad</a:t>
            </a:r>
            <a:endParaRPr lang="en-IN" altLang="en-US" sz="1100" dirty="0">
              <a:solidFill>
                <a:srgbClr val="000000"/>
              </a:solidFill>
              <a:latin typeface="Times New Roman" panose="02020603050405020304" pitchFamily="18" charset="0"/>
              <a:ea typeface="Calibri" pitchFamily="34" charset="0"/>
              <a:cs typeface="Times New Roman" panose="02020603050405020304" pitchFamily="18" charset="0"/>
            </a:endParaRPr>
          </a:p>
          <a:p>
            <a:pPr algn="ctr" eaLnBrk="1" hangingPunct="1">
              <a:lnSpc>
                <a:spcPct val="100000"/>
              </a:lnSpc>
            </a:pPr>
            <a:r>
              <a:rPr lang="en-US" altLang="en-US" sz="1100" dirty="0">
                <a:solidFill>
                  <a:srgbClr val="000000"/>
                </a:solidFill>
                <a:latin typeface="Times New Roman" panose="02020603050405020304" pitchFamily="18" charset="0"/>
                <a:ea typeface="Calibri" pitchFamily="34" charset="0"/>
                <a:cs typeface="Times New Roman" panose="02020603050405020304" pitchFamily="18" charset="0"/>
              </a:rPr>
              <a:t>Prayagraj-211004 (UP) India</a:t>
            </a:r>
            <a:endParaRPr lang="en-IN" altLang="en-US" sz="1100" dirty="0">
              <a:solidFill>
                <a:srgbClr val="000000"/>
              </a:solidFill>
              <a:latin typeface="Times New Roman" panose="02020603050405020304" pitchFamily="18" charset="0"/>
              <a:ea typeface="Calibri" pitchFamily="34" charset="0"/>
              <a:cs typeface="Times New Roman" panose="02020603050405020304" pitchFamily="18" charset="0"/>
            </a:endParaRPr>
          </a:p>
          <a:p>
            <a:pPr algn="ctr" eaLnBrk="1" hangingPunct="1">
              <a:lnSpc>
                <a:spcPct val="100000"/>
              </a:lnSpc>
            </a:pPr>
            <a:r>
              <a:rPr lang="en-US" altLang="en-US" sz="1050" dirty="0">
                <a:solidFill>
                  <a:srgbClr val="000000"/>
                </a:solidFill>
                <a:latin typeface="Times New Roman" panose="02020603050405020304" pitchFamily="18" charset="0"/>
                <a:ea typeface="Calibri" pitchFamily="34" charset="0"/>
                <a:cs typeface="Times New Roman" panose="02020603050405020304" pitchFamily="18" charset="0"/>
              </a:rPr>
              <a:t>Phone: +91-532-2271239(O)</a:t>
            </a:r>
            <a:endParaRPr lang="en-IN" altLang="en-US" sz="1050" dirty="0">
              <a:solidFill>
                <a:srgbClr val="000000"/>
              </a:solidFill>
              <a:latin typeface="Times New Roman" panose="02020603050405020304" pitchFamily="18" charset="0"/>
              <a:ea typeface="Calibri" pitchFamily="34" charset="0"/>
              <a:cs typeface="Times New Roman" panose="02020603050405020304" pitchFamily="18" charset="0"/>
            </a:endParaRPr>
          </a:p>
          <a:p>
            <a:pPr algn="ctr" eaLnBrk="1" hangingPunct="1">
              <a:lnSpc>
                <a:spcPct val="100000"/>
              </a:lnSpc>
            </a:pPr>
            <a:r>
              <a:rPr lang="en-US" altLang="en-US" sz="1050" dirty="0">
                <a:solidFill>
                  <a:srgbClr val="000000"/>
                </a:solidFill>
                <a:latin typeface="Times New Roman" panose="02020603050405020304" pitchFamily="18" charset="0"/>
                <a:ea typeface="Calibri" pitchFamily="34" charset="0"/>
                <a:cs typeface="Times New Roman" panose="02020603050405020304" pitchFamily="18" charset="0"/>
              </a:rPr>
              <a:t>Mob.: +91 9455354251</a:t>
            </a:r>
            <a:endParaRPr lang="en-IN" altLang="en-US" sz="1050" dirty="0">
              <a:solidFill>
                <a:srgbClr val="000000"/>
              </a:solidFill>
              <a:latin typeface="Times New Roman" panose="02020603050405020304" pitchFamily="18" charset="0"/>
              <a:ea typeface="Calibri" pitchFamily="34" charset="0"/>
              <a:cs typeface="Times New Roman" panose="02020603050405020304" pitchFamily="18" charset="0"/>
            </a:endParaRPr>
          </a:p>
          <a:p>
            <a:pPr algn="ctr" eaLnBrk="1" hangingPunct="1">
              <a:lnSpc>
                <a:spcPct val="100000"/>
              </a:lnSpc>
            </a:pPr>
            <a:r>
              <a:rPr lang="en-US" altLang="en-US" sz="1050" dirty="0">
                <a:solidFill>
                  <a:schemeClr val="tx2"/>
                </a:solidFill>
                <a:latin typeface="Times New Roman" panose="02020603050405020304" pitchFamily="18" charset="0"/>
                <a:ea typeface="Calibri" pitchFamily="34" charset="0"/>
                <a:cs typeface="Times New Roman" panose="02020603050405020304" pitchFamily="18" charset="0"/>
              </a:rPr>
              <a:t>Fax: +91-532-2545341</a:t>
            </a:r>
            <a:endParaRPr lang="en-US" sz="1050" dirty="0">
              <a:solidFill>
                <a:schemeClr val="tx2"/>
              </a:solidFill>
            </a:endParaRPr>
          </a:p>
        </p:txBody>
      </p:sp>
      <p:sp>
        <p:nvSpPr>
          <p:cNvPr id="20" name="Text Placeholder 19"/>
          <p:cNvSpPr>
            <a:spLocks noGrp="1"/>
          </p:cNvSpPr>
          <p:nvPr>
            <p:ph type="body" sz="quarter" idx="18"/>
          </p:nvPr>
        </p:nvSpPr>
        <p:spPr>
          <a:xfrm>
            <a:off x="3768617" y="6815061"/>
            <a:ext cx="2449512" cy="448347"/>
          </a:xfrm>
        </p:spPr>
        <p:txBody>
          <a:bodyPr/>
          <a:lstStyle/>
          <a:p>
            <a:pPr eaLnBrk="1" hangingPunct="1">
              <a:lnSpc>
                <a:spcPct val="100000"/>
              </a:lnSpc>
            </a:pPr>
            <a:r>
              <a:rPr lang="en-US" altLang="en-US" sz="1400" b="1" dirty="0">
                <a:latin typeface="Times New Roman" panose="02020603050405020304" pitchFamily="18" charset="0"/>
                <a:ea typeface="Calibri" pitchFamily="34" charset="0"/>
                <a:cs typeface="Times New Roman" panose="02020603050405020304" pitchFamily="18" charset="0"/>
              </a:rPr>
              <a:t>Email: </a:t>
            </a:r>
            <a:r>
              <a:rPr lang="en-US" altLang="en-US" sz="1400" b="1" u="sng" dirty="0">
                <a:latin typeface="Times New Roman" panose="02020603050405020304" pitchFamily="18" charset="0"/>
                <a:ea typeface="Calibri" pitchFamily="34" charset="0"/>
                <a:cs typeface="Times New Roman" panose="02020603050405020304" pitchFamily="18" charset="0"/>
              </a:rPr>
              <a:t>2025habit@gmail.com</a:t>
            </a:r>
            <a:endParaRPr lang="en-US" altLang="en-US" sz="1400" b="1" dirty="0">
              <a:latin typeface="Times New Roman" panose="02020603050405020304" pitchFamily="18" charset="0"/>
              <a:ea typeface="Calibri" pitchFamily="34" charset="0"/>
              <a:cs typeface="Times New Roman" panose="02020603050405020304" pitchFamily="18" charset="0"/>
            </a:endParaRPr>
          </a:p>
        </p:txBody>
      </p:sp>
      <p:sp>
        <p:nvSpPr>
          <p:cNvPr id="15" name="Text Placeholder 14"/>
          <p:cNvSpPr>
            <a:spLocks noGrp="1"/>
          </p:cNvSpPr>
          <p:nvPr>
            <p:ph type="body" sz="quarter" idx="23"/>
          </p:nvPr>
        </p:nvSpPr>
        <p:spPr>
          <a:xfrm>
            <a:off x="6893449" y="1375835"/>
            <a:ext cx="2983163" cy="1630330"/>
          </a:xfrm>
          <a:solidFill>
            <a:schemeClr val="bg1"/>
          </a:solidFill>
        </p:spPr>
        <p:txBody>
          <a:bodyPr>
            <a:noAutofit/>
          </a:bodyPr>
          <a:lstStyle/>
          <a:p>
            <a:pPr algn="ctr">
              <a:lnSpc>
                <a:spcPct val="100000"/>
              </a:lnSpc>
              <a:spcBef>
                <a:spcPts val="600"/>
              </a:spcBef>
            </a:pPr>
            <a:r>
              <a:rPr lang="en-IN" sz="800" dirty="0">
                <a:solidFill>
                  <a:srgbClr val="C00000"/>
                </a:solidFill>
                <a:cs typeface="Times New Roman" panose="02020603050405020304" pitchFamily="18" charset="0"/>
              </a:rPr>
              <a:t>An</a:t>
            </a:r>
          </a:p>
          <a:p>
            <a:pPr algn="ctr">
              <a:lnSpc>
                <a:spcPct val="100000"/>
              </a:lnSpc>
              <a:spcBef>
                <a:spcPts val="600"/>
              </a:spcBef>
            </a:pPr>
            <a:r>
              <a:rPr lang="en-IN" sz="1100" dirty="0">
                <a:solidFill>
                  <a:srgbClr val="C00000"/>
                </a:solidFill>
                <a:cs typeface="Times New Roman" panose="02020603050405020304" pitchFamily="18" charset="0"/>
              </a:rPr>
              <a:t>International Conference </a:t>
            </a:r>
          </a:p>
          <a:p>
            <a:pPr algn="ctr">
              <a:lnSpc>
                <a:spcPct val="100000"/>
              </a:lnSpc>
              <a:spcBef>
                <a:spcPts val="500"/>
              </a:spcBef>
            </a:pPr>
            <a:r>
              <a:rPr lang="en-IN" sz="800" dirty="0">
                <a:cs typeface="Times New Roman" panose="02020603050405020304" pitchFamily="18" charset="0"/>
              </a:rPr>
              <a:t>On</a:t>
            </a:r>
          </a:p>
          <a:p>
            <a:pPr algn="ctr" eaLnBrk="1" hangingPunct="1">
              <a:lnSpc>
                <a:spcPct val="100000"/>
              </a:lnSpc>
              <a:spcBef>
                <a:spcPts val="500"/>
              </a:spcBef>
            </a:pPr>
            <a:r>
              <a:rPr lang="en-US" altLang="en-US" sz="1600" b="1" i="1" dirty="0">
                <a:solidFill>
                  <a:srgbClr val="002060"/>
                </a:solidFill>
                <a:ea typeface="Calibri" pitchFamily="34" charset="0"/>
                <a:cs typeface="Times New Roman" panose="02020603050405020304" pitchFamily="18" charset="0"/>
              </a:rPr>
              <a:t>Health and Agricultural Biotechnology: Interdisciplinary Trends</a:t>
            </a:r>
          </a:p>
          <a:p>
            <a:pPr algn="ctr" eaLnBrk="1" hangingPunct="1">
              <a:lnSpc>
                <a:spcPct val="100000"/>
              </a:lnSpc>
              <a:spcBef>
                <a:spcPts val="500"/>
              </a:spcBef>
            </a:pPr>
            <a:r>
              <a:rPr lang="en-US" altLang="en-US" sz="1100" b="1" dirty="0">
                <a:solidFill>
                  <a:srgbClr val="000000"/>
                </a:solidFill>
                <a:ea typeface="Calibri" pitchFamily="34" charset="0"/>
                <a:cs typeface="Times New Roman" panose="02020603050405020304" pitchFamily="18" charset="0"/>
              </a:rPr>
              <a:t>February 28- March 2, 2025</a:t>
            </a:r>
          </a:p>
        </p:txBody>
      </p:sp>
      <p:pic>
        <p:nvPicPr>
          <p:cNvPr id="30" name="Picture 9">
            <a:extLst>
              <a:ext uri="{FF2B5EF4-FFF2-40B4-BE49-F238E27FC236}">
                <a16:creationId xmlns:a16="http://schemas.microsoft.com/office/drawing/2014/main" id="{B0764380-F467-8F22-4140-7DFE2BEBD59E}"/>
              </a:ext>
            </a:extLst>
          </p:cNvPr>
          <p:cNvPicPr>
            <a:picLocks noChangeAspect="1"/>
          </p:cNvPicPr>
          <p:nvPr/>
        </p:nvPicPr>
        <p:blipFill>
          <a:blip r:embed="rId3" cstate="print"/>
          <a:srcRect/>
          <a:stretch>
            <a:fillRect/>
          </a:stretch>
        </p:blipFill>
        <p:spPr bwMode="auto">
          <a:xfrm>
            <a:off x="8092550" y="3147387"/>
            <a:ext cx="532146" cy="693113"/>
          </a:xfrm>
          <a:prstGeom prst="rect">
            <a:avLst/>
          </a:prstGeom>
          <a:noFill/>
          <a:ln w="9525">
            <a:noFill/>
            <a:miter lim="800000"/>
            <a:headEnd/>
            <a:tailEnd/>
          </a:ln>
        </p:spPr>
      </p:pic>
      <p:sp>
        <p:nvSpPr>
          <p:cNvPr id="31" name="Rectangle 8">
            <a:extLst>
              <a:ext uri="{FF2B5EF4-FFF2-40B4-BE49-F238E27FC236}">
                <a16:creationId xmlns:a16="http://schemas.microsoft.com/office/drawing/2014/main" id="{3B59AA61-1C42-3063-4B1E-9C277AEA13AC}"/>
              </a:ext>
            </a:extLst>
          </p:cNvPr>
          <p:cNvSpPr>
            <a:spLocks noChangeArrowheads="1"/>
          </p:cNvSpPr>
          <p:nvPr/>
        </p:nvSpPr>
        <p:spPr bwMode="auto">
          <a:xfrm>
            <a:off x="6959893" y="4010244"/>
            <a:ext cx="2876948" cy="891334"/>
          </a:xfrm>
          <a:prstGeom prst="rect">
            <a:avLst/>
          </a:prstGeom>
          <a:noFill/>
          <a:ln w="9525">
            <a:noFill/>
            <a:miter lim="800000"/>
            <a:headEnd/>
            <a:tailEnd/>
          </a:ln>
        </p:spPr>
        <p:txBody>
          <a:bodyPr wrap="square">
            <a:spAutoFit/>
          </a:bodyPr>
          <a:lstStyle/>
          <a:p>
            <a:pPr algn="ctr" defTabSz="914400" eaLnBrk="1">
              <a:lnSpc>
                <a:spcPct val="93000"/>
              </a:lnSpc>
            </a:pPr>
            <a:r>
              <a:rPr lang="en-IN" alt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Organized by:</a:t>
            </a:r>
          </a:p>
          <a:p>
            <a:pPr algn="ctr" defTabSz="914400" eaLnBrk="1">
              <a:lnSpc>
                <a:spcPct val="93000"/>
              </a:lnSpc>
            </a:pPr>
            <a:r>
              <a:rPr lang="en-IN" altLang="en-US" sz="11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Department of Biotechnology</a:t>
            </a:r>
          </a:p>
          <a:p>
            <a:pPr algn="ctr" defTabSz="914400" eaLnBrk="1">
              <a:lnSpc>
                <a:spcPct val="93000"/>
              </a:lnSpc>
            </a:pPr>
            <a:r>
              <a:rPr lang="en-IN" altLang="en-US" sz="1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Motilal</a:t>
            </a:r>
            <a:r>
              <a:rPr lang="en-IN" alt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Nehru National Institute of Technology Allahabad</a:t>
            </a:r>
            <a:endParaRPr lang="en-US" alt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1" hangingPunct="1">
              <a:lnSpc>
                <a:spcPts val="13"/>
              </a:lnSpc>
            </a:pPr>
            <a:r>
              <a:rPr lang="en-IN" alt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914400" eaLnBrk="1" hangingPunct="1"/>
            <a:r>
              <a:rPr lang="en-IN" alt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PRAYAGRAJ, 211004, India</a:t>
            </a:r>
            <a:endParaRPr lang="en-US" alt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0" name="Picture Placeholder 49">
            <a:extLst>
              <a:ext uri="{FF2B5EF4-FFF2-40B4-BE49-F238E27FC236}">
                <a16:creationId xmlns:a16="http://schemas.microsoft.com/office/drawing/2014/main" id="{E092B888-4D50-BB93-4A0A-5C5AB5B2D556}"/>
              </a:ext>
            </a:extLst>
          </p:cNvPr>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27202" r="27202"/>
          <a:stretch>
            <a:fillRect/>
          </a:stretch>
        </p:blipFill>
        <p:spPr>
          <a:xfrm>
            <a:off x="3539759" y="425705"/>
            <a:ext cx="2907229" cy="4227734"/>
          </a:xfrm>
        </p:spPr>
      </p:pic>
      <p:sp>
        <p:nvSpPr>
          <p:cNvPr id="6" name="Text Placeholder 91">
            <a:extLst>
              <a:ext uri="{FF2B5EF4-FFF2-40B4-BE49-F238E27FC236}">
                <a16:creationId xmlns:a16="http://schemas.microsoft.com/office/drawing/2014/main" id="{081F6D67-FA40-3FD7-D162-24FF82BE8BB5}"/>
              </a:ext>
            </a:extLst>
          </p:cNvPr>
          <p:cNvSpPr txBox="1">
            <a:spLocks/>
          </p:cNvSpPr>
          <p:nvPr/>
        </p:nvSpPr>
        <p:spPr>
          <a:xfrm>
            <a:off x="218364" y="694857"/>
            <a:ext cx="2701430" cy="1116797"/>
          </a:xfrm>
          <a:prstGeom prst="rect">
            <a:avLst/>
          </a:prstGeom>
        </p:spPr>
        <p:txBody>
          <a:bodyPr numCol="1" anchor="ctr"/>
          <a:lst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lnSpc>
                <a:spcPct val="100000"/>
              </a:lnSpc>
              <a:spcBef>
                <a:spcPts val="0"/>
              </a:spcBef>
              <a:buNone/>
            </a:pP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Patron:</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           Prof. Rama </a:t>
            </a:r>
            <a:r>
              <a:rPr lang="en-US" altLang="en-US" sz="900" b="1" dirty="0" err="1">
                <a:solidFill>
                  <a:schemeClr val="tx2"/>
                </a:solidFill>
                <a:latin typeface="Times New Roman" panose="02020603050405020304" pitchFamily="18" charset="0"/>
                <a:ea typeface="Calibri" pitchFamily="34" charset="0"/>
                <a:cs typeface="Times New Roman" panose="02020603050405020304" pitchFamily="18" charset="0"/>
              </a:rPr>
              <a:t>Shanker</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 </a:t>
            </a:r>
            <a:r>
              <a:rPr lang="en-US" altLang="en-US" sz="900" b="1" dirty="0" err="1">
                <a:solidFill>
                  <a:schemeClr val="tx2"/>
                </a:solidFill>
                <a:latin typeface="Times New Roman" panose="02020603050405020304" pitchFamily="18" charset="0"/>
                <a:ea typeface="Calibri" pitchFamily="34" charset="0"/>
                <a:cs typeface="Times New Roman" panose="02020603050405020304" pitchFamily="18" charset="0"/>
              </a:rPr>
              <a:t>Verma</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 </a:t>
            </a:r>
          </a:p>
          <a:p>
            <a:pPr marL="0" indent="0">
              <a:lnSpc>
                <a:spcPct val="100000"/>
              </a:lnSpc>
              <a:spcBef>
                <a:spcPts val="0"/>
              </a:spcBef>
              <a:spcAft>
                <a:spcPts val="600"/>
              </a:spcAft>
              <a:buNone/>
            </a:pP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                       Director, MNNIT Allahabad</a:t>
            </a:r>
          </a:p>
          <a:p>
            <a:pPr marL="0" indent="0" algn="just">
              <a:spcBef>
                <a:spcPts val="0"/>
              </a:spcBef>
              <a:buNone/>
            </a:pP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Chairperson:  </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Dr. </a:t>
            </a:r>
            <a:r>
              <a:rPr lang="en-US" altLang="en-US" sz="900" b="1" dirty="0" err="1">
                <a:solidFill>
                  <a:schemeClr val="tx2"/>
                </a:solidFill>
                <a:latin typeface="Times New Roman" panose="02020603050405020304" pitchFamily="18" charset="0"/>
                <a:ea typeface="Calibri" pitchFamily="34" charset="0"/>
                <a:cs typeface="Times New Roman" panose="02020603050405020304" pitchFamily="18" charset="0"/>
              </a:rPr>
              <a:t>Manisha</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 </a:t>
            </a:r>
            <a:r>
              <a:rPr lang="en-US" altLang="en-US" sz="900" b="1" dirty="0" err="1">
                <a:solidFill>
                  <a:schemeClr val="tx2"/>
                </a:solidFill>
                <a:latin typeface="Times New Roman" panose="02020603050405020304" pitchFamily="18" charset="0"/>
                <a:ea typeface="Calibri" pitchFamily="34" charset="0"/>
                <a:cs typeface="Times New Roman" panose="02020603050405020304" pitchFamily="18" charset="0"/>
              </a:rPr>
              <a:t>Sachan</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 </a:t>
            </a:r>
          </a:p>
          <a:p>
            <a:pPr marL="0" indent="0" algn="just">
              <a:spcBef>
                <a:spcPts val="0"/>
              </a:spcBef>
              <a:buNone/>
            </a:pP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                       </a:t>
            </a: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Head, Department of  Biotechnology</a:t>
            </a:r>
          </a:p>
          <a:p>
            <a:pPr marL="0" indent="0">
              <a:spcBef>
                <a:spcPts val="400"/>
              </a:spcBef>
              <a:spcAft>
                <a:spcPts val="400"/>
              </a:spcAft>
              <a:buNone/>
            </a:pP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Convener:      </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Dr. Ashutosh Mani</a:t>
            </a:r>
          </a:p>
          <a:p>
            <a:pPr marL="0" indent="0">
              <a:spcBef>
                <a:spcPts val="400"/>
              </a:spcBef>
              <a:spcAft>
                <a:spcPts val="400"/>
              </a:spcAft>
              <a:buNone/>
            </a:pP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Treasurer:      </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Dr </a:t>
            </a:r>
            <a:r>
              <a:rPr lang="en-US" altLang="en-US" sz="900" b="1" dirty="0" err="1">
                <a:solidFill>
                  <a:schemeClr val="tx2"/>
                </a:solidFill>
                <a:latin typeface="Times New Roman" panose="02020603050405020304" pitchFamily="18" charset="0"/>
                <a:ea typeface="Calibri" pitchFamily="34" charset="0"/>
                <a:cs typeface="Times New Roman" panose="02020603050405020304" pitchFamily="18" charset="0"/>
              </a:rPr>
              <a:t>Joyabrata</a:t>
            </a: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 Mal</a:t>
            </a:r>
            <a:endParaRPr lang="en-US" sz="900" b="1" dirty="0">
              <a:solidFill>
                <a:schemeClr val="tx2"/>
              </a:solidFill>
            </a:endParaRPr>
          </a:p>
        </p:txBody>
      </p:sp>
      <p:sp>
        <p:nvSpPr>
          <p:cNvPr id="7" name="Text Placeholder 65">
            <a:extLst>
              <a:ext uri="{FF2B5EF4-FFF2-40B4-BE49-F238E27FC236}">
                <a16:creationId xmlns:a16="http://schemas.microsoft.com/office/drawing/2014/main" id="{568E36F7-7229-CF27-2FA1-5C8E857DB0C2}"/>
              </a:ext>
            </a:extLst>
          </p:cNvPr>
          <p:cNvSpPr txBox="1">
            <a:spLocks/>
          </p:cNvSpPr>
          <p:nvPr/>
        </p:nvSpPr>
        <p:spPr>
          <a:xfrm>
            <a:off x="240311" y="5361612"/>
            <a:ext cx="2852382" cy="257672"/>
          </a:xfrm>
          <a:prstGeom prst="rect">
            <a:avLst/>
          </a:prstGeom>
        </p:spPr>
        <p:txBody>
          <a:bodyPr/>
          <a:lst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buNone/>
            </a:pPr>
            <a:r>
              <a:rPr lang="en-US" sz="1100" b="1" dirty="0">
                <a:solidFill>
                  <a:srgbClr val="C00000"/>
                </a:solidFill>
                <a:latin typeface="Times New Roman" pitchFamily="18" charset="0"/>
                <a:cs typeface="Times New Roman" pitchFamily="18" charset="0"/>
              </a:rPr>
              <a:t>Sponsorship details</a:t>
            </a:r>
            <a:endParaRPr lang="en-US" altLang="en-US" sz="1100" dirty="0">
              <a:solidFill>
                <a:schemeClr val="tx2"/>
              </a:solidFill>
              <a:latin typeface="Times New Roman" panose="02020603050405020304" pitchFamily="18" charset="0"/>
              <a:ea typeface="Calibri" pitchFamily="34" charset="0"/>
              <a:cs typeface="Times New Roman" panose="02020603050405020304" pitchFamily="18" charset="0"/>
            </a:endParaRPr>
          </a:p>
          <a:p>
            <a:pPr marL="0" indent="0" algn="just">
              <a:spcBef>
                <a:spcPts val="0"/>
              </a:spcBef>
              <a:buNone/>
            </a:pP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The HABIT 2025 organizing committee is actively seeking generous sponsorship from our valuable partners to sponsor its various activities and events. The conference will definitely provide and ideal platform for exhibitors of books, equipments, chemicals, software’s, and pharmaceutical companies etc. to showcase their latest products. All enquiries and request regarding sponsorship may be addressed to the correspondence notified.</a:t>
            </a:r>
            <a:endParaRPr lang="en-US" altLang="en-US" sz="1100" dirty="0">
              <a:solidFill>
                <a:schemeClr val="tx2"/>
              </a:solidFill>
              <a:latin typeface="Times New Roman" panose="02020603050405020304" pitchFamily="18" charset="0"/>
              <a:ea typeface="Calibri" pitchFamily="34" charset="0"/>
              <a:cs typeface="Times New Roman" panose="02020603050405020304" pitchFamily="18" charset="0"/>
            </a:endParaRPr>
          </a:p>
          <a:p>
            <a:pPr marL="0" indent="0">
              <a:buNone/>
            </a:pPr>
            <a:endParaRPr lang="en-US" sz="1100" b="1" dirty="0">
              <a:solidFill>
                <a:srgbClr val="C00000"/>
              </a:solidFill>
              <a:latin typeface="Times New Roman" pitchFamily="18" charset="0"/>
              <a:cs typeface="Times New Roman" pitchFamily="18" charset="0"/>
            </a:endParaRPr>
          </a:p>
        </p:txBody>
      </p:sp>
      <p:sp>
        <p:nvSpPr>
          <p:cNvPr id="8" name="Text Placeholder 92">
            <a:extLst>
              <a:ext uri="{FF2B5EF4-FFF2-40B4-BE49-F238E27FC236}">
                <a16:creationId xmlns:a16="http://schemas.microsoft.com/office/drawing/2014/main" id="{0257E39C-7029-74BA-D388-40D2FA5760C6}"/>
              </a:ext>
            </a:extLst>
          </p:cNvPr>
          <p:cNvSpPr txBox="1">
            <a:spLocks/>
          </p:cNvSpPr>
          <p:nvPr/>
        </p:nvSpPr>
        <p:spPr>
          <a:xfrm>
            <a:off x="205102" y="4238147"/>
            <a:ext cx="2907230" cy="1328720"/>
          </a:xfrm>
          <a:prstGeom prst="rect">
            <a:avLst/>
          </a:prstGeom>
        </p:spPr>
        <p:txBody>
          <a:bodyPr/>
          <a:lst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lgn="just">
              <a:spcBef>
                <a:spcPts val="0"/>
              </a:spcBef>
              <a:buNone/>
            </a:pPr>
            <a:endPar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endParaRPr>
          </a:p>
        </p:txBody>
      </p:sp>
      <p:sp>
        <p:nvSpPr>
          <p:cNvPr id="10" name="Text Placeholder 182">
            <a:extLst>
              <a:ext uri="{FF2B5EF4-FFF2-40B4-BE49-F238E27FC236}">
                <a16:creationId xmlns:a16="http://schemas.microsoft.com/office/drawing/2014/main" id="{21237CB5-C9BF-9A53-1B8B-381EBF32D3D2}"/>
              </a:ext>
            </a:extLst>
          </p:cNvPr>
          <p:cNvSpPr txBox="1">
            <a:spLocks/>
          </p:cNvSpPr>
          <p:nvPr/>
        </p:nvSpPr>
        <p:spPr>
          <a:xfrm>
            <a:off x="225677" y="4037991"/>
            <a:ext cx="2852381" cy="1280160"/>
          </a:xfrm>
          <a:prstGeom prst="rect">
            <a:avLst/>
          </a:prstGeom>
        </p:spPr>
        <p:txBody>
          <a:bodyPr/>
          <a:lst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lgn="just">
              <a:buFont typeface="Arial" panose="020B0604020202020204" pitchFamily="34" charset="0"/>
              <a:buNone/>
            </a:pPr>
            <a:r>
              <a:rPr lang="en-US" altLang="en-US" sz="1050" b="1" dirty="0">
                <a:solidFill>
                  <a:srgbClr val="C00000"/>
                </a:solidFill>
                <a:latin typeface="Times New Roman" panose="02020603050405020304" pitchFamily="18" charset="0"/>
                <a:ea typeface="Calibri" pitchFamily="34" charset="0"/>
                <a:cs typeface="Times New Roman" panose="02020603050405020304" pitchFamily="18" charset="0"/>
              </a:rPr>
              <a:t>Registration Procedure</a:t>
            </a:r>
            <a:endParaRPr lang="en-US" altLang="en-US" sz="1200" b="1" dirty="0">
              <a:solidFill>
                <a:srgbClr val="C00000"/>
              </a:solidFill>
              <a:latin typeface="Times New Roman" panose="02020603050405020304" pitchFamily="18" charset="0"/>
              <a:ea typeface="Calibri" pitchFamily="34" charset="0"/>
              <a:cs typeface="Times New Roman" panose="02020603050405020304" pitchFamily="18" charset="0"/>
            </a:endParaRPr>
          </a:p>
          <a:p>
            <a:pPr marL="0" indent="0" algn="just">
              <a:spcBef>
                <a:spcPts val="0"/>
              </a:spcBef>
              <a:buFont typeface="Arial" panose="020B0604020202020204" pitchFamily="34" charset="0"/>
              <a:buNone/>
            </a:pPr>
            <a:r>
              <a:rPr lang="en-US" altLang="en-US" sz="1050" dirty="0">
                <a:solidFill>
                  <a:schemeClr val="tx2"/>
                </a:solidFill>
                <a:latin typeface="Times New Roman" panose="02020603050405020304" pitchFamily="18" charset="0"/>
                <a:ea typeface="Calibri" pitchFamily="34" charset="0"/>
                <a:cs typeface="Times New Roman" panose="02020603050405020304" pitchFamily="18" charset="0"/>
              </a:rPr>
              <a:t>All pa</a:t>
            </a: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rticipants are requested to register online at </a:t>
            </a:r>
            <a:r>
              <a:rPr lang="en-US" altLang="en-US" sz="900" b="1" dirty="0">
                <a:solidFill>
                  <a:srgbClr val="002060"/>
                </a:solidFill>
                <a:latin typeface="Times New Roman" panose="02020603050405020304" pitchFamily="18" charset="0"/>
                <a:ea typeface="Calibri" pitchFamily="34" charset="0"/>
                <a:cs typeface="Times New Roman" panose="02020603050405020304" pitchFamily="18" charset="0"/>
              </a:rPr>
              <a:t>https://shorturl.at/PW4YN </a:t>
            </a: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Participants should submit the print out filled registration form along with DD (offline mode) or electronic receipt (online mode). </a:t>
            </a:r>
          </a:p>
          <a:p>
            <a:pPr marL="0" indent="0" algn="just">
              <a:spcBef>
                <a:spcPts val="0"/>
              </a:spcBef>
              <a:buFont typeface="Arial" panose="020B0604020202020204" pitchFamily="34" charset="0"/>
              <a:buNone/>
            </a:pPr>
            <a:endPar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endParaRPr>
          </a:p>
          <a:p>
            <a:pPr marL="0" indent="0" algn="just">
              <a:spcBef>
                <a:spcPts val="0"/>
              </a:spcBef>
              <a:buNone/>
            </a:pPr>
            <a:endParaRPr lang="en-US" altLang="en-US" sz="900" dirty="0">
              <a:solidFill>
                <a:srgbClr val="000000"/>
              </a:solidFill>
              <a:latin typeface="Times New Roman" panose="02020603050405020304" pitchFamily="18" charset="0"/>
              <a:ea typeface="Calibri" pitchFamily="34" charset="0"/>
              <a:cs typeface="Times New Roman" panose="02020603050405020304" pitchFamily="18" charset="0"/>
            </a:endParaRPr>
          </a:p>
          <a:p>
            <a:pPr marL="0" indent="0" algn="just">
              <a:spcBef>
                <a:spcPts val="0"/>
              </a:spcBef>
              <a:buNone/>
            </a:pPr>
            <a:r>
              <a:rPr lang="en-US" altLang="en-US" sz="900" dirty="0">
                <a:solidFill>
                  <a:srgbClr val="000000"/>
                </a:solidFill>
                <a:latin typeface="Times New Roman" panose="02020603050405020304" pitchFamily="18" charset="0"/>
                <a:ea typeface="Calibri" pitchFamily="34" charset="0"/>
                <a:cs typeface="Times New Roman" panose="02020603050405020304" pitchFamily="18" charset="0"/>
              </a:rPr>
              <a:t>Accommodation will be provided in the Institute on paid basis, as per availability. Please contact organizers for more details.</a:t>
            </a: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 </a:t>
            </a:r>
          </a:p>
          <a:p>
            <a:pPr marL="0" indent="0" algn="just">
              <a:spcBef>
                <a:spcPts val="0"/>
              </a:spcBef>
              <a:buNone/>
            </a:pPr>
            <a:endPar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endParaRPr>
          </a:p>
          <a:p>
            <a:pPr marL="0" indent="0" algn="just">
              <a:spcBef>
                <a:spcPts val="0"/>
              </a:spcBef>
              <a:buNone/>
            </a:pPr>
            <a:endParaRPr lang="en-US" altLang="en-US" sz="900" dirty="0">
              <a:solidFill>
                <a:srgbClr val="000000"/>
              </a:solidFill>
              <a:latin typeface="Times New Roman" panose="02020603050405020304" pitchFamily="18" charset="0"/>
              <a:ea typeface="Calibri" pitchFamily="34" charset="0"/>
              <a:cs typeface="Times New Roman" panose="02020603050405020304" pitchFamily="18" charset="0"/>
            </a:endParaRPr>
          </a:p>
          <a:p>
            <a:pPr marL="0" indent="0" algn="just">
              <a:spcBef>
                <a:spcPts val="0"/>
              </a:spcBef>
              <a:buFont typeface="Arial" panose="020B0604020202020204" pitchFamily="34" charset="0"/>
              <a:buNone/>
            </a:pPr>
            <a:endPar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E6FAF851-A32E-9EA4-2FF5-1F8C7CD76FE3}"/>
              </a:ext>
            </a:extLst>
          </p:cNvPr>
          <p:cNvGraphicFramePr>
            <a:graphicFrameLocks noGrp="1"/>
          </p:cNvGraphicFramePr>
          <p:nvPr>
            <p:extLst>
              <p:ext uri="{D42A27DB-BD31-4B8C-83A1-F6EECF244321}">
                <p14:modId xmlns:p14="http://schemas.microsoft.com/office/powerpoint/2010/main" val="1391597349"/>
              </p:ext>
            </p:extLst>
          </p:nvPr>
        </p:nvGraphicFramePr>
        <p:xfrm>
          <a:off x="218364" y="1781349"/>
          <a:ext cx="3022270" cy="2181698"/>
        </p:xfrm>
        <a:graphic>
          <a:graphicData uri="http://schemas.openxmlformats.org/drawingml/2006/table">
            <a:tbl>
              <a:tblPr firstRow="1" bandRow="1">
                <a:tableStyleId>{21E4AEA4-8DFA-4A89-87EB-49C32662AFE0}</a:tableStyleId>
              </a:tblPr>
              <a:tblGrid>
                <a:gridCol w="1303198">
                  <a:extLst>
                    <a:ext uri="{9D8B030D-6E8A-4147-A177-3AD203B41FA5}">
                      <a16:colId xmlns:a16="http://schemas.microsoft.com/office/drawing/2014/main" val="804619184"/>
                    </a:ext>
                  </a:extLst>
                </a:gridCol>
                <a:gridCol w="1719072">
                  <a:extLst>
                    <a:ext uri="{9D8B030D-6E8A-4147-A177-3AD203B41FA5}">
                      <a16:colId xmlns:a16="http://schemas.microsoft.com/office/drawing/2014/main" val="2489457019"/>
                    </a:ext>
                  </a:extLst>
                </a:gridCol>
              </a:tblGrid>
              <a:tr h="231534">
                <a:tc>
                  <a:txBody>
                    <a:bodyPr/>
                    <a:lstStyle/>
                    <a:p>
                      <a:pPr>
                        <a:lnSpc>
                          <a:spcPct val="115000"/>
                        </a:lnSpc>
                        <a:spcAft>
                          <a:spcPts val="1000"/>
                        </a:spcAft>
                      </a:pPr>
                      <a:r>
                        <a:rPr lang="en-US" sz="900" b="1" dirty="0">
                          <a:solidFill>
                            <a:schemeClr val="tx2"/>
                          </a:solidFill>
                        </a:rPr>
                        <a:t>Organizing Secretary</a:t>
                      </a:r>
                      <a:endParaRPr lang="en-IN" sz="9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tc>
                  <a:txBody>
                    <a:bodyPr/>
                    <a:lstStyle/>
                    <a:p>
                      <a:pPr>
                        <a:lnSpc>
                          <a:spcPct val="115000"/>
                        </a:lnSpc>
                        <a:spcAft>
                          <a:spcPts val="1000"/>
                        </a:spcAft>
                      </a:pPr>
                      <a:r>
                        <a:rPr lang="en-US" sz="900" b="1" dirty="0">
                          <a:solidFill>
                            <a:schemeClr val="tx2"/>
                          </a:solidFill>
                        </a:rPr>
                        <a:t>Advisory Committee</a:t>
                      </a:r>
                      <a:endParaRPr lang="en-IN" sz="9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extLst>
                  <a:ext uri="{0D108BD9-81ED-4DB2-BD59-A6C34878D82A}">
                    <a16:rowId xmlns:a16="http://schemas.microsoft.com/office/drawing/2014/main" val="156742988"/>
                  </a:ext>
                </a:extLst>
              </a:tr>
              <a:tr h="231534">
                <a:tc>
                  <a:txBody>
                    <a:bodyPr/>
                    <a:lstStyle/>
                    <a:p>
                      <a:pPr>
                        <a:lnSpc>
                          <a:spcPct val="115000"/>
                        </a:lnSpc>
                        <a:spcAft>
                          <a:spcPts val="1000"/>
                        </a:spcAft>
                      </a:pPr>
                      <a:r>
                        <a:rPr lang="en-US" sz="800" dirty="0">
                          <a:solidFill>
                            <a:schemeClr val="tx2"/>
                          </a:solidFill>
                        </a:rPr>
                        <a:t>Dr. </a:t>
                      </a:r>
                      <a:r>
                        <a:rPr lang="en-US" sz="800" dirty="0" err="1">
                          <a:solidFill>
                            <a:schemeClr val="tx2"/>
                          </a:solidFill>
                        </a:rPr>
                        <a:t>Radha</a:t>
                      </a:r>
                      <a:r>
                        <a:rPr lang="en-US" sz="800" dirty="0">
                          <a:solidFill>
                            <a:schemeClr val="tx2"/>
                          </a:solidFill>
                        </a:rPr>
                        <a:t> </a:t>
                      </a:r>
                      <a:r>
                        <a:rPr lang="en-US" sz="800" dirty="0" err="1">
                          <a:solidFill>
                            <a:schemeClr val="tx2"/>
                          </a:solidFill>
                        </a:rPr>
                        <a:t>Rani</a:t>
                      </a:r>
                      <a:r>
                        <a:rPr lang="en-US" sz="800" dirty="0">
                          <a:solidFill>
                            <a:schemeClr val="tx2"/>
                          </a:solidFill>
                        </a:rPr>
                        <a:t> </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tc>
                  <a:txBody>
                    <a:bodyPr/>
                    <a:lstStyle/>
                    <a:p>
                      <a:pPr>
                        <a:lnSpc>
                          <a:spcPct val="115000"/>
                        </a:lnSpc>
                        <a:spcAft>
                          <a:spcPts val="1000"/>
                        </a:spcAft>
                      </a:pPr>
                      <a:r>
                        <a:rPr lang="en-IN" sz="800" dirty="0">
                          <a:solidFill>
                            <a:schemeClr val="tx2"/>
                          </a:solidFill>
                        </a:rPr>
                        <a:t>Dr. Giovanna </a:t>
                      </a:r>
                      <a:r>
                        <a:rPr lang="en-IN" sz="800" dirty="0" err="1">
                          <a:solidFill>
                            <a:schemeClr val="tx2"/>
                          </a:solidFill>
                        </a:rPr>
                        <a:t>Chiorino</a:t>
                      </a:r>
                      <a:r>
                        <a:rPr lang="en-IN" sz="800" dirty="0">
                          <a:solidFill>
                            <a:schemeClr val="tx2"/>
                          </a:solidFill>
                        </a:rPr>
                        <a:t>, Italy </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extLst>
                  <a:ext uri="{0D108BD9-81ED-4DB2-BD59-A6C34878D82A}">
                    <a16:rowId xmlns:a16="http://schemas.microsoft.com/office/drawing/2014/main" val="3674815395"/>
                  </a:ext>
                </a:extLst>
              </a:tr>
              <a:tr h="231534">
                <a:tc>
                  <a:txBody>
                    <a:bodyPr/>
                    <a:lstStyle/>
                    <a:p>
                      <a:pPr>
                        <a:lnSpc>
                          <a:spcPct val="115000"/>
                        </a:lnSpc>
                        <a:spcAft>
                          <a:spcPts val="1000"/>
                        </a:spcAft>
                      </a:pPr>
                      <a:r>
                        <a:rPr lang="en-US" sz="800">
                          <a:solidFill>
                            <a:schemeClr val="tx2"/>
                          </a:solidFill>
                        </a:rPr>
                        <a:t>Dr. Joyabrata Mal </a:t>
                      </a:r>
                      <a:endParaRPr lang="en-IN" sz="80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tc>
                  <a:txBody>
                    <a:bodyPr/>
                    <a:lstStyle/>
                    <a:p>
                      <a:pPr>
                        <a:lnSpc>
                          <a:spcPct val="115000"/>
                        </a:lnSpc>
                        <a:spcAft>
                          <a:spcPts val="1000"/>
                        </a:spcAft>
                      </a:pPr>
                      <a:r>
                        <a:rPr lang="en-US" sz="800" dirty="0">
                          <a:solidFill>
                            <a:schemeClr val="tx2"/>
                          </a:solidFill>
                        </a:rPr>
                        <a:t>Dr. Rattan </a:t>
                      </a:r>
                      <a:r>
                        <a:rPr lang="en-US" sz="800" dirty="0" err="1">
                          <a:solidFill>
                            <a:schemeClr val="tx2"/>
                          </a:solidFill>
                        </a:rPr>
                        <a:t>Yadav</a:t>
                      </a:r>
                      <a:r>
                        <a:rPr lang="en-US" sz="800" dirty="0">
                          <a:solidFill>
                            <a:schemeClr val="tx2"/>
                          </a:solidFill>
                        </a:rPr>
                        <a:t> , UK </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extLst>
                  <a:ext uri="{0D108BD9-81ED-4DB2-BD59-A6C34878D82A}">
                    <a16:rowId xmlns:a16="http://schemas.microsoft.com/office/drawing/2014/main" val="1900916059"/>
                  </a:ext>
                </a:extLst>
              </a:tr>
              <a:tr h="231534">
                <a:tc>
                  <a:txBody>
                    <a:bodyPr/>
                    <a:lstStyle/>
                    <a:p>
                      <a:pPr>
                        <a:lnSpc>
                          <a:spcPct val="115000"/>
                        </a:lnSpc>
                        <a:spcAft>
                          <a:spcPts val="1000"/>
                        </a:spcAft>
                      </a:pPr>
                      <a:r>
                        <a:rPr lang="en-US" sz="800" dirty="0">
                          <a:solidFill>
                            <a:schemeClr val="tx2"/>
                          </a:solidFill>
                        </a:rPr>
                        <a:t>Dr. </a:t>
                      </a:r>
                      <a:r>
                        <a:rPr lang="en-US" sz="800" dirty="0" err="1">
                          <a:solidFill>
                            <a:schemeClr val="tx2"/>
                          </a:solidFill>
                        </a:rPr>
                        <a:t>Rupika</a:t>
                      </a:r>
                      <a:r>
                        <a:rPr lang="en-US" sz="800" dirty="0">
                          <a:solidFill>
                            <a:schemeClr val="tx2"/>
                          </a:solidFill>
                        </a:rPr>
                        <a:t> Sinha </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tc>
                  <a:txBody>
                    <a:bodyPr/>
                    <a:lstStyle/>
                    <a:p>
                      <a:pPr>
                        <a:lnSpc>
                          <a:spcPct val="115000"/>
                        </a:lnSpc>
                        <a:spcAft>
                          <a:spcPts val="1000"/>
                        </a:spcAft>
                      </a:pPr>
                      <a:r>
                        <a:rPr lang="en-IN" sz="800" dirty="0">
                          <a:solidFill>
                            <a:schemeClr val="tx2"/>
                          </a:solidFill>
                        </a:rPr>
                        <a:t>Dr. Maria </a:t>
                      </a:r>
                      <a:r>
                        <a:rPr lang="en-IN" sz="800" dirty="0" err="1">
                          <a:solidFill>
                            <a:schemeClr val="tx2"/>
                          </a:solidFill>
                        </a:rPr>
                        <a:t>Scatolini</a:t>
                      </a:r>
                      <a:r>
                        <a:rPr lang="en-IN" sz="800" dirty="0">
                          <a:solidFill>
                            <a:schemeClr val="tx2"/>
                          </a:solidFill>
                        </a:rPr>
                        <a:t>, Italy </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extLst>
                  <a:ext uri="{0D108BD9-81ED-4DB2-BD59-A6C34878D82A}">
                    <a16:rowId xmlns:a16="http://schemas.microsoft.com/office/drawing/2014/main" val="3903645440"/>
                  </a:ext>
                </a:extLst>
              </a:tr>
              <a:tr h="231534">
                <a:tc>
                  <a:txBody>
                    <a:bodyPr/>
                    <a:lstStyle/>
                    <a:p>
                      <a:pPr>
                        <a:lnSpc>
                          <a:spcPct val="115000"/>
                        </a:lnSpc>
                        <a:spcAft>
                          <a:spcPts val="1000"/>
                        </a:spcAft>
                      </a:pPr>
                      <a:r>
                        <a:rPr lang="en-US" sz="800" dirty="0">
                          <a:solidFill>
                            <a:schemeClr val="tx2"/>
                          </a:solidFill>
                        </a:rPr>
                        <a:t>Dr. </a:t>
                      </a:r>
                      <a:r>
                        <a:rPr lang="en-US" sz="800" dirty="0" err="1">
                          <a:solidFill>
                            <a:schemeClr val="tx2"/>
                          </a:solidFill>
                        </a:rPr>
                        <a:t>Harinder</a:t>
                      </a:r>
                      <a:r>
                        <a:rPr lang="en-US" sz="800" dirty="0">
                          <a:solidFill>
                            <a:schemeClr val="tx2"/>
                          </a:solidFill>
                        </a:rPr>
                        <a:t> Singh (CHED)</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tc>
                  <a:txBody>
                    <a:bodyPr/>
                    <a:lstStyle/>
                    <a:p>
                      <a:pPr>
                        <a:lnSpc>
                          <a:spcPct val="115000"/>
                        </a:lnSpc>
                        <a:spcAft>
                          <a:spcPts val="1000"/>
                        </a:spcAft>
                      </a:pPr>
                      <a:r>
                        <a:rPr lang="en-IN" sz="800" dirty="0">
                          <a:solidFill>
                            <a:schemeClr val="tx2"/>
                          </a:solidFill>
                        </a:rPr>
                        <a:t>Dr. Jennifer Ann </a:t>
                      </a:r>
                      <a:r>
                        <a:rPr lang="en-IN" sz="800" dirty="0" err="1">
                          <a:solidFill>
                            <a:schemeClr val="tx2"/>
                          </a:solidFill>
                        </a:rPr>
                        <a:t>Harikrishna</a:t>
                      </a:r>
                      <a:r>
                        <a:rPr lang="en-IN" sz="800" dirty="0">
                          <a:solidFill>
                            <a:schemeClr val="tx2"/>
                          </a:solidFill>
                        </a:rPr>
                        <a:t>, Malaysia</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extLst>
                  <a:ext uri="{0D108BD9-81ED-4DB2-BD59-A6C34878D82A}">
                    <a16:rowId xmlns:a16="http://schemas.microsoft.com/office/drawing/2014/main" val="417150861"/>
                  </a:ext>
                </a:extLst>
              </a:tr>
              <a:tr h="231534">
                <a:tc>
                  <a:txBody>
                    <a:bodyPr/>
                    <a:lstStyle/>
                    <a:p>
                      <a:pPr>
                        <a:lnSpc>
                          <a:spcPct val="115000"/>
                        </a:lnSpc>
                        <a:spcAft>
                          <a:spcPts val="1000"/>
                        </a:spcAft>
                      </a:pPr>
                      <a:r>
                        <a:rPr lang="en-IN" sz="800" dirty="0">
                          <a:solidFill>
                            <a:schemeClr val="tx2"/>
                          </a:solidFill>
                        </a:rPr>
                        <a:t>Dr. </a:t>
                      </a:r>
                      <a:r>
                        <a:rPr lang="en-IN" sz="800" dirty="0" err="1">
                          <a:solidFill>
                            <a:schemeClr val="tx2"/>
                          </a:solidFill>
                        </a:rPr>
                        <a:t>Dushyant</a:t>
                      </a:r>
                      <a:r>
                        <a:rPr lang="en-IN" sz="800" dirty="0">
                          <a:solidFill>
                            <a:schemeClr val="tx2"/>
                          </a:solidFill>
                        </a:rPr>
                        <a:t> Kumar  (CSED) </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68580" marR="68580" marT="8890" marB="0"/>
                </a:tc>
                <a:tc>
                  <a:txBody>
                    <a:bodyPr/>
                    <a:lstStyle/>
                    <a:p>
                      <a:pPr>
                        <a:lnSpc>
                          <a:spcPct val="115000"/>
                        </a:lnSpc>
                        <a:spcAft>
                          <a:spcPts val="1000"/>
                        </a:spcAft>
                      </a:pPr>
                      <a:r>
                        <a:rPr lang="en-IN" sz="800" dirty="0">
                          <a:solidFill>
                            <a:schemeClr val="tx2"/>
                          </a:solidFill>
                        </a:rPr>
                        <a:t>  Dr. </a:t>
                      </a:r>
                      <a:r>
                        <a:rPr lang="en-IN" sz="800" dirty="0" err="1">
                          <a:solidFill>
                            <a:schemeClr val="tx2"/>
                          </a:solidFill>
                        </a:rPr>
                        <a:t>Panlada</a:t>
                      </a:r>
                      <a:r>
                        <a:rPr lang="en-IN" sz="800" dirty="0">
                          <a:solidFill>
                            <a:schemeClr val="tx2"/>
                          </a:solidFill>
                        </a:rPr>
                        <a:t> </a:t>
                      </a:r>
                      <a:r>
                        <a:rPr lang="en-IN" sz="800" dirty="0" err="1">
                          <a:solidFill>
                            <a:schemeClr val="tx2"/>
                          </a:solidFill>
                        </a:rPr>
                        <a:t>Tittabutr</a:t>
                      </a:r>
                      <a:r>
                        <a:rPr lang="en-IN" sz="800" dirty="0">
                          <a:solidFill>
                            <a:schemeClr val="tx2"/>
                          </a:solidFill>
                        </a:rPr>
                        <a:t>, Thailand</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8890" marR="8890" marT="8890" marB="0" anchor="ctr"/>
                </a:tc>
                <a:extLst>
                  <a:ext uri="{0D108BD9-81ED-4DB2-BD59-A6C34878D82A}">
                    <a16:rowId xmlns:a16="http://schemas.microsoft.com/office/drawing/2014/main" val="4205171372"/>
                  </a:ext>
                </a:extLst>
              </a:tr>
              <a:tr h="231534">
                <a:tc>
                  <a:txBody>
                    <a:bodyPr/>
                    <a:lstStyle/>
                    <a:p>
                      <a:pPr>
                        <a:lnSpc>
                          <a:spcPct val="115000"/>
                        </a:lnSpc>
                      </a:pPr>
                      <a:endParaRPr lang="en-IN" sz="800" dirty="0">
                        <a:solidFill>
                          <a:schemeClr val="tx2"/>
                        </a:solidFill>
                        <a:latin typeface="Times New Roman" panose="02020603050405020304" pitchFamily="18" charset="0"/>
                        <a:cs typeface="Times New Roman" panose="02020603050405020304" pitchFamily="18" charset="0"/>
                      </a:endParaRPr>
                    </a:p>
                  </a:txBody>
                  <a:tcPr marL="68580" marR="68580" marT="8890" marB="0"/>
                </a:tc>
                <a:tc>
                  <a:txBody>
                    <a:bodyPr/>
                    <a:lstStyle/>
                    <a:p>
                      <a:pPr>
                        <a:lnSpc>
                          <a:spcPct val="115000"/>
                        </a:lnSpc>
                        <a:spcAft>
                          <a:spcPts val="1000"/>
                        </a:spcAft>
                      </a:pPr>
                      <a:r>
                        <a:rPr lang="en-IN" sz="800" dirty="0">
                          <a:solidFill>
                            <a:schemeClr val="tx2"/>
                          </a:solidFill>
                        </a:rPr>
                        <a:t>  Dr. Luciana </a:t>
                      </a:r>
                      <a:r>
                        <a:rPr lang="en-IN" sz="800" dirty="0" err="1">
                          <a:solidFill>
                            <a:schemeClr val="tx2"/>
                          </a:solidFill>
                        </a:rPr>
                        <a:t>Scotti</a:t>
                      </a:r>
                      <a:r>
                        <a:rPr lang="en-IN" sz="800" dirty="0">
                          <a:solidFill>
                            <a:schemeClr val="tx2"/>
                          </a:solidFill>
                        </a:rPr>
                        <a:t>, Brazil</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8890" marR="8890" marT="8890" marB="0" anchor="ctr"/>
                </a:tc>
                <a:extLst>
                  <a:ext uri="{0D108BD9-81ED-4DB2-BD59-A6C34878D82A}">
                    <a16:rowId xmlns:a16="http://schemas.microsoft.com/office/drawing/2014/main" val="3645599775"/>
                  </a:ext>
                </a:extLst>
              </a:tr>
              <a:tr h="231534">
                <a:tc>
                  <a:txBody>
                    <a:bodyPr/>
                    <a:lstStyle/>
                    <a:p>
                      <a:pPr>
                        <a:lnSpc>
                          <a:spcPct val="115000"/>
                        </a:lnSpc>
                      </a:pPr>
                      <a:endParaRPr lang="en-IN" sz="800" dirty="0">
                        <a:solidFill>
                          <a:schemeClr val="tx2"/>
                        </a:solidFill>
                        <a:latin typeface="Times New Roman" panose="02020603050405020304" pitchFamily="18" charset="0"/>
                        <a:cs typeface="Times New Roman" panose="02020603050405020304" pitchFamily="18" charset="0"/>
                      </a:endParaRPr>
                    </a:p>
                  </a:txBody>
                  <a:tcPr marL="68580" marR="68580" marT="8890" marB="0"/>
                </a:tc>
                <a:tc>
                  <a:txBody>
                    <a:bodyPr/>
                    <a:lstStyle/>
                    <a:p>
                      <a:pPr>
                        <a:lnSpc>
                          <a:spcPct val="115000"/>
                        </a:lnSpc>
                        <a:spcAft>
                          <a:spcPts val="1000"/>
                        </a:spcAft>
                      </a:pPr>
                      <a:r>
                        <a:rPr lang="en-IN" sz="800" dirty="0">
                          <a:solidFill>
                            <a:schemeClr val="tx2"/>
                          </a:solidFill>
                        </a:rPr>
                        <a:t>  Dr. Ashutosh Sharma,</a:t>
                      </a:r>
                      <a:r>
                        <a:rPr lang="en-IN" sz="800" baseline="0" dirty="0">
                          <a:solidFill>
                            <a:schemeClr val="tx2"/>
                          </a:solidFill>
                        </a:rPr>
                        <a:t>  Mexico</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8890" marR="8890" marT="8890" marB="0" anchor="ctr"/>
                </a:tc>
                <a:extLst>
                  <a:ext uri="{0D108BD9-81ED-4DB2-BD59-A6C34878D82A}">
                    <a16:rowId xmlns:a16="http://schemas.microsoft.com/office/drawing/2014/main" val="3156446094"/>
                  </a:ext>
                </a:extLst>
              </a:tr>
              <a:tr h="231534">
                <a:tc>
                  <a:txBody>
                    <a:bodyPr/>
                    <a:lstStyle/>
                    <a:p>
                      <a:pPr>
                        <a:lnSpc>
                          <a:spcPct val="115000"/>
                        </a:lnSpc>
                      </a:pPr>
                      <a:endParaRPr lang="en-IN" sz="800" dirty="0">
                        <a:solidFill>
                          <a:schemeClr val="tx2"/>
                        </a:solidFill>
                        <a:latin typeface="Times New Roman" panose="02020603050405020304" pitchFamily="18" charset="0"/>
                        <a:cs typeface="Times New Roman" panose="02020603050405020304" pitchFamily="18" charset="0"/>
                      </a:endParaRPr>
                    </a:p>
                  </a:txBody>
                  <a:tcPr marL="68580" marR="68580" marT="8890" marB="0"/>
                </a:tc>
                <a:tc>
                  <a:txBody>
                    <a:bodyPr/>
                    <a:lstStyle/>
                    <a:p>
                      <a:pPr marL="0" marR="0" indent="0" algn="l" defTabSz="1007943" rtl="0" eaLnBrk="1" fontAlgn="auto" latinLnBrk="0" hangingPunct="1">
                        <a:lnSpc>
                          <a:spcPct val="115000"/>
                        </a:lnSpc>
                        <a:spcBef>
                          <a:spcPts val="0"/>
                        </a:spcBef>
                        <a:spcAft>
                          <a:spcPts val="1000"/>
                        </a:spcAft>
                        <a:buClrTx/>
                        <a:buSzTx/>
                        <a:buFontTx/>
                        <a:buNone/>
                        <a:tabLst/>
                        <a:defRPr/>
                      </a:pPr>
                      <a:r>
                        <a:rPr lang="en-IN" sz="800" dirty="0">
                          <a:solidFill>
                            <a:schemeClr val="tx2"/>
                          </a:solidFill>
                        </a:rPr>
                        <a:t>  Dr. S. </a:t>
                      </a:r>
                      <a:r>
                        <a:rPr lang="en-IN" sz="800" dirty="0" err="1">
                          <a:solidFill>
                            <a:schemeClr val="tx2"/>
                          </a:solidFill>
                        </a:rPr>
                        <a:t>Ramachandran</a:t>
                      </a:r>
                      <a:r>
                        <a:rPr lang="en-IN" sz="800" dirty="0">
                          <a:solidFill>
                            <a:schemeClr val="tx2"/>
                          </a:solidFill>
                        </a:rPr>
                        <a:t>, India</a:t>
                      </a:r>
                      <a:endParaRPr lang="en-IN" sz="800" dirty="0">
                        <a:solidFill>
                          <a:schemeClr val="tx2"/>
                        </a:solidFill>
                        <a:latin typeface="Times New Roman" panose="02020603050405020304" pitchFamily="18" charset="0"/>
                        <a:ea typeface="Calibri"/>
                        <a:cs typeface="Times New Roman" panose="02020603050405020304" pitchFamily="18" charset="0"/>
                      </a:endParaRPr>
                    </a:p>
                  </a:txBody>
                  <a:tcPr marL="8890" marR="8890" marT="8890" marB="0" anchor="ctr"/>
                </a:tc>
                <a:extLst>
                  <a:ext uri="{0D108BD9-81ED-4DB2-BD59-A6C34878D82A}">
                    <a16:rowId xmlns:a16="http://schemas.microsoft.com/office/drawing/2014/main" val="1800342777"/>
                  </a:ext>
                </a:extLst>
              </a:tr>
            </a:tbl>
          </a:graphicData>
        </a:graphic>
      </p:graphicFrame>
      <p:sp>
        <p:nvSpPr>
          <p:cNvPr id="12" name="Rectangle 11">
            <a:extLst>
              <a:ext uri="{FF2B5EF4-FFF2-40B4-BE49-F238E27FC236}">
                <a16:creationId xmlns:a16="http://schemas.microsoft.com/office/drawing/2014/main" id="{A215EAC8-78D1-CEBB-A1D6-D7977593B518}"/>
              </a:ext>
            </a:extLst>
          </p:cNvPr>
          <p:cNvSpPr/>
          <p:nvPr/>
        </p:nvSpPr>
        <p:spPr>
          <a:xfrm>
            <a:off x="219456" y="6847032"/>
            <a:ext cx="2845613" cy="577081"/>
          </a:xfrm>
          <a:prstGeom prst="rect">
            <a:avLst/>
          </a:prstGeom>
          <a:solidFill>
            <a:schemeClr val="accent2">
              <a:lumMod val="75000"/>
            </a:schemeClr>
          </a:solidFill>
        </p:spPr>
        <p:txBody>
          <a:bodyPr wrap="square">
            <a:spAutoFit/>
          </a:bodyPr>
          <a:lstStyle/>
          <a:p>
            <a:pPr algn="ctr"/>
            <a:endParaRPr lang="en-US" altLang="en-US" sz="1050" b="1" dirty="0">
              <a:solidFill>
                <a:srgbClr val="000000"/>
              </a:solidFill>
              <a:latin typeface="Times New Roman" panose="02020603050405020304" pitchFamily="18" charset="0"/>
              <a:ea typeface="Calibri" pitchFamily="34" charset="0"/>
              <a:cs typeface="Times New Roman" panose="02020603050405020304" pitchFamily="18" charset="0"/>
            </a:endParaRPr>
          </a:p>
          <a:p>
            <a:pPr algn="ctr"/>
            <a:r>
              <a:rPr lang="en-US" altLang="en-US" sz="1050" b="1" dirty="0">
                <a:solidFill>
                  <a:srgbClr val="000000"/>
                </a:solidFill>
                <a:latin typeface="Times New Roman" panose="02020603050405020304" pitchFamily="18" charset="0"/>
                <a:ea typeface="Calibri" pitchFamily="34" charset="0"/>
                <a:cs typeface="Times New Roman" panose="02020603050405020304" pitchFamily="18" charset="0"/>
              </a:rPr>
              <a:t>Registration link: </a:t>
            </a:r>
            <a:r>
              <a:rPr lang="en-US" altLang="en-US" sz="1050" b="1" dirty="0">
                <a:solidFill>
                  <a:srgbClr val="002060"/>
                </a:solidFill>
                <a:latin typeface="Times New Roman" panose="02020603050405020304" pitchFamily="18" charset="0"/>
                <a:ea typeface="Calibri" pitchFamily="34" charset="0"/>
                <a:cs typeface="Times New Roman" panose="02020603050405020304" pitchFamily="18" charset="0"/>
              </a:rPr>
              <a:t>https://shorturl.at/PW4YN </a:t>
            </a:r>
            <a:endParaRPr lang="en-US" altLang="en-US" sz="1050" b="1" u="sng" dirty="0">
              <a:solidFill>
                <a:srgbClr val="C00000"/>
              </a:solidFill>
              <a:latin typeface="Times New Roman" panose="02020603050405020304" pitchFamily="18" charset="0"/>
              <a:ea typeface="Calibri" pitchFamily="34" charset="0"/>
              <a:cs typeface="Times New Roman" panose="02020603050405020304" pitchFamily="18" charset="0"/>
            </a:endParaRPr>
          </a:p>
          <a:p>
            <a:pPr algn="ctr"/>
            <a:endParaRPr lang="en-US" altLang="en-US" sz="1050" b="1" u="sng" dirty="0">
              <a:solidFill>
                <a:schemeClr val="accent1"/>
              </a:solidFill>
              <a:latin typeface="Times New Roman" panose="02020603050405020304" pitchFamily="18" charset="0"/>
              <a:ea typeface="Calibri" pitchFamily="34" charset="0"/>
              <a:cs typeface="Times New Roman" panose="02020603050405020304" pitchFamily="18" charset="0"/>
            </a:endParaRPr>
          </a:p>
        </p:txBody>
      </p:sp>
      <p:sp>
        <p:nvSpPr>
          <p:cNvPr id="13" name="Text Placeholder 67">
            <a:extLst>
              <a:ext uri="{FF2B5EF4-FFF2-40B4-BE49-F238E27FC236}">
                <a16:creationId xmlns:a16="http://schemas.microsoft.com/office/drawing/2014/main" id="{7AA20752-5F90-94A1-C3EF-FC36AC63AA92}"/>
              </a:ext>
            </a:extLst>
          </p:cNvPr>
          <p:cNvSpPr txBox="1">
            <a:spLocks/>
          </p:cNvSpPr>
          <p:nvPr/>
        </p:nvSpPr>
        <p:spPr>
          <a:xfrm>
            <a:off x="218364" y="427342"/>
            <a:ext cx="2852382" cy="267515"/>
          </a:xfrm>
          <a:prstGeom prst="rect">
            <a:avLst/>
          </a:prstGeom>
          <a:solidFill>
            <a:schemeClr val="accent2"/>
          </a:solidFill>
        </p:spPr>
        <p:txBody>
          <a:bodyPr/>
          <a:lst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lgn="ctr">
              <a:buNone/>
            </a:pPr>
            <a:r>
              <a:rPr lang="en-US" altLang="en-US" sz="1200" b="1" dirty="0">
                <a:solidFill>
                  <a:schemeClr val="bg1"/>
                </a:solidFill>
                <a:latin typeface="Times New Roman" panose="02020603050405020304" pitchFamily="18" charset="0"/>
                <a:ea typeface="Calibri" pitchFamily="34" charset="0"/>
                <a:cs typeface="Times New Roman" panose="02020603050405020304" pitchFamily="18" charset="0"/>
              </a:rPr>
              <a:t>Organizing committee </a:t>
            </a:r>
            <a:endParaRPr lang="en-US" dirty="0">
              <a:solidFill>
                <a:schemeClr val="bg1"/>
              </a:solidFill>
            </a:endParaRPr>
          </a:p>
        </p:txBody>
      </p:sp>
      <p:sp>
        <p:nvSpPr>
          <p:cNvPr id="16" name="Text Placeholder 67">
            <a:extLst>
              <a:ext uri="{FF2B5EF4-FFF2-40B4-BE49-F238E27FC236}">
                <a16:creationId xmlns:a16="http://schemas.microsoft.com/office/drawing/2014/main" id="{57498A3B-297E-E8DD-7F83-356AD14D8BD8}"/>
              </a:ext>
            </a:extLst>
          </p:cNvPr>
          <p:cNvSpPr txBox="1">
            <a:spLocks/>
          </p:cNvSpPr>
          <p:nvPr/>
        </p:nvSpPr>
        <p:spPr>
          <a:xfrm>
            <a:off x="6856873" y="452438"/>
            <a:ext cx="3023661" cy="194217"/>
          </a:xfrm>
          <a:prstGeom prst="rect">
            <a:avLst/>
          </a:prstGeom>
          <a:solidFill>
            <a:schemeClr val="accent1"/>
          </a:solidFill>
        </p:spPr>
        <p:txBody>
          <a:bodyPr/>
          <a:lst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lgn="ctr">
              <a:buNone/>
            </a:pPr>
            <a:endParaRPr lang="en-US" dirty="0">
              <a:solidFill>
                <a:schemeClr val="bg1"/>
              </a:solidFill>
            </a:endParaRPr>
          </a:p>
        </p:txBody>
      </p:sp>
      <p:sp>
        <p:nvSpPr>
          <p:cNvPr id="21" name="Text Placeholder 64">
            <a:extLst>
              <a:ext uri="{FF2B5EF4-FFF2-40B4-BE49-F238E27FC236}">
                <a16:creationId xmlns:a16="http://schemas.microsoft.com/office/drawing/2014/main" id="{5593FBE6-AE2E-09CB-4A16-B9F433F3A2B9}"/>
              </a:ext>
            </a:extLst>
          </p:cNvPr>
          <p:cNvSpPr txBox="1">
            <a:spLocks/>
          </p:cNvSpPr>
          <p:nvPr/>
        </p:nvSpPr>
        <p:spPr>
          <a:xfrm>
            <a:off x="219459" y="4784774"/>
            <a:ext cx="2463909" cy="257672"/>
          </a:xfrm>
          <a:prstGeom prst="rect">
            <a:avLst/>
          </a:prstGeom>
        </p:spPr>
        <p:txBody>
          <a:bodyPr/>
          <a:lst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lgn="just">
              <a:spcAft>
                <a:spcPts val="600"/>
              </a:spcAft>
              <a:buFont typeface="Arial" panose="020B0604020202020204" pitchFamily="34" charset="0"/>
              <a:buNone/>
            </a:pPr>
            <a:r>
              <a:rPr lang="en-US" altLang="en-US" sz="1050" b="1" dirty="0">
                <a:solidFill>
                  <a:srgbClr val="C00000"/>
                </a:solidFill>
                <a:latin typeface="Times New Roman" panose="02020603050405020304" pitchFamily="18" charset="0"/>
                <a:ea typeface="Calibri" pitchFamily="34" charset="0"/>
                <a:cs typeface="Times New Roman" panose="02020603050405020304" pitchFamily="18" charset="0"/>
              </a:rPr>
              <a:t>Accommodation</a:t>
            </a:r>
          </a:p>
        </p:txBody>
      </p:sp>
      <p:sp>
        <p:nvSpPr>
          <p:cNvPr id="22" name="Rectangle 21"/>
          <p:cNvSpPr/>
          <p:nvPr/>
        </p:nvSpPr>
        <p:spPr>
          <a:xfrm>
            <a:off x="7223506" y="402379"/>
            <a:ext cx="2172390" cy="276999"/>
          </a:xfrm>
          <a:prstGeom prst="rect">
            <a:avLst/>
          </a:prstGeom>
        </p:spPr>
        <p:txBody>
          <a:bodyPr wrap="none">
            <a:spAutoFit/>
          </a:bodyPr>
          <a:lstStyle/>
          <a:p>
            <a:r>
              <a:rPr lang="en-US" altLang="en-US" sz="1200" b="1" dirty="0">
                <a:solidFill>
                  <a:schemeClr val="bg1"/>
                </a:solidFill>
                <a:latin typeface="Times New Roman" panose="02020603050405020304" pitchFamily="18" charset="0"/>
                <a:ea typeface="Calibri" pitchFamily="34" charset="0"/>
                <a:cs typeface="Times New Roman" panose="02020603050405020304" pitchFamily="18" charset="0"/>
              </a:rPr>
              <a:t>https:// mnnit.ac.in/habit2025/</a:t>
            </a:r>
            <a:endParaRPr lang="en-US" sz="1200" dirty="0"/>
          </a:p>
        </p:txBody>
      </p:sp>
      <p:pic>
        <p:nvPicPr>
          <p:cNvPr id="5122" name="Picture 2" descr="C:\Users\user\Downloads\ICPCES.png"/>
          <p:cNvPicPr>
            <a:picLocks noGrp="1" noChangeAspect="1" noChangeArrowheads="1"/>
          </p:cNvPicPr>
          <p:nvPr>
            <p:ph type="pic" sz="quarter" idx="12"/>
          </p:nvPr>
        </p:nvPicPr>
        <p:blipFill>
          <a:blip r:embed="rId5" cstate="print"/>
          <a:srcRect l="31593" t="25445" r="31000"/>
          <a:stretch>
            <a:fillRect/>
          </a:stretch>
        </p:blipFill>
        <p:spPr bwMode="auto">
          <a:xfrm>
            <a:off x="6920179" y="4996282"/>
            <a:ext cx="2919146" cy="2331618"/>
          </a:xfrm>
          <a:prstGeom prst="rect">
            <a:avLst/>
          </a:prstGeom>
          <a:noFill/>
        </p:spPr>
      </p:pic>
    </p:spTree>
    <p:extLst>
      <p:ext uri="{BB962C8B-B14F-4D97-AF65-F5344CB8AC3E}">
        <p14:creationId xmlns:p14="http://schemas.microsoft.com/office/powerpoint/2010/main" val="174269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5A70A30-00A3-1B0D-142E-0F77BBA75987}"/>
              </a:ext>
            </a:extLst>
          </p:cNvPr>
          <p:cNvSpPr/>
          <p:nvPr/>
        </p:nvSpPr>
        <p:spPr>
          <a:xfrm>
            <a:off x="6882754" y="6832355"/>
            <a:ext cx="2957280" cy="491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210C3D0-F7DA-1C08-CEA4-06A4E7E41530}"/>
              </a:ext>
            </a:extLst>
          </p:cNvPr>
          <p:cNvSpPr/>
          <p:nvPr/>
        </p:nvSpPr>
        <p:spPr>
          <a:xfrm>
            <a:off x="6974191" y="438438"/>
            <a:ext cx="2865842" cy="2068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16DAC0-6045-1917-0844-4857B0BE7CCF}"/>
              </a:ext>
            </a:extLst>
          </p:cNvPr>
          <p:cNvSpPr/>
          <p:nvPr/>
        </p:nvSpPr>
        <p:spPr>
          <a:xfrm>
            <a:off x="3596278" y="6844813"/>
            <a:ext cx="2929218" cy="4915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b="1" dirty="0">
                <a:solidFill>
                  <a:srgbClr val="000000"/>
                </a:solidFill>
              </a:rPr>
              <a:t>Submit form at: </a:t>
            </a:r>
            <a:r>
              <a:rPr lang="en-IN" sz="900" b="1" dirty="0">
                <a:solidFill>
                  <a:srgbClr val="C00000"/>
                </a:solidFill>
              </a:rPr>
              <a:t>https://forms.gle/nupHfwqcnciCd7U8A</a:t>
            </a:r>
            <a:endParaRPr lang="en-US" sz="900" dirty="0"/>
          </a:p>
        </p:txBody>
      </p:sp>
      <p:sp>
        <p:nvSpPr>
          <p:cNvPr id="11" name="Text Placeholder 27">
            <a:extLst>
              <a:ext uri="{FF2B5EF4-FFF2-40B4-BE49-F238E27FC236}">
                <a16:creationId xmlns:a16="http://schemas.microsoft.com/office/drawing/2014/main" id="{05A2FACE-B761-A952-3A96-B58F633925AF}"/>
              </a:ext>
            </a:extLst>
          </p:cNvPr>
          <p:cNvSpPr txBox="1">
            <a:spLocks/>
          </p:cNvSpPr>
          <p:nvPr/>
        </p:nvSpPr>
        <p:spPr>
          <a:xfrm>
            <a:off x="3558008" y="728884"/>
            <a:ext cx="2995549" cy="6049465"/>
          </a:xfrm>
          <a:prstGeom prst="rect">
            <a:avLst/>
          </a:prstGeom>
          <a:solidFill>
            <a:schemeClr val="accent3">
              <a:lumMod val="20000"/>
              <a:lumOff val="80000"/>
            </a:schemeClr>
          </a:solidFill>
        </p:spPr>
        <p:txBody>
          <a:bodyPr vert="horz" lIns="91440" tIns="91440" rIns="91440" bIns="91440" rtlCol="0" anchor="ctr">
            <a:noAutofit/>
          </a:bodyPr>
          <a:lstStyle>
            <a:lvl1pPr marL="0" indent="0" algn="l" defTabSz="1005840" rtl="0" eaLnBrk="1" latinLnBrk="0" hangingPunct="1">
              <a:lnSpc>
                <a:spcPct val="130000"/>
              </a:lnSpc>
              <a:spcBef>
                <a:spcPts val="800"/>
              </a:spcBef>
              <a:buFont typeface="Arial" panose="020B0604020202020204" pitchFamily="34" charset="0"/>
              <a:buNone/>
              <a:defRPr sz="1600" kern="1200">
                <a:solidFill>
                  <a:schemeClr val="tx1"/>
                </a:solidFill>
                <a:latin typeface="+mn-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lgn="ctr">
              <a:lnSpc>
                <a:spcPct val="100000"/>
              </a:lnSpc>
              <a:spcBef>
                <a:spcPts val="0"/>
              </a:spcBef>
              <a:spcAft>
                <a:spcPts val="400"/>
              </a:spcAft>
              <a:buFont typeface="Arial" panose="020B0604020202020204" pitchFamily="34" charset="0"/>
              <a:buNone/>
            </a:pPr>
            <a:endParaRPr lang="en-US" altLang="en-US" sz="800" b="1" dirty="0">
              <a:solidFill>
                <a:srgbClr val="FF0000"/>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endParaRPr lang="en-US" altLang="en-US" sz="800" b="1"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endParaRPr>
          </a:p>
          <a:p>
            <a:pPr marL="0" indent="0" algn="ctr">
              <a:lnSpc>
                <a:spcPct val="100000"/>
              </a:lnSpc>
              <a:spcBef>
                <a:spcPts val="0"/>
              </a:spcBef>
              <a:spcAft>
                <a:spcPts val="400"/>
              </a:spcAft>
              <a:buFont typeface="Arial" panose="020B0604020202020204" pitchFamily="34" charset="0"/>
              <a:buNone/>
            </a:pPr>
            <a:r>
              <a:rPr lang="en-US" altLang="en-US" sz="1000" b="1" u="sng" dirty="0">
                <a:solidFill>
                  <a:schemeClr val="accent5">
                    <a:lumMod val="75000"/>
                  </a:schemeClr>
                </a:solidFill>
                <a:latin typeface="Times New Roman" panose="02020603050405020304" pitchFamily="18" charset="0"/>
                <a:ea typeface="Calibri" pitchFamily="34" charset="0"/>
                <a:cs typeface="Times New Roman" panose="02020603050405020304" pitchFamily="18" charset="0"/>
              </a:rPr>
              <a:t>Scope of HABIT-2025</a:t>
            </a:r>
          </a:p>
          <a:p>
            <a:pPr marL="0" indent="0" algn="just">
              <a:lnSpc>
                <a:spcPct val="100000"/>
              </a:lnSpc>
              <a:spcBef>
                <a:spcPts val="0"/>
              </a:spcBef>
              <a:spcAft>
                <a:spcPts val="600"/>
              </a:spcAft>
              <a:buFont typeface="Arial" panose="020B0604020202020204" pitchFamily="34" charset="0"/>
              <a:buNone/>
            </a:pP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The event will draw assemblage of scholars from different parts of the globe and diverse fields. HABIT-2025 will also act as a single platform for sharing state-of-the art updates from diverse fields of the biotechnology. The scope of this conference is multidisciplinary and invites original work to be presented in various categories viz., young scientist, oral and poster presentation.</a:t>
            </a:r>
          </a:p>
          <a:p>
            <a:pPr marL="0" indent="0" algn="just">
              <a:lnSpc>
                <a:spcPct val="100000"/>
              </a:lnSpc>
              <a:spcBef>
                <a:spcPts val="0"/>
              </a:spcBef>
              <a:buFont typeface="Arial" panose="020B0604020202020204" pitchFamily="34" charset="0"/>
              <a:buNone/>
            </a:pPr>
            <a:r>
              <a:rPr lang="en-US" altLang="en-US" sz="1000" b="1" dirty="0">
                <a:solidFill>
                  <a:srgbClr val="002060"/>
                </a:solidFill>
                <a:latin typeface="Times New Roman" panose="02020603050405020304" pitchFamily="18" charset="0"/>
                <a:ea typeface="Calibri" pitchFamily="34" charset="0"/>
                <a:cs typeface="Times New Roman" panose="02020603050405020304" pitchFamily="18" charset="0"/>
              </a:rPr>
              <a:t>Paper Submission:</a:t>
            </a:r>
          </a:p>
          <a:p>
            <a:pPr algn="just">
              <a:lnSpc>
                <a:spcPct val="100000"/>
              </a:lnSpc>
              <a:spcBef>
                <a:spcPts val="0"/>
              </a:spcBef>
            </a:pP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Please submit the abstract (not exceeding 250 words) online at </a:t>
            </a:r>
            <a:r>
              <a:rPr lang="en-IN" sz="800" b="1" dirty="0">
                <a:solidFill>
                  <a:srgbClr val="C00000"/>
                </a:solidFill>
              </a:rPr>
              <a:t>https://forms.gle/nupHfwqcnciCd7U8A</a:t>
            </a:r>
          </a:p>
          <a:p>
            <a:pPr algn="just">
              <a:lnSpc>
                <a:spcPct val="100000"/>
              </a:lnSpc>
              <a:spcBef>
                <a:spcPts val="0"/>
              </a:spcBef>
            </a:pP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Candidates should register at </a:t>
            </a:r>
            <a:r>
              <a:rPr lang="en-US" altLang="en-US" sz="800" b="1" dirty="0">
                <a:solidFill>
                  <a:srgbClr val="002060"/>
                </a:solidFill>
                <a:latin typeface="Times New Roman" panose="02020603050405020304" pitchFamily="18" charset="0"/>
                <a:ea typeface="Calibri" pitchFamily="34" charset="0"/>
                <a:cs typeface="Times New Roman" panose="02020603050405020304" pitchFamily="18" charset="0"/>
              </a:rPr>
              <a:t>https://shorturl.at/PW4YN </a:t>
            </a: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and then login to submit the abstract. The notification regarding nature of the presentation (oral/poster) will be communicated well in advance. The size of poster will be 90*90cm for all poster presentation. It should state title, name and address of the authors, short introduction, methods and materials, results and conclusions. </a:t>
            </a:r>
          </a:p>
        </p:txBody>
      </p:sp>
      <p:sp>
        <p:nvSpPr>
          <p:cNvPr id="22" name="Rectangle 21">
            <a:extLst>
              <a:ext uri="{FF2B5EF4-FFF2-40B4-BE49-F238E27FC236}">
                <a16:creationId xmlns:a16="http://schemas.microsoft.com/office/drawing/2014/main" id="{101DE66F-480E-1006-EE6C-1909D030A779}"/>
              </a:ext>
            </a:extLst>
          </p:cNvPr>
          <p:cNvSpPr/>
          <p:nvPr/>
        </p:nvSpPr>
        <p:spPr>
          <a:xfrm>
            <a:off x="3596278" y="450642"/>
            <a:ext cx="2957280" cy="19098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C56C4E-9584-4017-273F-0E0F000D3C25}"/>
              </a:ext>
            </a:extLst>
          </p:cNvPr>
          <p:cNvSpPr/>
          <p:nvPr/>
        </p:nvSpPr>
        <p:spPr>
          <a:xfrm>
            <a:off x="218364" y="450145"/>
            <a:ext cx="2957280" cy="190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21B1808-BE8C-A271-D2C9-BB1C6E2C7C78}"/>
              </a:ext>
            </a:extLst>
          </p:cNvPr>
          <p:cNvSpPr/>
          <p:nvPr/>
        </p:nvSpPr>
        <p:spPr>
          <a:xfrm>
            <a:off x="218364" y="6844812"/>
            <a:ext cx="3036900" cy="491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7">
            <a:extLst>
              <a:ext uri="{FF2B5EF4-FFF2-40B4-BE49-F238E27FC236}">
                <a16:creationId xmlns:a16="http://schemas.microsoft.com/office/drawing/2014/main" id="{08A239D1-29A5-24A3-DD42-9B1E983BB43F}"/>
              </a:ext>
            </a:extLst>
          </p:cNvPr>
          <p:cNvSpPr txBox="1">
            <a:spLocks/>
          </p:cNvSpPr>
          <p:nvPr/>
        </p:nvSpPr>
        <p:spPr>
          <a:xfrm>
            <a:off x="3568217" y="2512388"/>
            <a:ext cx="2957279" cy="1865174"/>
          </a:xfrm>
          <a:prstGeom prst="rect">
            <a:avLst/>
          </a:prstGeom>
          <a:solidFill>
            <a:schemeClr val="accent3">
              <a:lumMod val="20000"/>
              <a:lumOff val="80000"/>
            </a:schemeClr>
          </a:solidFill>
        </p:spPr>
        <p:txBody>
          <a:bodyPr vert="horz" lIns="91440" tIns="91440" rIns="91440" bIns="91440" rtlCol="0" anchor="ctr">
            <a:noAutofit/>
          </a:bodyPr>
          <a:lstStyle>
            <a:lvl1pPr marL="0" indent="0" algn="l" defTabSz="1005840" rtl="0" eaLnBrk="1" latinLnBrk="0" hangingPunct="1">
              <a:lnSpc>
                <a:spcPct val="130000"/>
              </a:lnSpc>
              <a:spcBef>
                <a:spcPts val="800"/>
              </a:spcBef>
              <a:buFont typeface="Arial" panose="020B0604020202020204" pitchFamily="34" charset="0"/>
              <a:buNone/>
              <a:defRPr sz="1600" kern="1200">
                <a:solidFill>
                  <a:schemeClr val="tx1"/>
                </a:solidFill>
                <a:latin typeface="+mn-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algn="just" eaLnBrk="1" hangingPunct="1">
              <a:lnSpc>
                <a:spcPct val="100000"/>
              </a:lnSpc>
              <a:spcAft>
                <a:spcPts val="400"/>
              </a:spcAft>
            </a:pPr>
            <a:endPar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endParaRPr>
          </a:p>
          <a:p>
            <a:pPr algn="just" eaLnBrk="1" hangingPunct="1">
              <a:lnSpc>
                <a:spcPct val="100000"/>
              </a:lnSpc>
            </a:pPr>
            <a:r>
              <a:rPr lang="en-US" altLang="en-US" sz="900" b="1" dirty="0">
                <a:solidFill>
                  <a:schemeClr val="tx2"/>
                </a:solidFill>
                <a:latin typeface="Times New Roman" panose="02020603050405020304" pitchFamily="18" charset="0"/>
                <a:ea typeface="Calibri" pitchFamily="34" charset="0"/>
                <a:cs typeface="Times New Roman" panose="02020603050405020304" pitchFamily="18" charset="0"/>
              </a:rPr>
              <a:t>About the Department</a:t>
            </a:r>
          </a:p>
          <a:p>
            <a:pPr algn="just" eaLnBrk="1" hangingPunct="1">
              <a:lnSpc>
                <a:spcPct val="100000"/>
              </a:lnSpc>
              <a:spcBef>
                <a:spcPts val="0"/>
              </a:spcBef>
              <a:spcAft>
                <a:spcPts val="400"/>
              </a:spcAft>
            </a:pP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Biotechnology at MNNIT Allahabad was established as a new academic unit under Applied Mechanics in 2006, with the objective of integrating life sciences with engineering and to develop cutting-edge technology through research, training and technological innovation. An independent Department of Biotechnology was established in the April, 2012. Since its inception, the department has witnessed a consistent rise in the students demand for the subject. Keeping a beat to the global demands for researchers in this field, </a:t>
            </a:r>
            <a:r>
              <a:rPr lang="en-US" altLang="en-US" sz="900" dirty="0" err="1">
                <a:solidFill>
                  <a:schemeClr val="tx2"/>
                </a:solidFill>
                <a:latin typeface="Times New Roman" panose="02020603050405020304" pitchFamily="18" charset="0"/>
                <a:ea typeface="Calibri" pitchFamily="34" charset="0"/>
                <a:cs typeface="Times New Roman" panose="02020603050405020304" pitchFamily="18" charset="0"/>
              </a:rPr>
              <a:t>B.Tech</a:t>
            </a: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 </a:t>
            </a:r>
            <a:r>
              <a:rPr lang="en-US" altLang="en-US" sz="900" dirty="0" err="1">
                <a:solidFill>
                  <a:schemeClr val="tx2"/>
                </a:solidFill>
                <a:latin typeface="Times New Roman" panose="02020603050405020304" pitchFamily="18" charset="0"/>
                <a:ea typeface="Calibri" pitchFamily="34" charset="0"/>
                <a:cs typeface="Times New Roman" panose="02020603050405020304" pitchFamily="18" charset="0"/>
              </a:rPr>
              <a:t>M.Tech</a:t>
            </a: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 and PhD </a:t>
            </a:r>
            <a:r>
              <a:rPr lang="en-US" altLang="en-US" sz="900" dirty="0" err="1">
                <a:solidFill>
                  <a:schemeClr val="tx2"/>
                </a:solidFill>
                <a:latin typeface="Times New Roman" panose="02020603050405020304" pitchFamily="18" charset="0"/>
                <a:ea typeface="Calibri" pitchFamily="34" charset="0"/>
                <a:cs typeface="Times New Roman" panose="02020603050405020304" pitchFamily="18" charset="0"/>
              </a:rPr>
              <a:t>programmes</a:t>
            </a: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 are being run by the department. The department has a team of young enthusiastic and well qualified faculty actively involved in research and training.</a:t>
            </a:r>
          </a:p>
        </p:txBody>
      </p:sp>
      <p:sp>
        <p:nvSpPr>
          <p:cNvPr id="42" name="Text Placeholder 41"/>
          <p:cNvSpPr>
            <a:spLocks noGrp="1"/>
          </p:cNvSpPr>
          <p:nvPr>
            <p:ph type="body" sz="quarter" idx="31"/>
          </p:nvPr>
        </p:nvSpPr>
        <p:spPr>
          <a:xfrm>
            <a:off x="190303" y="641133"/>
            <a:ext cx="3072276" cy="6291762"/>
          </a:xfrm>
        </p:spPr>
        <p:txBody>
          <a:bodyPr anchor="t"/>
          <a:lstStyle/>
          <a:p>
            <a:pPr algn="just" eaLnBrk="1" hangingPunct="1">
              <a:spcBef>
                <a:spcPts val="300"/>
              </a:spcBef>
              <a:spcAft>
                <a:spcPts val="100"/>
              </a:spcAft>
            </a:pP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It gives us immense pleasure to invite you to join HABIT 2025, “</a:t>
            </a:r>
            <a:r>
              <a:rPr lang="en-US" altLang="en-US" sz="800" i="1" dirty="0">
                <a:solidFill>
                  <a:schemeClr val="tx2"/>
                </a:solidFill>
                <a:latin typeface="Times New Roman" panose="02020603050405020304" pitchFamily="18" charset="0"/>
                <a:ea typeface="Calibri" pitchFamily="34" charset="0"/>
                <a:cs typeface="Times New Roman" panose="02020603050405020304" pitchFamily="18" charset="0"/>
              </a:rPr>
              <a:t>International Conference on  Health and Agricultural Biotechnology: Interdisciplinary Trends</a:t>
            </a: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 to be held at one of the most ancient and culturally rich cities of India “Kumbh Nagari”, </a:t>
            </a:r>
            <a:r>
              <a:rPr lang="en-US" altLang="en-US" sz="800" dirty="0" err="1">
                <a:solidFill>
                  <a:schemeClr val="tx2"/>
                </a:solidFill>
                <a:latin typeface="Times New Roman" panose="02020603050405020304" pitchFamily="18" charset="0"/>
                <a:ea typeface="Calibri" pitchFamily="34" charset="0"/>
                <a:cs typeface="Times New Roman" panose="02020603050405020304" pitchFamily="18" charset="0"/>
              </a:rPr>
              <a:t>Prayagraj</a:t>
            </a: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 from February, 28 to March 2, 2025. The conference is being organized by Department of Biotechnology, Motilal Nehru National Institute of Technology (MNNIT) Allahabad with an aim to promote excellence in scientific knowledge and innovation in biotechnology and related disciplines to motivate young researchers. The conference also envisages providing a forum to researchers around the globe to explore and discuss on various aspects on recent advances in field of health, agriculture and allied disciplines. It will provide deep insights into innovations, challenges and growth opportunities in diversified domains of Biotechnology. Each session in the conference will be addressed by renowned  experts in their respective fields. The event will also offer young scientist an opportunity to present their work in front of eminent experts of their field and compete for various awards like </a:t>
            </a:r>
            <a:r>
              <a:rPr lang="en-US" altLang="en-US" sz="800" b="1" dirty="0">
                <a:solidFill>
                  <a:schemeClr val="tx2"/>
                </a:solidFill>
                <a:latin typeface="Times New Roman" panose="02020603050405020304" pitchFamily="18" charset="0"/>
                <a:ea typeface="Calibri" pitchFamily="34" charset="0"/>
                <a:cs typeface="Times New Roman" panose="02020603050405020304" pitchFamily="18" charset="0"/>
              </a:rPr>
              <a:t>HABIT Young Scientist Award-2025.</a:t>
            </a:r>
          </a:p>
          <a:p>
            <a:pPr algn="just" eaLnBrk="1" hangingPunct="1">
              <a:spcBef>
                <a:spcPts val="300"/>
              </a:spcBef>
              <a:spcAft>
                <a:spcPts val="100"/>
              </a:spcAft>
            </a:pPr>
            <a:r>
              <a:rPr lang="en-US" altLang="en-US" sz="800" b="1" dirty="0">
                <a:solidFill>
                  <a:schemeClr val="tx2"/>
                </a:solidFill>
                <a:latin typeface="Times New Roman" panose="02020603050405020304" pitchFamily="18" charset="0"/>
                <a:ea typeface="Calibri" pitchFamily="34" charset="0"/>
                <a:cs typeface="Times New Roman" panose="02020603050405020304" pitchFamily="18" charset="0"/>
              </a:rPr>
              <a:t> Thrust Areas of the conference</a:t>
            </a:r>
          </a:p>
          <a:p>
            <a:pPr algn="just">
              <a:spcBef>
                <a:spcPts val="300"/>
              </a:spcBef>
              <a:spcAft>
                <a:spcPts val="100"/>
              </a:spcAft>
              <a:buFont typeface="Wingdings" pitchFamily="2" charset="2"/>
              <a:buChar char="Ø"/>
            </a:pPr>
            <a:r>
              <a:rPr lang="en-US" altLang="en-US" sz="800" dirty="0">
                <a:solidFill>
                  <a:srgbClr val="002060"/>
                </a:solidFill>
                <a:latin typeface="Times New Roman" panose="02020603050405020304" pitchFamily="18" charset="0"/>
                <a:ea typeface="Calibri" pitchFamily="34" charset="0"/>
                <a:cs typeface="Times New Roman" panose="02020603050405020304" pitchFamily="18" charset="0"/>
              </a:rPr>
              <a:t>Health and Medical Biotechnology</a:t>
            </a:r>
          </a:p>
          <a:p>
            <a:pPr algn="just">
              <a:spcBef>
                <a:spcPts val="300"/>
              </a:spcBef>
              <a:spcAft>
                <a:spcPts val="100"/>
              </a:spcAft>
              <a:buFont typeface="Wingdings" pitchFamily="2" charset="2"/>
              <a:buChar char="Ø"/>
            </a:pPr>
            <a:r>
              <a:rPr lang="en-US" altLang="en-US" sz="800" dirty="0">
                <a:solidFill>
                  <a:srgbClr val="002060"/>
                </a:solidFill>
                <a:latin typeface="Times New Roman" panose="02020603050405020304" pitchFamily="18" charset="0"/>
                <a:ea typeface="Calibri" pitchFamily="34" charset="0"/>
                <a:cs typeface="Times New Roman" panose="02020603050405020304" pitchFamily="18" charset="0"/>
              </a:rPr>
              <a:t>Bioinformatics, Computational Biology &amp; Chemistry</a:t>
            </a:r>
          </a:p>
          <a:p>
            <a:pPr algn="just">
              <a:spcBef>
                <a:spcPts val="300"/>
              </a:spcBef>
              <a:spcAft>
                <a:spcPts val="100"/>
              </a:spcAft>
              <a:buFont typeface="Wingdings" pitchFamily="2" charset="2"/>
              <a:buChar char="Ø"/>
            </a:pPr>
            <a:r>
              <a:rPr lang="en-US" altLang="en-US" sz="800" dirty="0">
                <a:solidFill>
                  <a:srgbClr val="002060"/>
                </a:solidFill>
                <a:latin typeface="Times New Roman" panose="02020603050405020304" pitchFamily="18" charset="0"/>
                <a:ea typeface="Calibri" pitchFamily="34" charset="0"/>
                <a:cs typeface="Times New Roman" panose="02020603050405020304" pitchFamily="18" charset="0"/>
              </a:rPr>
              <a:t>Agricultural Biotechnology</a:t>
            </a:r>
          </a:p>
          <a:p>
            <a:pPr algn="just">
              <a:spcBef>
                <a:spcPts val="300"/>
              </a:spcBef>
              <a:spcAft>
                <a:spcPts val="100"/>
              </a:spcAft>
              <a:buFont typeface="Wingdings" pitchFamily="2" charset="2"/>
              <a:buChar char="Ø"/>
            </a:pPr>
            <a:r>
              <a:rPr lang="en-US" altLang="en-US" sz="800" dirty="0">
                <a:solidFill>
                  <a:srgbClr val="002060"/>
                </a:solidFill>
                <a:latin typeface="Times New Roman" panose="02020603050405020304" pitchFamily="18" charset="0"/>
                <a:ea typeface="Calibri" pitchFamily="34" charset="0"/>
                <a:cs typeface="Times New Roman" panose="02020603050405020304" pitchFamily="18" charset="0"/>
              </a:rPr>
              <a:t>Molecular Biology, Nanotechnology and Material Science</a:t>
            </a:r>
          </a:p>
          <a:p>
            <a:pPr algn="just">
              <a:spcBef>
                <a:spcPts val="300"/>
              </a:spcBef>
              <a:spcAft>
                <a:spcPts val="100"/>
              </a:spcAft>
              <a:buFont typeface="Wingdings" pitchFamily="2" charset="2"/>
              <a:buChar char="Ø"/>
            </a:pPr>
            <a:r>
              <a:rPr lang="en-US" altLang="en-US" sz="800" dirty="0">
                <a:solidFill>
                  <a:srgbClr val="002060"/>
                </a:solidFill>
                <a:latin typeface="Times New Roman" panose="02020603050405020304" pitchFamily="18" charset="0"/>
                <a:ea typeface="Calibri" pitchFamily="34" charset="0"/>
                <a:cs typeface="Times New Roman" panose="02020603050405020304" pitchFamily="18" charset="0"/>
              </a:rPr>
              <a:t>Environmental and Industrial Biotechnology</a:t>
            </a:r>
          </a:p>
          <a:p>
            <a:pPr algn="just">
              <a:spcBef>
                <a:spcPts val="0"/>
              </a:spcBef>
              <a:buFont typeface="Wingdings" pitchFamily="2" charset="2"/>
              <a:buChar char="Ø"/>
            </a:pPr>
            <a:r>
              <a:rPr lang="en-IN" altLang="en-US" sz="800" dirty="0">
                <a:solidFill>
                  <a:srgbClr val="002060"/>
                </a:solidFill>
                <a:latin typeface="Times New Roman" panose="02020603050405020304" pitchFamily="18" charset="0"/>
                <a:ea typeface="Calibri" pitchFamily="34" charset="0"/>
                <a:cs typeface="Times New Roman" panose="02020603050405020304" pitchFamily="18" charset="0"/>
              </a:rPr>
              <a:t>Interdisciplinary approaches in Health, Food, Agriculture and </a:t>
            </a:r>
          </a:p>
          <a:p>
            <a:pPr algn="just">
              <a:spcBef>
                <a:spcPts val="0"/>
              </a:spcBef>
            </a:pPr>
            <a:r>
              <a:rPr lang="en-IN" altLang="en-US" sz="800" dirty="0">
                <a:solidFill>
                  <a:srgbClr val="002060"/>
                </a:solidFill>
                <a:latin typeface="Times New Roman" panose="02020603050405020304" pitchFamily="18" charset="0"/>
                <a:ea typeface="Calibri" pitchFamily="34" charset="0"/>
                <a:cs typeface="Times New Roman" panose="02020603050405020304" pitchFamily="18" charset="0"/>
              </a:rPr>
              <a:t>   Environment</a:t>
            </a:r>
          </a:p>
          <a:p>
            <a:pPr algn="just" eaLnBrk="1" hangingPunct="1">
              <a:spcAft>
                <a:spcPts val="100"/>
              </a:spcAft>
            </a:pPr>
            <a:r>
              <a:rPr lang="en-US" altLang="en-US" sz="800" b="1" dirty="0">
                <a:solidFill>
                  <a:schemeClr val="tx2"/>
                </a:solidFill>
                <a:latin typeface="Times New Roman" panose="02020603050405020304" pitchFamily="18" charset="0"/>
                <a:ea typeface="Calibri" pitchFamily="34" charset="0"/>
                <a:cs typeface="Times New Roman" panose="02020603050405020304" pitchFamily="18" charset="0"/>
              </a:rPr>
              <a:t>Important dates :</a:t>
            </a:r>
          </a:p>
          <a:p>
            <a:pPr algn="just" eaLnBrk="1" hangingPunct="1">
              <a:spcBef>
                <a:spcPts val="300"/>
              </a:spcBef>
              <a:spcAft>
                <a:spcPts val="100"/>
              </a:spcAft>
            </a:pPr>
            <a:r>
              <a:rPr lang="en-US" altLang="en-US" sz="850" b="1" dirty="0">
                <a:solidFill>
                  <a:srgbClr val="FF0000"/>
                </a:solidFill>
                <a:latin typeface="Times New Roman" panose="02020603050405020304" pitchFamily="18" charset="0"/>
                <a:ea typeface="Calibri" pitchFamily="34" charset="0"/>
                <a:cs typeface="Times New Roman" panose="02020603050405020304" pitchFamily="18" charset="0"/>
              </a:rPr>
              <a:t>Abstract Submission:	                  December 30, 2024</a:t>
            </a:r>
          </a:p>
          <a:p>
            <a:pPr algn="just">
              <a:spcBef>
                <a:spcPts val="300"/>
              </a:spcBef>
              <a:spcAft>
                <a:spcPts val="100"/>
              </a:spcAft>
            </a:pPr>
            <a:r>
              <a:rPr lang="en-US" altLang="en-US" sz="850" b="1" dirty="0">
                <a:solidFill>
                  <a:srgbClr val="FF0000"/>
                </a:solidFill>
                <a:latin typeface="Times New Roman" panose="02020603050405020304" pitchFamily="18" charset="0"/>
                <a:ea typeface="Calibri" pitchFamily="34" charset="0"/>
                <a:cs typeface="Times New Roman" panose="02020603050405020304" pitchFamily="18" charset="0"/>
              </a:rPr>
              <a:t>Acceptance and Notification :    January 15, 2025</a:t>
            </a:r>
          </a:p>
          <a:p>
            <a:pPr algn="just">
              <a:spcBef>
                <a:spcPts val="300"/>
              </a:spcBef>
              <a:spcAft>
                <a:spcPts val="100"/>
              </a:spcAft>
            </a:pPr>
            <a:r>
              <a:rPr lang="en-US" altLang="en-US" sz="850" b="1" dirty="0">
                <a:solidFill>
                  <a:srgbClr val="FF0000"/>
                </a:solidFill>
                <a:latin typeface="Times New Roman" panose="02020603050405020304" pitchFamily="18" charset="0"/>
                <a:ea typeface="Calibri" pitchFamily="34" charset="0"/>
                <a:cs typeface="Times New Roman" panose="02020603050405020304" pitchFamily="18" charset="0"/>
              </a:rPr>
              <a:t> Early Bird Registration::           January 20, 2025</a:t>
            </a:r>
          </a:p>
          <a:p>
            <a:pPr algn="just">
              <a:spcBef>
                <a:spcPts val="0"/>
              </a:spcBef>
            </a:pPr>
            <a:endParaRPr lang="en-US" altLang="en-US" sz="800" dirty="0">
              <a:solidFill>
                <a:schemeClr val="tx2"/>
              </a:solidFill>
              <a:highlight>
                <a:srgbClr val="FFFF00"/>
              </a:highlight>
              <a:latin typeface="Times New Roman" panose="02020603050405020304" pitchFamily="18" charset="0"/>
              <a:ea typeface="Calibri" pitchFamily="34" charset="0"/>
              <a:cs typeface="Times New Roman" panose="02020603050405020304" pitchFamily="18" charset="0"/>
            </a:endParaRPr>
          </a:p>
          <a:p>
            <a:pPr algn="just" eaLnBrk="1" hangingPunct="1">
              <a:spcAft>
                <a:spcPts val="600"/>
              </a:spcAft>
            </a:pPr>
            <a:endParaRPr lang="en-US" altLang="en-US" sz="800" b="1" dirty="0">
              <a:solidFill>
                <a:schemeClr val="tx2"/>
              </a:solidFill>
              <a:latin typeface="Times New Roman" panose="02020603050405020304" pitchFamily="18" charset="0"/>
              <a:ea typeface="Calibri" pitchFamily="34" charset="0"/>
              <a:cs typeface="Times New Roman" panose="02020603050405020304" pitchFamily="18" charset="0"/>
            </a:endParaRPr>
          </a:p>
        </p:txBody>
      </p:sp>
      <p:sp>
        <p:nvSpPr>
          <p:cNvPr id="28" name="Text Placeholder 27"/>
          <p:cNvSpPr>
            <a:spLocks noGrp="1"/>
          </p:cNvSpPr>
          <p:nvPr>
            <p:ph type="body" sz="quarter" idx="21"/>
          </p:nvPr>
        </p:nvSpPr>
        <p:spPr>
          <a:xfrm>
            <a:off x="3568217" y="743173"/>
            <a:ext cx="2995549" cy="1865174"/>
          </a:xfrm>
          <a:solidFill>
            <a:schemeClr val="accent3">
              <a:lumMod val="20000"/>
              <a:lumOff val="80000"/>
            </a:schemeClr>
          </a:solidFill>
        </p:spPr>
        <p:txBody>
          <a:bodyPr lIns="90000" numCol="1" anchor="ctr"/>
          <a:lstStyle/>
          <a:p>
            <a:pPr algn="just" eaLnBrk="1" hangingPunct="1">
              <a:lnSpc>
                <a:spcPct val="100000"/>
              </a:lnSpc>
              <a:spcBef>
                <a:spcPts val="0"/>
              </a:spcBef>
            </a:pPr>
            <a:r>
              <a:rPr lang="en-US" altLang="en-US" sz="900" dirty="0" err="1">
                <a:solidFill>
                  <a:schemeClr val="tx2"/>
                </a:solidFill>
                <a:latin typeface="Times New Roman" panose="02020603050405020304" pitchFamily="18" charset="0"/>
                <a:ea typeface="Calibri" pitchFamily="34" charset="0"/>
                <a:cs typeface="Times New Roman" panose="02020603050405020304" pitchFamily="18" charset="0"/>
              </a:rPr>
              <a:t>Motilal</a:t>
            </a:r>
            <a:r>
              <a:rPr lang="en-US" altLang="en-US" sz="900" dirty="0">
                <a:solidFill>
                  <a:schemeClr val="tx2"/>
                </a:solidFill>
                <a:latin typeface="Times New Roman" panose="02020603050405020304" pitchFamily="18" charset="0"/>
                <a:ea typeface="Calibri" pitchFamily="34" charset="0"/>
                <a:cs typeface="Times New Roman" panose="02020603050405020304" pitchFamily="18" charset="0"/>
              </a:rPr>
              <a:t> Nehru National Institute of Technology (MNNIT) Allahabad, is an institute with total commitment to quality and excellence in academic pursuits. It was established as one of the seventeen Regional Engineering Colleges of India in the year 1961 as a joint enterprise of Government of India and Government of Uttar Pradesh. With more than 50 years of experience and achievements in the field of technical education, having traversed a long way, on June 26, 2002 MNREC was transformed into National Institute of Technology fully funded by Government of India. With the enactment of national Institutes of Technology Act-2007, the Institute has been granted the status of institution of national importance w.e.f. 15.08.2007.</a:t>
            </a:r>
            <a:endParaRPr lang="en-US" sz="900" dirty="0">
              <a:solidFill>
                <a:schemeClr val="tx2"/>
              </a:solidFill>
            </a:endParaRPr>
          </a:p>
        </p:txBody>
      </p:sp>
      <p:sp>
        <p:nvSpPr>
          <p:cNvPr id="68" name="Text Placeholder 67"/>
          <p:cNvSpPr>
            <a:spLocks noGrp="1"/>
          </p:cNvSpPr>
          <p:nvPr>
            <p:ph type="body" sz="quarter" idx="28"/>
          </p:nvPr>
        </p:nvSpPr>
        <p:spPr>
          <a:xfrm>
            <a:off x="7273256" y="386235"/>
            <a:ext cx="2359152" cy="561705"/>
          </a:xfrm>
        </p:spPr>
        <p:txBody>
          <a:bodyPr/>
          <a:lstStyle/>
          <a:p>
            <a:r>
              <a:rPr lang="en-IN" sz="1200" b="1" dirty="0">
                <a:solidFill>
                  <a:schemeClr val="bg1"/>
                </a:solidFill>
                <a:latin typeface="Agency FB" panose="020B0503020202020204" pitchFamily="34" charset="0"/>
                <a:ea typeface="Calibri" panose="020F0502020204030204" pitchFamily="34" charset="0"/>
                <a:cs typeface="Times New Roman" panose="02020603050405020304" pitchFamily="18" charset="0"/>
              </a:rPr>
              <a:t>Payment Details for Registration:</a:t>
            </a:r>
            <a:endParaRPr lang="en-IN" sz="12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endParaRPr lang="en-US" dirty="0">
              <a:solidFill>
                <a:schemeClr val="bg1"/>
              </a:solidFill>
            </a:endParaRPr>
          </a:p>
        </p:txBody>
      </p:sp>
      <p:sp>
        <p:nvSpPr>
          <p:cNvPr id="92" name="Text Placeholder 91"/>
          <p:cNvSpPr>
            <a:spLocks noGrp="1"/>
          </p:cNvSpPr>
          <p:nvPr>
            <p:ph type="body" sz="quarter" idx="33"/>
          </p:nvPr>
        </p:nvSpPr>
        <p:spPr>
          <a:xfrm>
            <a:off x="6468216" y="597233"/>
            <a:ext cx="3590184" cy="761955"/>
          </a:xfrm>
        </p:spPr>
        <p:txBody>
          <a:bodyPr numCol="1" anchor="ctr"/>
          <a:lstStyle/>
          <a:p>
            <a:pPr marL="457200" algn="just" defTabSz="1054029" eaLnBrk="1" fontAlgn="auto" hangingPunct="1">
              <a:spcBef>
                <a:spcPts val="0"/>
              </a:spcBef>
              <a:spcAft>
                <a:spcPts val="0"/>
              </a:spcAft>
              <a:defRPr/>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Bank Account Name:: </a:t>
            </a:r>
            <a:r>
              <a:rPr lang="en-IN" dirty="0">
                <a:solidFill>
                  <a:schemeClr val="tx2"/>
                </a:solidFill>
                <a:latin typeface="Times New Roman" panose="02020603050405020304" pitchFamily="18" charset="0"/>
                <a:cs typeface="Times New Roman" panose="02020603050405020304" pitchFamily="18" charset="0"/>
              </a:rPr>
              <a:t>SNFCE MNNIT Allahabad </a:t>
            </a:r>
            <a:endParaRPr lang="en-IN"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defTabSz="1054029" eaLnBrk="1" fontAlgn="auto" hangingPunct="1">
              <a:spcBef>
                <a:spcPts val="0"/>
              </a:spcBef>
              <a:spcAft>
                <a:spcPts val="0"/>
              </a:spcAft>
              <a:defRPr/>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Bank Account number: </a:t>
            </a:r>
            <a:r>
              <a:rPr lang="en-IN" dirty="0">
                <a:solidFill>
                  <a:schemeClr val="tx2"/>
                </a:solidFill>
                <a:latin typeface="Times New Roman" panose="02020603050405020304" pitchFamily="18" charset="0"/>
                <a:cs typeface="Times New Roman" panose="02020603050405020304" pitchFamily="18" charset="0"/>
              </a:rPr>
              <a:t>10424975574 </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defTabSz="1054029" eaLnBrk="1" fontAlgn="auto" hangingPunct="1">
              <a:spcBef>
                <a:spcPts val="0"/>
              </a:spcBef>
              <a:spcAft>
                <a:spcPts val="0"/>
              </a:spcAft>
              <a:defRPr/>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Bank Name and Branch: </a:t>
            </a:r>
            <a:r>
              <a:rPr lang="en-IN" dirty="0">
                <a:solidFill>
                  <a:schemeClr val="tx2"/>
                </a:solidFill>
                <a:latin typeface="Times New Roman" panose="02020603050405020304" pitchFamily="18" charset="0"/>
                <a:cs typeface="Times New Roman" panose="02020603050405020304" pitchFamily="18" charset="0"/>
              </a:rPr>
              <a:t>SBI, MNNIT Allahabad </a:t>
            </a:r>
            <a:endParaRPr lang="en-IN"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defTabSz="1054029" eaLnBrk="1" fontAlgn="auto" hangingPunct="1">
              <a:spcBef>
                <a:spcPts val="0"/>
              </a:spcBef>
              <a:spcAft>
                <a:spcPts val="0"/>
              </a:spcAft>
              <a:defRPr/>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IFSC Code: </a:t>
            </a:r>
            <a:r>
              <a:rPr lang="en-IN" dirty="0">
                <a:solidFill>
                  <a:schemeClr val="tx2"/>
                </a:solidFill>
                <a:latin typeface="Times New Roman" panose="02020603050405020304" pitchFamily="18" charset="0"/>
                <a:cs typeface="Times New Roman" panose="02020603050405020304" pitchFamily="18" charset="0"/>
              </a:rPr>
              <a:t>SBIN0002580</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59844" y="6880365"/>
            <a:ext cx="2957280" cy="338554"/>
          </a:xfrm>
          <a:prstGeom prst="rect">
            <a:avLst/>
          </a:prstGeom>
          <a:noFill/>
        </p:spPr>
        <p:txBody>
          <a:bodyPr wrap="square">
            <a:spAutoFit/>
          </a:bodyPr>
          <a:lstStyle/>
          <a:p>
            <a:pPr algn="just">
              <a:spcBef>
                <a:spcPts val="0"/>
              </a:spcBef>
            </a:pPr>
            <a:r>
              <a:rPr lang="en-US" altLang="en-US" sz="1050" b="1" dirty="0">
                <a:solidFill>
                  <a:schemeClr val="tx2"/>
                </a:solidFill>
                <a:latin typeface="Times New Roman" panose="02020603050405020304" pitchFamily="18" charset="0"/>
                <a:ea typeface="Calibri" pitchFamily="34" charset="0"/>
                <a:cs typeface="Times New Roman" panose="02020603050405020304" pitchFamily="18" charset="0"/>
              </a:rPr>
              <a:t>          Register at:</a:t>
            </a:r>
            <a:r>
              <a:rPr lang="en-US" altLang="en-US" sz="1600" b="1" dirty="0">
                <a:solidFill>
                  <a:srgbClr val="230AB6"/>
                </a:solidFill>
                <a:latin typeface="Times New Roman" panose="02020603050405020304" pitchFamily="18" charset="0"/>
                <a:ea typeface="Calibri" pitchFamily="34" charset="0"/>
                <a:cs typeface="Times New Roman" panose="02020603050405020304" pitchFamily="18" charset="0"/>
              </a:rPr>
              <a:t> </a:t>
            </a:r>
            <a:r>
              <a:rPr lang="en-US" altLang="en-US" sz="1100" b="1" dirty="0">
                <a:solidFill>
                  <a:srgbClr val="00B0F0"/>
                </a:solidFill>
                <a:latin typeface="Times New Roman" panose="02020603050405020304" pitchFamily="18" charset="0"/>
                <a:ea typeface="Calibri" pitchFamily="34" charset="0"/>
                <a:cs typeface="Times New Roman" panose="02020603050405020304" pitchFamily="18" charset="0"/>
              </a:rPr>
              <a:t>https://shorturl.at/PW4YN </a:t>
            </a:r>
            <a:endParaRPr lang="en-US" altLang="en-US" sz="2000" b="1" dirty="0">
              <a:solidFill>
                <a:srgbClr val="00B0F0"/>
              </a:solidFill>
              <a:latin typeface="Times New Roman" panose="02020603050405020304" pitchFamily="18" charset="0"/>
              <a:ea typeface="Calibri" pitchFamily="34" charset="0"/>
              <a:cs typeface="Times New Roman" panose="02020603050405020304" pitchFamily="18" charset="0"/>
            </a:endParaRPr>
          </a:p>
        </p:txBody>
      </p:sp>
      <p:sp>
        <p:nvSpPr>
          <p:cNvPr id="18" name="Rectangle 17"/>
          <p:cNvSpPr/>
          <p:nvPr/>
        </p:nvSpPr>
        <p:spPr>
          <a:xfrm>
            <a:off x="4233055" y="393550"/>
            <a:ext cx="1430200" cy="276999"/>
          </a:xfrm>
          <a:prstGeom prst="rect">
            <a:avLst/>
          </a:prstGeom>
        </p:spPr>
        <p:txBody>
          <a:bodyPr wrap="none">
            <a:spAutoFit/>
          </a:bodyPr>
          <a:lstStyle/>
          <a:p>
            <a:pPr algn="just">
              <a:spcAft>
                <a:spcPts val="400"/>
              </a:spcAft>
            </a:pPr>
            <a:r>
              <a:rPr lang="en-US" altLang="en-US" sz="1200" b="1" dirty="0">
                <a:solidFill>
                  <a:schemeClr val="tx2"/>
                </a:solidFill>
                <a:latin typeface="Times New Roman" panose="02020603050405020304" pitchFamily="18" charset="0"/>
                <a:ea typeface="Calibri" pitchFamily="34" charset="0"/>
                <a:cs typeface="Times New Roman" panose="02020603050405020304" pitchFamily="18" charset="0"/>
              </a:rPr>
              <a:t>About the Institute</a:t>
            </a:r>
            <a:endParaRPr lang="en-IN" altLang="en-US" sz="1200" dirty="0">
              <a:solidFill>
                <a:schemeClr val="tx2"/>
              </a:solidFill>
              <a:latin typeface="Times New Roman" panose="02020603050405020304" pitchFamily="18" charset="0"/>
              <a:ea typeface="Calibri" pitchFamily="34" charset="0"/>
              <a:cs typeface="Times New Roman" panose="02020603050405020304" pitchFamily="18" charset="0"/>
            </a:endParaRPr>
          </a:p>
        </p:txBody>
      </p:sp>
      <p:sp>
        <p:nvSpPr>
          <p:cNvPr id="19" name="Rectangle 18"/>
          <p:cNvSpPr/>
          <p:nvPr/>
        </p:nvSpPr>
        <p:spPr>
          <a:xfrm>
            <a:off x="753472" y="402109"/>
            <a:ext cx="2957280" cy="276999"/>
          </a:xfrm>
          <a:prstGeom prst="rect">
            <a:avLst/>
          </a:prstGeom>
          <a:noFill/>
        </p:spPr>
        <p:txBody>
          <a:bodyPr wrap="square">
            <a:spAutoFit/>
          </a:bodyPr>
          <a:lstStyle/>
          <a:p>
            <a:pPr algn="just">
              <a:spcAft>
                <a:spcPts val="400"/>
              </a:spcAft>
            </a:pPr>
            <a:r>
              <a:rPr lang="en-US" altLang="en-US" sz="1200" b="1" dirty="0">
                <a:solidFill>
                  <a:schemeClr val="bg1"/>
                </a:solidFill>
                <a:latin typeface="Times New Roman" panose="02020603050405020304" pitchFamily="18" charset="0"/>
                <a:ea typeface="Calibri" pitchFamily="34" charset="0"/>
                <a:cs typeface="Times New Roman" panose="02020603050405020304" pitchFamily="18" charset="0"/>
              </a:rPr>
              <a:t>About the Conference</a:t>
            </a:r>
            <a:endParaRPr lang="en-IN" altLang="en-US" sz="1200" dirty="0">
              <a:solidFill>
                <a:schemeClr val="bg1"/>
              </a:solidFill>
              <a:latin typeface="Times New Roman" panose="02020603050405020304" pitchFamily="18" charset="0"/>
              <a:ea typeface="Calibri"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12FCF46-38A4-2CD6-E4CA-A8135EC948C0}"/>
              </a:ext>
            </a:extLst>
          </p:cNvPr>
          <p:cNvGraphicFramePr>
            <a:graphicFrameLocks noGrp="1"/>
          </p:cNvGraphicFramePr>
          <p:nvPr>
            <p:extLst>
              <p:ext uri="{D42A27DB-BD31-4B8C-83A1-F6EECF244321}">
                <p14:modId xmlns:p14="http://schemas.microsoft.com/office/powerpoint/2010/main" val="635108035"/>
              </p:ext>
            </p:extLst>
          </p:nvPr>
        </p:nvGraphicFramePr>
        <p:xfrm>
          <a:off x="6974191" y="1527433"/>
          <a:ext cx="2865842" cy="3928620"/>
        </p:xfrm>
        <a:graphic>
          <a:graphicData uri="http://schemas.openxmlformats.org/drawingml/2006/table">
            <a:tbl>
              <a:tblPr firstRow="1" bandRow="1">
                <a:tableStyleId>{5C22544A-7EE6-4342-B048-85BDC9FD1C3A}</a:tableStyleId>
              </a:tblPr>
              <a:tblGrid>
                <a:gridCol w="880407">
                  <a:extLst>
                    <a:ext uri="{9D8B030D-6E8A-4147-A177-3AD203B41FA5}">
                      <a16:colId xmlns:a16="http://schemas.microsoft.com/office/drawing/2014/main" val="1571026375"/>
                    </a:ext>
                  </a:extLst>
                </a:gridCol>
                <a:gridCol w="683184">
                  <a:extLst>
                    <a:ext uri="{9D8B030D-6E8A-4147-A177-3AD203B41FA5}">
                      <a16:colId xmlns:a16="http://schemas.microsoft.com/office/drawing/2014/main" val="2836398877"/>
                    </a:ext>
                  </a:extLst>
                </a:gridCol>
                <a:gridCol w="842066">
                  <a:extLst>
                    <a:ext uri="{9D8B030D-6E8A-4147-A177-3AD203B41FA5}">
                      <a16:colId xmlns:a16="http://schemas.microsoft.com/office/drawing/2014/main" val="588685958"/>
                    </a:ext>
                  </a:extLst>
                </a:gridCol>
                <a:gridCol w="460185">
                  <a:extLst>
                    <a:ext uri="{9D8B030D-6E8A-4147-A177-3AD203B41FA5}">
                      <a16:colId xmlns:a16="http://schemas.microsoft.com/office/drawing/2014/main" val="3762179171"/>
                    </a:ext>
                  </a:extLst>
                </a:gridCol>
              </a:tblGrid>
              <a:tr h="457945">
                <a:tc>
                  <a:txBody>
                    <a:bodyPr/>
                    <a:lstStyle/>
                    <a:p>
                      <a:pPr algn="ctr">
                        <a:spcBef>
                          <a:spcPts val="100"/>
                        </a:spcBef>
                      </a:pPr>
                      <a:r>
                        <a:rPr lang="en-IN" sz="750" b="1" dirty="0">
                          <a:latin typeface="Times New Roman" panose="02020603050405020304" pitchFamily="18" charset="0"/>
                          <a:cs typeface="Times New Roman" panose="02020603050405020304" pitchFamily="18" charset="0"/>
                        </a:rPr>
                        <a:t>Category</a:t>
                      </a:r>
                    </a:p>
                  </a:txBody>
                  <a:tcPr marT="45729" marB="45729"/>
                </a:tc>
                <a:tc>
                  <a:txBody>
                    <a:bodyPr/>
                    <a:lstStyle/>
                    <a:p>
                      <a:pPr algn="ctr">
                        <a:spcBef>
                          <a:spcPts val="100"/>
                        </a:spcBef>
                      </a:pPr>
                      <a:r>
                        <a:rPr lang="en-IN" sz="750" b="1" dirty="0">
                          <a:latin typeface="Times New Roman" panose="02020603050405020304" pitchFamily="18" charset="0"/>
                          <a:cs typeface="Times New Roman" panose="02020603050405020304" pitchFamily="18" charset="0"/>
                        </a:rPr>
                        <a:t>Early Bird (20/01/2025)</a:t>
                      </a:r>
                    </a:p>
                  </a:txBody>
                  <a:tcPr marT="45729" marB="45729"/>
                </a:tc>
                <a:tc>
                  <a:txBody>
                    <a:bodyPr/>
                    <a:lstStyle/>
                    <a:p>
                      <a:pPr algn="ctr">
                        <a:spcBef>
                          <a:spcPts val="100"/>
                        </a:spcBef>
                      </a:pPr>
                      <a:r>
                        <a:rPr lang="en-IN" sz="750" b="1" dirty="0">
                          <a:latin typeface="Times New Roman" panose="02020603050405020304" pitchFamily="18" charset="0"/>
                          <a:cs typeface="Times New Roman" panose="02020603050405020304" pitchFamily="18" charset="0"/>
                        </a:rPr>
                        <a:t>Late (10/02/2025)</a:t>
                      </a:r>
                    </a:p>
                  </a:txBody>
                  <a:tcPr marT="45729" marB="45729"/>
                </a:tc>
                <a:tc>
                  <a:txBody>
                    <a:bodyPr/>
                    <a:lstStyle/>
                    <a:p>
                      <a:pPr algn="ctr">
                        <a:spcBef>
                          <a:spcPts val="100"/>
                        </a:spcBef>
                      </a:pPr>
                      <a:r>
                        <a:rPr lang="en-IN" sz="750" b="1" dirty="0">
                          <a:latin typeface="Times New Roman" panose="02020603050405020304" pitchFamily="18" charset="0"/>
                          <a:cs typeface="Times New Roman" panose="02020603050405020304" pitchFamily="18" charset="0"/>
                        </a:rPr>
                        <a:t>On Spot</a:t>
                      </a:r>
                    </a:p>
                  </a:txBody>
                  <a:tcPr marT="45729" marB="45729"/>
                </a:tc>
                <a:extLst>
                  <a:ext uri="{0D108BD9-81ED-4DB2-BD59-A6C34878D82A}">
                    <a16:rowId xmlns:a16="http://schemas.microsoft.com/office/drawing/2014/main" val="3371771693"/>
                  </a:ext>
                </a:extLst>
              </a:tr>
              <a:tr h="175091">
                <a:tc gridSpan="4">
                  <a:txBody>
                    <a:bodyPr/>
                    <a:lstStyle/>
                    <a:p>
                      <a:pPr marL="0" marR="0" lvl="0" indent="0" algn="ctr" defTabSz="1005840" rtl="0" eaLnBrk="1" fontAlgn="auto" latinLnBrk="0" hangingPunct="1">
                        <a:lnSpc>
                          <a:spcPct val="100000"/>
                        </a:lnSpc>
                        <a:spcBef>
                          <a:spcPts val="100"/>
                        </a:spcBef>
                        <a:spcAft>
                          <a:spcPts val="0"/>
                        </a:spcAft>
                        <a:buClrTx/>
                        <a:buSzTx/>
                        <a:buFontTx/>
                        <a:buNone/>
                        <a:tabLst/>
                        <a:defRPr/>
                      </a:pPr>
                      <a:r>
                        <a:rPr lang="en-IN" sz="750" b="1" dirty="0">
                          <a:solidFill>
                            <a:schemeClr val="tx2"/>
                          </a:solidFill>
                          <a:latin typeface="Times New Roman" panose="02020603050405020304" pitchFamily="18" charset="0"/>
                          <a:cs typeface="Times New Roman" panose="02020603050405020304" pitchFamily="18" charset="0"/>
                        </a:rPr>
                        <a:t>From India (INR)</a:t>
                      </a:r>
                    </a:p>
                  </a:txBody>
                  <a:tcPr/>
                </a:tc>
                <a:tc hMerge="1">
                  <a:txBody>
                    <a:bodyPr/>
                    <a:lstStyle/>
                    <a:p>
                      <a:endParaRPr lang="en-US"/>
                    </a:p>
                  </a:txBody>
                  <a:tcPr/>
                </a:tc>
                <a:tc hMerge="1">
                  <a:txBody>
                    <a:bodyPr/>
                    <a:lstStyle/>
                    <a:p>
                      <a:endParaRPr lang="en-US"/>
                    </a:p>
                  </a:txBody>
                  <a:tcPr/>
                </a:tc>
                <a:tc hMerge="1">
                  <a:txBody>
                    <a:bodyPr/>
                    <a:lstStyle/>
                    <a:p>
                      <a:pPr marL="0" marR="0" lvl="0" indent="0" algn="ctr" defTabSz="1005840" rtl="0" eaLnBrk="1" fontAlgn="auto" latinLnBrk="0" hangingPunct="1">
                        <a:lnSpc>
                          <a:spcPct val="100000"/>
                        </a:lnSpc>
                        <a:spcBef>
                          <a:spcPts val="100"/>
                        </a:spcBef>
                        <a:spcAft>
                          <a:spcPts val="0"/>
                        </a:spcAft>
                        <a:buClrTx/>
                        <a:buSzTx/>
                        <a:buFontTx/>
                        <a:buNone/>
                        <a:tabLst/>
                        <a:defRPr/>
                      </a:pPr>
                      <a:endParaRPr lang="en-IN" sz="800" b="1"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7349813"/>
                  </a:ext>
                </a:extLst>
              </a:tr>
              <a:tr h="269386">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Students(UG/PG)</a:t>
                      </a: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2500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3000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3500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extLst>
                  <a:ext uri="{0D108BD9-81ED-4DB2-BD59-A6C34878D82A}">
                    <a16:rowId xmlns:a16="http://schemas.microsoft.com/office/drawing/2014/main" val="3653514249"/>
                  </a:ext>
                </a:extLst>
              </a:tr>
              <a:tr h="457945">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PhD/Post doctoral fellow/ Research Scholar</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3500</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4000</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5000</a:t>
                      </a:r>
                    </a:p>
                  </a:txBody>
                  <a:tcPr marT="45729" marB="45729"/>
                </a:tc>
                <a:extLst>
                  <a:ext uri="{0D108BD9-81ED-4DB2-BD59-A6C34878D82A}">
                    <a16:rowId xmlns:a16="http://schemas.microsoft.com/office/drawing/2014/main" val="1528010488"/>
                  </a:ext>
                </a:extLst>
              </a:tr>
              <a:tr h="175106">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Faculty/Scientist</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5000</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6000</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7000</a:t>
                      </a:r>
                    </a:p>
                  </a:txBody>
                  <a:tcPr marT="45729" marB="45729"/>
                </a:tc>
                <a:extLst>
                  <a:ext uri="{0D108BD9-81ED-4DB2-BD59-A6C34878D82A}">
                    <a16:rowId xmlns:a16="http://schemas.microsoft.com/office/drawing/2014/main" val="2120325819"/>
                  </a:ext>
                </a:extLst>
              </a:tr>
              <a:tr h="175106">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Industries</a:t>
                      </a: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6000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7000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8000</a:t>
                      </a:r>
                    </a:p>
                  </a:txBody>
                  <a:tcPr marT="45729" marB="45729"/>
                </a:tc>
                <a:extLst>
                  <a:ext uri="{0D108BD9-81ED-4DB2-BD59-A6C34878D82A}">
                    <a16:rowId xmlns:a16="http://schemas.microsoft.com/office/drawing/2014/main" val="452928211"/>
                  </a:ext>
                </a:extLst>
              </a:tr>
              <a:tr h="269386">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Accompanying person</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2500</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3000</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3500</a:t>
                      </a:r>
                    </a:p>
                  </a:txBody>
                  <a:tcPr marT="45729" marB="45729"/>
                </a:tc>
                <a:extLst>
                  <a:ext uri="{0D108BD9-81ED-4DB2-BD59-A6C34878D82A}">
                    <a16:rowId xmlns:a16="http://schemas.microsoft.com/office/drawing/2014/main" val="2210475825"/>
                  </a:ext>
                </a:extLst>
              </a:tr>
              <a:tr h="175091">
                <a:tc gridSpan="4">
                  <a:txBody>
                    <a:bodyPr/>
                    <a:lstStyle/>
                    <a:p>
                      <a:pPr marL="0" marR="0" lvl="0" indent="0" algn="ctr" defTabSz="1005840" rtl="0" eaLnBrk="1" fontAlgn="auto" latinLnBrk="0" hangingPunct="1">
                        <a:lnSpc>
                          <a:spcPct val="100000"/>
                        </a:lnSpc>
                        <a:spcBef>
                          <a:spcPts val="100"/>
                        </a:spcBef>
                        <a:spcAft>
                          <a:spcPts val="0"/>
                        </a:spcAft>
                        <a:buClrTx/>
                        <a:buSzTx/>
                        <a:buFontTx/>
                        <a:buNone/>
                        <a:tabLst/>
                        <a:defRPr/>
                      </a:pPr>
                      <a:r>
                        <a:rPr lang="en-IN" sz="750" b="1" dirty="0">
                          <a:solidFill>
                            <a:schemeClr val="tx2"/>
                          </a:solidFill>
                          <a:latin typeface="Times New Roman" panose="02020603050405020304" pitchFamily="18" charset="0"/>
                          <a:cs typeface="Times New Roman" panose="02020603050405020304" pitchFamily="18" charset="0"/>
                        </a:rPr>
                        <a:t>Foreign Delegates (USD)</a:t>
                      </a:r>
                    </a:p>
                  </a:txBody>
                  <a:tcPr/>
                </a:tc>
                <a:tc hMerge="1">
                  <a:txBody>
                    <a:bodyPr/>
                    <a:lstStyle/>
                    <a:p>
                      <a:endParaRPr lang="en-US"/>
                    </a:p>
                  </a:txBody>
                  <a:tcPr/>
                </a:tc>
                <a:tc hMerge="1">
                  <a:txBody>
                    <a:bodyPr/>
                    <a:lstStyle/>
                    <a:p>
                      <a:endParaRPr lang="en-US"/>
                    </a:p>
                  </a:txBody>
                  <a:tcPr/>
                </a:tc>
                <a:tc hMerge="1">
                  <a:txBody>
                    <a:bodyPr/>
                    <a:lstStyle/>
                    <a:p>
                      <a:pPr marL="0" marR="0" lvl="0" indent="0" algn="ctr" defTabSz="1005840" rtl="0" eaLnBrk="1" fontAlgn="auto" latinLnBrk="0" hangingPunct="1">
                        <a:lnSpc>
                          <a:spcPct val="100000"/>
                        </a:lnSpc>
                        <a:spcBef>
                          <a:spcPts val="100"/>
                        </a:spcBef>
                        <a:spcAft>
                          <a:spcPts val="0"/>
                        </a:spcAft>
                        <a:buClrTx/>
                        <a:buSzTx/>
                        <a:buFontTx/>
                        <a:buNone/>
                        <a:tabLst/>
                        <a:defRPr/>
                      </a:pPr>
                      <a:endParaRPr lang="en-IN" sz="800" b="1"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615192"/>
                  </a:ext>
                </a:extLst>
              </a:tr>
              <a:tr h="269386">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Students (UG/PG)</a:t>
                      </a: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200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250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300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extLst>
                  <a:ext uri="{0D108BD9-81ED-4DB2-BD59-A6C34878D82A}">
                    <a16:rowId xmlns:a16="http://schemas.microsoft.com/office/drawing/2014/main" val="3566501706"/>
                  </a:ext>
                </a:extLst>
              </a:tr>
              <a:tr h="457945">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PhD/Post Doctoral fellow/Research Scholar</a:t>
                      </a: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250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300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350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extLst>
                  <a:ext uri="{0D108BD9-81ED-4DB2-BD59-A6C34878D82A}">
                    <a16:rowId xmlns:a16="http://schemas.microsoft.com/office/drawing/2014/main" val="2795919728"/>
                  </a:ext>
                </a:extLst>
              </a:tr>
              <a:tr h="175106">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Faculty/Scientist</a:t>
                      </a: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300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400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500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extLst>
                  <a:ext uri="{0D108BD9-81ED-4DB2-BD59-A6C34878D82A}">
                    <a16:rowId xmlns:a16="http://schemas.microsoft.com/office/drawing/2014/main" val="2602021845"/>
                  </a:ext>
                </a:extLst>
              </a:tr>
              <a:tr h="175106">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Industries</a:t>
                      </a: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400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500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tc>
                  <a:txBody>
                    <a:bodyPr/>
                    <a:lstStyle/>
                    <a:p>
                      <a:pPr algn="ctr">
                        <a:spcBef>
                          <a:spcPts val="100"/>
                        </a:spcBef>
                      </a:pPr>
                      <a:r>
                        <a:rPr lang="en-IN" sz="750">
                          <a:solidFill>
                            <a:schemeClr val="tx2"/>
                          </a:solidFill>
                          <a:latin typeface="Times New Roman" panose="02020603050405020304" pitchFamily="18" charset="0"/>
                          <a:cs typeface="Times New Roman" panose="02020603050405020304" pitchFamily="18" charset="0"/>
                        </a:rPr>
                        <a:t>600</a:t>
                      </a:r>
                      <a:endParaRPr lang="en-IN" sz="750" dirty="0">
                        <a:solidFill>
                          <a:schemeClr val="tx2"/>
                        </a:solidFill>
                        <a:latin typeface="Times New Roman" panose="02020603050405020304" pitchFamily="18" charset="0"/>
                        <a:cs typeface="Times New Roman" panose="02020603050405020304" pitchFamily="18" charset="0"/>
                      </a:endParaRPr>
                    </a:p>
                  </a:txBody>
                  <a:tcPr marT="45729" marB="45729"/>
                </a:tc>
                <a:extLst>
                  <a:ext uri="{0D108BD9-81ED-4DB2-BD59-A6C34878D82A}">
                    <a16:rowId xmlns:a16="http://schemas.microsoft.com/office/drawing/2014/main" val="435358799"/>
                  </a:ext>
                </a:extLst>
              </a:tr>
              <a:tr h="269386">
                <a:tc>
                  <a:txBody>
                    <a:bodyPr/>
                    <a:lstStyle/>
                    <a:p>
                      <a:pPr algn="just">
                        <a:spcBef>
                          <a:spcPts val="100"/>
                        </a:spcBef>
                      </a:pPr>
                      <a:r>
                        <a:rPr lang="en-IN" sz="750" dirty="0">
                          <a:solidFill>
                            <a:schemeClr val="tx2"/>
                          </a:solidFill>
                          <a:latin typeface="Times New Roman" panose="02020603050405020304" pitchFamily="18" charset="0"/>
                          <a:cs typeface="Times New Roman" panose="02020603050405020304" pitchFamily="18" charset="0"/>
                        </a:rPr>
                        <a:t>Accompanying person</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200</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250</a:t>
                      </a:r>
                    </a:p>
                  </a:txBody>
                  <a:tcPr marT="45729" marB="45729"/>
                </a:tc>
                <a:tc>
                  <a:txBody>
                    <a:bodyPr/>
                    <a:lstStyle/>
                    <a:p>
                      <a:pPr algn="ctr">
                        <a:spcBef>
                          <a:spcPts val="100"/>
                        </a:spcBef>
                      </a:pPr>
                      <a:r>
                        <a:rPr lang="en-IN" sz="750" dirty="0">
                          <a:solidFill>
                            <a:schemeClr val="tx2"/>
                          </a:solidFill>
                          <a:latin typeface="Times New Roman" panose="02020603050405020304" pitchFamily="18" charset="0"/>
                          <a:cs typeface="Times New Roman" panose="02020603050405020304" pitchFamily="18" charset="0"/>
                        </a:rPr>
                        <a:t>300</a:t>
                      </a:r>
                    </a:p>
                  </a:txBody>
                  <a:tcPr marT="45729" marB="45729"/>
                </a:tc>
                <a:extLst>
                  <a:ext uri="{0D108BD9-81ED-4DB2-BD59-A6C34878D82A}">
                    <a16:rowId xmlns:a16="http://schemas.microsoft.com/office/drawing/2014/main" val="2961772412"/>
                  </a:ext>
                </a:extLst>
              </a:tr>
            </a:tbl>
          </a:graphicData>
        </a:graphic>
      </p:graphicFrame>
      <p:sp>
        <p:nvSpPr>
          <p:cNvPr id="4" name="Text Placeholder 27">
            <a:extLst>
              <a:ext uri="{FF2B5EF4-FFF2-40B4-BE49-F238E27FC236}">
                <a16:creationId xmlns:a16="http://schemas.microsoft.com/office/drawing/2014/main" id="{D7599198-20F5-8349-5450-2ADE827FC644}"/>
              </a:ext>
            </a:extLst>
          </p:cNvPr>
          <p:cNvSpPr txBox="1">
            <a:spLocks/>
          </p:cNvSpPr>
          <p:nvPr/>
        </p:nvSpPr>
        <p:spPr>
          <a:xfrm>
            <a:off x="6937615" y="5442509"/>
            <a:ext cx="2865843" cy="1550407"/>
          </a:xfrm>
          <a:prstGeom prst="rect">
            <a:avLst/>
          </a:prstGeom>
          <a:noFill/>
        </p:spPr>
        <p:txBody>
          <a:bodyPr vert="horz" lIns="91440" tIns="91440" rIns="91440" bIns="91440" rtlCol="0" anchor="ctr">
            <a:noAutofit/>
          </a:bodyPr>
          <a:lstStyle>
            <a:lvl1pPr marL="0" indent="0" algn="l" defTabSz="1005840" rtl="0" eaLnBrk="1" latinLnBrk="0" hangingPunct="1">
              <a:lnSpc>
                <a:spcPct val="130000"/>
              </a:lnSpc>
              <a:spcBef>
                <a:spcPts val="800"/>
              </a:spcBef>
              <a:buFont typeface="Arial" panose="020B0604020202020204" pitchFamily="34" charset="0"/>
              <a:buNone/>
              <a:defRPr sz="1600" kern="1200">
                <a:solidFill>
                  <a:schemeClr val="tx1"/>
                </a:solidFill>
                <a:latin typeface="+mn-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algn="just" eaLnBrk="1" hangingPunct="1">
              <a:lnSpc>
                <a:spcPct val="100000"/>
              </a:lnSpc>
              <a:spcBef>
                <a:spcPts val="600"/>
              </a:spcBef>
            </a:pP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Registration Fee includes registration charges, refreshments served during the conference, conference kit and entry to cultural events. All payment details shall be mentioned by participant in the online registration form.</a:t>
            </a:r>
          </a:p>
          <a:p>
            <a:pPr algn="just" eaLnBrk="1" hangingPunct="1">
              <a:lnSpc>
                <a:spcPct val="100000"/>
              </a:lnSpc>
              <a:spcBef>
                <a:spcPts val="600"/>
              </a:spcBef>
            </a:pPr>
            <a:r>
              <a:rPr lang="en-US" altLang="en-US" sz="800" b="1" dirty="0">
                <a:solidFill>
                  <a:srgbClr val="C00000"/>
                </a:solidFill>
                <a:latin typeface="Times New Roman" panose="02020603050405020304" pitchFamily="18" charset="0"/>
                <a:ea typeface="Calibri" pitchFamily="34" charset="0"/>
                <a:cs typeface="Times New Roman" panose="02020603050405020304" pitchFamily="18" charset="0"/>
              </a:rPr>
              <a:t>HABIT-2025 awards</a:t>
            </a:r>
          </a:p>
          <a:p>
            <a:pPr algn="just" eaLnBrk="1" hangingPunct="1">
              <a:lnSpc>
                <a:spcPct val="100000"/>
              </a:lnSpc>
              <a:spcBef>
                <a:spcPts val="0"/>
              </a:spcBef>
            </a:pP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To promote the budding young scientist, participants are encouraged to apply for various awards like young scientists award, Best poster award, Best oral presentation award. </a:t>
            </a:r>
            <a:r>
              <a:rPr lang="en-US" altLang="en-US" sz="800" b="1" dirty="0">
                <a:solidFill>
                  <a:schemeClr val="tx2"/>
                </a:solidFill>
                <a:latin typeface="Times New Roman" panose="02020603050405020304" pitchFamily="18" charset="0"/>
                <a:ea typeface="Calibri" pitchFamily="34" charset="0"/>
                <a:cs typeface="Times New Roman" panose="02020603050405020304" pitchFamily="18" charset="0"/>
              </a:rPr>
              <a:t>HABIT 2025 young scientist award </a:t>
            </a:r>
            <a:r>
              <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rPr>
              <a:t>will include a cash prize along with the certificate.</a:t>
            </a:r>
            <a:endParaRPr lang="en-IN" altLang="en-US" sz="800" dirty="0">
              <a:solidFill>
                <a:schemeClr val="tx2"/>
              </a:solidFill>
              <a:latin typeface="Times New Roman" panose="02020603050405020304" pitchFamily="18" charset="0"/>
              <a:ea typeface="Calibri" pitchFamily="34" charset="0"/>
              <a:cs typeface="Times New Roman" panose="02020603050405020304" pitchFamily="18" charset="0"/>
            </a:endParaRPr>
          </a:p>
          <a:p>
            <a:pPr algn="just" eaLnBrk="1" hangingPunct="1">
              <a:lnSpc>
                <a:spcPct val="100000"/>
              </a:lnSpc>
              <a:spcBef>
                <a:spcPts val="300"/>
              </a:spcBef>
            </a:pPr>
            <a:endParaRPr lang="en-US" altLang="en-US" sz="800" dirty="0">
              <a:solidFill>
                <a:schemeClr val="tx2"/>
              </a:solidFill>
              <a:latin typeface="Times New Roman" panose="02020603050405020304" pitchFamily="18" charset="0"/>
              <a:ea typeface="Calibri"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A641C3A8-DF84-8A1E-E182-9E2873FB57A2}"/>
              </a:ext>
            </a:extLst>
          </p:cNvPr>
          <p:cNvSpPr/>
          <p:nvPr/>
        </p:nvSpPr>
        <p:spPr>
          <a:xfrm>
            <a:off x="218364" y="4971304"/>
            <a:ext cx="2173706" cy="278153"/>
          </a:xfrm>
          <a:prstGeom prst="rect">
            <a:avLst/>
          </a:prstGeom>
        </p:spPr>
        <p:txBody>
          <a:bodyPr wrap="square">
            <a:spAutoFit/>
          </a:bodyPr>
          <a:lstStyle/>
          <a:p>
            <a:pPr algn="just" eaLnBrk="1" hangingPunct="1">
              <a:lnSpc>
                <a:spcPct val="115000"/>
              </a:lnSpc>
              <a:spcAft>
                <a:spcPts val="400"/>
              </a:spcAft>
            </a:pPr>
            <a:r>
              <a:rPr lang="en-US" altLang="en-US" sz="1050" b="1" dirty="0">
                <a:solidFill>
                  <a:srgbClr val="002060"/>
                </a:solidFill>
                <a:latin typeface="Times New Roman" pitchFamily="18" charset="0"/>
                <a:ea typeface="Calibri" pitchFamily="34" charset="0"/>
                <a:cs typeface="Times New Roman" pitchFamily="18" charset="0"/>
              </a:rPr>
              <a:t>Publication of Conference Papers</a:t>
            </a:r>
            <a:r>
              <a:rPr lang="en-US" altLang="en-US" sz="1050" b="1" dirty="0">
                <a:solidFill>
                  <a:srgbClr val="002060"/>
                </a:solidFill>
                <a:latin typeface="Agency FB" pitchFamily="34" charset="0"/>
                <a:ea typeface="Calibri" pitchFamily="34" charset="0"/>
                <a:cs typeface="Times New Roman" pitchFamily="18" charset="0"/>
              </a:rPr>
              <a:t>:</a:t>
            </a:r>
          </a:p>
        </p:txBody>
      </p:sp>
      <p:sp>
        <p:nvSpPr>
          <p:cNvPr id="13" name="Text Placeholder 5">
            <a:extLst>
              <a:ext uri="{FF2B5EF4-FFF2-40B4-BE49-F238E27FC236}">
                <a16:creationId xmlns:a16="http://schemas.microsoft.com/office/drawing/2014/main" id="{722F1868-A99F-CEAC-C346-CF5149E0BB04}"/>
              </a:ext>
            </a:extLst>
          </p:cNvPr>
          <p:cNvSpPr txBox="1">
            <a:spLocks/>
          </p:cNvSpPr>
          <p:nvPr/>
        </p:nvSpPr>
        <p:spPr>
          <a:xfrm>
            <a:off x="-18785" y="5158223"/>
            <a:ext cx="3339885" cy="1774672"/>
          </a:xfrm>
          <a:prstGeom prst="rect">
            <a:avLst/>
          </a:prstGeom>
        </p:spPr>
        <p:txBody>
          <a:bodyPr/>
          <a:lstStyle/>
          <a:p>
            <a:pPr marL="250825" marR="0" lvl="0" indent="-250825" algn="just" defTabSz="1006475" rtl="0" eaLnBrk="0" fontAlgn="base" latinLnBrk="0" hangingPunct="0">
              <a:lnSpc>
                <a:spcPct val="90000"/>
              </a:lnSpc>
              <a:spcBef>
                <a:spcPts val="1100"/>
              </a:spcBef>
              <a:spcAft>
                <a:spcPct val="0"/>
              </a:spcAft>
              <a:buClrTx/>
              <a:buSzTx/>
              <a:tabLst/>
              <a:defRPr/>
            </a:pPr>
            <a:r>
              <a:rPr kumimoji="0" lang="en-IN" sz="9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Selected papers from the HABIT 2025, after approval of EIC, will be invited to contribute to special issues in journals including:</a:t>
            </a:r>
          </a:p>
          <a:p>
            <a:pPr marL="228600" marR="0" lvl="0" indent="-228600" algn="l" defTabSz="1006475" rtl="0" eaLnBrk="0" fontAlgn="base" latinLnBrk="0" hangingPunct="0">
              <a:lnSpc>
                <a:spcPct val="90000"/>
              </a:lnSpc>
              <a:spcBef>
                <a:spcPts val="0"/>
              </a:spcBef>
              <a:spcAft>
                <a:spcPct val="0"/>
              </a:spcAft>
              <a:buClrTx/>
              <a:buSzTx/>
              <a:tabLst/>
              <a:defRPr/>
            </a:pPr>
            <a:r>
              <a:rPr kumimoji="0" lang="en-IN" sz="900" b="1" i="1"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Current Topics In Medicinal Chemistry (Bentham) </a:t>
            </a:r>
          </a:p>
          <a:p>
            <a:pPr marL="228600" marR="0" lvl="0" indent="-228600" algn="l" defTabSz="1006475" rtl="0" eaLnBrk="0" fontAlgn="base" latinLnBrk="0" hangingPunct="0">
              <a:lnSpc>
                <a:spcPct val="90000"/>
              </a:lnSpc>
              <a:spcBef>
                <a:spcPts val="0"/>
              </a:spcBef>
              <a:spcAft>
                <a:spcPct val="0"/>
              </a:spcAft>
              <a:buClrTx/>
              <a:buSzTx/>
              <a:tabLst/>
              <a:defRPr/>
            </a:pPr>
            <a:r>
              <a:rPr kumimoji="0" lang="en-IN" sz="900" b="1" i="1"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Plant Gene (Elsevier)</a:t>
            </a:r>
          </a:p>
          <a:p>
            <a:pPr marL="250825" lvl="0" indent="-250825" algn="just" defTabSz="1006475"/>
            <a:r>
              <a:rPr lang="en-IN" sz="900" b="1" dirty="0">
                <a:solidFill>
                  <a:schemeClr val="tx2"/>
                </a:solidFill>
                <a:latin typeface="Times New Roman" panose="02020603050405020304" pitchFamily="18" charset="0"/>
                <a:cs typeface="Times New Roman" panose="02020603050405020304" pitchFamily="18" charset="0"/>
              </a:rPr>
              <a:t>          </a:t>
            </a:r>
            <a:r>
              <a:rPr lang="en-IN" sz="900" b="1" dirty="0">
                <a:solidFill>
                  <a:srgbClr val="C00000"/>
                </a:solidFill>
                <a:latin typeface="Times New Roman" panose="02020603050405020304" pitchFamily="18" charset="0"/>
                <a:cs typeface="Times New Roman" panose="02020603050405020304" pitchFamily="18" charset="0"/>
              </a:rPr>
              <a:t>Conference Proceedings: </a:t>
            </a:r>
          </a:p>
          <a:p>
            <a:pPr marL="250825" lvl="0" indent="-250825" algn="just" defTabSz="1006475"/>
            <a:r>
              <a:rPr lang="en-IN" sz="900" dirty="0">
                <a:solidFill>
                  <a:schemeClr val="tx2"/>
                </a:solidFill>
                <a:latin typeface="Times New Roman" panose="02020603050405020304" pitchFamily="18" charset="0"/>
                <a:cs typeface="Times New Roman" panose="02020603050405020304" pitchFamily="18" charset="0"/>
              </a:rPr>
              <a:t>         Structured abstracts from the conference will be included in Proceedings of HABIT 2025. The ISSN/ISBN indexed Proceedings will be published in online / offline mode by reputed publisher. The corresponding author will be contacted for further processing including copyright and publication charges, if any.</a:t>
            </a:r>
            <a:endParaRPr kumimoji="0" lang="en-IN" sz="90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F6A3F46-988A-CD09-AC22-D3D6F5B7D7F9}"/>
              </a:ext>
            </a:extLst>
          </p:cNvPr>
          <p:cNvSpPr/>
          <p:nvPr/>
        </p:nvSpPr>
        <p:spPr>
          <a:xfrm>
            <a:off x="7200622" y="6890547"/>
            <a:ext cx="2172390" cy="276999"/>
          </a:xfrm>
          <a:prstGeom prst="rect">
            <a:avLst/>
          </a:prstGeom>
        </p:spPr>
        <p:txBody>
          <a:bodyPr wrap="none">
            <a:spAutoFit/>
          </a:bodyPr>
          <a:lstStyle/>
          <a:p>
            <a:r>
              <a:rPr lang="en-US" altLang="en-US" sz="1200" b="1" dirty="0">
                <a:solidFill>
                  <a:schemeClr val="bg1"/>
                </a:solidFill>
                <a:latin typeface="Times New Roman" panose="02020603050405020304" pitchFamily="18" charset="0"/>
                <a:ea typeface="Calibri" pitchFamily="34" charset="0"/>
                <a:cs typeface="Times New Roman" panose="02020603050405020304" pitchFamily="18" charset="0"/>
              </a:rPr>
              <a:t>https:// mnnit.ac.in/habit2025/</a:t>
            </a:r>
            <a:endParaRPr lang="en-IN" sz="1400" dirty="0">
              <a:solidFill>
                <a:schemeClr val="bg1"/>
              </a:solidFill>
            </a:endParaRPr>
          </a:p>
        </p:txBody>
      </p:sp>
      <p:sp>
        <p:nvSpPr>
          <p:cNvPr id="26" name="Text Placeholder 65">
            <a:extLst>
              <a:ext uri="{FF2B5EF4-FFF2-40B4-BE49-F238E27FC236}">
                <a16:creationId xmlns:a16="http://schemas.microsoft.com/office/drawing/2014/main" id="{CA6D5C72-E13E-E724-C796-17677A7B3FD8}"/>
              </a:ext>
            </a:extLst>
          </p:cNvPr>
          <p:cNvSpPr txBox="1">
            <a:spLocks/>
          </p:cNvSpPr>
          <p:nvPr/>
        </p:nvSpPr>
        <p:spPr>
          <a:xfrm>
            <a:off x="6910815" y="1267750"/>
            <a:ext cx="2957280" cy="215799"/>
          </a:xfrm>
          <a:prstGeom prst="rect">
            <a:avLst/>
          </a:prstGeom>
        </p:spPr>
        <p:txBody>
          <a:bodyPr vert="horz" lIns="91440" tIns="45720" rIns="91440" bIns="0" rtlCol="0" anchor="b">
            <a:noAutofit/>
          </a:bodyPr>
          <a:lstStyle>
            <a:lvl1pPr marL="0" indent="0" algn="l" defTabSz="1005840" rtl="0" eaLnBrk="1" latinLnBrk="0" hangingPunct="1">
              <a:lnSpc>
                <a:spcPct val="114000"/>
              </a:lnSpc>
              <a:spcBef>
                <a:spcPts val="800"/>
              </a:spcBef>
              <a:buFont typeface="Arial" panose="020B0604020202020204" pitchFamily="34" charset="0"/>
              <a:buNone/>
              <a:defRPr sz="1200" kern="1200">
                <a:solidFill>
                  <a:schemeClr val="accent1"/>
                </a:solidFill>
                <a:latin typeface="+mn-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en-US" sz="1000" b="1" dirty="0"/>
              <a:t>Fee Structure </a:t>
            </a:r>
          </a:p>
        </p:txBody>
      </p:sp>
    </p:spTree>
    <p:extLst>
      <p:ext uri="{BB962C8B-B14F-4D97-AF65-F5344CB8AC3E}">
        <p14:creationId xmlns:p14="http://schemas.microsoft.com/office/powerpoint/2010/main" val="2005184843"/>
      </p:ext>
    </p:extLst>
  </p:cSld>
  <p:clrMapOvr>
    <a:masterClrMapping/>
  </p:clrMapOvr>
</p:sld>
</file>

<file path=ppt/theme/theme1.xml><?xml version="1.0" encoding="utf-8"?>
<a:theme xmlns:a="http://schemas.openxmlformats.org/drawingml/2006/main" name="Travel Brochure 11 x 8.5">
  <a:themeElements>
    <a:clrScheme name="Travel Brochure">
      <a:dk1>
        <a:srgbClr val="595959"/>
      </a:dk1>
      <a:lt1>
        <a:sysClr val="window" lastClr="FFFFFF"/>
      </a:lt1>
      <a:dk2>
        <a:srgbClr val="000000"/>
      </a:dk2>
      <a:lt2>
        <a:srgbClr val="F5E7B9"/>
      </a:lt2>
      <a:accent1>
        <a:srgbClr val="B52E29"/>
      </a:accent1>
      <a:accent2>
        <a:srgbClr val="6BADE3"/>
      </a:accent2>
      <a:accent3>
        <a:srgbClr val="F0C456"/>
      </a:accent3>
      <a:accent4>
        <a:srgbClr val="60958D"/>
      </a:accent4>
      <a:accent5>
        <a:srgbClr val="E5554B"/>
      </a:accent5>
      <a:accent6>
        <a:srgbClr val="D5BFA5"/>
      </a:accent6>
      <a:hlink>
        <a:srgbClr val="E6C660"/>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03461832_Tri-fold travel brochure (Seaside design)_wac_SL_V2" id="{DF8970DF-95B4-4913-8384-5CD5AD73554F}" vid="{232DDB30-72B1-4C69-9638-C02DC608D715}"/>
    </a:ext>
  </a:extLst>
</a:theme>
</file>

<file path=ppt/theme/theme2.xml><?xml version="1.0" encoding="utf-8"?>
<a:theme xmlns:a="http://schemas.openxmlformats.org/drawingml/2006/main" name="Office Theme">
  <a:themeElements>
    <a:clrScheme name="Travel Brochure">
      <a:dk1>
        <a:srgbClr val="595959"/>
      </a:dk1>
      <a:lt1>
        <a:sysClr val="window" lastClr="FFFFFF"/>
      </a:lt1>
      <a:dk2>
        <a:srgbClr val="000000"/>
      </a:dk2>
      <a:lt2>
        <a:srgbClr val="F5E7B9"/>
      </a:lt2>
      <a:accent1>
        <a:srgbClr val="B52E29"/>
      </a:accent1>
      <a:accent2>
        <a:srgbClr val="6BADE3"/>
      </a:accent2>
      <a:accent3>
        <a:srgbClr val="F0C456"/>
      </a:accent3>
      <a:accent4>
        <a:srgbClr val="60958D"/>
      </a:accent4>
      <a:accent5>
        <a:srgbClr val="E5554B"/>
      </a:accent5>
      <a:accent6>
        <a:srgbClr val="D5BFA5"/>
      </a:accent6>
      <a:hlink>
        <a:srgbClr val="E6C660"/>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ravel Brochure">
      <a:dk1>
        <a:srgbClr val="595959"/>
      </a:dk1>
      <a:lt1>
        <a:sysClr val="window" lastClr="FFFFFF"/>
      </a:lt1>
      <a:dk2>
        <a:srgbClr val="000000"/>
      </a:dk2>
      <a:lt2>
        <a:srgbClr val="F5E7B9"/>
      </a:lt2>
      <a:accent1>
        <a:srgbClr val="B52E29"/>
      </a:accent1>
      <a:accent2>
        <a:srgbClr val="6BADE3"/>
      </a:accent2>
      <a:accent3>
        <a:srgbClr val="F0C456"/>
      </a:accent3>
      <a:accent4>
        <a:srgbClr val="60958D"/>
      </a:accent4>
      <a:accent5>
        <a:srgbClr val="E5554B"/>
      </a:accent5>
      <a:accent6>
        <a:srgbClr val="D5BFA5"/>
      </a:accent6>
      <a:hlink>
        <a:srgbClr val="E6C660"/>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7A7CC63-E930-4C9E-9E51-464BAB053511}">
  <ds:schemaRefs>
    <ds:schemaRef ds:uri="http://schemas.microsoft.com/sharepoint/v3/contenttype/forms"/>
  </ds:schemaRefs>
</ds:datastoreItem>
</file>

<file path=customXml/itemProps2.xml><?xml version="1.0" encoding="utf-8"?>
<ds:datastoreItem xmlns:ds="http://schemas.openxmlformats.org/officeDocument/2006/customXml" ds:itemID="{5ACE9623-5FFE-4E2B-BBDB-1F166F0D70A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88EEB0A7-F03B-41DD-B366-CCE090B55742}">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Travel Brochure 11 x 8</Template>
  <TotalTime>5598</TotalTime>
  <Words>1490</Words>
  <Application>Microsoft Office PowerPoint</Application>
  <PresentationFormat>Custom</PresentationFormat>
  <Paragraphs>174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Travel Brochure 11 x 8.5</vt:lpstr>
      <vt:lpstr>HABIT-2025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HABIT-2025</dc:title>
  <dc:creator>Kavita Patel</dc:creator>
  <cp:lastModifiedBy>Ashutosh Mani</cp:lastModifiedBy>
  <cp:revision>37</cp:revision>
  <dcterms:created xsi:type="dcterms:W3CDTF">2024-11-05T06:45:41Z</dcterms:created>
  <dcterms:modified xsi:type="dcterms:W3CDTF">2024-11-11T10:18:19Z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