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2569680" y="2236680"/>
            <a:ext cx="4003920" cy="443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2569680" y="2236680"/>
            <a:ext cx="4003920" cy="443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2569680" y="2236680"/>
            <a:ext cx="4003920" cy="443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2569680" y="2236680"/>
            <a:ext cx="4003920" cy="443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2569680" y="2236680"/>
            <a:ext cx="4003920" cy="443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2569680" y="2236680"/>
            <a:ext cx="4003920" cy="443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92280" y="-407880"/>
            <a:ext cx="5958720" cy="5958720"/>
          </a:xfrm>
          <a:prstGeom prst="ellipse">
            <a:avLst/>
          </a:prstGeom>
          <a:solidFill>
            <a:srgbClr val="000000">
              <a:alpha val="2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501120" y="176040"/>
            <a:ext cx="2450880" cy="2450880"/>
            <a:chOff x="501120" y="176040"/>
            <a:chExt cx="2450880" cy="2450880"/>
          </a:xfrm>
        </p:grpSpPr>
        <p:sp>
          <p:nvSpPr>
            <p:cNvPr id="2" name="CustomShape 3"/>
            <p:cNvSpPr/>
            <p:nvPr/>
          </p:nvSpPr>
          <p:spPr>
            <a:xfrm>
              <a:off x="731880" y="406440"/>
              <a:ext cx="1989720" cy="1989720"/>
            </a:xfrm>
            <a:prstGeom prst="ellipse">
              <a:avLst/>
            </a:prstGeom>
            <a:solidFill>
              <a:srgbClr val="000000">
                <a:alpha val="1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42040" y="516600"/>
              <a:ext cx="1769040" cy="176904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501120" y="176040"/>
              <a:ext cx="2450880" cy="245088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roup 6"/>
          <p:cNvGrpSpPr/>
          <p:nvPr/>
        </p:nvGrpSpPr>
        <p:grpSpPr>
          <a:xfrm>
            <a:off x="6427800" y="2502720"/>
            <a:ext cx="2324520" cy="2324520"/>
            <a:chOff x="6427800" y="2502720"/>
            <a:chExt cx="2324520" cy="2324520"/>
          </a:xfrm>
        </p:grpSpPr>
        <p:sp>
          <p:nvSpPr>
            <p:cNvPr id="6" name="CustomShape 7"/>
            <p:cNvSpPr/>
            <p:nvPr/>
          </p:nvSpPr>
          <p:spPr>
            <a:xfrm>
              <a:off x="6427800" y="2502720"/>
              <a:ext cx="2324520" cy="2324520"/>
            </a:xfrm>
            <a:prstGeom prst="ellipse">
              <a:avLst/>
            </a:prstGeom>
            <a:noFill/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023240" y="3098160"/>
              <a:ext cx="1132920" cy="1132920"/>
            </a:xfrm>
            <a:prstGeom prst="ellipse">
              <a:avLst/>
            </a:prstGeom>
            <a:noFill/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765480" y="2840400"/>
              <a:ext cx="1648800" cy="1648800"/>
            </a:xfrm>
            <a:prstGeom prst="ellipse">
              <a:avLst/>
            </a:prstGeom>
            <a:noFill/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216200" y="3291120"/>
              <a:ext cx="747360" cy="747360"/>
            </a:xfrm>
            <a:prstGeom prst="ellipse">
              <a:avLst/>
            </a:prstGeom>
            <a:noFill/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2211480" y="1991880"/>
            <a:ext cx="4720320" cy="11595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-442800" y="337320"/>
            <a:ext cx="2324520" cy="2324520"/>
            <a:chOff x="-442800" y="337320"/>
            <a:chExt cx="2324520" cy="2324520"/>
          </a:xfrm>
        </p:grpSpPr>
        <p:sp>
          <p:nvSpPr>
            <p:cNvPr id="49" name="CustomShape 2"/>
            <p:cNvSpPr/>
            <p:nvPr/>
          </p:nvSpPr>
          <p:spPr>
            <a:xfrm>
              <a:off x="-442800" y="337320"/>
              <a:ext cx="2324520" cy="232452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53000" y="932760"/>
              <a:ext cx="1132920" cy="113292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4"/>
            <p:cNvSpPr/>
            <p:nvPr/>
          </p:nvSpPr>
          <p:spPr>
            <a:xfrm>
              <a:off x="-105120" y="675000"/>
              <a:ext cx="1648800" cy="164880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"/>
            <p:cNvSpPr/>
            <p:nvPr/>
          </p:nvSpPr>
          <p:spPr>
            <a:xfrm>
              <a:off x="345960" y="1125720"/>
              <a:ext cx="747360" cy="74736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CustomShape 6"/>
          <p:cNvSpPr/>
          <p:nvPr/>
        </p:nvSpPr>
        <p:spPr>
          <a:xfrm>
            <a:off x="8556120" y="4576320"/>
            <a:ext cx="435240" cy="43524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457200" y="1166040"/>
            <a:ext cx="5220000" cy="6829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1069560" y="1958040"/>
            <a:ext cx="2236320" cy="2617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body"/>
          </p:nvPr>
        </p:nvSpPr>
        <p:spPr>
          <a:xfrm>
            <a:off x="3440880" y="1958040"/>
            <a:ext cx="2236320" cy="2617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8555760" y="4576320"/>
            <a:ext cx="435240" cy="435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18CEC00-0254-4ADF-99B3-E5AF42FAFE60}" type="slidenum">
              <a:rPr b="1" lang="en" sz="10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6081840" y="763920"/>
            <a:ext cx="3615120" cy="3615120"/>
          </a:xfrm>
          <a:prstGeom prst="ellipse">
            <a:avLst/>
          </a:prstGeom>
          <a:noFill/>
          <a:ln w="9360">
            <a:solidFill>
              <a:srgbClr val="e8e8e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2"/>
          <p:cNvSpPr/>
          <p:nvPr/>
        </p:nvSpPr>
        <p:spPr>
          <a:xfrm>
            <a:off x="6273000" y="955080"/>
            <a:ext cx="3232800" cy="3232800"/>
          </a:xfrm>
          <a:prstGeom prst="ellipse">
            <a:avLst/>
          </a:prstGeom>
          <a:solidFill>
            <a:srgbClr val="000000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556120" y="4576320"/>
            <a:ext cx="435240" cy="43524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PlaceHolder 2"/>
          <p:cNvSpPr>
            <a:spLocks noGrp="1"/>
          </p:cNvSpPr>
          <p:nvPr>
            <p:ph type="sldNum"/>
          </p:nvPr>
        </p:nvSpPr>
        <p:spPr>
          <a:xfrm>
            <a:off x="8555760" y="4576320"/>
            <a:ext cx="435240" cy="435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2BA4D834-C8C3-4524-BDB1-E4A68D203716}" type="slidenum">
              <a:rPr b="1" lang="en" sz="10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grpSp>
        <p:nvGrpSpPr>
          <p:cNvPr id="98" name="Group 3"/>
          <p:cNvGrpSpPr/>
          <p:nvPr/>
        </p:nvGrpSpPr>
        <p:grpSpPr>
          <a:xfrm>
            <a:off x="819000" y="502200"/>
            <a:ext cx="2324520" cy="2324520"/>
            <a:chOff x="819000" y="502200"/>
            <a:chExt cx="2324520" cy="2324520"/>
          </a:xfrm>
        </p:grpSpPr>
        <p:sp>
          <p:nvSpPr>
            <p:cNvPr id="99" name="CustomShape 4"/>
            <p:cNvSpPr/>
            <p:nvPr/>
          </p:nvSpPr>
          <p:spPr>
            <a:xfrm>
              <a:off x="819000" y="502200"/>
              <a:ext cx="2324520" cy="232452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5"/>
            <p:cNvSpPr/>
            <p:nvPr/>
          </p:nvSpPr>
          <p:spPr>
            <a:xfrm>
              <a:off x="1414440" y="1098000"/>
              <a:ext cx="1132920" cy="113292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6"/>
            <p:cNvSpPr/>
            <p:nvPr/>
          </p:nvSpPr>
          <p:spPr>
            <a:xfrm>
              <a:off x="1156680" y="840240"/>
              <a:ext cx="1648800" cy="164880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7"/>
            <p:cNvSpPr/>
            <p:nvPr/>
          </p:nvSpPr>
          <p:spPr>
            <a:xfrm>
              <a:off x="1607400" y="1290960"/>
              <a:ext cx="747360" cy="74736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" name="CustomShape 8"/>
          <p:cNvSpPr/>
          <p:nvPr/>
        </p:nvSpPr>
        <p:spPr>
          <a:xfrm>
            <a:off x="1794600" y="-407880"/>
            <a:ext cx="5958720" cy="5958720"/>
          </a:xfrm>
          <a:prstGeom prst="ellipse">
            <a:avLst/>
          </a:prstGeom>
          <a:solidFill>
            <a:srgbClr val="000000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92280" y="-407880"/>
            <a:ext cx="5958720" cy="59587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3" name="Group 2"/>
          <p:cNvGrpSpPr/>
          <p:nvPr/>
        </p:nvGrpSpPr>
        <p:grpSpPr>
          <a:xfrm>
            <a:off x="6427800" y="2502720"/>
            <a:ext cx="2324520" cy="2324520"/>
            <a:chOff x="6427800" y="2502720"/>
            <a:chExt cx="2324520" cy="2324520"/>
          </a:xfrm>
        </p:grpSpPr>
        <p:sp>
          <p:nvSpPr>
            <p:cNvPr id="144" name="CustomShape 3"/>
            <p:cNvSpPr/>
            <p:nvPr/>
          </p:nvSpPr>
          <p:spPr>
            <a:xfrm>
              <a:off x="6427800" y="2502720"/>
              <a:ext cx="2324520" cy="2324520"/>
            </a:xfrm>
            <a:prstGeom prst="ellipse">
              <a:avLst/>
            </a:prstGeom>
            <a:noFill/>
            <a:ln w="9360">
              <a:solidFill>
                <a:srgbClr val="cccc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4"/>
            <p:cNvSpPr/>
            <p:nvPr/>
          </p:nvSpPr>
          <p:spPr>
            <a:xfrm>
              <a:off x="7023240" y="3098160"/>
              <a:ext cx="1132920" cy="1132920"/>
            </a:xfrm>
            <a:prstGeom prst="ellipse">
              <a:avLst/>
            </a:prstGeom>
            <a:noFill/>
            <a:ln w="9360">
              <a:solidFill>
                <a:srgbClr val="cccc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5"/>
            <p:cNvSpPr/>
            <p:nvPr/>
          </p:nvSpPr>
          <p:spPr>
            <a:xfrm>
              <a:off x="6765480" y="2840400"/>
              <a:ext cx="1648800" cy="1648800"/>
            </a:xfrm>
            <a:prstGeom prst="ellipse">
              <a:avLst/>
            </a:prstGeom>
            <a:noFill/>
            <a:ln w="9360">
              <a:solidFill>
                <a:srgbClr val="cccc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6"/>
            <p:cNvSpPr/>
            <p:nvPr/>
          </p:nvSpPr>
          <p:spPr>
            <a:xfrm>
              <a:off x="7216200" y="3291120"/>
              <a:ext cx="747360" cy="747360"/>
            </a:xfrm>
            <a:prstGeom prst="ellipse">
              <a:avLst/>
            </a:prstGeom>
            <a:noFill/>
            <a:ln w="9360">
              <a:solidFill>
                <a:srgbClr val="cccc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8" name="PlaceHolder 7"/>
          <p:cNvSpPr>
            <a:spLocks noGrp="1"/>
          </p:cNvSpPr>
          <p:nvPr>
            <p:ph type="title"/>
          </p:nvPr>
        </p:nvSpPr>
        <p:spPr>
          <a:xfrm>
            <a:off x="2569680" y="2236680"/>
            <a:ext cx="4003920" cy="9565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9" name="Group 8"/>
          <p:cNvGrpSpPr/>
          <p:nvPr/>
        </p:nvGrpSpPr>
        <p:grpSpPr>
          <a:xfrm>
            <a:off x="765000" y="439200"/>
            <a:ext cx="1924200" cy="1924200"/>
            <a:chOff x="765000" y="439200"/>
            <a:chExt cx="1924200" cy="1924200"/>
          </a:xfrm>
        </p:grpSpPr>
        <p:sp>
          <p:nvSpPr>
            <p:cNvPr id="150" name="CustomShape 9"/>
            <p:cNvSpPr/>
            <p:nvPr/>
          </p:nvSpPr>
          <p:spPr>
            <a:xfrm>
              <a:off x="945720" y="620280"/>
              <a:ext cx="1562040" cy="1562040"/>
            </a:xfrm>
            <a:prstGeom prst="ellipse">
              <a:avLst/>
            </a:prstGeom>
            <a:solidFill>
              <a:srgbClr val="666666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10"/>
            <p:cNvSpPr/>
            <p:nvPr/>
          </p:nvSpPr>
          <p:spPr>
            <a:xfrm>
              <a:off x="1032480" y="707040"/>
              <a:ext cx="1388520" cy="1388520"/>
            </a:xfrm>
            <a:prstGeom prst="ellipse">
              <a:avLst/>
            </a:prstGeom>
            <a:solidFill>
              <a:srgbClr val="666666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11"/>
            <p:cNvSpPr/>
            <p:nvPr/>
          </p:nvSpPr>
          <p:spPr>
            <a:xfrm>
              <a:off x="765000" y="439200"/>
              <a:ext cx="1924200" cy="19242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3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081840" y="763920"/>
            <a:ext cx="3615120" cy="3615120"/>
          </a:xfrm>
          <a:prstGeom prst="ellipse">
            <a:avLst/>
          </a:prstGeom>
          <a:noFill/>
          <a:ln w="9360">
            <a:solidFill>
              <a:srgbClr val="e8e8e8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1" name="Group 2"/>
          <p:cNvGrpSpPr/>
          <p:nvPr/>
        </p:nvGrpSpPr>
        <p:grpSpPr>
          <a:xfrm>
            <a:off x="-442800" y="337320"/>
            <a:ext cx="2324520" cy="2324520"/>
            <a:chOff x="-442800" y="337320"/>
            <a:chExt cx="2324520" cy="2324520"/>
          </a:xfrm>
        </p:grpSpPr>
        <p:sp>
          <p:nvSpPr>
            <p:cNvPr id="192" name="CustomShape 3"/>
            <p:cNvSpPr/>
            <p:nvPr/>
          </p:nvSpPr>
          <p:spPr>
            <a:xfrm>
              <a:off x="-442800" y="337320"/>
              <a:ext cx="2324520" cy="232452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4"/>
            <p:cNvSpPr/>
            <p:nvPr/>
          </p:nvSpPr>
          <p:spPr>
            <a:xfrm>
              <a:off x="153000" y="932760"/>
              <a:ext cx="1132920" cy="113292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5"/>
            <p:cNvSpPr/>
            <p:nvPr/>
          </p:nvSpPr>
          <p:spPr>
            <a:xfrm>
              <a:off x="-105120" y="675000"/>
              <a:ext cx="1648800" cy="164880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6"/>
            <p:cNvSpPr/>
            <p:nvPr/>
          </p:nvSpPr>
          <p:spPr>
            <a:xfrm>
              <a:off x="345960" y="1125720"/>
              <a:ext cx="747360" cy="74736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6" name="CustomShape 7"/>
          <p:cNvSpPr/>
          <p:nvPr/>
        </p:nvSpPr>
        <p:spPr>
          <a:xfrm>
            <a:off x="8556120" y="4576320"/>
            <a:ext cx="435240" cy="43524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PlaceHolder 8"/>
          <p:cNvSpPr>
            <a:spLocks noGrp="1"/>
          </p:cNvSpPr>
          <p:nvPr>
            <p:ph type="title"/>
          </p:nvPr>
        </p:nvSpPr>
        <p:spPr>
          <a:xfrm>
            <a:off x="457200" y="1166040"/>
            <a:ext cx="5220000" cy="6829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9"/>
          <p:cNvSpPr>
            <a:spLocks noGrp="1"/>
          </p:cNvSpPr>
          <p:nvPr>
            <p:ph type="body"/>
          </p:nvPr>
        </p:nvSpPr>
        <p:spPr>
          <a:xfrm>
            <a:off x="1069560" y="1958040"/>
            <a:ext cx="4607640" cy="2617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10"/>
          <p:cNvSpPr>
            <a:spLocks noGrp="1"/>
          </p:cNvSpPr>
          <p:nvPr>
            <p:ph type="sldNum"/>
          </p:nvPr>
        </p:nvSpPr>
        <p:spPr>
          <a:xfrm>
            <a:off x="8555760" y="4576320"/>
            <a:ext cx="435240" cy="435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DF1BDC34-3D89-4BA3-A41C-63E738168150}" type="slidenum">
              <a:rPr b="1" lang="en" sz="10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00" name="CustomShape 11"/>
          <p:cNvSpPr/>
          <p:nvPr/>
        </p:nvSpPr>
        <p:spPr>
          <a:xfrm>
            <a:off x="6273000" y="955080"/>
            <a:ext cx="3232800" cy="3232800"/>
          </a:xfrm>
          <a:prstGeom prst="ellipse">
            <a:avLst/>
          </a:prstGeom>
          <a:solidFill>
            <a:srgbClr val="000000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1"/>
          <p:cNvGrpSpPr/>
          <p:nvPr/>
        </p:nvGrpSpPr>
        <p:grpSpPr>
          <a:xfrm>
            <a:off x="-442800" y="337320"/>
            <a:ext cx="2324520" cy="2324520"/>
            <a:chOff x="-442800" y="337320"/>
            <a:chExt cx="2324520" cy="2324520"/>
          </a:xfrm>
        </p:grpSpPr>
        <p:sp>
          <p:nvSpPr>
            <p:cNvPr id="238" name="CustomShape 2"/>
            <p:cNvSpPr/>
            <p:nvPr/>
          </p:nvSpPr>
          <p:spPr>
            <a:xfrm>
              <a:off x="-442800" y="337320"/>
              <a:ext cx="2324520" cy="232452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3"/>
            <p:cNvSpPr/>
            <p:nvPr/>
          </p:nvSpPr>
          <p:spPr>
            <a:xfrm>
              <a:off x="153000" y="932760"/>
              <a:ext cx="1132920" cy="113292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4"/>
            <p:cNvSpPr/>
            <p:nvPr/>
          </p:nvSpPr>
          <p:spPr>
            <a:xfrm>
              <a:off x="-105120" y="675000"/>
              <a:ext cx="1648800" cy="164880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5"/>
            <p:cNvSpPr/>
            <p:nvPr/>
          </p:nvSpPr>
          <p:spPr>
            <a:xfrm>
              <a:off x="345960" y="1125720"/>
              <a:ext cx="747360" cy="747360"/>
            </a:xfrm>
            <a:prstGeom prst="ellipse">
              <a:avLst/>
            </a:prstGeom>
            <a:noFill/>
            <a:ln w="9360">
              <a:solidFill>
                <a:srgbClr val="e8e8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2" name="CustomShape 6"/>
          <p:cNvSpPr/>
          <p:nvPr/>
        </p:nvSpPr>
        <p:spPr>
          <a:xfrm>
            <a:off x="8556120" y="4576320"/>
            <a:ext cx="435240" cy="43524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7"/>
          <p:cNvSpPr>
            <a:spLocks noGrp="1"/>
          </p:cNvSpPr>
          <p:nvPr>
            <p:ph type="title"/>
          </p:nvPr>
        </p:nvSpPr>
        <p:spPr>
          <a:xfrm>
            <a:off x="457200" y="1166040"/>
            <a:ext cx="5220000" cy="6829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8"/>
          <p:cNvSpPr>
            <a:spLocks noGrp="1"/>
          </p:cNvSpPr>
          <p:nvPr>
            <p:ph type="sldNum"/>
          </p:nvPr>
        </p:nvSpPr>
        <p:spPr>
          <a:xfrm>
            <a:off x="8555760" y="4576320"/>
            <a:ext cx="435240" cy="435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4FB44574-6509-4ECF-9ED7-3A1BB0DD3054}" type="slidenum">
              <a:rPr b="1" lang="en" sz="10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45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2586240" y="1080000"/>
            <a:ext cx="5339880" cy="2559240"/>
          </a:xfrm>
          <a:prstGeom prst="rect">
            <a:avLst/>
          </a:prstGeom>
          <a:noFill/>
          <a:ln>
            <a:noFill/>
          </a:ln>
          <a:effectLst>
            <a:outerShdw dist="19080" dir="5400000">
              <a:srgbClr val="000000">
                <a:alpha val="10000"/>
              </a:srgbClr>
            </a:outerShdw>
          </a:effectLst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5200" spc="-1" strike="noStrike">
                <a:solidFill>
                  <a:srgbClr val="ffffff"/>
                </a:solidFill>
                <a:latin typeface="Poppins"/>
                <a:ea typeface="Poppins"/>
              </a:rPr>
              <a:t>Programming using</a:t>
            </a:r>
            <a:br/>
            <a:r>
              <a:rPr b="1" lang="en" sz="5200" spc="-1" strike="noStrike">
                <a:solidFill>
                  <a:srgbClr val="ffffff"/>
                </a:solidFill>
                <a:latin typeface="Poppins"/>
                <a:ea typeface="Poppins"/>
              </a:rPr>
              <a:t> Python – I 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3" name="Group 2"/>
          <p:cNvGrpSpPr/>
          <p:nvPr/>
        </p:nvGrpSpPr>
        <p:grpSpPr>
          <a:xfrm>
            <a:off x="1311120" y="985680"/>
            <a:ext cx="831600" cy="831600"/>
            <a:chOff x="1311120" y="985680"/>
            <a:chExt cx="831600" cy="831600"/>
          </a:xfrm>
        </p:grpSpPr>
        <p:sp>
          <p:nvSpPr>
            <p:cNvPr id="284" name="CustomShape 3"/>
            <p:cNvSpPr/>
            <p:nvPr/>
          </p:nvSpPr>
          <p:spPr>
            <a:xfrm>
              <a:off x="1856160" y="985680"/>
              <a:ext cx="286560" cy="286920"/>
            </a:xfrm>
            <a:custGeom>
              <a:avLst/>
              <a:gdLst/>
              <a:ahLst/>
              <a:rect l="l" t="t" r="r" b="b"/>
              <a:pathLst>
                <a:path w="6017" h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4"/>
            <p:cNvSpPr/>
            <p:nvPr/>
          </p:nvSpPr>
          <p:spPr>
            <a:xfrm>
              <a:off x="1494720" y="1221480"/>
              <a:ext cx="499320" cy="499320"/>
            </a:xfrm>
            <a:custGeom>
              <a:avLst/>
              <a:gdLst/>
              <a:ahLst/>
              <a:rect l="l" t="t" r="r" b="b"/>
              <a:pathLst>
                <a:path w="10473" h="10474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5"/>
            <p:cNvSpPr/>
            <p:nvPr/>
          </p:nvSpPr>
          <p:spPr>
            <a:xfrm>
              <a:off x="1311120" y="1076040"/>
              <a:ext cx="741240" cy="741240"/>
            </a:xfrm>
            <a:custGeom>
              <a:avLst/>
              <a:gdLst/>
              <a:ahLst/>
              <a:rect l="l" t="t" r="r" b="b"/>
              <a:pathLst>
                <a:path w="15540" h="15539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6"/>
            <p:cNvSpPr/>
            <p:nvPr/>
          </p:nvSpPr>
          <p:spPr>
            <a:xfrm>
              <a:off x="1407600" y="1134360"/>
              <a:ext cx="499320" cy="499320"/>
            </a:xfrm>
            <a:custGeom>
              <a:avLst/>
              <a:gdLst/>
              <a:ahLst/>
              <a:rect l="l" t="t" r="r" b="b"/>
              <a:pathLst>
                <a:path w="10473" h="10474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7"/>
            <p:cNvSpPr/>
            <p:nvPr/>
          </p:nvSpPr>
          <p:spPr>
            <a:xfrm>
              <a:off x="1332000" y="1711800"/>
              <a:ext cx="84600" cy="84600"/>
            </a:xfrm>
            <a:custGeom>
              <a:avLst/>
              <a:gdLst/>
              <a:ahLst/>
              <a:rect l="l" t="t" r="r" b="b"/>
              <a:pathLst>
                <a:path w="1779" h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8"/>
            <p:cNvSpPr/>
            <p:nvPr/>
          </p:nvSpPr>
          <p:spPr>
            <a:xfrm>
              <a:off x="1350720" y="1584000"/>
              <a:ext cx="193680" cy="193680"/>
            </a:xfrm>
            <a:custGeom>
              <a:avLst/>
              <a:gdLst/>
              <a:ahLst/>
              <a:rect l="l" t="t" r="r" b="b"/>
              <a:pathLst>
                <a:path w="4069" h="4068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457200" y="1166040"/>
            <a:ext cx="8534160" cy="625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000000"/>
                </a:solidFill>
                <a:latin typeface="Poppins"/>
                <a:ea typeface="Poppins"/>
              </a:rPr>
              <a:t>Example 4: Map with tuple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8555760" y="4576320"/>
            <a:ext cx="4352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F9EF0044-CD86-4AF5-8C63-85287449E594}" type="slidenum">
              <a:rPr b="1" lang="en" sz="10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2505960" y="1838880"/>
            <a:ext cx="6250320" cy="32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def example(s):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    </a:t>
            </a: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return s.upper()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tuple_exm = ('this','is','map')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upd_tup = map(example, tuple_exm)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print(tuple(upd_tup))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000000"/>
                </a:solidFill>
                <a:latin typeface="Poppins"/>
                <a:ea typeface="Poppins"/>
              </a:rPr>
              <a:t>OUTPUT</a:t>
            </a: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 : (‘THIS’,’IS,’MAP’)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457200" y="1166040"/>
            <a:ext cx="8534160" cy="625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000000"/>
                </a:solidFill>
                <a:latin typeface="Poppins"/>
                <a:ea typeface="Poppins"/>
              </a:rPr>
              <a:t>Example 5: Map with dictionary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8555760" y="4576320"/>
            <a:ext cx="4352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DCCA91D6-59A1-496F-85B8-A420D3540311}" type="slidenum">
              <a:rPr b="1" lang="en" sz="10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1296720" y="2079360"/>
            <a:ext cx="7641720" cy="27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car_dict ={'a': 'Mercedes-Benz', 'b': 'BMW', 'c': 'Ferrari', 'd': 'Lamborghini', 'e': 'Jeep'}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# adding an '_' to the end of each value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car_dict = dict(map(lambda x: (x[0], x[1] + '_'), car_dict.items() ))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print('The modified dictionary is : ')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print(car_dict)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57200" y="1166040"/>
            <a:ext cx="8534160" cy="625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000000"/>
                </a:solidFill>
                <a:latin typeface="Poppins"/>
                <a:ea typeface="Poppins"/>
              </a:rPr>
              <a:t>Example 6: Map with set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8555760" y="4576320"/>
            <a:ext cx="4352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2947D2F5-C9A1-4201-A48E-CEE890091B09}" type="slidenum">
              <a:rPr b="1" lang="en" sz="10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1296720" y="2079360"/>
            <a:ext cx="7641720" cy="27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def example(i):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    </a:t>
            </a: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return i%3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set_exm = {33, 102, 62, 96, 44, 28, 227}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upd_itms = map(example, set_exm) # divisible by 3 or not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print(set(upd_itms))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3715560" y="102240"/>
            <a:ext cx="2178000" cy="356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200" spc="-1" strike="noStrike">
                <a:solidFill>
                  <a:srgbClr val="000000"/>
                </a:solidFill>
                <a:latin typeface="Poppins"/>
                <a:ea typeface="Poppins"/>
              </a:rPr>
              <a:t> </a:t>
            </a:r>
            <a:r>
              <a:rPr b="1" lang="en" sz="2200" spc="-1" strike="noStrike">
                <a:solidFill>
                  <a:srgbClr val="000000"/>
                </a:solidFill>
                <a:latin typeface="Poppins"/>
                <a:ea typeface="Poppins"/>
              </a:rPr>
              <a:t>Assignment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2671920" y="459000"/>
            <a:ext cx="4003920" cy="4093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Poppins Light"/>
              <a:buAutoNum type="arabicPeriod"/>
            </a:pPr>
            <a:r>
              <a:rPr b="0" lang="en" sz="15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Triple all the numbers given in list</a:t>
            </a:r>
            <a:endParaRPr b="0" lang="en-IN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Poppins Light"/>
              <a:buAutoNum type="arabicPeriod"/>
            </a:pPr>
            <a:r>
              <a:rPr b="0" lang="en" sz="15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Separate even odd number from given list</a:t>
            </a:r>
            <a:endParaRPr b="0" lang="en-IN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Poppins Light"/>
              <a:buAutoNum type="arabicPeriod"/>
            </a:pPr>
            <a:r>
              <a:rPr b="0" lang="en" sz="15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Print all string in lower case from given tuple</a:t>
            </a:r>
            <a:endParaRPr b="0" lang="en-IN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Poppins Light"/>
              <a:buAutoNum type="arabicPeriod"/>
            </a:pPr>
            <a:r>
              <a:rPr b="0" lang="en" sz="15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Print square root of numbers given in list</a:t>
            </a:r>
            <a:endParaRPr b="0" lang="en-IN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Poppins Light"/>
              <a:buAutoNum type="arabicPeriod"/>
            </a:pPr>
            <a:r>
              <a:rPr b="0" lang="en" sz="15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Eliminate duplicate letter from given string</a:t>
            </a:r>
            <a:endParaRPr b="0" lang="en-IN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Poppins Light"/>
              <a:buAutoNum type="arabicPeriod"/>
            </a:pPr>
            <a:r>
              <a:rPr b="0" lang="en" sz="15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Print table of any number </a:t>
            </a:r>
            <a:endParaRPr b="0" lang="en-IN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Poppins Light"/>
              <a:buAutoNum type="arabicPeriod"/>
            </a:pPr>
            <a:r>
              <a:rPr b="0" lang="en" sz="15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Add two list</a:t>
            </a:r>
            <a:endParaRPr b="0" lang="en-IN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Poppins Light"/>
              <a:buAutoNum type="arabicPeriod"/>
            </a:pPr>
            <a:r>
              <a:rPr b="0" lang="en" sz="15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Convert all float digits into integer using built in function from given list.</a:t>
            </a:r>
            <a:endParaRPr b="0" lang="en-IN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Poppins Light"/>
              <a:buAutoNum type="arabicPeriod"/>
            </a:pPr>
            <a:r>
              <a:rPr b="0" lang="en" sz="15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Reverse given set</a:t>
            </a:r>
            <a:endParaRPr b="0" lang="en-IN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Poppins Light"/>
              <a:buAutoNum type="arabicPeriod"/>
            </a:pPr>
            <a:r>
              <a:rPr b="0" lang="en" sz="15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Add ‘@gmail.com’ to all the values of given dictionary and convert it to lower case.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2701080" y="1610280"/>
            <a:ext cx="4003920" cy="956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5200" spc="-1" strike="noStrike">
                <a:solidFill>
                  <a:srgbClr val="000000"/>
                </a:solidFill>
                <a:latin typeface="Poppins"/>
                <a:ea typeface="Poppins"/>
              </a:rPr>
              <a:t>Filters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2628000" y="2605680"/>
            <a:ext cx="4003920" cy="1998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The filter() function extracts elements from an iterable (list, tuple etc.) for which a function returns True.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1031040" y="710640"/>
            <a:ext cx="1392120" cy="13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ffffff"/>
                </a:solidFill>
                <a:latin typeface="Poppins"/>
                <a:ea typeface="Poppins"/>
              </a:rPr>
              <a:t>2</a:t>
            </a:r>
            <a:endParaRPr b="0" lang="en-IN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6372000" y="1054440"/>
            <a:ext cx="3034080" cy="30340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6" name="Group 2"/>
          <p:cNvGrpSpPr/>
          <p:nvPr/>
        </p:nvGrpSpPr>
        <p:grpSpPr>
          <a:xfrm>
            <a:off x="5853240" y="3068640"/>
            <a:ext cx="1539360" cy="1539360"/>
            <a:chOff x="5853240" y="3068640"/>
            <a:chExt cx="1539360" cy="1539360"/>
          </a:xfrm>
        </p:grpSpPr>
        <p:sp>
          <p:nvSpPr>
            <p:cNvPr id="347" name="CustomShape 3"/>
            <p:cNvSpPr/>
            <p:nvPr/>
          </p:nvSpPr>
          <p:spPr>
            <a:xfrm>
              <a:off x="5997960" y="3213360"/>
              <a:ext cx="1249560" cy="1249560"/>
            </a:xfrm>
            <a:prstGeom prst="ellipse">
              <a:avLst/>
            </a:prstGeom>
            <a:solidFill>
              <a:srgbClr val="000000">
                <a:alpha val="1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4"/>
            <p:cNvSpPr/>
            <p:nvPr/>
          </p:nvSpPr>
          <p:spPr>
            <a:xfrm>
              <a:off x="6067080" y="3282480"/>
              <a:ext cx="1110960" cy="11109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5"/>
            <p:cNvSpPr/>
            <p:nvPr/>
          </p:nvSpPr>
          <p:spPr>
            <a:xfrm>
              <a:off x="5853240" y="3068640"/>
              <a:ext cx="1539360" cy="153936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0" name="TextShape 6"/>
          <p:cNvSpPr txBox="1"/>
          <p:nvPr/>
        </p:nvSpPr>
        <p:spPr>
          <a:xfrm>
            <a:off x="457200" y="1166040"/>
            <a:ext cx="5220000" cy="68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000000"/>
                </a:solidFill>
                <a:latin typeface="Poppins"/>
                <a:ea typeface="Poppins"/>
              </a:rPr>
              <a:t>Syntax of Filter :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TextShape 7"/>
          <p:cNvSpPr txBox="1"/>
          <p:nvPr/>
        </p:nvSpPr>
        <p:spPr>
          <a:xfrm>
            <a:off x="1069560" y="1958040"/>
            <a:ext cx="4607640" cy="2617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map(function, iterables)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spcBef>
                <a:spcPts val="601"/>
              </a:spcBef>
              <a:buClr>
                <a:srgbClr val="efefef"/>
              </a:buClr>
              <a:buFont typeface="Poppins Light"/>
              <a:buAutoNum type="arabicPeriod"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Poppins"/>
                <a:ea typeface="Poppins"/>
              </a:rPr>
              <a:t>function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efefef"/>
              </a:buClr>
              <a:buFont typeface="Poppins Light"/>
              <a:buAutoNum type="arabicPeriod"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Poppins"/>
                <a:ea typeface="Poppins"/>
              </a:rPr>
              <a:t>iterables</a:t>
            </a:r>
            <a:r>
              <a:rPr b="0" lang="en" sz="16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: It is the iterable (sequence, collection like list or tuple) that you want to map.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TextShape 8"/>
          <p:cNvSpPr txBox="1"/>
          <p:nvPr/>
        </p:nvSpPr>
        <p:spPr>
          <a:xfrm>
            <a:off x="8555760" y="4576320"/>
            <a:ext cx="4352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5F6D8E69-82D8-4E4B-816A-A47C73191E99}" type="slidenum">
              <a:rPr b="1" lang="en" sz="10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grpSp>
        <p:nvGrpSpPr>
          <p:cNvPr id="353" name="Group 9"/>
          <p:cNvGrpSpPr/>
          <p:nvPr/>
        </p:nvGrpSpPr>
        <p:grpSpPr>
          <a:xfrm>
            <a:off x="6438240" y="3653640"/>
            <a:ext cx="369000" cy="369000"/>
            <a:chOff x="6438240" y="3653640"/>
            <a:chExt cx="369000" cy="369000"/>
          </a:xfrm>
        </p:grpSpPr>
        <p:sp>
          <p:nvSpPr>
            <p:cNvPr id="354" name="CustomShape 10"/>
            <p:cNvSpPr/>
            <p:nvPr/>
          </p:nvSpPr>
          <p:spPr>
            <a:xfrm>
              <a:off x="6438240" y="386496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11"/>
            <p:cNvSpPr/>
            <p:nvPr/>
          </p:nvSpPr>
          <p:spPr>
            <a:xfrm>
              <a:off x="6659640" y="365364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12"/>
            <p:cNvSpPr/>
            <p:nvPr/>
          </p:nvSpPr>
          <p:spPr>
            <a:xfrm>
              <a:off x="6495840" y="371016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13"/>
            <p:cNvSpPr/>
            <p:nvPr/>
          </p:nvSpPr>
          <p:spPr>
            <a:xfrm>
              <a:off x="6612480" y="374508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318600" y="124200"/>
            <a:ext cx="5220000" cy="68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000000"/>
                </a:solidFill>
                <a:latin typeface="Poppins"/>
                <a:ea typeface="Poppins"/>
              </a:rPr>
              <a:t>Example 1: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8555760" y="4576320"/>
            <a:ext cx="4352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F544E086-6483-4732-9470-EC6A8B30FCAF}" type="slidenum">
              <a:rPr b="1" lang="en" sz="10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2039760" y="666720"/>
            <a:ext cx="5857200" cy="45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numbers = [1, 2, 3, 4, 5, 6, 7, 8, 9, 10]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# returns True if number is even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def check_even(number):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    </a:t>
            </a: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if number % 2 == 0: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          </a:t>
            </a: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return True 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    </a:t>
            </a: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return False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even_numbers_iterator = filter(check_even, numbers)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# converting to list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even_numbers = list(even_numbers_iterator)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print(even_numbers)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# Output: [2, 4, 6, 8, 10]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318600" y="124200"/>
            <a:ext cx="5220000" cy="68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000000"/>
                </a:solidFill>
                <a:latin typeface="Poppins"/>
                <a:ea typeface="Poppins"/>
              </a:rPr>
              <a:t>Example 2: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8555760" y="4576320"/>
            <a:ext cx="4352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3870C059-F991-4730-9629-9C0A16B445B6}" type="slidenum">
              <a:rPr b="1" lang="en" sz="10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2076480" y="990000"/>
            <a:ext cx="5857200" cy="30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letters = ['a', 'b', 'd', 'e', 'i', 'j', 'o']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def filter_vowels(letter):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    </a:t>
            </a: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vowels = ['a', 'e', 'i', 'o', 'u']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    </a:t>
            </a: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return True if letter in vowels else False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filtered_vowels = filter(filter_vowels, letters)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vowels = tuple(filtered_vowels)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print(vowels)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18600" y="124200"/>
            <a:ext cx="5220000" cy="1470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000000"/>
                </a:solidFill>
                <a:latin typeface="Poppins"/>
                <a:ea typeface="Poppins"/>
              </a:rPr>
              <a:t>Example 3:</a:t>
            </a:r>
            <a:br/>
            <a:r>
              <a:rPr b="1" lang="en" sz="3600" spc="-1" strike="noStrike">
                <a:solidFill>
                  <a:srgbClr val="000000"/>
                </a:solidFill>
                <a:latin typeface="Poppins"/>
                <a:ea typeface="Poppins"/>
              </a:rPr>
              <a:t>Using lambda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8555760" y="4576320"/>
            <a:ext cx="4352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E499DDD5-A97B-468E-9DFA-9A711D8FF352}" type="slidenum">
              <a:rPr b="1" lang="en" sz="10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2032560" y="1733040"/>
            <a:ext cx="5857200" cy="25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numbers = [1, 2, 3, 4, 5, 6, 7]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even_numbers_iterator = filter(lambda x: (x%2 == 0), numbers)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even_numbers = list(even_numbers_iterator)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print(even_numbers)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3715560" y="102240"/>
            <a:ext cx="2178000" cy="356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200" spc="-1" strike="noStrike">
                <a:solidFill>
                  <a:srgbClr val="000000"/>
                </a:solidFill>
                <a:latin typeface="Poppins"/>
                <a:ea typeface="Poppins"/>
              </a:rPr>
              <a:t> </a:t>
            </a:r>
            <a:r>
              <a:rPr b="1" lang="en" sz="2200" spc="-1" strike="noStrike">
                <a:solidFill>
                  <a:srgbClr val="000000"/>
                </a:solidFill>
                <a:latin typeface="Poppins"/>
                <a:ea typeface="Poppins"/>
              </a:rPr>
              <a:t>Assignment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2671920" y="459000"/>
            <a:ext cx="4003920" cy="4093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Poppins Light"/>
              <a:buAutoNum type="arabicPeriod"/>
            </a:pPr>
            <a:r>
              <a:rPr b="0" lang="en" sz="15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Using filter() function filter the list so that only negative numbers are left.</a:t>
            </a:r>
            <a:endParaRPr b="0" lang="en-IN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Poppins Light"/>
              <a:buAutoNum type="arabicPeriod"/>
            </a:pPr>
            <a:r>
              <a:rPr b="0" lang="en" sz="15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Using filter function, filter the even numbers so that only odd numbers are passed to the new list.</a:t>
            </a:r>
            <a:endParaRPr b="0" lang="en-IN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Poppins Light"/>
              <a:buAutoNum type="arabicPeriod"/>
            </a:pPr>
            <a:r>
              <a:rPr b="0" lang="en" sz="15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Using filter() and list() functions and .lower() method filter all the vowels in a given string.</a:t>
            </a:r>
            <a:endParaRPr b="0" lang="en-IN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Poppins Light"/>
              <a:buAutoNum type="arabicPeriod"/>
            </a:pPr>
            <a:r>
              <a:rPr b="0" lang="en" sz="15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This time using filter() and list() functions filter all the positive integers in the string.</a:t>
            </a:r>
            <a:endParaRPr b="0" lang="en-IN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Poppins Light"/>
              <a:buAutoNum type="arabicPeriod"/>
            </a:pPr>
            <a:r>
              <a:rPr b="0" lang="en" sz="15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Convert a number to positive if it's negative in the list. Only pass those that are converted from negative to positive to the new list.[Try using map inside filter]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1166040"/>
            <a:ext cx="5220000" cy="68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000000"/>
                </a:solidFill>
                <a:latin typeface="Poppins"/>
                <a:ea typeface="Poppins"/>
              </a:rPr>
              <a:t>Syllabus Overview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1069560" y="1958040"/>
            <a:ext cx="4444920" cy="2245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Poppins Light"/>
              <a:buAutoNum type="arabicPeriod"/>
            </a:pPr>
            <a:r>
              <a:rPr b="0" lang="en" sz="30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Core Python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Poppins Light"/>
              <a:buAutoNum type="arabicPeriod"/>
            </a:pPr>
            <a:r>
              <a:rPr b="0" lang="en" sz="30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Python GUI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Poppins Light"/>
              <a:buAutoNum type="arabicPeriod"/>
            </a:pPr>
            <a:r>
              <a:rPr b="0" lang="en" sz="30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Django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Poppins Light"/>
              <a:buAutoNum type="arabicPeriod"/>
            </a:pPr>
            <a:r>
              <a:rPr b="0" lang="en" sz="30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Flask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8555760" y="4576320"/>
            <a:ext cx="4352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BB3CD7E-DBA3-46C5-A9EF-90B7A32EA651}" type="slidenum">
              <a:rPr b="1" lang="en" sz="10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grpSp>
        <p:nvGrpSpPr>
          <p:cNvPr id="293" name="Group 4"/>
          <p:cNvGrpSpPr/>
          <p:nvPr/>
        </p:nvGrpSpPr>
        <p:grpSpPr>
          <a:xfrm>
            <a:off x="7228080" y="2052720"/>
            <a:ext cx="1211760" cy="1037880"/>
            <a:chOff x="7228080" y="2052720"/>
            <a:chExt cx="1211760" cy="1037880"/>
          </a:xfrm>
        </p:grpSpPr>
        <p:sp>
          <p:nvSpPr>
            <p:cNvPr id="294" name="CustomShape 5"/>
            <p:cNvSpPr/>
            <p:nvPr/>
          </p:nvSpPr>
          <p:spPr>
            <a:xfrm>
              <a:off x="7228080" y="2934360"/>
              <a:ext cx="605880" cy="156240"/>
            </a:xfrm>
            <a:custGeom>
              <a:avLst/>
              <a:gdLst/>
              <a:ahLst/>
              <a:rect l="l" t="t" r="r" b="b"/>
              <a:pathLst>
                <a:path w="8306" h="2144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w="9360">
              <a:solidFill>
                <a:srgbClr val="cccc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6"/>
            <p:cNvSpPr/>
            <p:nvPr/>
          </p:nvSpPr>
          <p:spPr>
            <a:xfrm>
              <a:off x="7833960" y="2934360"/>
              <a:ext cx="605880" cy="156240"/>
            </a:xfrm>
            <a:custGeom>
              <a:avLst/>
              <a:gdLst/>
              <a:ahLst/>
              <a:rect l="l" t="t" r="r" b="b"/>
              <a:pathLst>
                <a:path w="8307" h="2144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w="9360">
              <a:solidFill>
                <a:srgbClr val="cccc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7"/>
            <p:cNvSpPr/>
            <p:nvPr/>
          </p:nvSpPr>
          <p:spPr>
            <a:xfrm>
              <a:off x="7228080" y="2052720"/>
              <a:ext cx="605880" cy="966600"/>
            </a:xfrm>
            <a:custGeom>
              <a:avLst/>
              <a:gdLst/>
              <a:ahLst/>
              <a:rect l="l" t="t" r="r" b="b"/>
              <a:pathLst>
                <a:path w="8306" h="1325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w="9360">
              <a:solidFill>
                <a:srgbClr val="cccc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8"/>
            <p:cNvSpPr/>
            <p:nvPr/>
          </p:nvSpPr>
          <p:spPr>
            <a:xfrm>
              <a:off x="7833960" y="2052720"/>
              <a:ext cx="605880" cy="966600"/>
            </a:xfrm>
            <a:custGeom>
              <a:avLst/>
              <a:gdLst/>
              <a:ahLst/>
              <a:rect l="l" t="t" r="r" b="b"/>
              <a:pathLst>
                <a:path w="8307" h="1325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w="9360">
              <a:solidFill>
                <a:srgbClr val="cccc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2351880" y="1180440"/>
            <a:ext cx="46076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5900" spc="-1" strike="noStrike">
                <a:solidFill>
                  <a:srgbClr val="000000"/>
                </a:solidFill>
                <a:latin typeface="Poppins"/>
                <a:ea typeface="Poppins"/>
              </a:rPr>
              <a:t>Core Python</a:t>
            </a:r>
            <a:endParaRPr b="0" lang="en-IN" sz="5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2351880" y="2265840"/>
            <a:ext cx="4607640" cy="1778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Python used in :-</a:t>
            </a:r>
            <a:endParaRPr b="0" lang="en-IN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spcBef>
                <a:spcPts val="601"/>
              </a:spcBef>
              <a:buClr>
                <a:srgbClr val="efefef"/>
              </a:buClr>
              <a:buFont typeface="Poppins Light"/>
              <a:buAutoNum type="arabicPeriod"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AI and machine learning</a:t>
            </a:r>
            <a:endParaRPr b="0" lang="en-IN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efefef"/>
              </a:buClr>
              <a:buFont typeface="Poppins Light"/>
              <a:buAutoNum type="arabicPeriod"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Data analytics and visualisation</a:t>
            </a:r>
            <a:endParaRPr b="0" lang="en-IN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efefef"/>
              </a:buClr>
              <a:buFont typeface="Poppins Light"/>
              <a:buAutoNum type="arabicPeriod"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Web and game development </a:t>
            </a:r>
            <a:endParaRPr b="0" lang="en-IN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efefef"/>
              </a:buClr>
              <a:buFont typeface="Poppins Light"/>
              <a:buAutoNum type="arabicPeriod"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SEO</a:t>
            </a:r>
            <a:endParaRPr b="0" lang="en-IN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efefef"/>
              </a:buClr>
              <a:buFont typeface="Poppins Light"/>
              <a:buAutoNum type="arabicPeriod"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Design</a:t>
            </a:r>
            <a:endParaRPr b="0" lang="en-IN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efefef"/>
              </a:buClr>
              <a:buFont typeface="Poppins Light"/>
              <a:buAutoNum type="arabicPeriod"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Etc.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8555760" y="4576320"/>
            <a:ext cx="4352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0538D863-0274-4978-8E9A-F821DA81834A}" type="slidenum">
              <a:rPr b="1" lang="en" sz="10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1804320" y="1506240"/>
            <a:ext cx="339480" cy="308880"/>
          </a:xfrm>
          <a:custGeom>
            <a:avLst/>
            <a:gdLst/>
            <a:ahLst/>
            <a:rect l="l" t="t" r="r" b="b"/>
            <a:pathLst>
              <a:path w="16173" h="14711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2701080" y="1610280"/>
            <a:ext cx="4003920" cy="956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5200" spc="-1" strike="noStrike">
                <a:solidFill>
                  <a:srgbClr val="000000"/>
                </a:solidFill>
                <a:latin typeface="Poppins"/>
                <a:ea typeface="Poppins"/>
              </a:rPr>
              <a:t>Map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2628000" y="2605680"/>
            <a:ext cx="4003920" cy="1998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Map in Python is a function that works as an iterator to return a result after applying a function to every item of an iterable (tuple, lists, etc.). It is used when you want to apply a single transformation function to all the iterable elements.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1031040" y="710640"/>
            <a:ext cx="1392120" cy="13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ffffff"/>
                </a:solidFill>
                <a:latin typeface="Poppins"/>
                <a:ea typeface="Poppins"/>
              </a:rPr>
              <a:t>1</a:t>
            </a:r>
            <a:endParaRPr b="0" lang="en-IN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372000" y="1054440"/>
            <a:ext cx="3034080" cy="303408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6" name="Group 2"/>
          <p:cNvGrpSpPr/>
          <p:nvPr/>
        </p:nvGrpSpPr>
        <p:grpSpPr>
          <a:xfrm>
            <a:off x="5853240" y="3068640"/>
            <a:ext cx="1539360" cy="1539360"/>
            <a:chOff x="5853240" y="3068640"/>
            <a:chExt cx="1539360" cy="1539360"/>
          </a:xfrm>
        </p:grpSpPr>
        <p:sp>
          <p:nvSpPr>
            <p:cNvPr id="307" name="CustomShape 3"/>
            <p:cNvSpPr/>
            <p:nvPr/>
          </p:nvSpPr>
          <p:spPr>
            <a:xfrm>
              <a:off x="5997960" y="3213360"/>
              <a:ext cx="1249560" cy="1249560"/>
            </a:xfrm>
            <a:prstGeom prst="ellipse">
              <a:avLst/>
            </a:prstGeom>
            <a:solidFill>
              <a:srgbClr val="000000">
                <a:alpha val="1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6067080" y="3282480"/>
              <a:ext cx="1110960" cy="111096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5"/>
            <p:cNvSpPr/>
            <p:nvPr/>
          </p:nvSpPr>
          <p:spPr>
            <a:xfrm>
              <a:off x="5853240" y="3068640"/>
              <a:ext cx="1539360" cy="153936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0" name="TextShape 6"/>
          <p:cNvSpPr txBox="1"/>
          <p:nvPr/>
        </p:nvSpPr>
        <p:spPr>
          <a:xfrm>
            <a:off x="457200" y="1166040"/>
            <a:ext cx="5220000" cy="68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000000"/>
                </a:solidFill>
                <a:latin typeface="Poppins"/>
                <a:ea typeface="Poppins"/>
              </a:rPr>
              <a:t>Syntax of Map :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Shape 7"/>
          <p:cNvSpPr txBox="1"/>
          <p:nvPr/>
        </p:nvSpPr>
        <p:spPr>
          <a:xfrm>
            <a:off x="1069560" y="1958040"/>
            <a:ext cx="4607640" cy="2617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map(function, iterables)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spcBef>
                <a:spcPts val="601"/>
              </a:spcBef>
              <a:buClr>
                <a:srgbClr val="efefef"/>
              </a:buClr>
              <a:buFont typeface="Poppins Light"/>
              <a:buAutoNum type="arabicPeriod"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Poppins"/>
                <a:ea typeface="Poppins"/>
              </a:rPr>
              <a:t>function</a:t>
            </a:r>
            <a:r>
              <a:rPr b="0" lang="en" sz="16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: It is the transformation function through which all the items of the iterable will be passed.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efefef"/>
              </a:buClr>
              <a:buFont typeface="Poppins Light"/>
              <a:buAutoNum type="arabicPeriod"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Poppins"/>
                <a:ea typeface="Poppins"/>
              </a:rPr>
              <a:t>iterables</a:t>
            </a:r>
            <a:r>
              <a:rPr b="0" lang="en" sz="16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: It is the iterable (sequence, collection like list or tuple) that you want to map.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TextShape 8"/>
          <p:cNvSpPr txBox="1"/>
          <p:nvPr/>
        </p:nvSpPr>
        <p:spPr>
          <a:xfrm>
            <a:off x="8555760" y="4576320"/>
            <a:ext cx="4352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30D8352F-425B-45EB-9ADB-5C705E72D96B}" type="slidenum">
              <a:rPr b="1" lang="en" sz="10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grpSp>
        <p:nvGrpSpPr>
          <p:cNvPr id="313" name="Group 9"/>
          <p:cNvGrpSpPr/>
          <p:nvPr/>
        </p:nvGrpSpPr>
        <p:grpSpPr>
          <a:xfrm>
            <a:off x="6438240" y="3653640"/>
            <a:ext cx="369000" cy="369000"/>
            <a:chOff x="6438240" y="3653640"/>
            <a:chExt cx="369000" cy="369000"/>
          </a:xfrm>
        </p:grpSpPr>
        <p:sp>
          <p:nvSpPr>
            <p:cNvPr id="314" name="CustomShape 10"/>
            <p:cNvSpPr/>
            <p:nvPr/>
          </p:nvSpPr>
          <p:spPr>
            <a:xfrm>
              <a:off x="6438240" y="3864960"/>
              <a:ext cx="157680" cy="15768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11"/>
            <p:cNvSpPr/>
            <p:nvPr/>
          </p:nvSpPr>
          <p:spPr>
            <a:xfrm>
              <a:off x="6659640" y="3653640"/>
              <a:ext cx="147600" cy="14760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12"/>
            <p:cNvSpPr/>
            <p:nvPr/>
          </p:nvSpPr>
          <p:spPr>
            <a:xfrm>
              <a:off x="6495840" y="3710160"/>
              <a:ext cx="254520" cy="25452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13"/>
            <p:cNvSpPr/>
            <p:nvPr/>
          </p:nvSpPr>
          <p:spPr>
            <a:xfrm>
              <a:off x="6612480" y="3745080"/>
              <a:ext cx="41760" cy="4176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57200" y="1166040"/>
            <a:ext cx="5220000" cy="68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000000"/>
                </a:solidFill>
                <a:latin typeface="Poppins"/>
                <a:ea typeface="Poppins"/>
              </a:rPr>
              <a:t>Example 1: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8555760" y="4576320"/>
            <a:ext cx="4352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1FC758F9-A25A-446F-BEA4-E89FDF24319C}" type="slidenum">
              <a:rPr b="1" lang="en" sz="10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2280240" y="1810440"/>
            <a:ext cx="4196160" cy="32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def multiply(i):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    </a:t>
            </a: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return i * i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# Using the map function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x = map(multiply, (3, 5, 7, 11, 13))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print(list(x))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000000"/>
                </a:solidFill>
                <a:latin typeface="Poppins"/>
                <a:ea typeface="Poppins"/>
              </a:rPr>
              <a:t>OUTPUT</a:t>
            </a: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 : [9,25,49,121,169]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1166040"/>
            <a:ext cx="6638400" cy="68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000000"/>
                </a:solidFill>
                <a:latin typeface="Poppins"/>
                <a:ea typeface="Poppins"/>
              </a:rPr>
              <a:t>Map and for loop difference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8555760" y="4576320"/>
            <a:ext cx="4352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859A1F11-CC67-4774-A3CF-C479E23523D9}" type="slidenum">
              <a:rPr b="1" lang="en" sz="10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069560" y="1958040"/>
            <a:ext cx="2236320" cy="261792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</a:rPr>
              <a:t>num = [3, 5, 7, 11, 13]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</a:rPr>
              <a:t>mul = []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</a:rPr>
              <a:t>for n in num: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</a:rPr>
              <a:t>    </a:t>
            </a:r>
            <a:r>
              <a:rPr b="0" lang="en" sz="1200" spc="-1" strike="noStrike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</a:rPr>
              <a:t>mul.append(n ** 2)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</a:rPr>
              <a:t>print (mul)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</a:tabLst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Shape 4"/>
          <p:cNvSpPr txBox="1"/>
          <p:nvPr/>
        </p:nvSpPr>
        <p:spPr>
          <a:xfrm>
            <a:off x="4008960" y="1928880"/>
            <a:ext cx="2236320" cy="261792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tIns="91440" bIns="91440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</a:rPr>
              <a:t>def mul(i):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</a:rPr>
              <a:t>    </a:t>
            </a:r>
            <a:r>
              <a:rPr b="0" lang="en" sz="1200" spc="-1" strike="noStrike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</a:rPr>
              <a:t>return i * i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</a:rPr>
              <a:t>num = (3, 5, 7, 11, 13)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</a:rPr>
              <a:t>resu = map(mul, num)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</a:rPr>
              <a:t>print(resu)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</a:rPr>
              <a:t>mul_output = list(resu)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</a:rPr>
              <a:t>print(mul_output)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57200" y="1166040"/>
            <a:ext cx="8534160" cy="1069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000000"/>
                </a:solidFill>
                <a:latin typeface="Poppins"/>
                <a:ea typeface="Poppins"/>
              </a:rPr>
              <a:t>Example 2: Map with built in function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8555760" y="4576320"/>
            <a:ext cx="4352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DB11B114-B789-49BF-AADC-D5BEF2734CDF}" type="slidenum">
              <a:rPr b="1" lang="en" sz="10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2520720" y="2560320"/>
            <a:ext cx="4196160" cy="22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example = ["Welcome", "to", "Sem 3"]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x = list(map(len, example))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print(x)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000000"/>
                </a:solidFill>
                <a:latin typeface="Poppins"/>
                <a:ea typeface="Poppins"/>
              </a:rPr>
              <a:t>OUTPUT</a:t>
            </a: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 : [7,2,4]</a:t>
            </a: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457200" y="1166040"/>
            <a:ext cx="8534160" cy="1069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000000"/>
                </a:solidFill>
                <a:latin typeface="Poppins"/>
                <a:ea typeface="Poppins"/>
              </a:rPr>
              <a:t>Example 3: Map with lambda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8555760" y="4576320"/>
            <a:ext cx="435240" cy="43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E504FFD7-5CE4-4050-908B-181FD8FB56A5}" type="slidenum">
              <a:rPr b="1" lang="en" sz="10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2520720" y="2560320"/>
            <a:ext cx="4196160" cy="19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num = (6, 9, 21, 44)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resu = map(lambda i: i + i, num)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print(list(resu))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000000"/>
                </a:solidFill>
                <a:latin typeface="Poppins"/>
                <a:ea typeface="Poppins"/>
              </a:rPr>
              <a:t>OUTPUT</a:t>
            </a:r>
            <a:r>
              <a:rPr b="0" lang="en" sz="1700" spc="-1" strike="noStrike">
                <a:solidFill>
                  <a:srgbClr val="000000"/>
                </a:solidFill>
                <a:latin typeface="Poppins Light"/>
                <a:ea typeface="Poppins Light"/>
              </a:rPr>
              <a:t> : [12,18,42,88]</a:t>
            </a: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2022-10-07T22:23:09Z</dcterms:modified>
  <cp:revision>1</cp:revision>
  <dc:subject/>
  <dc:title/>
</cp:coreProperties>
</file>