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4" r:id="rId8"/>
    <p:sldId id="268" r:id="rId9"/>
    <p:sldId id="26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>
      <p:cViewPr varScale="1">
        <p:scale>
          <a:sx n="78" d="100"/>
          <a:sy n="78" d="100"/>
        </p:scale>
        <p:origin x="10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2499" y="2656902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48398" y="2656902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151" y="801154"/>
            <a:ext cx="5123493" cy="913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13" y="2167768"/>
            <a:ext cx="533717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450" y="6329143"/>
            <a:ext cx="2286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Hardik-Kushwaha/Faculty-Leave-Mgmt-Syste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2912"/>
            <a:ext cx="7973431" cy="6665088"/>
            <a:chOff x="1" y="191579"/>
            <a:chExt cx="7973431" cy="6665088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91579"/>
              <a:ext cx="4120048" cy="135261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38638" y="117183"/>
            <a:ext cx="6719962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	      </a:t>
            </a:r>
            <a:r>
              <a:rPr sz="3200" dirty="0"/>
              <a:t>Project</a:t>
            </a:r>
            <a:r>
              <a:rPr sz="3200" spc="-20" dirty="0"/>
              <a:t> Title</a:t>
            </a:r>
            <a:br>
              <a:rPr lang="en-US" sz="3200" spc="-20" dirty="0"/>
            </a:br>
            <a:r>
              <a:rPr lang="en-US" sz="3200" spc="-20" dirty="0">
                <a:solidFill>
                  <a:schemeClr val="accent5">
                    <a:lumMod val="50000"/>
                  </a:schemeClr>
                </a:solidFill>
              </a:rPr>
              <a:t>Faculty Leave Management System</a:t>
            </a:r>
            <a:br>
              <a:rPr lang="en-US" sz="3600" spc="-20" dirty="0"/>
            </a:br>
            <a:endParaRPr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13082"/>
              </p:ext>
            </p:extLst>
          </p:nvPr>
        </p:nvGraphicFramePr>
        <p:xfrm>
          <a:off x="4395778" y="2004690"/>
          <a:ext cx="7603173" cy="313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773">
                  <a:extLst>
                    <a:ext uri="{9D8B030D-6E8A-4147-A177-3AD203B41FA5}">
                      <a16:colId xmlns:a16="http://schemas.microsoft.com/office/drawing/2014/main" val="1934453205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10376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lang="en-IN" sz="1800" b="1" spc="-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Statement: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The problems are inefficient leave request processing and   difficulty in tracking leave records of faculties.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lang="en-IN" sz="1800" b="1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lang="en-IN" sz="1800" b="1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No.: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pc="-1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SISTec</a:t>
                      </a:r>
                      <a:r>
                        <a:rPr lang="en-US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pc="-1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Btech</a:t>
                      </a:r>
                      <a:r>
                        <a:rPr lang="en-US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/CS/2023/</a:t>
                      </a:r>
                      <a:r>
                        <a:rPr lang="en-US" spc="-1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Minor_project</a:t>
                      </a:r>
                      <a:r>
                        <a:rPr lang="en-US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_||12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25897"/>
                  </a:ext>
                </a:extLst>
              </a:tr>
              <a:tr h="148011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lang="en-IN" sz="1800" b="1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lang="en-IN" sz="1800" b="1" spc="-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Details: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Guide</a:t>
                      </a:r>
                      <a:r>
                        <a:rPr lang="en-IN" sz="1800" b="1" spc="-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Details: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b="0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800" b="0" spc="-1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Meena</a:t>
                      </a:r>
                      <a:r>
                        <a:rPr lang="en-US" sz="1800" b="0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Malik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2958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3305"/>
              </p:ext>
            </p:extLst>
          </p:nvPr>
        </p:nvGraphicFramePr>
        <p:xfrm>
          <a:off x="7100872" y="3368038"/>
          <a:ext cx="4531602" cy="14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15">
                  <a:extLst>
                    <a:ext uri="{9D8B030D-6E8A-4147-A177-3AD203B41FA5}">
                      <a16:colId xmlns:a16="http://schemas.microsoft.com/office/drawing/2014/main" val="1838161911"/>
                    </a:ext>
                  </a:extLst>
                </a:gridCol>
                <a:gridCol w="2653787">
                  <a:extLst>
                    <a:ext uri="{9D8B030D-6E8A-4147-A177-3AD203B41FA5}">
                      <a16:colId xmlns:a16="http://schemas.microsoft.com/office/drawing/2014/main" val="3234614591"/>
                    </a:ext>
                  </a:extLst>
                </a:gridCol>
              </a:tblGrid>
              <a:tr h="3714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0187CS201063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Hardik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Kushwaha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99031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0187CS201066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Harshit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</a:rPr>
                        <a:t>Dongre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4199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0187CS201068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Him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Shrivas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9167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0187CS201094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Mohit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Malviya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5617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2"/>
    </mc:Choice>
    <mc:Fallback xmlns="">
      <p:transition spd="slow" advTm="1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1" y="348517"/>
            <a:ext cx="55214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Idea</a:t>
            </a:r>
            <a:r>
              <a:rPr lang="en-US" sz="4400" b="1" dirty="0">
                <a:latin typeface="Times New Roman"/>
                <a:cs typeface="Times New Roman"/>
              </a:rPr>
              <a:t>/Approach</a:t>
            </a:r>
            <a:r>
              <a:rPr lang="en-US" sz="4400" b="1" spc="-50" dirty="0">
                <a:latin typeface="Times New Roman"/>
                <a:cs typeface="Times New Roman"/>
              </a:rPr>
              <a:t> </a:t>
            </a:r>
            <a:r>
              <a:rPr lang="en-US" sz="4400" b="1" spc="-10" dirty="0">
                <a:latin typeface="Times New Roman"/>
                <a:cs typeface="Times New Roman"/>
              </a:rPr>
              <a:t>Details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120439"/>
            <a:ext cx="5334000" cy="1596591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09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The idea of the faculty leave management system project is to create a web-based application that will applying the process of requesting, approving, and managing leave requests for faculty members. The system will provide a user-friendly interface for both faculty members and administrators to manage leave requests and balances.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400" y="4193943"/>
            <a:ext cx="4572000" cy="2135200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Abstract</a:t>
            </a:r>
            <a:r>
              <a:rPr lang="en-US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: </a:t>
            </a:r>
          </a:p>
          <a:p>
            <a:pPr algn="just">
              <a:lnSpc>
                <a:spcPts val="2090"/>
              </a:lnSpc>
            </a:pPr>
            <a:r>
              <a:rPr lang="en-US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	</a:t>
            </a:r>
            <a:r>
              <a:rPr lang="en-US" sz="16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    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leave management application will allow the users to apply for the leaves through the online mode by specifying a valid reason for the leave. It 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leave requests, approvals, and tracking of leave     balances, aiming to solve the problems of an inefficient leave request processing and difficulty in leave  management for faculties.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5" y="140367"/>
            <a:ext cx="514222" cy="699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771907"/>
            <a:ext cx="2197672" cy="3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90"/>
              </a:lnSpc>
            </a:pPr>
            <a:r>
              <a:rPr lang="en-IN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Idea/</a:t>
            </a:r>
            <a:r>
              <a:rPr lang="en-IN" sz="2400" b="1" spc="-10" dirty="0">
                <a:solidFill>
                  <a:schemeClr val="accent3"/>
                </a:solidFill>
                <a:latin typeface="Times New Roman"/>
                <a:cs typeface="Times New Roman"/>
              </a:rPr>
              <a:t>Solution</a:t>
            </a:r>
            <a:r>
              <a:rPr lang="en-IN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: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47800"/>
            <a:ext cx="2552700" cy="1790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29" y="4043716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slow" advTm="10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1" y="348517"/>
            <a:ext cx="55214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Idea</a:t>
            </a:r>
            <a:r>
              <a:rPr lang="en-US" sz="4400" b="1" dirty="0">
                <a:latin typeface="Times New Roman"/>
                <a:cs typeface="Times New Roman"/>
              </a:rPr>
              <a:t>/Approach</a:t>
            </a:r>
            <a:r>
              <a:rPr lang="en-US" sz="4400" b="1" spc="-50" dirty="0">
                <a:latin typeface="Times New Roman"/>
                <a:cs typeface="Times New Roman"/>
              </a:rPr>
              <a:t> </a:t>
            </a:r>
            <a:r>
              <a:rPr lang="en-US" sz="4400" b="1" spc="-10" dirty="0">
                <a:latin typeface="Times New Roman"/>
                <a:cs typeface="Times New Roman"/>
              </a:rPr>
              <a:t>Details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120439"/>
            <a:ext cx="5334000" cy="250068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09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5" y="140367"/>
            <a:ext cx="514222" cy="699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1960"/>
              </p:ext>
            </p:extLst>
          </p:nvPr>
        </p:nvGraphicFramePr>
        <p:xfrm>
          <a:off x="968573" y="1600198"/>
          <a:ext cx="5203627" cy="3107245"/>
        </p:xfrm>
        <a:graphic>
          <a:graphicData uri="http://schemas.openxmlformats.org/drawingml/2006/table">
            <a:tbl>
              <a:tblPr firstRow="1" bandRow="1"/>
              <a:tblGrid>
                <a:gridCol w="2994894">
                  <a:extLst>
                    <a:ext uri="{9D8B030D-6E8A-4147-A177-3AD203B41FA5}">
                      <a16:colId xmlns:a16="http://schemas.microsoft.com/office/drawing/2014/main" val="560999696"/>
                    </a:ext>
                  </a:extLst>
                </a:gridCol>
                <a:gridCol w="2208733">
                  <a:extLst>
                    <a:ext uri="{9D8B030D-6E8A-4147-A177-3AD203B41FA5}">
                      <a16:colId xmlns:a16="http://schemas.microsoft.com/office/drawing/2014/main" val="3335874036"/>
                    </a:ext>
                  </a:extLst>
                </a:gridCol>
              </a:tblGrid>
              <a:tr h="42500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r>
                        <a:rPr lang="en-US" sz="2000" b="1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technology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453358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18.14.0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757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4.16.1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765571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888944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931700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89363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ES6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13860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1.76.1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133459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21743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63201"/>
            <a:ext cx="3028950" cy="1514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14" y="2457307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0" y="4180062"/>
            <a:ext cx="4180570" cy="21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68068"/>
      </p:ext>
    </p:extLst>
  </p:cSld>
  <p:clrMapOvr>
    <a:masterClrMapping/>
  </p:clrMapOvr>
  <p:transition spd="slow" advTm="80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342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Project</a:t>
            </a:r>
            <a:r>
              <a:rPr sz="3950" spc="-30" dirty="0"/>
              <a:t> </a:t>
            </a:r>
            <a:r>
              <a:rPr sz="3950" spc="-10" dirty="0"/>
              <a:t>Requirements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1025524" y="2280310"/>
            <a:ext cx="3698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unctional</a:t>
            </a:r>
            <a:r>
              <a:rPr sz="2400" b="1" spc="-25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requirements</a:t>
            </a:r>
            <a:endParaRPr lang="en-US" sz="2400" b="1" spc="-10" dirty="0">
              <a:solidFill>
                <a:srgbClr val="7BA655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67" y="2826977"/>
            <a:ext cx="4838700" cy="1859483"/>
          </a:xfrm>
          <a:prstGeom prst="rect">
            <a:avLst/>
          </a:prstGeom>
          <a:ln w="9524">
            <a:noFill/>
          </a:ln>
        </p:spPr>
        <p:txBody>
          <a:bodyPr vert="horz" wrap="square" lIns="0" tIns="10160" rIns="0" bIns="0" rtlCol="0">
            <a:spAutoFit/>
          </a:bodyPr>
          <a:lstStyle/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Leave</a:t>
            </a: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Tracking</a:t>
            </a: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 Leave</a:t>
            </a: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Edit/View Profile</a:t>
            </a:r>
          </a:p>
          <a:p>
            <a:pPr marL="65405"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9024" y="2280310"/>
            <a:ext cx="4498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on</a:t>
            </a:r>
            <a:r>
              <a:rPr lang="en-US" sz="2400" b="1" spc="-15" dirty="0">
                <a:solidFill>
                  <a:srgbClr val="7BA655"/>
                </a:solidFill>
                <a:latin typeface="Times New Roman"/>
                <a:cs typeface="Times New Roman"/>
              </a:rPr>
              <a:t>-F</a:t>
            </a:r>
            <a:r>
              <a:rPr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unctional</a:t>
            </a:r>
            <a:r>
              <a:rPr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 requirements</a:t>
            </a:r>
            <a:endParaRPr sz="2400" b="1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45" y="84871"/>
            <a:ext cx="514222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6049644" y="2826977"/>
            <a:ext cx="404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450" y="1828800"/>
            <a:ext cx="22669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 advTm="6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311" y="472340"/>
            <a:ext cx="5123493" cy="913243"/>
          </a:xfrm>
          <a:prstGeom prst="rect">
            <a:avLst/>
          </a:prstGeom>
        </p:spPr>
        <p:txBody>
          <a:bodyPr vert="horz" wrap="square" lIns="0" tIns="117342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Design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933451" y="2280310"/>
            <a:ext cx="94907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5"/>
                </a:solidFill>
                <a:latin typeface="Times New Roman"/>
                <a:cs typeface="Times New Roman"/>
              </a:rPr>
              <a:t>ER</a:t>
            </a:r>
            <a:r>
              <a:rPr sz="1800" spc="-15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BA655"/>
                </a:solidFill>
                <a:latin typeface="Times New Roman"/>
                <a:cs typeface="Times New Roman"/>
              </a:rPr>
              <a:t>Diagram</a:t>
            </a:r>
            <a:r>
              <a:rPr sz="1800" spc="-20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3" y="122830"/>
            <a:ext cx="514222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81724"/>
            <a:ext cx="9572625" cy="5619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600" y="1281724"/>
            <a:ext cx="3962400" cy="432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 advTm="85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68" y="491964"/>
            <a:ext cx="5123493" cy="913243"/>
          </a:xfrm>
          <a:prstGeom prst="rect">
            <a:avLst/>
          </a:prstGeom>
        </p:spPr>
        <p:txBody>
          <a:bodyPr vert="horz" wrap="square" lIns="0" tIns="2026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525" y="2280310"/>
            <a:ext cx="276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5"/>
                </a:solidFill>
                <a:latin typeface="Times New Roman"/>
                <a:cs typeface="Times New Roman"/>
              </a:rPr>
              <a:t>Use</a:t>
            </a:r>
            <a:r>
              <a:rPr sz="1800" spc="-20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BA655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BA655"/>
                </a:solidFill>
                <a:latin typeface="Times New Roman"/>
                <a:cs typeface="Times New Roman"/>
              </a:rPr>
              <a:t> Diagram</a:t>
            </a:r>
            <a:r>
              <a:rPr sz="1800" spc="-15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0" y="90203"/>
            <a:ext cx="669215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828800"/>
            <a:ext cx="6934199" cy="4886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91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03" y="816517"/>
            <a:ext cx="5123493" cy="913243"/>
          </a:xfrm>
          <a:prstGeom prst="rect">
            <a:avLst/>
          </a:prstGeom>
        </p:spPr>
        <p:txBody>
          <a:bodyPr vert="horz" wrap="square" lIns="0" tIns="229983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  <a:tabLst>
                <a:tab pos="1900555" algn="l"/>
              </a:tabLst>
            </a:pPr>
            <a:r>
              <a:rPr spc="-10" dirty="0"/>
              <a:t>Project</a:t>
            </a:r>
            <a:r>
              <a:rPr dirty="0"/>
              <a:t>	S</a:t>
            </a:r>
            <a:r>
              <a:rPr lang="en-US" dirty="0"/>
              <a:t>napshots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1" y="2209800"/>
            <a:ext cx="8036379" cy="4518257"/>
          </a:xfrm>
          <a:prstGeom prst="rect">
            <a:avLst/>
          </a:prstGeom>
        </p:spPr>
      </p:pic>
    </p:spTree>
  </p:cSld>
  <p:clrMapOvr>
    <a:masterClrMapping/>
  </p:clrMapOvr>
  <p:transition spd="slow" advTm="342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23CD-786F-E3A1-4A8E-01A4ADD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51" y="801154"/>
            <a:ext cx="7608249" cy="1354217"/>
          </a:xfrm>
        </p:spPr>
        <p:txBody>
          <a:bodyPr/>
          <a:lstStyle/>
          <a:p>
            <a:r>
              <a:rPr lang="en-IN" sz="3600" dirty="0"/>
              <a:t>GitHub</a:t>
            </a:r>
            <a:r>
              <a:rPr lang="en-IN" dirty="0"/>
              <a:t> Repository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F26BC-406D-F174-86DE-D55F069A90C4}"/>
              </a:ext>
            </a:extLst>
          </p:cNvPr>
          <p:cNvSpPr txBox="1"/>
          <p:nvPr/>
        </p:nvSpPr>
        <p:spPr>
          <a:xfrm>
            <a:off x="786581" y="218978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2"/>
              </a:rPr>
              <a:t>GitHub Repository Link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A4D1-7535-9ECC-B3CC-75FD84CB7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85800"/>
            <a:ext cx="3869931" cy="927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30E0A-5D70-5272-7C64-AD2EA25AA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15" y="2271330"/>
            <a:ext cx="3869931" cy="927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3D936-FBEA-CDA4-1C7E-E64E00260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656"/>
            <a:ext cx="3869931" cy="927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2BA81-17C2-FF72-226C-0C73EBD63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86400"/>
            <a:ext cx="3869931" cy="927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D411C-9C7E-C12D-E1D5-2993D2479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486399"/>
            <a:ext cx="3869931" cy="9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70039" y="936"/>
            <a:ext cx="3322320" cy="3321050"/>
            <a:chOff x="8870039" y="936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30" y="1090922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1672469" y="2231038"/>
                  </a:moveTo>
                  <a:lnTo>
                    <a:pt x="0" y="559039"/>
                  </a:lnTo>
                  <a:lnTo>
                    <a:pt x="559196" y="0"/>
                  </a:lnTo>
                  <a:lnTo>
                    <a:pt x="1672469" y="1112959"/>
                  </a:lnTo>
                  <a:lnTo>
                    <a:pt x="1672469" y="223103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765" y="936"/>
              <a:ext cx="1084580" cy="1083945"/>
            </a:xfrm>
            <a:custGeom>
              <a:avLst/>
              <a:gdLst/>
              <a:ahLst/>
              <a:cxnLst/>
              <a:rect l="l" t="t" r="r" b="b"/>
              <a:pathLst>
                <a:path w="1084579" h="1083945">
                  <a:moveTo>
                    <a:pt x="1084234" y="1083930"/>
                  </a:moveTo>
                  <a:lnTo>
                    <a:pt x="0" y="0"/>
                  </a:lnTo>
                  <a:lnTo>
                    <a:pt x="1084234" y="0"/>
                  </a:lnTo>
                  <a:lnTo>
                    <a:pt x="1084234" y="1083930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9" y="936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1090293" y="1089986"/>
                  </a:moveTo>
                  <a:lnTo>
                    <a:pt x="0" y="0"/>
                  </a:lnTo>
                  <a:lnTo>
                    <a:pt x="2181523" y="0"/>
                  </a:lnTo>
                  <a:lnTo>
                    <a:pt x="1090293" y="1089986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22112"/>
            <a:ext cx="6019800" cy="320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41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270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Times New Roman</vt:lpstr>
      <vt:lpstr>Wingdings</vt:lpstr>
      <vt:lpstr>Office Theme</vt:lpstr>
      <vt:lpstr>       Project Title Faculty Leave Management System </vt:lpstr>
      <vt:lpstr>PowerPoint Presentation</vt:lpstr>
      <vt:lpstr>PowerPoint Presentation</vt:lpstr>
      <vt:lpstr>Project Requirements</vt:lpstr>
      <vt:lpstr>Design</vt:lpstr>
      <vt:lpstr>Design</vt:lpstr>
      <vt:lpstr>Project Snapshots</vt:lpstr>
      <vt:lpstr>GitHub Repository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Mohit Malviya</dc:creator>
  <cp:lastModifiedBy>Harshit Dongre</cp:lastModifiedBy>
  <cp:revision>42</cp:revision>
  <dcterms:created xsi:type="dcterms:W3CDTF">2023-03-14T14:29:13Z</dcterms:created>
  <dcterms:modified xsi:type="dcterms:W3CDTF">2023-03-17T10:22:41Z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