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7d65a8b279_1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7d65a8b279_1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9290ca3f0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9290ca3f0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b0caa6f57c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b0caa6f57c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6550" lvl="0" marL="457200" rtl="0" algn="just">
              <a:lnSpc>
                <a:spcPct val="150000"/>
              </a:lnSpc>
              <a:spcBef>
                <a:spcPts val="0"/>
              </a:spcBef>
              <a:spcAft>
                <a:spcPts val="0"/>
              </a:spcAft>
              <a:buClr>
                <a:schemeClr val="dk1"/>
              </a:buClr>
              <a:buSzPts val="1700"/>
              <a:buFont typeface="Times New Roman"/>
              <a:buChar char="❖"/>
            </a:pPr>
            <a:r>
              <a:rPr lang="en-GB" sz="1700">
                <a:solidFill>
                  <a:schemeClr val="dk1"/>
                </a:solidFill>
                <a:latin typeface="Times New Roman"/>
                <a:ea typeface="Times New Roman"/>
                <a:cs typeface="Times New Roman"/>
                <a:sym typeface="Times New Roman"/>
              </a:rPr>
              <a:t>So this study is contribute to a solid opportunity to convert casual riders into members, Rather than creating a marketing campaign that targets all new customers.</a:t>
            </a:r>
            <a:endParaRPr sz="6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b0caa6f57c_0_2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b0caa6f57c_0_2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b0caa6f57c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b0caa6f57c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9250" lvl="0" marL="457200" rtl="0" algn="just">
              <a:spcBef>
                <a:spcPts val="0"/>
              </a:spcBef>
              <a:spcAft>
                <a:spcPts val="0"/>
              </a:spcAft>
              <a:buClr>
                <a:schemeClr val="dk1"/>
              </a:buClr>
              <a:buSzPts val="1900"/>
              <a:buFont typeface="Nunito"/>
              <a:buChar char="❖"/>
            </a:pPr>
            <a:r>
              <a:rPr lang="en-GB" sz="1900">
                <a:solidFill>
                  <a:schemeClr val="dk1"/>
                </a:solidFill>
                <a:latin typeface="Nunito"/>
                <a:ea typeface="Nunito"/>
                <a:cs typeface="Nunito"/>
                <a:sym typeface="Nunito"/>
              </a:rPr>
              <a:t>Data used for this analysis is, 1st quarter of 2020 and only for Docked type of bike</a:t>
            </a:r>
            <a:endParaRPr sz="1900">
              <a:solidFill>
                <a:schemeClr val="dk1"/>
              </a:solidFill>
              <a:latin typeface="Nunito"/>
              <a:ea typeface="Nunito"/>
              <a:cs typeface="Nunito"/>
              <a:sym typeface="Nunito"/>
            </a:endParaRPr>
          </a:p>
          <a:p>
            <a:pPr indent="-349250" lvl="0" marL="457200" rtl="0" algn="just">
              <a:spcBef>
                <a:spcPts val="0"/>
              </a:spcBef>
              <a:spcAft>
                <a:spcPts val="0"/>
              </a:spcAft>
              <a:buClr>
                <a:schemeClr val="dk1"/>
              </a:buClr>
              <a:buSzPts val="1900"/>
              <a:buFont typeface="Nunito"/>
              <a:buChar char="❖"/>
            </a:pPr>
            <a:r>
              <a:rPr lang="en-GB" sz="1900">
                <a:solidFill>
                  <a:schemeClr val="dk1"/>
                </a:solidFill>
                <a:latin typeface="Nunito"/>
                <a:ea typeface="Nunito"/>
                <a:cs typeface="Nunito"/>
                <a:sym typeface="Nunito"/>
              </a:rPr>
              <a:t>1st three month of the year in Chicago has coldest, windy weather. So this also affect the uses of the bike.  </a:t>
            </a:r>
            <a:endParaRPr sz="1900">
              <a:solidFill>
                <a:schemeClr val="dk1"/>
              </a:solidFill>
              <a:latin typeface="Nunito"/>
              <a:ea typeface="Nunito"/>
              <a:cs typeface="Nunito"/>
              <a:sym typeface="Nunito"/>
            </a:endParaRPr>
          </a:p>
          <a:p>
            <a:pPr indent="-349250" lvl="0" marL="457200" rtl="0" algn="just">
              <a:spcBef>
                <a:spcPts val="0"/>
              </a:spcBef>
              <a:spcAft>
                <a:spcPts val="0"/>
              </a:spcAft>
              <a:buClr>
                <a:schemeClr val="dk1"/>
              </a:buClr>
              <a:buSzPts val="1900"/>
              <a:buFont typeface="Nunito"/>
              <a:buChar char="❖"/>
            </a:pPr>
            <a:r>
              <a:rPr lang="en-GB" sz="1900">
                <a:solidFill>
                  <a:schemeClr val="dk1"/>
                </a:solidFill>
                <a:latin typeface="Nunito"/>
                <a:ea typeface="Nunito"/>
                <a:cs typeface="Nunito"/>
                <a:sym typeface="Nunito"/>
              </a:rPr>
              <a:t>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b0caa6f57c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b0caa6f57c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b0caa6f57c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b0caa6f57c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b0caa6f57c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b0caa6f57c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b0caa6f57c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b0caa6f57c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nvSpPr>
        <p:spPr>
          <a:xfrm>
            <a:off x="511050" y="2924375"/>
            <a:ext cx="4871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lt1"/>
                </a:solidFill>
                <a:highlight>
                  <a:srgbClr val="699B9B"/>
                </a:highlight>
                <a:latin typeface="Times New Roman"/>
                <a:ea typeface="Times New Roman"/>
                <a:cs typeface="Times New Roman"/>
                <a:sym typeface="Times New Roman"/>
              </a:rPr>
              <a:t>Author : Hardikkumar Malaviya</a:t>
            </a:r>
            <a:endParaRPr b="1" sz="2000">
              <a:solidFill>
                <a:schemeClr val="lt1"/>
              </a:solidFill>
              <a:highlight>
                <a:srgbClr val="699B9B"/>
              </a:highlight>
              <a:latin typeface="Times New Roman"/>
              <a:ea typeface="Times New Roman"/>
              <a:cs typeface="Times New Roman"/>
              <a:sym typeface="Times New Roman"/>
            </a:endParaRPr>
          </a:p>
          <a:p>
            <a:pPr indent="0" lvl="0" marL="0" rtl="0" algn="l">
              <a:spcBef>
                <a:spcPts val="0"/>
              </a:spcBef>
              <a:spcAft>
                <a:spcPts val="0"/>
              </a:spcAft>
              <a:buNone/>
            </a:pPr>
            <a:r>
              <a:rPr b="1" lang="en-GB" sz="2000">
                <a:solidFill>
                  <a:schemeClr val="lt1"/>
                </a:solidFill>
                <a:highlight>
                  <a:srgbClr val="699B9B"/>
                </a:highlight>
                <a:latin typeface="Times New Roman"/>
                <a:ea typeface="Times New Roman"/>
                <a:cs typeface="Times New Roman"/>
                <a:sym typeface="Times New Roman"/>
              </a:rPr>
              <a:t>Date : 01/17/2024</a:t>
            </a:r>
            <a:endParaRPr b="1" sz="2000">
              <a:solidFill>
                <a:schemeClr val="lt1"/>
              </a:solidFill>
              <a:highlight>
                <a:srgbClr val="699B9B"/>
              </a:highlight>
              <a:latin typeface="Times New Roman"/>
              <a:ea typeface="Times New Roman"/>
              <a:cs typeface="Times New Roman"/>
              <a:sym typeface="Times New Roman"/>
            </a:endParaRPr>
          </a:p>
        </p:txBody>
      </p:sp>
      <p:sp>
        <p:nvSpPr>
          <p:cNvPr id="278" name="Google Shape;278;p13"/>
          <p:cNvSpPr txBox="1"/>
          <p:nvPr/>
        </p:nvSpPr>
        <p:spPr>
          <a:xfrm>
            <a:off x="511050" y="689625"/>
            <a:ext cx="8121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4200">
                <a:solidFill>
                  <a:schemeClr val="lt1"/>
                </a:solidFill>
                <a:highlight>
                  <a:srgbClr val="699B9B"/>
                </a:highlight>
                <a:latin typeface="Times New Roman"/>
                <a:ea typeface="Times New Roman"/>
                <a:cs typeface="Times New Roman"/>
                <a:sym typeface="Times New Roman"/>
              </a:rPr>
              <a:t>Cyclistic Bike-Share : How does a company navigate speedy success</a:t>
            </a:r>
            <a:r>
              <a:rPr b="1" lang="en-GB" sz="4200">
                <a:solidFill>
                  <a:schemeClr val="lt1"/>
                </a:solidFill>
                <a:highlight>
                  <a:srgbClr val="699B9B"/>
                </a:highlight>
                <a:latin typeface="Times New Roman"/>
                <a:ea typeface="Times New Roman"/>
                <a:cs typeface="Times New Roman"/>
                <a:sym typeface="Times New Roman"/>
              </a:rPr>
              <a:t>?</a:t>
            </a:r>
            <a:r>
              <a:rPr b="1" lang="en-GB" sz="4200">
                <a:solidFill>
                  <a:schemeClr val="lt1"/>
                </a:solidFill>
                <a:highlight>
                  <a:srgbClr val="699B9B"/>
                </a:highlight>
                <a:latin typeface="Times New Roman"/>
                <a:ea typeface="Times New Roman"/>
                <a:cs typeface="Times New Roman"/>
                <a:sym typeface="Times New Roman"/>
              </a:rPr>
              <a:t> </a:t>
            </a:r>
            <a:endParaRPr b="1" sz="4700">
              <a:solidFill>
                <a:schemeClr val="lt1"/>
              </a:solidFill>
              <a:highlight>
                <a:srgbClr val="699B9B"/>
              </a:highlight>
              <a:latin typeface="Times New Roman"/>
              <a:ea typeface="Times New Roman"/>
              <a:cs typeface="Times New Roman"/>
              <a:sym typeface="Times New Roman"/>
            </a:endParaRPr>
          </a:p>
        </p:txBody>
      </p:sp>
      <p:cxnSp>
        <p:nvCxnSpPr>
          <p:cNvPr id="279" name="Google Shape;279;p13"/>
          <p:cNvCxnSpPr/>
          <p:nvPr/>
        </p:nvCxnSpPr>
        <p:spPr>
          <a:xfrm>
            <a:off x="590400" y="2321150"/>
            <a:ext cx="7963200" cy="0"/>
          </a:xfrm>
          <a:prstGeom prst="straightConnector1">
            <a:avLst/>
          </a:prstGeom>
          <a:noFill/>
          <a:ln cap="flat" cmpd="sng" w="28575">
            <a:solidFill>
              <a:srgbClr val="134F5C"/>
            </a:solidFill>
            <a:prstDash val="solid"/>
            <a:round/>
            <a:headEnd len="med" w="med" type="none"/>
            <a:tailEnd len="med" w="med" type="none"/>
          </a:ln>
        </p:spPr>
      </p:cxnSp>
      <p:pic>
        <p:nvPicPr>
          <p:cNvPr id="280" name="Google Shape;280;p13"/>
          <p:cNvPicPr preferRelativeResize="0"/>
          <p:nvPr/>
        </p:nvPicPr>
        <p:blipFill>
          <a:blip r:embed="rId3">
            <a:alphaModFix/>
          </a:blip>
          <a:stretch>
            <a:fillRect/>
          </a:stretch>
        </p:blipFill>
        <p:spPr>
          <a:xfrm>
            <a:off x="3772775" y="2475163"/>
            <a:ext cx="2745105" cy="2671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2"/>
          <p:cNvSpPr txBox="1"/>
          <p:nvPr>
            <p:ph type="ctrTitle"/>
          </p:nvPr>
        </p:nvSpPr>
        <p:spPr>
          <a:xfrm>
            <a:off x="1332600" y="1603950"/>
            <a:ext cx="6478800" cy="193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7300">
                <a:highlight>
                  <a:schemeClr val="accent3"/>
                </a:highlight>
                <a:latin typeface="Times New Roman"/>
                <a:ea typeface="Times New Roman"/>
                <a:cs typeface="Times New Roman"/>
                <a:sym typeface="Times New Roman"/>
              </a:rPr>
              <a:t>Thank You!</a:t>
            </a:r>
            <a:endParaRPr sz="7300">
              <a:highlight>
                <a:schemeClr val="accent3"/>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type="ctrTitle"/>
          </p:nvPr>
        </p:nvSpPr>
        <p:spPr>
          <a:xfrm>
            <a:off x="590400" y="238600"/>
            <a:ext cx="7730100" cy="6363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GB" sz="2500">
                <a:highlight>
                  <a:srgbClr val="699B9B"/>
                </a:highlight>
                <a:latin typeface="Times New Roman"/>
                <a:ea typeface="Times New Roman"/>
                <a:cs typeface="Times New Roman"/>
                <a:sym typeface="Times New Roman"/>
              </a:rPr>
              <a:t>Summary:</a:t>
            </a:r>
            <a:r>
              <a:rPr b="0" lang="en-GB" sz="2500">
                <a:highlight>
                  <a:srgbClr val="699B9B"/>
                </a:highlight>
                <a:latin typeface="Times New Roman"/>
                <a:ea typeface="Times New Roman"/>
                <a:cs typeface="Times New Roman"/>
                <a:sym typeface="Times New Roman"/>
              </a:rPr>
              <a:t> </a:t>
            </a:r>
            <a:endParaRPr sz="2500">
              <a:highlight>
                <a:srgbClr val="699B9B"/>
              </a:highlight>
              <a:latin typeface="Times New Roman"/>
              <a:ea typeface="Times New Roman"/>
              <a:cs typeface="Times New Roman"/>
              <a:sym typeface="Times New Roman"/>
            </a:endParaRPr>
          </a:p>
        </p:txBody>
      </p:sp>
      <p:sp>
        <p:nvSpPr>
          <p:cNvPr id="286" name="Google Shape;286;p14"/>
          <p:cNvSpPr txBox="1"/>
          <p:nvPr>
            <p:ph idx="1" type="subTitle"/>
          </p:nvPr>
        </p:nvSpPr>
        <p:spPr>
          <a:xfrm>
            <a:off x="590550" y="1144750"/>
            <a:ext cx="7963200" cy="3829800"/>
          </a:xfrm>
          <a:prstGeom prst="rect">
            <a:avLst/>
          </a:prstGeom>
        </p:spPr>
        <p:txBody>
          <a:bodyPr anchorCtr="0" anchor="t" bIns="91425" lIns="91425" spcFirstLastPara="1" rIns="91425" wrap="square" tIns="91425">
            <a:normAutofit fontScale="25000" lnSpcReduction="20000"/>
          </a:bodyPr>
          <a:lstStyle/>
          <a:p>
            <a:pPr indent="-368300" lvl="0" marL="457200" rtl="0" algn="just">
              <a:lnSpc>
                <a:spcPct val="115000"/>
              </a:lnSpc>
              <a:spcBef>
                <a:spcPts val="0"/>
              </a:spcBef>
              <a:spcAft>
                <a:spcPts val="0"/>
              </a:spcAft>
              <a:buSzPct val="100000"/>
              <a:buFont typeface="Times New Roman"/>
              <a:buChar char="❖"/>
            </a:pPr>
            <a:r>
              <a:rPr lang="en-GB" sz="8800">
                <a:highlight>
                  <a:srgbClr val="699B9B"/>
                </a:highlight>
                <a:latin typeface="Times New Roman"/>
                <a:ea typeface="Times New Roman"/>
                <a:cs typeface="Times New Roman"/>
                <a:sym typeface="Times New Roman"/>
              </a:rPr>
              <a:t>About the company :</a:t>
            </a:r>
            <a:endParaRPr sz="8800">
              <a:highlight>
                <a:srgbClr val="699B9B"/>
              </a:highlight>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8800">
              <a:highlight>
                <a:srgbClr val="699B9B"/>
              </a:highlight>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rPr lang="en-GB" sz="8800">
                <a:highlight>
                  <a:srgbClr val="699B9B"/>
                </a:highlight>
                <a:latin typeface="Times New Roman"/>
                <a:ea typeface="Times New Roman"/>
                <a:cs typeface="Times New Roman"/>
                <a:sym typeface="Times New Roman"/>
              </a:rPr>
              <a:t>Cyclistic launched a successful bike-share offering in 2016. Since then, the program has grown to a </a:t>
            </a:r>
            <a:r>
              <a:rPr lang="en-GB" sz="8800">
                <a:highlight>
                  <a:srgbClr val="699B9B"/>
                </a:highlight>
                <a:latin typeface="Times New Roman"/>
                <a:ea typeface="Times New Roman"/>
                <a:cs typeface="Times New Roman"/>
                <a:sym typeface="Times New Roman"/>
              </a:rPr>
              <a:t>fleet</a:t>
            </a:r>
            <a:r>
              <a:rPr lang="en-GB" sz="8800">
                <a:highlight>
                  <a:srgbClr val="699B9B"/>
                </a:highlight>
                <a:latin typeface="Times New Roman"/>
                <a:ea typeface="Times New Roman"/>
                <a:cs typeface="Times New Roman"/>
                <a:sym typeface="Times New Roman"/>
              </a:rPr>
              <a:t> of 5,824 bicycles that are geotracked and locked into a network of 692 stations across Chicago. The bikes can be unlocked from one station and returned to any other station in the system anytime.</a:t>
            </a:r>
            <a:endParaRPr sz="8800">
              <a:highlight>
                <a:srgbClr val="699B9B"/>
              </a:highlight>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8800">
              <a:highlight>
                <a:srgbClr val="699B9B"/>
              </a:highlight>
              <a:latin typeface="Times New Roman"/>
              <a:ea typeface="Times New Roman"/>
              <a:cs typeface="Times New Roman"/>
              <a:sym typeface="Times New Roman"/>
            </a:endParaRPr>
          </a:p>
          <a:p>
            <a:pPr indent="-368300" lvl="0" marL="457200" rtl="0" algn="just">
              <a:lnSpc>
                <a:spcPct val="115000"/>
              </a:lnSpc>
              <a:spcBef>
                <a:spcPts val="0"/>
              </a:spcBef>
              <a:spcAft>
                <a:spcPts val="0"/>
              </a:spcAft>
              <a:buSzPct val="100000"/>
              <a:buFont typeface="Times New Roman"/>
              <a:buChar char="❖"/>
            </a:pPr>
            <a:r>
              <a:rPr lang="en-GB" sz="8800">
                <a:highlight>
                  <a:srgbClr val="699B9B"/>
                </a:highlight>
                <a:latin typeface="Times New Roman"/>
                <a:ea typeface="Times New Roman"/>
                <a:cs typeface="Times New Roman"/>
                <a:sym typeface="Times New Roman"/>
              </a:rPr>
              <a:t>Customers who purchase single-ride or full-day passes are referred to as casual riders. Customers who purchase annual memberships are Cyclistic members. </a:t>
            </a:r>
            <a:endParaRPr sz="8800">
              <a:highlight>
                <a:srgbClr val="699B9B"/>
              </a:highlight>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7200">
              <a:highlight>
                <a:srgbClr val="699B9B"/>
              </a:highlight>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rPr lang="en-GB" sz="7200">
                <a:solidFill>
                  <a:srgbClr val="000000"/>
                </a:solidFill>
                <a:highlight>
                  <a:srgbClr val="699B9B"/>
                </a:highlight>
                <a:latin typeface="Times New Roman"/>
                <a:ea typeface="Times New Roman"/>
                <a:cs typeface="Times New Roman"/>
                <a:sym typeface="Times New Roman"/>
              </a:rPr>
              <a:t>	</a:t>
            </a:r>
            <a:r>
              <a:rPr lang="en-GB" sz="2342">
                <a:solidFill>
                  <a:srgbClr val="FF9900"/>
                </a:solidFill>
                <a:highlight>
                  <a:srgbClr val="699B9B"/>
                </a:highlight>
                <a:latin typeface="Times New Roman"/>
                <a:ea typeface="Times New Roman"/>
                <a:cs typeface="Times New Roman"/>
                <a:sym typeface="Times New Roman"/>
              </a:rPr>
              <a:t>	</a:t>
            </a:r>
            <a:r>
              <a:rPr lang="en-GB" sz="2342">
                <a:solidFill>
                  <a:srgbClr val="000000"/>
                </a:solidFill>
                <a:highlight>
                  <a:srgbClr val="699B9B"/>
                </a:highlight>
                <a:latin typeface="Times New Roman"/>
                <a:ea typeface="Times New Roman"/>
                <a:cs typeface="Times New Roman"/>
                <a:sym typeface="Times New Roman"/>
              </a:rPr>
              <a:t>					 							</a:t>
            </a:r>
            <a:endParaRPr sz="2342">
              <a:solidFill>
                <a:srgbClr val="000000"/>
              </a:solidFill>
              <a:highlight>
                <a:srgbClr val="699B9B"/>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GB" sz="1100">
                <a:solidFill>
                  <a:srgbClr val="000000"/>
                </a:solidFill>
                <a:highlight>
                  <a:srgbClr val="699B9B"/>
                </a:highlight>
                <a:latin typeface="Arial"/>
                <a:ea typeface="Arial"/>
                <a:cs typeface="Arial"/>
                <a:sym typeface="Arial"/>
              </a:rPr>
              <a:t>			</a:t>
            </a:r>
            <a:endParaRPr sz="1100">
              <a:solidFill>
                <a:srgbClr val="000000"/>
              </a:solidFill>
              <a:highlight>
                <a:srgbClr val="699B9B"/>
              </a:highlight>
              <a:latin typeface="Arial"/>
              <a:ea typeface="Arial"/>
              <a:cs typeface="Arial"/>
              <a:sym typeface="Arial"/>
            </a:endParaRPr>
          </a:p>
          <a:p>
            <a:pPr indent="0" lvl="0" marL="0" rtl="0" algn="l">
              <a:lnSpc>
                <a:spcPct val="150000"/>
              </a:lnSpc>
              <a:spcBef>
                <a:spcPts val="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lnSpc>
                <a:spcPct val="150000"/>
              </a:lnSpc>
              <a:spcBef>
                <a:spcPts val="0"/>
              </a:spcBef>
              <a:spcAft>
                <a:spcPts val="0"/>
              </a:spcAft>
              <a:buNone/>
            </a:pPr>
            <a:r>
              <a:t/>
            </a:r>
            <a:endParaRPr sz="1900">
              <a:latin typeface="Times New Roman"/>
              <a:ea typeface="Times New Roman"/>
              <a:cs typeface="Times New Roman"/>
              <a:sym typeface="Times New Roman"/>
            </a:endParaRPr>
          </a:p>
        </p:txBody>
      </p:sp>
      <p:cxnSp>
        <p:nvCxnSpPr>
          <p:cNvPr id="287" name="Google Shape;287;p14"/>
          <p:cNvCxnSpPr/>
          <p:nvPr/>
        </p:nvCxnSpPr>
        <p:spPr>
          <a:xfrm>
            <a:off x="590400" y="1031475"/>
            <a:ext cx="7963200" cy="0"/>
          </a:xfrm>
          <a:prstGeom prst="straightConnector1">
            <a:avLst/>
          </a:prstGeom>
          <a:noFill/>
          <a:ln cap="flat" cmpd="sng" w="28575">
            <a:solidFill>
              <a:srgbClr val="134F5C"/>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5"/>
          <p:cNvSpPr txBox="1"/>
          <p:nvPr>
            <p:ph type="ctrTitle"/>
          </p:nvPr>
        </p:nvSpPr>
        <p:spPr>
          <a:xfrm>
            <a:off x="590400" y="281900"/>
            <a:ext cx="7730100" cy="6363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GB" sz="2500">
                <a:highlight>
                  <a:srgbClr val="699B9B"/>
                </a:highlight>
                <a:latin typeface="Times New Roman"/>
                <a:ea typeface="Times New Roman"/>
                <a:cs typeface="Times New Roman"/>
                <a:sym typeface="Times New Roman"/>
              </a:rPr>
              <a:t>Hypothesis</a:t>
            </a:r>
            <a:r>
              <a:rPr lang="en-GB" sz="2500">
                <a:highlight>
                  <a:srgbClr val="699B9B"/>
                </a:highlight>
                <a:latin typeface="Times New Roman"/>
                <a:ea typeface="Times New Roman"/>
                <a:cs typeface="Times New Roman"/>
                <a:sym typeface="Times New Roman"/>
              </a:rPr>
              <a:t> and Clear goal:</a:t>
            </a:r>
            <a:r>
              <a:rPr b="0" lang="en-GB" sz="2500">
                <a:highlight>
                  <a:srgbClr val="699B9B"/>
                </a:highlight>
                <a:latin typeface="Times New Roman"/>
                <a:ea typeface="Times New Roman"/>
                <a:cs typeface="Times New Roman"/>
                <a:sym typeface="Times New Roman"/>
              </a:rPr>
              <a:t> </a:t>
            </a:r>
            <a:endParaRPr sz="2500">
              <a:highlight>
                <a:srgbClr val="699B9B"/>
              </a:highlight>
              <a:latin typeface="Times New Roman"/>
              <a:ea typeface="Times New Roman"/>
              <a:cs typeface="Times New Roman"/>
              <a:sym typeface="Times New Roman"/>
            </a:endParaRPr>
          </a:p>
        </p:txBody>
      </p:sp>
      <p:sp>
        <p:nvSpPr>
          <p:cNvPr id="293" name="Google Shape;293;p15"/>
          <p:cNvSpPr txBox="1"/>
          <p:nvPr>
            <p:ph idx="1" type="subTitle"/>
          </p:nvPr>
        </p:nvSpPr>
        <p:spPr>
          <a:xfrm>
            <a:off x="590400" y="1499050"/>
            <a:ext cx="7963200" cy="2600400"/>
          </a:xfrm>
          <a:prstGeom prst="rect">
            <a:avLst/>
          </a:prstGeom>
        </p:spPr>
        <p:txBody>
          <a:bodyPr anchorCtr="0" anchor="t" bIns="91425" lIns="91425" spcFirstLastPara="1" rIns="91425" wrap="square" tIns="91425">
            <a:noAutofit/>
          </a:bodyPr>
          <a:lstStyle/>
          <a:p>
            <a:pPr indent="-374650" lvl="0" marL="457200" rtl="0" algn="just">
              <a:lnSpc>
                <a:spcPct val="100000"/>
              </a:lnSpc>
              <a:spcBef>
                <a:spcPts val="0"/>
              </a:spcBef>
              <a:spcAft>
                <a:spcPts val="0"/>
              </a:spcAft>
              <a:buSzPts val="2300"/>
              <a:buFont typeface="Times New Roman"/>
              <a:buChar char="❖"/>
            </a:pPr>
            <a:r>
              <a:rPr lang="en-GB" sz="2300">
                <a:highlight>
                  <a:srgbClr val="699B9B"/>
                </a:highlight>
                <a:latin typeface="Times New Roman"/>
                <a:ea typeface="Times New Roman"/>
                <a:cs typeface="Times New Roman"/>
                <a:sym typeface="Times New Roman"/>
              </a:rPr>
              <a:t>Hypothesis</a:t>
            </a:r>
            <a:r>
              <a:rPr lang="en-GB" sz="2300">
                <a:highlight>
                  <a:srgbClr val="699B9B"/>
                </a:highlight>
                <a:latin typeface="Times New Roman"/>
                <a:ea typeface="Times New Roman"/>
                <a:cs typeface="Times New Roman"/>
                <a:sym typeface="Times New Roman"/>
              </a:rPr>
              <a:t> is, Maximizing the number of annual members will be key to future growth.</a:t>
            </a:r>
            <a:endParaRPr sz="2300">
              <a:highlight>
                <a:srgbClr val="699B9B"/>
              </a:highlight>
              <a:latin typeface="Times New Roman"/>
              <a:ea typeface="Times New Roman"/>
              <a:cs typeface="Times New Roman"/>
              <a:sym typeface="Times New Roman"/>
            </a:endParaRPr>
          </a:p>
          <a:p>
            <a:pPr indent="0" lvl="0" marL="4114800" rtl="0" algn="just">
              <a:lnSpc>
                <a:spcPct val="100000"/>
              </a:lnSpc>
              <a:spcBef>
                <a:spcPts val="0"/>
              </a:spcBef>
              <a:spcAft>
                <a:spcPts val="0"/>
              </a:spcAft>
              <a:buNone/>
            </a:pPr>
            <a:r>
              <a:t/>
            </a:r>
            <a:endParaRPr sz="2300">
              <a:highlight>
                <a:srgbClr val="699B9B"/>
              </a:highlight>
              <a:latin typeface="Times New Roman"/>
              <a:ea typeface="Times New Roman"/>
              <a:cs typeface="Times New Roman"/>
              <a:sym typeface="Times New Roman"/>
            </a:endParaRPr>
          </a:p>
          <a:p>
            <a:pPr indent="0" lvl="0" marL="4114800" rtl="0" algn="just">
              <a:lnSpc>
                <a:spcPct val="100000"/>
              </a:lnSpc>
              <a:spcBef>
                <a:spcPts val="0"/>
              </a:spcBef>
              <a:spcAft>
                <a:spcPts val="0"/>
              </a:spcAft>
              <a:buNone/>
            </a:pPr>
            <a:r>
              <a:t/>
            </a:r>
            <a:endParaRPr sz="2300">
              <a:highlight>
                <a:srgbClr val="699B9B"/>
              </a:highlight>
              <a:latin typeface="Times New Roman"/>
              <a:ea typeface="Times New Roman"/>
              <a:cs typeface="Times New Roman"/>
              <a:sym typeface="Times New Roman"/>
            </a:endParaRPr>
          </a:p>
          <a:p>
            <a:pPr indent="-374650" lvl="0" marL="457200" rtl="0" algn="just">
              <a:lnSpc>
                <a:spcPct val="100000"/>
              </a:lnSpc>
              <a:spcBef>
                <a:spcPts val="0"/>
              </a:spcBef>
              <a:spcAft>
                <a:spcPts val="0"/>
              </a:spcAft>
              <a:buSzPts val="2300"/>
              <a:buFont typeface="Times New Roman"/>
              <a:buChar char="❖"/>
            </a:pPr>
            <a:r>
              <a:rPr lang="en-GB" sz="2300">
                <a:highlight>
                  <a:srgbClr val="699B9B"/>
                </a:highlight>
                <a:latin typeface="Times New Roman"/>
                <a:ea typeface="Times New Roman"/>
                <a:cs typeface="Times New Roman"/>
                <a:sym typeface="Times New Roman"/>
              </a:rPr>
              <a:t>Goal is to d</a:t>
            </a:r>
            <a:r>
              <a:rPr lang="en-GB" sz="2300">
                <a:highlight>
                  <a:srgbClr val="699B9B"/>
                </a:highlight>
                <a:latin typeface="Times New Roman"/>
                <a:ea typeface="Times New Roman"/>
                <a:cs typeface="Times New Roman"/>
                <a:sym typeface="Times New Roman"/>
              </a:rPr>
              <a:t>esign marketing strategies aimed at converting casual riders into annual members. because cyclistic’s annual members are much more profitable than casual riders.</a:t>
            </a:r>
            <a:endParaRPr sz="2300">
              <a:highlight>
                <a:srgbClr val="699B9B"/>
              </a:highlight>
              <a:latin typeface="Arial"/>
              <a:ea typeface="Arial"/>
              <a:cs typeface="Arial"/>
              <a:sym typeface="Arial"/>
            </a:endParaRPr>
          </a:p>
        </p:txBody>
      </p:sp>
      <p:cxnSp>
        <p:nvCxnSpPr>
          <p:cNvPr id="294" name="Google Shape;294;p15"/>
          <p:cNvCxnSpPr/>
          <p:nvPr/>
        </p:nvCxnSpPr>
        <p:spPr>
          <a:xfrm>
            <a:off x="590400" y="1031475"/>
            <a:ext cx="7963200" cy="0"/>
          </a:xfrm>
          <a:prstGeom prst="straightConnector1">
            <a:avLst/>
          </a:prstGeom>
          <a:noFill/>
          <a:ln cap="flat" cmpd="sng" w="28575">
            <a:solidFill>
              <a:srgbClr val="134F5C"/>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txBox="1"/>
          <p:nvPr>
            <p:ph type="ctrTitle"/>
          </p:nvPr>
        </p:nvSpPr>
        <p:spPr>
          <a:xfrm>
            <a:off x="590400" y="281900"/>
            <a:ext cx="7730100" cy="6363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GB" sz="2500">
                <a:highlight>
                  <a:srgbClr val="699B9B"/>
                </a:highlight>
                <a:latin typeface="Times New Roman"/>
                <a:ea typeface="Times New Roman"/>
                <a:cs typeface="Times New Roman"/>
                <a:sym typeface="Times New Roman"/>
              </a:rPr>
              <a:t>Problem &amp; Analy</a:t>
            </a:r>
            <a:r>
              <a:rPr lang="en-GB" sz="2500">
                <a:highlight>
                  <a:srgbClr val="699B9B"/>
                </a:highlight>
                <a:latin typeface="Times New Roman"/>
                <a:ea typeface="Times New Roman"/>
                <a:cs typeface="Times New Roman"/>
                <a:sym typeface="Times New Roman"/>
              </a:rPr>
              <a:t>sis Task</a:t>
            </a:r>
            <a:r>
              <a:rPr lang="en-GB" sz="2500">
                <a:highlight>
                  <a:srgbClr val="699B9B"/>
                </a:highlight>
                <a:latin typeface="Times New Roman"/>
                <a:ea typeface="Times New Roman"/>
                <a:cs typeface="Times New Roman"/>
                <a:sym typeface="Times New Roman"/>
              </a:rPr>
              <a:t>:</a:t>
            </a:r>
            <a:r>
              <a:rPr b="0" lang="en-GB" sz="2500">
                <a:highlight>
                  <a:srgbClr val="699B9B"/>
                </a:highlight>
                <a:latin typeface="Times New Roman"/>
                <a:ea typeface="Times New Roman"/>
                <a:cs typeface="Times New Roman"/>
                <a:sym typeface="Times New Roman"/>
              </a:rPr>
              <a:t> </a:t>
            </a:r>
            <a:endParaRPr sz="2500">
              <a:highlight>
                <a:srgbClr val="699B9B"/>
              </a:highlight>
              <a:latin typeface="Times New Roman"/>
              <a:ea typeface="Times New Roman"/>
              <a:cs typeface="Times New Roman"/>
              <a:sym typeface="Times New Roman"/>
            </a:endParaRPr>
          </a:p>
        </p:txBody>
      </p:sp>
      <p:sp>
        <p:nvSpPr>
          <p:cNvPr id="300" name="Google Shape;300;p16"/>
          <p:cNvSpPr txBox="1"/>
          <p:nvPr>
            <p:ph idx="1" type="subTitle"/>
          </p:nvPr>
        </p:nvSpPr>
        <p:spPr>
          <a:xfrm>
            <a:off x="590400" y="1205375"/>
            <a:ext cx="7963200" cy="38100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t/>
            </a:r>
            <a:endParaRPr sz="100">
              <a:solidFill>
                <a:srgbClr val="000000"/>
              </a:solidFill>
              <a:latin typeface="Arial"/>
              <a:ea typeface="Arial"/>
              <a:cs typeface="Arial"/>
              <a:sym typeface="Arial"/>
            </a:endParaRPr>
          </a:p>
          <a:p>
            <a:pPr indent="-400050" lvl="0" marL="457200" rtl="0" algn="just">
              <a:lnSpc>
                <a:spcPct val="95000"/>
              </a:lnSpc>
              <a:spcBef>
                <a:spcPts val="1000"/>
              </a:spcBef>
              <a:spcAft>
                <a:spcPts val="0"/>
              </a:spcAft>
              <a:buSzPts val="2700"/>
              <a:buFont typeface="Times New Roman"/>
              <a:buChar char="❖"/>
            </a:pPr>
            <a:r>
              <a:rPr lang="en-GB" sz="2700">
                <a:highlight>
                  <a:srgbClr val="699B9B"/>
                </a:highlight>
                <a:latin typeface="Times New Roman"/>
                <a:ea typeface="Times New Roman"/>
                <a:cs typeface="Times New Roman"/>
                <a:sym typeface="Times New Roman"/>
              </a:rPr>
              <a:t>Problem: Design effective </a:t>
            </a:r>
            <a:r>
              <a:rPr b="1" lang="en-GB" sz="2700">
                <a:highlight>
                  <a:srgbClr val="699B9B"/>
                </a:highlight>
                <a:latin typeface="Times New Roman"/>
                <a:ea typeface="Times New Roman"/>
                <a:cs typeface="Times New Roman"/>
                <a:sym typeface="Times New Roman"/>
              </a:rPr>
              <a:t>marketing strategies</a:t>
            </a:r>
            <a:r>
              <a:rPr lang="en-GB" sz="2700">
                <a:highlight>
                  <a:srgbClr val="699B9B"/>
                </a:highlight>
                <a:latin typeface="Times New Roman"/>
                <a:ea typeface="Times New Roman"/>
                <a:cs typeface="Times New Roman"/>
                <a:sym typeface="Times New Roman"/>
              </a:rPr>
              <a:t> that convert casual customers to annual members </a:t>
            </a:r>
            <a:endParaRPr sz="2700">
              <a:highlight>
                <a:srgbClr val="699B9B"/>
              </a:highlight>
              <a:latin typeface="Times New Roman"/>
              <a:ea typeface="Times New Roman"/>
              <a:cs typeface="Times New Roman"/>
              <a:sym typeface="Times New Roman"/>
            </a:endParaRPr>
          </a:p>
          <a:p>
            <a:pPr indent="0" lvl="0" marL="0" rtl="0" algn="just">
              <a:lnSpc>
                <a:spcPct val="95000"/>
              </a:lnSpc>
              <a:spcBef>
                <a:spcPts val="1000"/>
              </a:spcBef>
              <a:spcAft>
                <a:spcPts val="0"/>
              </a:spcAft>
              <a:buNone/>
            </a:pPr>
            <a:r>
              <a:t/>
            </a:r>
            <a:endParaRPr sz="2700">
              <a:highlight>
                <a:srgbClr val="699B9B"/>
              </a:highlight>
              <a:latin typeface="Times New Roman"/>
              <a:ea typeface="Times New Roman"/>
              <a:cs typeface="Times New Roman"/>
              <a:sym typeface="Times New Roman"/>
            </a:endParaRPr>
          </a:p>
          <a:p>
            <a:pPr indent="-400050" lvl="0" marL="457200" rtl="0" algn="just">
              <a:lnSpc>
                <a:spcPct val="95000"/>
              </a:lnSpc>
              <a:spcBef>
                <a:spcPts val="1000"/>
              </a:spcBef>
              <a:spcAft>
                <a:spcPts val="0"/>
              </a:spcAft>
              <a:buSzPts val="2700"/>
              <a:buFont typeface="Times New Roman"/>
              <a:buChar char="❖"/>
            </a:pPr>
            <a:r>
              <a:rPr lang="en-GB" sz="2700">
                <a:highlight>
                  <a:srgbClr val="699B9B"/>
                </a:highlight>
                <a:latin typeface="Times New Roman"/>
                <a:ea typeface="Times New Roman"/>
                <a:cs typeface="Times New Roman"/>
                <a:sym typeface="Times New Roman"/>
              </a:rPr>
              <a:t>Task: </a:t>
            </a:r>
            <a:r>
              <a:rPr lang="en-GB" sz="2700">
                <a:highlight>
                  <a:srgbClr val="699B9B"/>
                </a:highlight>
                <a:latin typeface="Times New Roman"/>
                <a:ea typeface="Times New Roman"/>
                <a:cs typeface="Times New Roman"/>
                <a:sym typeface="Times New Roman"/>
              </a:rPr>
              <a:t>H</a:t>
            </a:r>
            <a:r>
              <a:rPr lang="en-GB" sz="2700">
                <a:highlight>
                  <a:srgbClr val="699B9B"/>
                </a:highlight>
                <a:latin typeface="Times New Roman"/>
                <a:ea typeface="Times New Roman"/>
                <a:cs typeface="Times New Roman"/>
                <a:sym typeface="Times New Roman"/>
              </a:rPr>
              <a:t>ow </a:t>
            </a:r>
            <a:r>
              <a:rPr b="1" lang="en-GB" sz="2700">
                <a:highlight>
                  <a:srgbClr val="699B9B"/>
                </a:highlight>
                <a:latin typeface="Times New Roman"/>
                <a:ea typeface="Times New Roman"/>
                <a:cs typeface="Times New Roman"/>
                <a:sym typeface="Times New Roman"/>
              </a:rPr>
              <a:t>casual riders</a:t>
            </a:r>
            <a:r>
              <a:rPr lang="en-GB" sz="2700">
                <a:highlight>
                  <a:srgbClr val="699B9B"/>
                </a:highlight>
                <a:latin typeface="Times New Roman"/>
                <a:ea typeface="Times New Roman"/>
                <a:cs typeface="Times New Roman"/>
                <a:sym typeface="Times New Roman"/>
              </a:rPr>
              <a:t> and </a:t>
            </a:r>
            <a:r>
              <a:rPr b="1" lang="en-GB" sz="2700">
                <a:highlight>
                  <a:srgbClr val="699B9B"/>
                </a:highlight>
                <a:latin typeface="Times New Roman"/>
                <a:ea typeface="Times New Roman"/>
                <a:cs typeface="Times New Roman"/>
                <a:sym typeface="Times New Roman"/>
              </a:rPr>
              <a:t>annual members</a:t>
            </a:r>
            <a:r>
              <a:rPr lang="en-GB" sz="2700">
                <a:highlight>
                  <a:srgbClr val="699B9B"/>
                </a:highlight>
                <a:latin typeface="Times New Roman"/>
                <a:ea typeface="Times New Roman"/>
                <a:cs typeface="Times New Roman"/>
                <a:sym typeface="Times New Roman"/>
              </a:rPr>
              <a:t> use Cyclistic bikes differently?</a:t>
            </a:r>
            <a:endParaRPr sz="2700">
              <a:highlight>
                <a:srgbClr val="FFFFFF"/>
              </a:highlight>
              <a:latin typeface="Times New Roman"/>
              <a:ea typeface="Times New Roman"/>
              <a:cs typeface="Times New Roman"/>
              <a:sym typeface="Times New Roman"/>
            </a:endParaRPr>
          </a:p>
        </p:txBody>
      </p:sp>
      <p:cxnSp>
        <p:nvCxnSpPr>
          <p:cNvPr id="301" name="Google Shape;301;p16"/>
          <p:cNvCxnSpPr/>
          <p:nvPr/>
        </p:nvCxnSpPr>
        <p:spPr>
          <a:xfrm>
            <a:off x="590400" y="1031475"/>
            <a:ext cx="7963200" cy="0"/>
          </a:xfrm>
          <a:prstGeom prst="straightConnector1">
            <a:avLst/>
          </a:prstGeom>
          <a:noFill/>
          <a:ln cap="flat" cmpd="sng" w="28575">
            <a:solidFill>
              <a:srgbClr val="134F5C"/>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p17"/>
          <p:cNvPicPr preferRelativeResize="0"/>
          <p:nvPr/>
        </p:nvPicPr>
        <p:blipFill>
          <a:blip r:embed="rId3">
            <a:alphaModFix/>
          </a:blip>
          <a:stretch>
            <a:fillRect/>
          </a:stretch>
        </p:blipFill>
        <p:spPr>
          <a:xfrm>
            <a:off x="1386713" y="127725"/>
            <a:ext cx="6370574" cy="3572701"/>
          </a:xfrm>
          <a:prstGeom prst="rect">
            <a:avLst/>
          </a:prstGeom>
          <a:noFill/>
          <a:ln>
            <a:noFill/>
          </a:ln>
        </p:spPr>
      </p:pic>
      <p:sp>
        <p:nvSpPr>
          <p:cNvPr id="307" name="Google Shape;307;p17"/>
          <p:cNvSpPr txBox="1"/>
          <p:nvPr/>
        </p:nvSpPr>
        <p:spPr>
          <a:xfrm>
            <a:off x="475350" y="3742550"/>
            <a:ext cx="8193300" cy="1291500"/>
          </a:xfrm>
          <a:prstGeom prst="rect">
            <a:avLst/>
          </a:prstGeom>
          <a:noFill/>
          <a:ln>
            <a:noFill/>
          </a:ln>
        </p:spPr>
        <p:txBody>
          <a:bodyPr anchorCtr="0" anchor="t" bIns="91425" lIns="91425" spcFirstLastPara="1" rIns="91425" wrap="square" tIns="91425">
            <a:noAutofit/>
          </a:bodyPr>
          <a:lstStyle/>
          <a:p>
            <a:pPr indent="-349250" lvl="0" marL="457200" rtl="0" algn="just">
              <a:spcBef>
                <a:spcPts val="0"/>
              </a:spcBef>
              <a:spcAft>
                <a:spcPts val="0"/>
              </a:spcAft>
              <a:buClr>
                <a:schemeClr val="lt1"/>
              </a:buClr>
              <a:buSzPts val="1900"/>
              <a:buFont typeface="Nunito"/>
              <a:buChar char="❖"/>
            </a:pPr>
            <a:r>
              <a:rPr lang="en-GB" sz="1900">
                <a:solidFill>
                  <a:schemeClr val="lt1"/>
                </a:solidFill>
                <a:highlight>
                  <a:srgbClr val="699B9B"/>
                </a:highlight>
                <a:latin typeface="Nunito"/>
                <a:ea typeface="Nunito"/>
                <a:cs typeface="Nunito"/>
                <a:sym typeface="Nunito"/>
              </a:rPr>
              <a:t>Data: 1st </a:t>
            </a:r>
            <a:r>
              <a:rPr lang="en-GB" sz="1900">
                <a:solidFill>
                  <a:schemeClr val="lt1"/>
                </a:solidFill>
                <a:highlight>
                  <a:srgbClr val="699B9B"/>
                </a:highlight>
                <a:latin typeface="Nunito"/>
                <a:ea typeface="Nunito"/>
                <a:cs typeface="Nunito"/>
                <a:sym typeface="Nunito"/>
              </a:rPr>
              <a:t>quarter</a:t>
            </a:r>
            <a:r>
              <a:rPr lang="en-GB" sz="1900">
                <a:solidFill>
                  <a:schemeClr val="lt1"/>
                </a:solidFill>
                <a:highlight>
                  <a:srgbClr val="699B9B"/>
                </a:highlight>
                <a:latin typeface="Nunito"/>
                <a:ea typeface="Nunito"/>
                <a:cs typeface="Nunito"/>
                <a:sym typeface="Nunito"/>
              </a:rPr>
              <a:t> of 2020 and only for Docked-bike.  </a:t>
            </a:r>
            <a:endParaRPr sz="1900">
              <a:solidFill>
                <a:schemeClr val="lt1"/>
              </a:solidFill>
              <a:highlight>
                <a:srgbClr val="699B9B"/>
              </a:highlight>
              <a:latin typeface="Nunito"/>
              <a:ea typeface="Nunito"/>
              <a:cs typeface="Nunito"/>
              <a:sym typeface="Nunito"/>
            </a:endParaRPr>
          </a:p>
          <a:p>
            <a:pPr indent="-349250" lvl="0" marL="457200" rtl="0" algn="just">
              <a:spcBef>
                <a:spcPts val="0"/>
              </a:spcBef>
              <a:spcAft>
                <a:spcPts val="0"/>
              </a:spcAft>
              <a:buClr>
                <a:schemeClr val="lt1"/>
              </a:buClr>
              <a:buSzPts val="1900"/>
              <a:buFont typeface="Nunito"/>
              <a:buChar char="❖"/>
            </a:pPr>
            <a:r>
              <a:rPr lang="en-GB" sz="1900">
                <a:solidFill>
                  <a:schemeClr val="lt1"/>
                </a:solidFill>
                <a:highlight>
                  <a:srgbClr val="699B9B"/>
                </a:highlight>
                <a:latin typeface="Nunito"/>
                <a:ea typeface="Nunito"/>
                <a:cs typeface="Nunito"/>
                <a:sym typeface="Nunito"/>
              </a:rPr>
              <a:t>Members uses the bike more compared to the casual customer.</a:t>
            </a:r>
            <a:endParaRPr sz="1900">
              <a:solidFill>
                <a:schemeClr val="lt1"/>
              </a:solidFill>
              <a:highlight>
                <a:srgbClr val="699B9B"/>
              </a:highlight>
              <a:latin typeface="Nunito"/>
              <a:ea typeface="Nunito"/>
              <a:cs typeface="Nunito"/>
              <a:sym typeface="Nunito"/>
            </a:endParaRPr>
          </a:p>
          <a:p>
            <a:pPr indent="-349250" lvl="0" marL="457200" rtl="0" algn="just">
              <a:spcBef>
                <a:spcPts val="0"/>
              </a:spcBef>
              <a:spcAft>
                <a:spcPts val="0"/>
              </a:spcAft>
              <a:buClr>
                <a:schemeClr val="lt1"/>
              </a:buClr>
              <a:buSzPts val="1900"/>
              <a:buFont typeface="Nunito"/>
              <a:buChar char="❖"/>
            </a:pPr>
            <a:r>
              <a:rPr lang="en-GB" sz="1900">
                <a:solidFill>
                  <a:schemeClr val="lt1"/>
                </a:solidFill>
                <a:highlight>
                  <a:srgbClr val="699B9B"/>
                </a:highlight>
                <a:latin typeface="Nunito"/>
                <a:ea typeface="Nunito"/>
                <a:cs typeface="Nunito"/>
                <a:sym typeface="Nunito"/>
              </a:rPr>
              <a:t>Also, Members prefer bike on weekdays (Monday to Friday) where the casual customers  on weekends (Saturday and Sunday).</a:t>
            </a:r>
            <a:endParaRPr sz="1900">
              <a:solidFill>
                <a:schemeClr val="lt1"/>
              </a:solidFill>
              <a:highlight>
                <a:srgbClr val="699B9B"/>
              </a:highlight>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18"/>
          <p:cNvPicPr preferRelativeResize="0"/>
          <p:nvPr/>
        </p:nvPicPr>
        <p:blipFill rotWithShape="1">
          <a:blip r:embed="rId3">
            <a:alphaModFix/>
          </a:blip>
          <a:srcRect b="0" l="0" r="10905" t="0"/>
          <a:stretch/>
        </p:blipFill>
        <p:spPr>
          <a:xfrm>
            <a:off x="1509550" y="263300"/>
            <a:ext cx="5452225" cy="3481626"/>
          </a:xfrm>
          <a:prstGeom prst="rect">
            <a:avLst/>
          </a:prstGeom>
          <a:noFill/>
          <a:ln>
            <a:noFill/>
          </a:ln>
        </p:spPr>
      </p:pic>
      <p:sp>
        <p:nvSpPr>
          <p:cNvPr id="313" name="Google Shape;313;p18"/>
          <p:cNvSpPr txBox="1"/>
          <p:nvPr/>
        </p:nvSpPr>
        <p:spPr>
          <a:xfrm>
            <a:off x="640625" y="3885875"/>
            <a:ext cx="7670700" cy="9861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Clr>
                <a:schemeClr val="lt1"/>
              </a:buClr>
              <a:buSzPts val="2300"/>
              <a:buFont typeface="Times New Roman"/>
              <a:buChar char="❖"/>
            </a:pPr>
            <a:r>
              <a:rPr lang="en-GB" sz="2300">
                <a:solidFill>
                  <a:schemeClr val="lt1"/>
                </a:solidFill>
                <a:highlight>
                  <a:srgbClr val="699B9B"/>
                </a:highlight>
                <a:latin typeface="Times New Roman"/>
                <a:ea typeface="Times New Roman"/>
                <a:cs typeface="Times New Roman"/>
                <a:sym typeface="Times New Roman"/>
              </a:rPr>
              <a:t>Casual customer spent lot longer time per ride than the annual members.</a:t>
            </a:r>
            <a:endParaRPr sz="2300">
              <a:solidFill>
                <a:schemeClr val="lt1"/>
              </a:solidFill>
              <a:highlight>
                <a:srgbClr val="699B9B"/>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19"/>
          <p:cNvPicPr preferRelativeResize="0"/>
          <p:nvPr/>
        </p:nvPicPr>
        <p:blipFill>
          <a:blip r:embed="rId3">
            <a:alphaModFix/>
          </a:blip>
          <a:stretch>
            <a:fillRect/>
          </a:stretch>
        </p:blipFill>
        <p:spPr>
          <a:xfrm>
            <a:off x="1165225" y="188700"/>
            <a:ext cx="6294623" cy="3591599"/>
          </a:xfrm>
          <a:prstGeom prst="rect">
            <a:avLst/>
          </a:prstGeom>
          <a:noFill/>
          <a:ln>
            <a:noFill/>
          </a:ln>
        </p:spPr>
      </p:pic>
      <p:sp>
        <p:nvSpPr>
          <p:cNvPr id="319" name="Google Shape;319;p19"/>
          <p:cNvSpPr txBox="1"/>
          <p:nvPr/>
        </p:nvSpPr>
        <p:spPr>
          <a:xfrm>
            <a:off x="514175" y="3978575"/>
            <a:ext cx="8319600" cy="10032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chemeClr val="lt1"/>
              </a:buClr>
              <a:buSzPts val="2100"/>
              <a:buFont typeface="Times New Roman"/>
              <a:buChar char="❖"/>
            </a:pPr>
            <a:r>
              <a:rPr lang="en-GB" sz="2100">
                <a:solidFill>
                  <a:schemeClr val="lt1"/>
                </a:solidFill>
                <a:highlight>
                  <a:srgbClr val="699B9B"/>
                </a:highlight>
                <a:latin typeface="Times New Roman"/>
                <a:ea typeface="Times New Roman"/>
                <a:cs typeface="Times New Roman"/>
                <a:sym typeface="Times New Roman"/>
              </a:rPr>
              <a:t>Average length of rides for members are almost same for all days.</a:t>
            </a:r>
            <a:endParaRPr sz="2100">
              <a:solidFill>
                <a:schemeClr val="lt1"/>
              </a:solidFill>
              <a:highlight>
                <a:srgbClr val="699B9B"/>
              </a:highlight>
              <a:latin typeface="Times New Roman"/>
              <a:ea typeface="Times New Roman"/>
              <a:cs typeface="Times New Roman"/>
              <a:sym typeface="Times New Roman"/>
            </a:endParaRPr>
          </a:p>
          <a:p>
            <a:pPr indent="-361950" lvl="0" marL="457200" rtl="0" algn="l">
              <a:spcBef>
                <a:spcPts val="0"/>
              </a:spcBef>
              <a:spcAft>
                <a:spcPts val="0"/>
              </a:spcAft>
              <a:buClr>
                <a:schemeClr val="lt1"/>
              </a:buClr>
              <a:buSzPts val="2100"/>
              <a:buFont typeface="Times New Roman"/>
              <a:buChar char="❖"/>
            </a:pPr>
            <a:r>
              <a:rPr lang="en-GB" sz="2100">
                <a:solidFill>
                  <a:schemeClr val="lt1"/>
                </a:solidFill>
                <a:highlight>
                  <a:srgbClr val="699B9B"/>
                </a:highlight>
                <a:latin typeface="Times New Roman"/>
                <a:ea typeface="Times New Roman"/>
                <a:cs typeface="Times New Roman"/>
                <a:sym typeface="Times New Roman"/>
              </a:rPr>
              <a:t>On sunday, Casual customer prefer long trip compare to others days of week. </a:t>
            </a:r>
            <a:endParaRPr sz="2100">
              <a:solidFill>
                <a:schemeClr val="lt1"/>
              </a:solidFill>
              <a:highlight>
                <a:srgbClr val="699B9B"/>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type="ctrTitle"/>
          </p:nvPr>
        </p:nvSpPr>
        <p:spPr>
          <a:xfrm>
            <a:off x="590400" y="281900"/>
            <a:ext cx="7730100" cy="6363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GB" sz="2500">
                <a:highlight>
                  <a:srgbClr val="699B9B"/>
                </a:highlight>
                <a:latin typeface="Times New Roman"/>
                <a:ea typeface="Times New Roman"/>
                <a:cs typeface="Times New Roman"/>
                <a:sym typeface="Times New Roman"/>
              </a:rPr>
              <a:t>Recommendations:</a:t>
            </a:r>
            <a:endParaRPr sz="2500">
              <a:highlight>
                <a:srgbClr val="699B9B"/>
              </a:highlight>
              <a:latin typeface="Times New Roman"/>
              <a:ea typeface="Times New Roman"/>
              <a:cs typeface="Times New Roman"/>
              <a:sym typeface="Times New Roman"/>
            </a:endParaRPr>
          </a:p>
        </p:txBody>
      </p:sp>
      <p:sp>
        <p:nvSpPr>
          <p:cNvPr id="325" name="Google Shape;325;p20"/>
          <p:cNvSpPr txBox="1"/>
          <p:nvPr>
            <p:ph idx="1" type="subTitle"/>
          </p:nvPr>
        </p:nvSpPr>
        <p:spPr>
          <a:xfrm>
            <a:off x="199150" y="1082375"/>
            <a:ext cx="8763000" cy="3978900"/>
          </a:xfrm>
          <a:prstGeom prst="rect">
            <a:avLst/>
          </a:prstGeom>
        </p:spPr>
        <p:txBody>
          <a:bodyPr anchorCtr="0" anchor="t" bIns="91425" lIns="91425" spcFirstLastPara="1" rIns="91425" wrap="square" tIns="91425">
            <a:noAutofit/>
          </a:bodyPr>
          <a:lstStyle/>
          <a:p>
            <a:pPr indent="-349250" lvl="0" marL="457200" rtl="0" algn="just">
              <a:lnSpc>
                <a:spcPct val="100000"/>
              </a:lnSpc>
              <a:spcBef>
                <a:spcPts val="0"/>
              </a:spcBef>
              <a:spcAft>
                <a:spcPts val="0"/>
              </a:spcAft>
              <a:buSzPts val="1900"/>
              <a:buFont typeface="Times New Roman"/>
              <a:buChar char="❖"/>
            </a:pPr>
            <a:r>
              <a:rPr lang="en-GB" sz="1900">
                <a:highlight>
                  <a:srgbClr val="699B9B"/>
                </a:highlight>
                <a:latin typeface="Times New Roman"/>
                <a:ea typeface="Times New Roman"/>
                <a:cs typeface="Times New Roman"/>
                <a:sym typeface="Times New Roman"/>
              </a:rPr>
              <a:t>Introducing plans and promotion on social media that may be more appealing to casual customers for the spring months. Plans could be include rewards system, gift </a:t>
            </a:r>
            <a:r>
              <a:rPr lang="en-GB" sz="1900">
                <a:highlight>
                  <a:srgbClr val="699B9B"/>
                </a:highlight>
                <a:latin typeface="Times New Roman"/>
                <a:ea typeface="Times New Roman"/>
                <a:cs typeface="Times New Roman"/>
                <a:sym typeface="Times New Roman"/>
              </a:rPr>
              <a:t>card</a:t>
            </a:r>
            <a:r>
              <a:rPr lang="en-GB" sz="1900">
                <a:highlight>
                  <a:srgbClr val="699B9B"/>
                </a:highlight>
                <a:latin typeface="Times New Roman"/>
                <a:ea typeface="Times New Roman"/>
                <a:cs typeface="Times New Roman"/>
                <a:sym typeface="Times New Roman"/>
              </a:rPr>
              <a:t> or great deal for newcomers.</a:t>
            </a:r>
            <a:endParaRPr sz="1900">
              <a:highlight>
                <a:srgbClr val="699B9B"/>
              </a:highlight>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1900">
              <a:highlight>
                <a:srgbClr val="699B9B"/>
              </a:highlight>
              <a:latin typeface="Times New Roman"/>
              <a:ea typeface="Times New Roman"/>
              <a:cs typeface="Times New Roman"/>
              <a:sym typeface="Times New Roman"/>
            </a:endParaRPr>
          </a:p>
          <a:p>
            <a:pPr indent="-349250" lvl="0" marL="457200" rtl="0" algn="just">
              <a:lnSpc>
                <a:spcPct val="100000"/>
              </a:lnSpc>
              <a:spcBef>
                <a:spcPts val="0"/>
              </a:spcBef>
              <a:spcAft>
                <a:spcPts val="0"/>
              </a:spcAft>
              <a:buSzPts val="1900"/>
              <a:buFont typeface="Times New Roman"/>
              <a:buChar char="❖"/>
            </a:pPr>
            <a:r>
              <a:rPr lang="en-GB" sz="1900">
                <a:highlight>
                  <a:srgbClr val="699B9B"/>
                </a:highlight>
                <a:latin typeface="Times New Roman"/>
                <a:ea typeface="Times New Roman"/>
                <a:cs typeface="Times New Roman"/>
                <a:sym typeface="Times New Roman"/>
              </a:rPr>
              <a:t>By offering good membership rates in coldest months of the year(1st quarter ). Initially</a:t>
            </a:r>
            <a:r>
              <a:rPr lang="en-GB" sz="1900">
                <a:highlight>
                  <a:srgbClr val="699B9B"/>
                </a:highlight>
                <a:latin typeface="Times New Roman"/>
                <a:ea typeface="Times New Roman"/>
                <a:cs typeface="Times New Roman"/>
                <a:sym typeface="Times New Roman"/>
              </a:rPr>
              <a:t> </a:t>
            </a:r>
            <a:r>
              <a:rPr lang="en-GB" sz="1900">
                <a:highlight>
                  <a:srgbClr val="699B9B"/>
                </a:highlight>
                <a:latin typeface="Times New Roman"/>
                <a:ea typeface="Times New Roman"/>
                <a:cs typeface="Times New Roman"/>
                <a:sym typeface="Times New Roman"/>
              </a:rPr>
              <a:t>targeting</a:t>
            </a:r>
            <a:r>
              <a:rPr lang="en-GB" sz="1900">
                <a:highlight>
                  <a:srgbClr val="699B9B"/>
                </a:highlight>
                <a:latin typeface="Times New Roman"/>
                <a:ea typeface="Times New Roman"/>
                <a:cs typeface="Times New Roman"/>
                <a:sym typeface="Times New Roman"/>
              </a:rPr>
              <a:t> casual customer who only use services on the weekends specifically. </a:t>
            </a:r>
            <a:r>
              <a:rPr lang="en-GB" sz="1900">
                <a:highlight>
                  <a:srgbClr val="699B9B"/>
                </a:highlight>
                <a:latin typeface="Times New Roman"/>
                <a:ea typeface="Times New Roman"/>
                <a:cs typeface="Times New Roman"/>
                <a:sym typeface="Times New Roman"/>
              </a:rPr>
              <a:t>payment structure may be altered in order to make single-use more costly to the casual customers and lowering the annual membership rate.</a:t>
            </a:r>
            <a:endParaRPr sz="1900">
              <a:highlight>
                <a:srgbClr val="699B9B"/>
              </a:highlight>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1900">
              <a:highlight>
                <a:srgbClr val="699B9B"/>
              </a:highlight>
              <a:latin typeface="Times New Roman"/>
              <a:ea typeface="Times New Roman"/>
              <a:cs typeface="Times New Roman"/>
              <a:sym typeface="Times New Roman"/>
            </a:endParaRPr>
          </a:p>
          <a:p>
            <a:pPr indent="-349250" lvl="0" marL="457200" rtl="0" algn="just">
              <a:lnSpc>
                <a:spcPct val="100000"/>
              </a:lnSpc>
              <a:spcBef>
                <a:spcPts val="0"/>
              </a:spcBef>
              <a:spcAft>
                <a:spcPts val="0"/>
              </a:spcAft>
              <a:buSzPts val="1900"/>
              <a:buFont typeface="Times New Roman"/>
              <a:buChar char="❖"/>
            </a:pPr>
            <a:r>
              <a:rPr lang="en-GB" sz="1900">
                <a:highlight>
                  <a:srgbClr val="699B9B"/>
                </a:highlight>
                <a:latin typeface="Times New Roman"/>
                <a:ea typeface="Times New Roman"/>
                <a:cs typeface="Times New Roman"/>
                <a:sym typeface="Times New Roman"/>
              </a:rPr>
              <a:t>Offering membership that can hold </a:t>
            </a:r>
            <a:r>
              <a:rPr lang="en-GB" sz="1900">
                <a:highlight>
                  <a:srgbClr val="699B9B"/>
                </a:highlight>
                <a:latin typeface="Times New Roman"/>
                <a:ea typeface="Times New Roman"/>
                <a:cs typeface="Times New Roman"/>
                <a:sym typeface="Times New Roman"/>
              </a:rPr>
              <a:t>lifelong</a:t>
            </a:r>
            <a:r>
              <a:rPr lang="en-GB" sz="1900">
                <a:highlight>
                  <a:srgbClr val="699B9B"/>
                </a:highlight>
                <a:latin typeface="Times New Roman"/>
                <a:ea typeface="Times New Roman"/>
                <a:cs typeface="Times New Roman"/>
                <a:sym typeface="Times New Roman"/>
              </a:rPr>
              <a:t> rewards point and history to casual riders who don’t use </a:t>
            </a:r>
            <a:r>
              <a:rPr lang="en-GB" sz="1900">
                <a:highlight>
                  <a:srgbClr val="699B9B"/>
                </a:highlight>
                <a:latin typeface="Times New Roman"/>
                <a:ea typeface="Times New Roman"/>
                <a:cs typeface="Times New Roman"/>
                <a:sym typeface="Times New Roman"/>
              </a:rPr>
              <a:t>service</a:t>
            </a:r>
            <a:r>
              <a:rPr lang="en-GB" sz="1900">
                <a:highlight>
                  <a:srgbClr val="699B9B"/>
                </a:highlight>
                <a:latin typeface="Times New Roman"/>
                <a:ea typeface="Times New Roman"/>
                <a:cs typeface="Times New Roman"/>
                <a:sym typeface="Times New Roman"/>
              </a:rPr>
              <a:t> very </a:t>
            </a:r>
            <a:r>
              <a:rPr lang="en-GB" sz="1900">
                <a:highlight>
                  <a:srgbClr val="699B9B"/>
                </a:highlight>
                <a:latin typeface="Times New Roman"/>
                <a:ea typeface="Times New Roman"/>
                <a:cs typeface="Times New Roman"/>
                <a:sym typeface="Times New Roman"/>
              </a:rPr>
              <a:t>often. Also provide membership option that allows borrow  maximum three  bikes at a time on single membership called family plan. Family plan option would offer special discount. </a:t>
            </a:r>
            <a:endParaRPr sz="1900">
              <a:highlight>
                <a:srgbClr val="699B9B"/>
              </a:highlight>
              <a:latin typeface="Times New Roman"/>
              <a:ea typeface="Times New Roman"/>
              <a:cs typeface="Times New Roman"/>
              <a:sym typeface="Times New Roman"/>
            </a:endParaRPr>
          </a:p>
        </p:txBody>
      </p:sp>
      <p:cxnSp>
        <p:nvCxnSpPr>
          <p:cNvPr id="326" name="Google Shape;326;p20"/>
          <p:cNvCxnSpPr/>
          <p:nvPr/>
        </p:nvCxnSpPr>
        <p:spPr>
          <a:xfrm>
            <a:off x="590400" y="1031475"/>
            <a:ext cx="7963200" cy="0"/>
          </a:xfrm>
          <a:prstGeom prst="straightConnector1">
            <a:avLst/>
          </a:prstGeom>
          <a:noFill/>
          <a:ln cap="flat" cmpd="sng" w="28575">
            <a:solidFill>
              <a:srgbClr val="134F5C"/>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type="ctrTitle"/>
          </p:nvPr>
        </p:nvSpPr>
        <p:spPr>
          <a:xfrm>
            <a:off x="450325" y="458775"/>
            <a:ext cx="7730100" cy="5727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GB" sz="2500">
                <a:highlight>
                  <a:srgbClr val="699B9B"/>
                </a:highlight>
                <a:latin typeface="Times New Roman"/>
                <a:ea typeface="Times New Roman"/>
                <a:cs typeface="Times New Roman"/>
                <a:sym typeface="Times New Roman"/>
              </a:rPr>
              <a:t>Things to Consider:</a:t>
            </a:r>
            <a:endParaRPr sz="2500">
              <a:highlight>
                <a:srgbClr val="699B9B"/>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b="0" sz="1300">
              <a:highlight>
                <a:srgbClr val="699B9B"/>
              </a:highlight>
              <a:latin typeface="Times New Roman"/>
              <a:ea typeface="Times New Roman"/>
              <a:cs typeface="Times New Roman"/>
              <a:sym typeface="Times New Roman"/>
            </a:endParaRPr>
          </a:p>
        </p:txBody>
      </p:sp>
      <p:sp>
        <p:nvSpPr>
          <p:cNvPr id="332" name="Google Shape;332;p21"/>
          <p:cNvSpPr txBox="1"/>
          <p:nvPr>
            <p:ph idx="1" type="subTitle"/>
          </p:nvPr>
        </p:nvSpPr>
        <p:spPr>
          <a:xfrm>
            <a:off x="357300" y="1031475"/>
            <a:ext cx="8196300" cy="4051200"/>
          </a:xfrm>
          <a:prstGeom prst="rect">
            <a:avLst/>
          </a:prstGeom>
        </p:spPr>
        <p:txBody>
          <a:bodyPr anchorCtr="0" anchor="t" bIns="91425" lIns="91425" spcFirstLastPara="1" rIns="91425" wrap="square" tIns="91425">
            <a:normAutofit fontScale="25000" lnSpcReduction="20000"/>
          </a:bodyPr>
          <a:lstStyle/>
          <a:p>
            <a:pPr indent="0" lvl="0" marL="0" rtl="0" algn="just">
              <a:lnSpc>
                <a:spcPct val="115000"/>
              </a:lnSpc>
              <a:spcBef>
                <a:spcPts val="0"/>
              </a:spcBef>
              <a:spcAft>
                <a:spcPts val="0"/>
              </a:spcAft>
              <a:buNone/>
            </a:pPr>
            <a:r>
              <a:rPr lang="en-GB" sz="7200">
                <a:highlight>
                  <a:srgbClr val="699B9B"/>
                </a:highlight>
                <a:latin typeface="Times New Roman"/>
                <a:ea typeface="Times New Roman"/>
                <a:cs typeface="Times New Roman"/>
                <a:sym typeface="Times New Roman"/>
              </a:rPr>
              <a:t>T</a:t>
            </a:r>
            <a:r>
              <a:rPr lang="en-GB" sz="7200">
                <a:highlight>
                  <a:srgbClr val="699B9B"/>
                </a:highlight>
                <a:latin typeface="Times New Roman"/>
                <a:ea typeface="Times New Roman"/>
                <a:cs typeface="Times New Roman"/>
                <a:sym typeface="Times New Roman"/>
              </a:rPr>
              <a:t>he report understands the scope of this analysis is extremely limited and because of that fact, additional data, as well as data points may have been able to contribute to this report offering an even more granular analysis. The following are data points that could have enhanced the report </a:t>
            </a:r>
            <a:r>
              <a:rPr lang="en-GB" sz="7300">
                <a:highlight>
                  <a:srgbClr val="699B9B"/>
                </a:highlight>
                <a:latin typeface="Times New Roman"/>
                <a:ea typeface="Times New Roman"/>
                <a:cs typeface="Times New Roman"/>
                <a:sym typeface="Times New Roman"/>
              </a:rPr>
              <a:t>(Additional points that were not examined)</a:t>
            </a:r>
            <a:r>
              <a:rPr lang="en-GB" sz="7200">
                <a:highlight>
                  <a:srgbClr val="699B9B"/>
                </a:highlight>
                <a:latin typeface="Times New Roman"/>
                <a:ea typeface="Times New Roman"/>
                <a:cs typeface="Times New Roman"/>
                <a:sym typeface="Times New Roman"/>
              </a:rPr>
              <a:t>:</a:t>
            </a:r>
            <a:endParaRPr sz="7200">
              <a:highlight>
                <a:srgbClr val="699B9B"/>
              </a:highlight>
              <a:latin typeface="Times New Roman"/>
              <a:ea typeface="Times New Roman"/>
              <a:cs typeface="Times New Roman"/>
              <a:sym typeface="Times New Roman"/>
            </a:endParaRPr>
          </a:p>
          <a:p>
            <a:pPr indent="-342900" lvl="0" marL="457200" rtl="0" algn="just">
              <a:lnSpc>
                <a:spcPct val="115000"/>
              </a:lnSpc>
              <a:spcBef>
                <a:spcPts val="1100"/>
              </a:spcBef>
              <a:spcAft>
                <a:spcPts val="0"/>
              </a:spcAft>
              <a:buSzPct val="100000"/>
              <a:buFont typeface="Times New Roman"/>
              <a:buChar char="❖"/>
            </a:pPr>
            <a:r>
              <a:rPr lang="en-GB" sz="7200">
                <a:highlight>
                  <a:srgbClr val="699B9B"/>
                </a:highlight>
                <a:latin typeface="Times New Roman"/>
                <a:ea typeface="Times New Roman"/>
                <a:cs typeface="Times New Roman"/>
                <a:sym typeface="Times New Roman"/>
              </a:rPr>
              <a:t>Types of bike: C</a:t>
            </a:r>
            <a:r>
              <a:rPr lang="en-GB" sz="7200">
                <a:highlight>
                  <a:srgbClr val="699B9B"/>
                </a:highlight>
                <a:latin typeface="Times New Roman"/>
                <a:ea typeface="Times New Roman"/>
                <a:cs typeface="Times New Roman"/>
                <a:sym typeface="Times New Roman"/>
              </a:rPr>
              <a:t>ompany</a:t>
            </a:r>
            <a:r>
              <a:rPr lang="en-GB" sz="7200">
                <a:highlight>
                  <a:srgbClr val="699B9B"/>
                </a:highlight>
                <a:latin typeface="Times New Roman"/>
                <a:ea typeface="Times New Roman"/>
                <a:cs typeface="Times New Roman"/>
                <a:sym typeface="Times New Roman"/>
              </a:rPr>
              <a:t> offering different types of bikes, but </a:t>
            </a:r>
            <a:r>
              <a:rPr lang="en-GB" sz="7200">
                <a:highlight>
                  <a:srgbClr val="699B9B"/>
                </a:highlight>
                <a:latin typeface="Times New Roman"/>
                <a:ea typeface="Times New Roman"/>
                <a:cs typeface="Times New Roman"/>
                <a:sym typeface="Times New Roman"/>
              </a:rPr>
              <a:t>this</a:t>
            </a:r>
            <a:r>
              <a:rPr lang="en-GB" sz="7200">
                <a:highlight>
                  <a:srgbClr val="699B9B"/>
                </a:highlight>
                <a:latin typeface="Times New Roman"/>
                <a:ea typeface="Times New Roman"/>
                <a:cs typeface="Times New Roman"/>
                <a:sym typeface="Times New Roman"/>
              </a:rPr>
              <a:t> analysis data include only docked type of bike. From these data, can identify which type of bike customers prefer the most</a:t>
            </a:r>
            <a:r>
              <a:rPr lang="en-GB" sz="7200">
                <a:highlight>
                  <a:srgbClr val="699B9B"/>
                </a:highlight>
                <a:latin typeface="Times New Roman"/>
                <a:ea typeface="Times New Roman"/>
                <a:cs typeface="Times New Roman"/>
                <a:sym typeface="Times New Roman"/>
              </a:rPr>
              <a:t>.</a:t>
            </a:r>
            <a:endParaRPr sz="7200">
              <a:highlight>
                <a:srgbClr val="699B9B"/>
              </a:highlight>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4000">
              <a:highlight>
                <a:srgbClr val="699B9B"/>
              </a:highlight>
              <a:latin typeface="Times New Roman"/>
              <a:ea typeface="Times New Roman"/>
              <a:cs typeface="Times New Roman"/>
              <a:sym typeface="Times New Roman"/>
            </a:endParaRPr>
          </a:p>
          <a:p>
            <a:pPr indent="-342900" lvl="0" marL="457200" rtl="0" algn="just">
              <a:lnSpc>
                <a:spcPct val="115000"/>
              </a:lnSpc>
              <a:spcBef>
                <a:spcPts val="0"/>
              </a:spcBef>
              <a:spcAft>
                <a:spcPts val="0"/>
              </a:spcAft>
              <a:buSzPct val="100000"/>
              <a:buFont typeface="Times New Roman"/>
              <a:buChar char="❖"/>
            </a:pPr>
            <a:r>
              <a:rPr lang="en-GB" sz="7200">
                <a:highlight>
                  <a:srgbClr val="699B9B"/>
                </a:highlight>
                <a:latin typeface="Times New Roman"/>
                <a:ea typeface="Times New Roman"/>
                <a:cs typeface="Times New Roman"/>
                <a:sym typeface="Times New Roman"/>
              </a:rPr>
              <a:t>Additional data : Whole year data, that would create big picture of uses of bikes in all weather condition throughout the year. The records used for this analysis include only 1st quarter of year data, which is the most coldest and windy weather in chicago.</a:t>
            </a:r>
            <a:endParaRPr sz="7200">
              <a:highlight>
                <a:srgbClr val="699B9B"/>
              </a:highlight>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4000">
              <a:highlight>
                <a:srgbClr val="699B9B"/>
              </a:highlight>
              <a:latin typeface="Times New Roman"/>
              <a:ea typeface="Times New Roman"/>
              <a:cs typeface="Times New Roman"/>
              <a:sym typeface="Times New Roman"/>
            </a:endParaRPr>
          </a:p>
          <a:p>
            <a:pPr indent="-342900" lvl="0" marL="457200" rtl="0" algn="just">
              <a:lnSpc>
                <a:spcPct val="115000"/>
              </a:lnSpc>
              <a:spcBef>
                <a:spcPts val="0"/>
              </a:spcBef>
              <a:spcAft>
                <a:spcPts val="0"/>
              </a:spcAft>
              <a:buSzPct val="100000"/>
              <a:buFont typeface="Times New Roman"/>
              <a:buChar char="❖"/>
            </a:pPr>
            <a:r>
              <a:rPr lang="en-GB" sz="7200">
                <a:highlight>
                  <a:srgbClr val="699B9B"/>
                </a:highlight>
                <a:latin typeface="Times New Roman"/>
                <a:ea typeface="Times New Roman"/>
                <a:cs typeface="Times New Roman"/>
                <a:sym typeface="Times New Roman"/>
              </a:rPr>
              <a:t>Pricing structure: It would  be effective to understanding the spending behaviour of casual user and membres based on the different bike sharing plans. </a:t>
            </a:r>
            <a:endParaRPr sz="7200">
              <a:highlight>
                <a:srgbClr val="699B9B"/>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2000">
              <a:highlight>
                <a:srgbClr val="699B9B"/>
              </a:highlight>
              <a:latin typeface="Times New Roman"/>
              <a:ea typeface="Times New Roman"/>
              <a:cs typeface="Times New Roman"/>
              <a:sym typeface="Times New Roman"/>
            </a:endParaRPr>
          </a:p>
        </p:txBody>
      </p:sp>
      <p:cxnSp>
        <p:nvCxnSpPr>
          <p:cNvPr id="333" name="Google Shape;333;p21"/>
          <p:cNvCxnSpPr/>
          <p:nvPr/>
        </p:nvCxnSpPr>
        <p:spPr>
          <a:xfrm>
            <a:off x="590400" y="1031475"/>
            <a:ext cx="7963200" cy="0"/>
          </a:xfrm>
          <a:prstGeom prst="straightConnector1">
            <a:avLst/>
          </a:prstGeom>
          <a:noFill/>
          <a:ln cap="flat" cmpd="sng" w="28575">
            <a:solidFill>
              <a:srgbClr val="134F5C"/>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