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62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2AF4-154C-4FBA-9DDF-EA7A805BD5CE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75B92-2663-4EA3-816A-136768B6D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48C97-12F0-4600-9437-321768A81B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8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75B92-2663-4EA3-816A-136768B6D3A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6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75B92-2663-4EA3-816A-136768B6D3A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8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9397-191E-4D05-B9D2-198B50A247FA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E192-14C0-4FDC-A0B9-EA9C211ACD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jquery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436411/where-is-the-best-place-to-put-script-tags-in-html-marku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downloa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720" y="72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29190" y="350043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Introduction to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abc\Downloads\jquery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2714620"/>
            <a:ext cx="2648253" cy="650573"/>
          </a:xfrm>
          <a:prstGeom prst="rect">
            <a:avLst/>
          </a:prstGeom>
          <a:noFill/>
        </p:spPr>
      </p:pic>
      <p:pic>
        <p:nvPicPr>
          <p:cNvPr id="1027" name="Picture 3" descr="C:\Users\abc\Downloads\jquery-UI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4143380"/>
            <a:ext cx="2676433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714356"/>
            <a:ext cx="850112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Events</a:t>
            </a:r>
          </a:p>
          <a:p>
            <a:endParaRPr lang="en-US" dirty="0" smtClean="0"/>
          </a:p>
          <a:p>
            <a:r>
              <a:rPr lang="en-IN" dirty="0" smtClean="0"/>
              <a:t>These methods are used to register </a:t>
            </a:r>
            <a:r>
              <a:rPr lang="en-IN" dirty="0" err="1" smtClean="0"/>
              <a:t>behaviors</a:t>
            </a:r>
            <a:r>
              <a:rPr lang="en-IN" dirty="0" smtClean="0"/>
              <a:t> to take effect when the user interacts with the browser, and to further manipulate those registered </a:t>
            </a:r>
            <a:r>
              <a:rPr lang="en-IN" dirty="0" err="1" smtClean="0"/>
              <a:t>behaviors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.bind():</a:t>
            </a:r>
            <a:r>
              <a:rPr lang="en-IN" dirty="0" smtClean="0"/>
              <a:t>Attach a handler to an event for the elements.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.unbind():</a:t>
            </a:r>
            <a:r>
              <a:rPr lang="en-IN" dirty="0" smtClean="0"/>
              <a:t>Remove a previously-attached event handler from the elements.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.change()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.click():</a:t>
            </a:r>
            <a:r>
              <a:rPr lang="en-IN" dirty="0" smtClean="0"/>
              <a:t>Bind an event handler to the “click” JavaScript event, or trigger that event on an element.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dblclick</a:t>
            </a:r>
            <a:r>
              <a:rPr lang="en-US" dirty="0" smtClean="0"/>
              <a:t>():</a:t>
            </a:r>
            <a:r>
              <a:rPr lang="en-IN" dirty="0" smtClean="0"/>
              <a:t>Bind an event handler to the “</a:t>
            </a:r>
            <a:r>
              <a:rPr lang="en-IN" dirty="0" err="1" smtClean="0"/>
              <a:t>dblclick</a:t>
            </a:r>
            <a:r>
              <a:rPr lang="en-IN" dirty="0" smtClean="0"/>
              <a:t>” JavaScript event, or trigger that event on an element.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.on():</a:t>
            </a:r>
            <a:r>
              <a:rPr lang="en-IN" dirty="0" smtClean="0"/>
              <a:t>Attach a handler to an event for the elements.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.off():</a:t>
            </a:r>
            <a:r>
              <a:rPr lang="en-IN" dirty="0" smtClean="0"/>
              <a:t>Remove an event handler.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mouseover</a:t>
            </a:r>
            <a:r>
              <a:rPr lang="en-US" dirty="0" smtClean="0"/>
              <a:t>():</a:t>
            </a:r>
            <a:r>
              <a:rPr lang="en-IN" dirty="0" smtClean="0"/>
              <a:t>Bind an event handler to the “</a:t>
            </a:r>
            <a:r>
              <a:rPr lang="en-IN" dirty="0" err="1" smtClean="0"/>
              <a:t>mouseover</a:t>
            </a:r>
            <a:r>
              <a:rPr lang="en-IN" dirty="0" smtClean="0"/>
              <a:t>” JavaScript event, or trigger that event on an element.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mouseleave</a:t>
            </a:r>
            <a:r>
              <a:rPr lang="en-US" dirty="0" smtClean="0"/>
              <a:t>():</a:t>
            </a:r>
            <a:r>
              <a:rPr lang="en-IN" dirty="0" smtClean="0"/>
              <a:t>Bind an event handler to be fired when the mouse leaves an element, or trigger that handler on an element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focusin</a:t>
            </a:r>
            <a:r>
              <a:rPr lang="en-US" dirty="0" smtClean="0"/>
              <a:t>():</a:t>
            </a:r>
            <a:r>
              <a:rPr lang="en-IN" dirty="0" smtClean="0"/>
              <a:t>Bind an event handler to the “</a:t>
            </a:r>
            <a:r>
              <a:rPr lang="en-IN" dirty="0" err="1" smtClean="0"/>
              <a:t>focusout</a:t>
            </a:r>
            <a:r>
              <a:rPr lang="en-IN" dirty="0" smtClean="0"/>
              <a:t>” JavaScript event.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focusout</a:t>
            </a:r>
            <a:r>
              <a:rPr lang="en-US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.ready</a:t>
            </a:r>
            <a:r>
              <a:rPr lang="en-US" dirty="0" smtClean="0"/>
              <a:t>(): </a:t>
            </a:r>
            <a:r>
              <a:rPr lang="en-US" dirty="0"/>
              <a:t>Specify a function to execute when the DOM is fully loaded.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785794"/>
            <a:ext cx="850112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Traversing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.parent():</a:t>
            </a:r>
            <a:r>
              <a:rPr lang="en-IN" dirty="0" smtClean="0"/>
              <a:t>Get the ancestors of each element in the current set of matched elements, optionally filtered by a selector.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.siblings():</a:t>
            </a:r>
            <a:r>
              <a:rPr lang="en-IN" dirty="0" smtClean="0"/>
              <a:t>Get the siblings of each element in the set of matched elements, optionally filtered by a selector.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eq</a:t>
            </a:r>
            <a:r>
              <a:rPr lang="en-US" dirty="0" smtClean="0"/>
              <a:t>():</a:t>
            </a:r>
            <a:r>
              <a:rPr lang="en-IN" dirty="0" smtClean="0"/>
              <a:t>Reduce the set of matched elements to the one at the specified index.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.each():</a:t>
            </a:r>
            <a:r>
              <a:rPr lang="en-IN" dirty="0" smtClean="0"/>
              <a:t>Iterate over a </a:t>
            </a:r>
            <a:r>
              <a:rPr lang="en-IN" dirty="0" err="1" smtClean="0"/>
              <a:t>jQuery</a:t>
            </a:r>
            <a:r>
              <a:rPr lang="en-IN" dirty="0" smtClean="0"/>
              <a:t> object, executing a function for each matched element.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.children():</a:t>
            </a:r>
            <a:r>
              <a:rPr lang="en-IN" dirty="0" smtClean="0"/>
              <a:t>Get the children of each element in the set of matched elements, optionally filtered by a selector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.last():</a:t>
            </a:r>
            <a:r>
              <a:rPr lang="en-IN" dirty="0" smtClean="0"/>
              <a:t>Reduce the set of matched elements to the final one in the set.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.is():</a:t>
            </a:r>
            <a:r>
              <a:rPr lang="en-IN" dirty="0" smtClean="0"/>
              <a:t>Check the current matched set of elements against a selector, element, or </a:t>
            </a:r>
            <a:r>
              <a:rPr lang="en-IN" dirty="0" err="1" smtClean="0"/>
              <a:t>jQuery</a:t>
            </a:r>
            <a:r>
              <a:rPr lang="en-IN" dirty="0" smtClean="0"/>
              <a:t> object and return true if at least one of these elements matches the given arguments.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.next():</a:t>
            </a:r>
            <a:r>
              <a:rPr lang="en-IN" dirty="0" smtClean="0"/>
              <a:t>Get the immediately following sibling of each element in the set of matched elements. If a selector is provided, it retrieves the next sibling only if it matches that selector.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785794"/>
            <a:ext cx="864399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Manipulation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.append():</a:t>
            </a:r>
            <a:r>
              <a:rPr lang="en-IN" dirty="0" smtClean="0"/>
              <a:t>Insert content, specified by the parameter, to the end of each element in the set of matched elements.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prepend</a:t>
            </a:r>
            <a:r>
              <a:rPr lang="en-US" dirty="0" smtClean="0"/>
              <a:t>():</a:t>
            </a:r>
            <a:r>
              <a:rPr lang="en-IN" dirty="0" smtClean="0"/>
              <a:t>Insert content, specified by the parameter, to the beginning of each element in the set of matched elements.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():G</a:t>
            </a:r>
            <a:r>
              <a:rPr lang="en-IN" dirty="0" smtClean="0"/>
              <a:t>et the value of a computed style property for the first element in the set of matched elements or set one or more CSS properties for every matched element.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.empty():</a:t>
            </a:r>
            <a:r>
              <a:rPr lang="en-IN" dirty="0" smtClean="0"/>
              <a:t>Remove all child nodes of the set of matched elements from the DOM.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.text():</a:t>
            </a:r>
            <a:r>
              <a:rPr lang="en-IN" dirty="0" smtClean="0"/>
              <a:t>Get the combined text contents of each element in the set of matched elements, including their descendants, or set the text contents of the matched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857232"/>
            <a:ext cx="85725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UI</a:t>
            </a:r>
          </a:p>
          <a:p>
            <a:endParaRPr lang="en-US" dirty="0" smtClean="0"/>
          </a:p>
          <a:p>
            <a:r>
              <a:rPr lang="en-IN" dirty="0" err="1" smtClean="0"/>
              <a:t>jQuery</a:t>
            </a:r>
            <a:r>
              <a:rPr lang="en-IN" dirty="0" smtClean="0"/>
              <a:t> UI is a </a:t>
            </a:r>
            <a:r>
              <a:rPr lang="en-IN" dirty="0" err="1" smtClean="0"/>
              <a:t>curated</a:t>
            </a:r>
            <a:r>
              <a:rPr lang="en-IN" dirty="0" smtClean="0"/>
              <a:t> set of user interface interactions, effects, widgets, and themes built on top of the </a:t>
            </a:r>
            <a:r>
              <a:rPr lang="en-IN" dirty="0" err="1" smtClean="0"/>
              <a:t>jQuery</a:t>
            </a:r>
            <a:r>
              <a:rPr lang="en-IN" dirty="0" smtClean="0"/>
              <a:t> JavaScript Library.</a:t>
            </a:r>
          </a:p>
          <a:p>
            <a:endParaRPr lang="en-US" dirty="0" smtClean="0"/>
          </a:p>
          <a:p>
            <a:r>
              <a:rPr lang="en-US" b="1" dirty="0" smtClean="0"/>
              <a:t>Widgets :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Accordion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Autocomplete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Datepicker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Dialog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57214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642918"/>
            <a:ext cx="84296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Ajax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 smtClean="0"/>
              <a:t>jQuery</a:t>
            </a:r>
            <a:r>
              <a:rPr lang="en-IN" dirty="0" smtClean="0"/>
              <a:t> library has a full suite of Ajax capabilities. The functions and methods therein allow us to load data from the server without a browser page refresh.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jQuery.ajax</a:t>
            </a:r>
            <a:r>
              <a:rPr lang="en-US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jQuery.get</a:t>
            </a:r>
            <a:r>
              <a:rPr lang="en-US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jQuery.getJson</a:t>
            </a:r>
            <a:r>
              <a:rPr lang="en-US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jQuery.getScript</a:t>
            </a:r>
            <a:r>
              <a:rPr lang="en-US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jQuery.post()</a:t>
            </a:r>
          </a:p>
          <a:p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42918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Links 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http://jquery.com/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hlinkClick r:id="rId3"/>
              </a:rPr>
              <a:t>http://forum.jquery.com/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stackoverflow.com/questions/436411/where-is-the-best-place-to-put-script-tags-in-html-markup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http://www.trirand.net/demo/aspnet/mvc/jqgrid/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191" y="2986846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rgbClr val="EB7927"/>
                </a:solidFill>
                <a:latin typeface="+mj-lt"/>
              </a:rPr>
              <a:t>Thank  </a:t>
            </a:r>
            <a:r>
              <a:rPr lang="en-US" sz="4800" b="1" dirty="0" smtClean="0">
                <a:solidFill>
                  <a:srgbClr val="EB7927"/>
                </a:solidFill>
                <a:latin typeface="+mj-lt"/>
              </a:rPr>
              <a:t>You</a:t>
            </a:r>
          </a:p>
          <a:p>
            <a:pPr algn="ctr">
              <a:defRPr/>
            </a:pPr>
            <a:endParaRPr lang="en-US" sz="4800" b="1" dirty="0">
              <a:solidFill>
                <a:srgbClr val="EB7927"/>
              </a:solidFill>
              <a:latin typeface="+mj-lt"/>
            </a:endParaRPr>
          </a:p>
          <a:p>
            <a:pPr algn="r">
              <a:defRPr/>
            </a:pPr>
            <a:r>
              <a:rPr lang="en-US" sz="2000" b="1" dirty="0" smtClean="0">
                <a:latin typeface="+mj-lt"/>
              </a:rPr>
              <a:t>Presented by:</a:t>
            </a:r>
          </a:p>
          <a:p>
            <a:pPr algn="r">
              <a:defRPr/>
            </a:pPr>
            <a:r>
              <a:rPr lang="en-US" sz="2000" b="1" dirty="0" smtClean="0">
                <a:latin typeface="+mj-lt"/>
              </a:rPr>
              <a:t>Hardik Vejani</a:t>
            </a:r>
          </a:p>
          <a:p>
            <a:pPr algn="r">
              <a:defRPr/>
            </a:pPr>
            <a:r>
              <a:rPr lang="en-US" sz="2000" b="1" dirty="0" smtClean="0">
                <a:latin typeface="+mj-lt"/>
              </a:rPr>
              <a:t>Ashwini Kamble</a:t>
            </a:r>
            <a:endParaRPr lang="en-US" sz="2000" b="1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nal-inner-p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83075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B7927"/>
                </a:solidFill>
                <a:latin typeface="+mj-lt"/>
              </a:rPr>
              <a:t>Agenda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95021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?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Why use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?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Aspects of the DOM and jQuery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 Get Started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 Syntax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Selectors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Events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Traversing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Manipulation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 UI</a:t>
            </a:r>
          </a:p>
          <a:p>
            <a:pPr marL="285750" indent="-285750">
              <a:lnSpc>
                <a:spcPct val="150000"/>
              </a:lnSpc>
              <a:buClr>
                <a:srgbClr val="EB7927"/>
              </a:buClr>
              <a:buSzPct val="125000"/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64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71480"/>
            <a:ext cx="864399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What is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sz="1600" dirty="0" err="1" smtClean="0"/>
              <a:t>jQuery</a:t>
            </a:r>
            <a:r>
              <a:rPr lang="en-IN" sz="1600" dirty="0" smtClean="0"/>
              <a:t> </a:t>
            </a:r>
            <a:r>
              <a:rPr lang="en-IN" sz="1600" dirty="0"/>
              <a:t>is a lightweight, "write less, do more", JavaScript library</a:t>
            </a:r>
            <a:r>
              <a:rPr lang="en-IN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The purpose of </a:t>
            </a:r>
            <a:r>
              <a:rPr lang="en-IN" sz="1600" dirty="0" err="1" smtClean="0"/>
              <a:t>jQuery</a:t>
            </a:r>
            <a:r>
              <a:rPr lang="en-IN" sz="1600" dirty="0" smtClean="0"/>
              <a:t> is to make it much easier to use JavaScript on your website.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err="1" smtClean="0"/>
              <a:t>jQuery</a:t>
            </a:r>
            <a:r>
              <a:rPr lang="en-IN" sz="1600" dirty="0" smtClean="0"/>
              <a:t> takes a lot of common tasks that require many lines of JavaScript code to accomplish, and wraps them into methods that you can call with a single line of code.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err="1" smtClean="0"/>
              <a:t>jQuery</a:t>
            </a:r>
            <a:r>
              <a:rPr lang="en-IN" sz="1600" dirty="0" smtClean="0"/>
              <a:t> also simplifies a lot of the complicated things from JavaScript, like AJAX calls and DOM manipulation.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The </a:t>
            </a:r>
            <a:r>
              <a:rPr lang="en-IN" sz="1600" dirty="0" err="1" smtClean="0"/>
              <a:t>jQuery</a:t>
            </a:r>
            <a:r>
              <a:rPr lang="en-IN" sz="1600" dirty="0" smtClean="0"/>
              <a:t> library contains the following features: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 lvl="1">
              <a:buFont typeface="Wingdings" pitchFamily="2" charset="2"/>
              <a:buChar char="§"/>
            </a:pPr>
            <a:r>
              <a:rPr lang="en-IN" sz="1600" dirty="0" smtClean="0"/>
              <a:t>HTML/DOM traversal and manipulation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dirty="0" smtClean="0"/>
              <a:t>CSS manipulation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dirty="0" smtClean="0"/>
              <a:t>HTML event methods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dirty="0" smtClean="0"/>
              <a:t>Effects and animations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dirty="0" smtClean="0"/>
              <a:t>AJAX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dirty="0" smtClean="0"/>
              <a:t>Utilities</a:t>
            </a:r>
          </a:p>
          <a:p>
            <a:endParaRPr lang="en-IN" sz="1600" dirty="0"/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71480"/>
            <a:ext cx="857256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Why use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There </a:t>
            </a:r>
            <a:r>
              <a:rPr lang="en-IN" dirty="0"/>
              <a:t>are lots of other JavaScript frameworks out there, but </a:t>
            </a:r>
            <a:r>
              <a:rPr lang="en-IN" dirty="0" err="1"/>
              <a:t>jQuery</a:t>
            </a:r>
            <a:r>
              <a:rPr lang="en-IN" dirty="0"/>
              <a:t> seems to be the most popular, and also the most extendable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Can create new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r>
              <a:rPr lang="en-US" dirty="0" smtClean="0"/>
              <a:t> by creating new JavaScript functions or use </a:t>
            </a:r>
            <a:r>
              <a:rPr lang="en-US" dirty="0" err="1" smtClean="0"/>
              <a:t>Plugins</a:t>
            </a:r>
            <a:r>
              <a:rPr lang="en-US" dirty="0" smtClean="0"/>
              <a:t>      created by other developers.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Many </a:t>
            </a:r>
            <a:r>
              <a:rPr lang="en-IN" dirty="0"/>
              <a:t>of the biggest companies on the Web use </a:t>
            </a:r>
            <a:r>
              <a:rPr lang="en-IN" dirty="0" err="1"/>
              <a:t>jQuery</a:t>
            </a:r>
            <a:r>
              <a:rPr lang="en-IN" dirty="0"/>
              <a:t>, such as</a:t>
            </a:r>
            <a:r>
              <a:rPr lang="en-IN" dirty="0" smtClean="0"/>
              <a:t>:</a:t>
            </a:r>
          </a:p>
          <a:p>
            <a:r>
              <a:rPr lang="en-US" dirty="0" smtClean="0"/>
              <a:t>    Google, Microsoft, IBM, Netflix.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Hide </a:t>
            </a:r>
            <a:r>
              <a:rPr lang="en-US" dirty="0" err="1" smtClean="0"/>
              <a:t>divs</a:t>
            </a:r>
            <a:r>
              <a:rPr lang="en-US" dirty="0" smtClean="0"/>
              <a:t> with pure Java Scripts 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divs</a:t>
            </a:r>
            <a:r>
              <a:rPr lang="en-US" b="1" dirty="0" smtClean="0"/>
              <a:t> = </a:t>
            </a:r>
            <a:r>
              <a:rPr lang="en-US" b="1" dirty="0" err="1" smtClean="0"/>
              <a:t>document.getElementByTagName</a:t>
            </a:r>
            <a:r>
              <a:rPr lang="en-US" b="1" dirty="0" smtClean="0"/>
              <a:t>(‘div’);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r>
              <a:rPr lang="en-US" b="1" dirty="0" smtClean="0"/>
              <a:t>   for( </a:t>
            </a:r>
            <a:r>
              <a:rPr lang="en-US" b="1" dirty="0" err="1" smtClean="0"/>
              <a:t>i</a:t>
            </a:r>
            <a:r>
              <a:rPr lang="en-US" b="1" dirty="0" smtClean="0"/>
              <a:t> = 0; I &lt; </a:t>
            </a:r>
            <a:r>
              <a:rPr lang="en-US" b="1" dirty="0" err="1" smtClean="0"/>
              <a:t>divs.length</a:t>
            </a:r>
            <a:r>
              <a:rPr lang="en-US" b="1" dirty="0" smtClean="0"/>
              <a:t>; </a:t>
            </a:r>
            <a:r>
              <a:rPr lang="en-US" b="1" dirty="0" err="1" smtClean="0"/>
              <a:t>i</a:t>
            </a:r>
            <a:r>
              <a:rPr lang="en-US" b="1" dirty="0" smtClean="0"/>
              <a:t>++) {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divs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</a:t>
            </a:r>
            <a:r>
              <a:rPr lang="en-US" b="1" dirty="0" err="1" smtClean="0"/>
              <a:t>style.display</a:t>
            </a:r>
            <a:r>
              <a:rPr lang="en-US" b="1" dirty="0" smtClean="0"/>
              <a:t> = ‘none’; }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Hide </a:t>
            </a:r>
            <a:r>
              <a:rPr lang="en-US" dirty="0" err="1" smtClean="0"/>
              <a:t>divs</a:t>
            </a:r>
            <a:r>
              <a:rPr lang="en-US" dirty="0" smtClean="0"/>
              <a:t> with </a:t>
            </a:r>
            <a:r>
              <a:rPr lang="en-US" dirty="0" err="1" smtClean="0"/>
              <a:t>jQuery</a:t>
            </a:r>
            <a:r>
              <a:rPr lang="en-US" dirty="0" smtClean="0"/>
              <a:t> :</a:t>
            </a:r>
          </a:p>
          <a:p>
            <a:r>
              <a:rPr lang="en-US" b="1" dirty="0" smtClean="0"/>
              <a:t>   $(‘div’).hide();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42919"/>
            <a:ext cx="8572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Aspects of  the DOM and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b="1" dirty="0" smtClean="0"/>
              <a:t>Identification:</a:t>
            </a:r>
            <a:r>
              <a:rPr lang="en-US" dirty="0" smtClean="0"/>
              <a:t> how do I obtain a reference to the node that I want.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Traversal:</a:t>
            </a:r>
            <a:r>
              <a:rPr lang="en-US" dirty="0" smtClean="0"/>
              <a:t> how do I move around the DOM tree.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Node Manipulation:</a:t>
            </a:r>
            <a:r>
              <a:rPr lang="en-US" dirty="0" smtClean="0"/>
              <a:t> how do I get or set aspects of a DOM node.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Tree Manipulation:</a:t>
            </a:r>
            <a:r>
              <a:rPr lang="en-US" dirty="0" smtClean="0"/>
              <a:t> how do I change the structure of the page.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000372"/>
            <a:ext cx="850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DOM tree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" name="Picture 2" descr="DOM tre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500438"/>
            <a:ext cx="7500989" cy="20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714356"/>
            <a:ext cx="850112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Get Started</a:t>
            </a:r>
          </a:p>
          <a:p>
            <a:endParaRPr lang="en-IN" sz="1600" dirty="0" smtClean="0"/>
          </a:p>
          <a:p>
            <a:r>
              <a:rPr lang="en-IN" sz="1600" b="1" dirty="0" smtClean="0"/>
              <a:t>Downloading </a:t>
            </a:r>
            <a:r>
              <a:rPr lang="en-IN" sz="1600" b="1" dirty="0" err="1" smtClean="0"/>
              <a:t>jQuery</a:t>
            </a:r>
            <a:r>
              <a:rPr lang="en-IN" sz="1600" b="1" dirty="0" smtClean="0"/>
              <a:t> :</a:t>
            </a:r>
          </a:p>
          <a:p>
            <a:endParaRPr lang="en-IN" sz="1600" b="1" dirty="0" smtClean="0"/>
          </a:p>
          <a:p>
            <a:r>
              <a:rPr lang="en-IN" sz="1600" dirty="0" smtClean="0"/>
              <a:t>There are two versions of </a:t>
            </a:r>
            <a:r>
              <a:rPr lang="en-IN" sz="1600" dirty="0" err="1" smtClean="0"/>
              <a:t>jQuery</a:t>
            </a:r>
            <a:r>
              <a:rPr lang="en-IN" sz="1600" dirty="0" smtClean="0"/>
              <a:t> available for downloading: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b="1" dirty="0" smtClean="0"/>
              <a:t>Production version </a:t>
            </a:r>
            <a:r>
              <a:rPr lang="en-IN" sz="1600" dirty="0" smtClean="0"/>
              <a:t>- this is for your live website because it has been minified and compressed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 </a:t>
            </a:r>
            <a:r>
              <a:rPr lang="en-IN" sz="1600" b="1" dirty="0" smtClean="0"/>
              <a:t>Development version </a:t>
            </a:r>
            <a:r>
              <a:rPr lang="en-IN" sz="1600" dirty="0" smtClean="0"/>
              <a:t>- this is for testing and development (uncompressed and readable code)</a:t>
            </a:r>
          </a:p>
          <a:p>
            <a:pPr>
              <a:buFont typeface="Wingdings" pitchFamily="2" charset="2"/>
              <a:buChar char="Ø"/>
            </a:pPr>
            <a:endParaRPr lang="en-IN" sz="1600" dirty="0" smtClean="0"/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Both versions can be downloaded from </a:t>
            </a:r>
            <a:r>
              <a:rPr lang="en-IN" sz="1600" u="sng" dirty="0" smtClean="0">
                <a:hlinkClick r:id="rId3"/>
              </a:rPr>
              <a:t>jQuery.com</a:t>
            </a:r>
            <a:r>
              <a:rPr lang="en-IN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The </a:t>
            </a:r>
            <a:r>
              <a:rPr lang="en-IN" sz="1600" dirty="0" err="1" smtClean="0"/>
              <a:t>jQuery</a:t>
            </a:r>
            <a:r>
              <a:rPr lang="en-IN" sz="1600" dirty="0" smtClean="0"/>
              <a:t> library is a single JavaScript file, and you reference it with the HTML &lt;script&gt; tag (notice               </a:t>
            </a:r>
          </a:p>
          <a:p>
            <a:r>
              <a:rPr lang="en-IN" sz="1600" dirty="0" smtClean="0"/>
              <a:t>    that the &lt;script&gt; tag should be inside the &lt;head&gt; section)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If you don't want to download and host </a:t>
            </a:r>
            <a:r>
              <a:rPr lang="en-IN" sz="1600" dirty="0" err="1" smtClean="0"/>
              <a:t>jQuery</a:t>
            </a:r>
            <a:r>
              <a:rPr lang="en-IN" sz="1600" dirty="0" smtClean="0"/>
              <a:t> yourself, you can include it from a CDN (Content </a:t>
            </a:r>
          </a:p>
          <a:p>
            <a:r>
              <a:rPr lang="en-IN" sz="1600" dirty="0" smtClean="0"/>
              <a:t>    Delivery Network).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Both Google and Microsoft host </a:t>
            </a:r>
            <a:r>
              <a:rPr lang="en-IN" sz="1600" dirty="0" err="1" smtClean="0"/>
              <a:t>jQuery</a:t>
            </a:r>
            <a:r>
              <a:rPr lang="en-IN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 </a:t>
            </a:r>
            <a:r>
              <a:rPr lang="en-IN" sz="1600" dirty="0" smtClean="0"/>
              <a:t>Today, browsers support the </a:t>
            </a:r>
            <a:r>
              <a:rPr lang="en-IN" sz="1600" b="1" dirty="0" err="1" smtClean="0"/>
              <a:t>async</a:t>
            </a:r>
            <a:r>
              <a:rPr lang="en-IN" sz="1600" dirty="0" smtClean="0"/>
              <a:t> and </a:t>
            </a:r>
            <a:r>
              <a:rPr lang="en-IN" sz="1600" b="1" dirty="0" smtClean="0"/>
              <a:t>defer</a:t>
            </a:r>
            <a:r>
              <a:rPr lang="en-IN" sz="1600" dirty="0" smtClean="0"/>
              <a:t> attributes on scripts. These attributes tell the browser it's safe to continue parsing while the scripts are being downloaded.</a:t>
            </a:r>
          </a:p>
          <a:p>
            <a:endParaRPr lang="en-IN" sz="2800" dirty="0" smtClean="0"/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20" y="57148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sz="4800" b="1" dirty="0" smtClean="0">
              <a:solidFill>
                <a:srgbClr val="EB7927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500042"/>
            <a:ext cx="84296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Syntax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 err="1" smtClean="0"/>
              <a:t>jQuery</a:t>
            </a:r>
            <a:r>
              <a:rPr lang="en-IN" dirty="0" smtClean="0"/>
              <a:t> syntax is tailor made for </a:t>
            </a:r>
            <a:r>
              <a:rPr lang="en-IN" b="1" dirty="0" smtClean="0"/>
              <a:t>selecting</a:t>
            </a:r>
            <a:r>
              <a:rPr lang="en-IN" dirty="0" smtClean="0"/>
              <a:t> HTML elements and performing some </a:t>
            </a:r>
            <a:r>
              <a:rPr lang="en-IN" b="1" dirty="0" smtClean="0"/>
              <a:t>action</a:t>
            </a:r>
            <a:r>
              <a:rPr lang="en-IN" dirty="0" smtClean="0"/>
              <a:t> on the element(s).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Basic syntax is: </a:t>
            </a:r>
            <a:r>
              <a:rPr lang="en-IN" b="1" dirty="0" smtClean="0"/>
              <a:t>$(</a:t>
            </a:r>
            <a:r>
              <a:rPr lang="en-IN" b="1" i="1" dirty="0" smtClean="0"/>
              <a:t>selector</a:t>
            </a:r>
            <a:r>
              <a:rPr lang="en-IN" b="1" dirty="0" smtClean="0"/>
              <a:t>).</a:t>
            </a:r>
            <a:r>
              <a:rPr lang="en-IN" b="1" i="1" dirty="0" smtClean="0"/>
              <a:t>action</a:t>
            </a:r>
            <a:r>
              <a:rPr lang="en-IN" b="1" dirty="0" smtClean="0"/>
              <a:t>()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 $ sign to define/access </a:t>
            </a:r>
            <a:r>
              <a:rPr lang="en-IN" dirty="0" err="1" smtClean="0"/>
              <a:t>jQuery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 (</a:t>
            </a:r>
            <a:r>
              <a:rPr lang="en-IN" i="1" dirty="0" smtClean="0"/>
              <a:t>selector</a:t>
            </a:r>
            <a:r>
              <a:rPr lang="en-IN" dirty="0" smtClean="0"/>
              <a:t>) to "query (or find)" HTML elements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 </a:t>
            </a:r>
            <a:r>
              <a:rPr lang="en-IN" dirty="0" err="1" smtClean="0"/>
              <a:t>jQuery</a:t>
            </a:r>
            <a:r>
              <a:rPr lang="en-IN" dirty="0" smtClean="0"/>
              <a:t> </a:t>
            </a:r>
            <a:r>
              <a:rPr lang="en-IN" i="1" dirty="0" smtClean="0"/>
              <a:t>action</a:t>
            </a:r>
            <a:r>
              <a:rPr lang="en-IN" dirty="0" smtClean="0"/>
              <a:t>() to be performed on the element(s)</a:t>
            </a:r>
          </a:p>
          <a:p>
            <a:endParaRPr lang="en-US" b="1" dirty="0" smtClean="0"/>
          </a:p>
          <a:p>
            <a:r>
              <a:rPr lang="en-IN" b="1" dirty="0" smtClean="0"/>
              <a:t>The Document Ready Event :</a:t>
            </a:r>
          </a:p>
          <a:p>
            <a:r>
              <a:rPr lang="en-US" b="1" dirty="0" smtClean="0"/>
              <a:t> </a:t>
            </a:r>
            <a:r>
              <a:rPr lang="en-IN" dirty="0" smtClean="0"/>
              <a:t>$(document).ready(function() { </a:t>
            </a:r>
            <a:r>
              <a:rPr lang="en-IN" i="1" dirty="0" smtClean="0"/>
              <a:t>// </a:t>
            </a:r>
            <a:r>
              <a:rPr lang="en-IN" i="1" dirty="0" err="1" smtClean="0"/>
              <a:t>jQuery</a:t>
            </a:r>
            <a:r>
              <a:rPr lang="en-IN" i="1" dirty="0" smtClean="0"/>
              <a:t> methods go here...</a:t>
            </a:r>
            <a:r>
              <a:rPr lang="en-IN" dirty="0" smtClean="0"/>
              <a:t>});</a:t>
            </a:r>
          </a:p>
          <a:p>
            <a:r>
              <a:rPr lang="en-US" dirty="0" smtClean="0"/>
              <a:t>Or</a:t>
            </a:r>
          </a:p>
          <a:p>
            <a:r>
              <a:rPr lang="en-IN" dirty="0" smtClean="0"/>
              <a:t>$(function() {   </a:t>
            </a:r>
            <a:r>
              <a:rPr lang="en-IN" i="1" dirty="0" smtClean="0"/>
              <a:t>// </a:t>
            </a:r>
            <a:r>
              <a:rPr lang="en-IN" i="1" dirty="0" err="1" smtClean="0"/>
              <a:t>jQuery</a:t>
            </a:r>
            <a:r>
              <a:rPr lang="en-IN" i="1" dirty="0" smtClean="0"/>
              <a:t> methods go here… </a:t>
            </a:r>
            <a:r>
              <a:rPr lang="en-IN" dirty="0" smtClean="0"/>
              <a:t>});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is to prevent any </a:t>
            </a:r>
            <a:r>
              <a:rPr lang="en-IN" dirty="0" err="1" smtClean="0"/>
              <a:t>jQuery</a:t>
            </a:r>
            <a:r>
              <a:rPr lang="en-IN" dirty="0" smtClean="0"/>
              <a:t> code from running before the document is finished loading (is ready).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is good practice to wait for the document to be fully loaded and ready before working with it.</a:t>
            </a:r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642918"/>
            <a:ext cx="8572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Basic Selectors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 Selectors :</a:t>
            </a:r>
          </a:p>
          <a:p>
            <a:r>
              <a:rPr lang="en-IN" dirty="0" smtClean="0"/>
              <a:t>    $( "*" ).</a:t>
            </a:r>
            <a:r>
              <a:rPr lang="en-IN" dirty="0" err="1" smtClean="0"/>
              <a:t>css</a:t>
            </a:r>
            <a:r>
              <a:rPr lang="en-IN" dirty="0" smtClean="0"/>
              <a:t>( "border", "3px solid red" )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 Selectors :</a:t>
            </a:r>
          </a:p>
          <a:p>
            <a:r>
              <a:rPr lang="en-US" dirty="0" smtClean="0"/>
              <a:t>    </a:t>
            </a:r>
            <a:r>
              <a:rPr lang="en-IN" dirty="0" smtClean="0"/>
              <a:t>$( ".</a:t>
            </a:r>
            <a:r>
              <a:rPr lang="en-IN" dirty="0" err="1" smtClean="0"/>
              <a:t>myClass</a:t>
            </a:r>
            <a:r>
              <a:rPr lang="en-IN" dirty="0" smtClean="0"/>
              <a:t>" )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Element Selectors :</a:t>
            </a:r>
          </a:p>
          <a:p>
            <a:r>
              <a:rPr lang="en-IN" dirty="0" smtClean="0"/>
              <a:t>    $( "div" )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ID Selectors:</a:t>
            </a:r>
          </a:p>
          <a:p>
            <a:r>
              <a:rPr lang="en-US" dirty="0" smtClean="0"/>
              <a:t>    </a:t>
            </a:r>
            <a:r>
              <a:rPr lang="en-IN" dirty="0" smtClean="0"/>
              <a:t>$( "#</a:t>
            </a:r>
            <a:r>
              <a:rPr lang="en-IN" dirty="0" err="1" smtClean="0"/>
              <a:t>myDiv</a:t>
            </a:r>
            <a:r>
              <a:rPr lang="en-IN" dirty="0" smtClean="0"/>
              <a:t>" )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Multiple Selectors:</a:t>
            </a:r>
          </a:p>
          <a:p>
            <a:r>
              <a:rPr lang="en-US" dirty="0" smtClean="0"/>
              <a:t>    </a:t>
            </a:r>
            <a:r>
              <a:rPr lang="en-IN" dirty="0" smtClean="0"/>
              <a:t>$( "div, span, </a:t>
            </a:r>
            <a:r>
              <a:rPr lang="en-IN" dirty="0" err="1" smtClean="0"/>
              <a:t>p.myClass</a:t>
            </a:r>
            <a:r>
              <a:rPr lang="en-IN" dirty="0" smtClean="0"/>
              <a:t>"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nal-inner-p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8800" y="134779"/>
            <a:ext cx="387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Arial" pitchFamily="34" charset="0"/>
              </a:rPr>
              <a:t>Leveraging technology to Power Enterprise Efficiency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535579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EB7927"/>
                </a:solidFill>
                <a:latin typeface="Calibri" pitchFamily="34" charset="0"/>
                <a:cs typeface="Arial" pitchFamily="34" charset="0"/>
              </a:rPr>
              <a:t>www.doyen.co.in</a:t>
            </a:r>
            <a:endParaRPr lang="en-US" sz="1200" dirty="0">
              <a:solidFill>
                <a:srgbClr val="EB792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785794"/>
            <a:ext cx="835824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Attributes</a:t>
            </a:r>
          </a:p>
          <a:p>
            <a:r>
              <a:rPr lang="en-IN" dirty="0" smtClean="0"/>
              <a:t>These methods get and set DOM attributes of elements.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():</a:t>
            </a:r>
            <a:r>
              <a:rPr lang="en-IN" dirty="0" smtClean="0"/>
              <a:t>Get the value of an attribute for the first element in the set of matched elements or set one or more attributes for every matched element.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.prop():</a:t>
            </a:r>
            <a:r>
              <a:rPr lang="en-IN" dirty="0" smtClean="0"/>
              <a:t>Get the value of a property for the first element in the set of matched elements or set one or more properties for every matched element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.html</a:t>
            </a:r>
            <a:r>
              <a:rPr lang="en-US" dirty="0" smtClean="0"/>
              <a:t>(): </a:t>
            </a:r>
            <a:r>
              <a:rPr lang="en-US" dirty="0" smtClean="0"/>
              <a:t>Get </a:t>
            </a:r>
            <a:r>
              <a:rPr lang="en-US" dirty="0"/>
              <a:t>the HTML contents of the first element in the set of matched elements or set the HTML contents of every matched element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removeAttr</a:t>
            </a:r>
            <a:r>
              <a:rPr lang="en-US" dirty="0" smtClean="0"/>
              <a:t>():</a:t>
            </a:r>
            <a:r>
              <a:rPr lang="en-IN" dirty="0" smtClean="0"/>
              <a:t>Remove an attribute from each element in the set of matched elements.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removeProp</a:t>
            </a:r>
            <a:r>
              <a:rPr lang="en-US" dirty="0" smtClean="0"/>
              <a:t>():</a:t>
            </a:r>
            <a:r>
              <a:rPr lang="en-IN" dirty="0" smtClean="0"/>
              <a:t>Remove a property for the set of matched elements.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():</a:t>
            </a:r>
            <a:r>
              <a:rPr lang="en-IN" dirty="0" smtClean="0"/>
              <a:t>Adds the specified class(</a:t>
            </a:r>
            <a:r>
              <a:rPr lang="en-IN" dirty="0" err="1" smtClean="0"/>
              <a:t>es</a:t>
            </a:r>
            <a:r>
              <a:rPr lang="en-IN" dirty="0" smtClean="0"/>
              <a:t>) to each of the set of matched elements.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val</a:t>
            </a:r>
            <a:r>
              <a:rPr lang="en-US" dirty="0" smtClean="0"/>
              <a:t>():</a:t>
            </a:r>
            <a:r>
              <a:rPr lang="en-IN" dirty="0" smtClean="0"/>
              <a:t>Get the current value of the first element in the set of matched elements or set the value of every matched element.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1305</Words>
  <Application>Microsoft Office PowerPoint</Application>
  <PresentationFormat>On-screen Show (4:3)</PresentationFormat>
  <Paragraphs>223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Mukesh Vejani</dc:creator>
  <cp:lastModifiedBy>Hardik Vejani</cp:lastModifiedBy>
  <cp:revision>59</cp:revision>
  <dcterms:created xsi:type="dcterms:W3CDTF">2015-02-21T18:04:19Z</dcterms:created>
  <dcterms:modified xsi:type="dcterms:W3CDTF">2015-02-23T09:10:20Z</dcterms:modified>
</cp:coreProperties>
</file>