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0" r:id="rId5"/>
    <p:sldId id="271" r:id="rId6"/>
    <p:sldId id="284" r:id="rId7"/>
    <p:sldId id="273" r:id="rId8"/>
    <p:sldId id="256" r:id="rId9"/>
    <p:sldId id="274" r:id="rId10"/>
    <p:sldId id="275" r:id="rId11"/>
    <p:sldId id="276" r:id="rId12"/>
    <p:sldId id="258" r:id="rId13"/>
    <p:sldId id="257" r:id="rId14"/>
    <p:sldId id="277" r:id="rId15"/>
    <p:sldId id="281" r:id="rId16"/>
    <p:sldId id="260" r:id="rId17"/>
    <p:sldId id="261" r:id="rId18"/>
    <p:sldId id="282" r:id="rId19"/>
    <p:sldId id="269" r:id="rId20"/>
    <p:sldId id="279" r:id="rId21"/>
    <p:sldId id="280" r:id="rId22"/>
    <p:sldId id="259" r:id="rId23"/>
    <p:sldId id="264" r:id="rId24"/>
    <p:sldId id="266" r:id="rId25"/>
    <p:sldId id="283" r:id="rId26"/>
    <p:sldId id="265" r:id="rId27"/>
    <p:sldId id="262" r:id="rId28"/>
    <p:sldId id="267" r:id="rId29"/>
    <p:sldId id="26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0BD9D-E892-29D6-F2CC-0AF5C619AB25}" v="819" dt="2022-08-12T17:22:44.733"/>
    <p1510:client id="{2E8F5C5E-54A2-914C-2426-E66EB0DFD5D3}" v="248" dt="2022-08-12T18:20:29.337"/>
    <p1510:client id="{5C1D6004-43B1-6527-529C-2805870097F3}" v="1417" dt="2022-08-12T18:11:18.824"/>
    <p1510:client id="{7CB194EB-6E6C-4BD3-B690-11D7511C84CC}" v="17" dt="2022-08-12T18:37:49.514"/>
    <p1510:client id="{8AE94D37-3A3C-4201-B2DA-A6F2A3BC736B}" v="1333" dt="2022-08-12T20:14:38.177"/>
    <p1510:client id="{8B266110-6296-5ACD-3099-03C22F26DC80}" v="1" dt="2022-08-12T18:44:19.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7" autoAdjust="0"/>
    <p:restoredTop sz="94660"/>
  </p:normalViewPr>
  <p:slideViewPr>
    <p:cSldViewPr snapToGrid="0">
      <p:cViewPr varScale="1">
        <p:scale>
          <a:sx n="78" d="100"/>
          <a:sy n="78" d="100"/>
        </p:scale>
        <p:origin x="8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42.514"/>
    </inkml:context>
    <inkml:brush xml:id="br0">
      <inkml:brushProperty name="width" value="0.05" units="cm"/>
      <inkml:brushProperty name="height" value="0.05" units="cm"/>
      <inkml:brushProperty name="color" value="#E71224"/>
    </inkml:brush>
  </inkml:definitions>
  <inkml:trace contextRef="#ctx0" brushRef="#br0">0 2 24575,'103'-1'0,"115"4"0,-119 16 0,-73-13 0,-1 0 0,31 2 0,51-7 0,-76-2 0,0 1 0,-1 1 0,1 2 0,44 9 0,-36-3 0,0-1 0,0-3 0,47 2 0,121-9 0,-76-1 0,-54 6-55,-48-1-207,1-1 0,-1-1 0,1-2 0,49-9 0,-53 3-6564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44.986"/>
    </inkml:context>
    <inkml:brush xml:id="br0">
      <inkml:brushProperty name="width" value="0.05" units="cm"/>
      <inkml:brushProperty name="height" value="0.05" units="cm"/>
      <inkml:brushProperty name="color" value="#E71224"/>
    </inkml:brush>
  </inkml:definitions>
  <inkml:trace contextRef="#ctx0" brushRef="#br0">1 1 24575,'1414'0'-1365,"-1380"0"-5461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0.447"/>
    </inkml:context>
    <inkml:brush xml:id="br0">
      <inkml:brushProperty name="width" value="0.05" units="cm"/>
      <inkml:brushProperty name="height" value="0.05" units="cm"/>
      <inkml:brushProperty name="color" value="#E71224"/>
    </inkml:brush>
  </inkml:definitions>
  <inkml:trace contextRef="#ctx0" brushRef="#br0">0 83 24575,'5'-4'0,"-1"0"0,1 1 0,0 0 0,0 0 0,0 0 0,1 1 0,-1-1 0,1 1 0,-1 1 0,1-1 0,6 0 0,71-6 0,-3-1 0,-25-2 0,0 1 0,89-3 0,113 13 0,-110 2 0,-107 0 43,-1 2 0,50 11 0,-46-6-790,67 3 0,-75-11-6079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2.1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7.06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8.89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3C04E-5ECD-45DE-BE8D-CD0D1AF3A4A7}" type="datetimeFigureOut">
              <a:rPr lang="en-CA" smtClean="0"/>
              <a:t>2022-08-14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019CE-105B-46BE-BA2A-851051C20AB6}" type="slidenum">
              <a:rPr lang="en-CA" smtClean="0"/>
              <a:t>‹#›</a:t>
            </a:fld>
            <a:endParaRPr lang="en-CA"/>
          </a:p>
        </p:txBody>
      </p:sp>
    </p:spTree>
    <p:extLst>
      <p:ext uri="{BB962C8B-B14F-4D97-AF65-F5344CB8AC3E}">
        <p14:creationId xmlns:p14="http://schemas.microsoft.com/office/powerpoint/2010/main" val="63457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9F019CE-105B-46BE-BA2A-851051C20AB6}" type="slidenum">
              <a:rPr lang="en-CA" smtClean="0"/>
              <a:t>1</a:t>
            </a:fld>
            <a:endParaRPr lang="en-CA"/>
          </a:p>
        </p:txBody>
      </p:sp>
    </p:spTree>
    <p:extLst>
      <p:ext uri="{BB962C8B-B14F-4D97-AF65-F5344CB8AC3E}">
        <p14:creationId xmlns:p14="http://schemas.microsoft.com/office/powerpoint/2010/main" val="21751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9F019CE-105B-46BE-BA2A-851051C20AB6}" type="slidenum">
              <a:rPr lang="en-CA" smtClean="0"/>
              <a:t>2</a:t>
            </a:fld>
            <a:endParaRPr lang="en-CA"/>
          </a:p>
        </p:txBody>
      </p:sp>
    </p:spTree>
    <p:extLst>
      <p:ext uri="{BB962C8B-B14F-4D97-AF65-F5344CB8AC3E}">
        <p14:creationId xmlns:p14="http://schemas.microsoft.com/office/powerpoint/2010/main" val="205790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BC20-FF19-4075-DC02-009D03739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BFBE9-859F-C730-19B9-9F9E7CB64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B2C7DD-2F2C-A660-A215-1EF91741421E}"/>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5845E99E-12C3-6BA9-C83E-12886F44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4A256-E73A-29F0-AA2C-64BBA3DC8BC5}"/>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92077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14E5-86CF-76EB-7378-00032ADF7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AB009E-BD3E-A61F-BFC9-655AAFF1A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07D92-A01C-18FC-0E31-2B463B36D377}"/>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687BC27A-5A91-DF69-66E6-39F18D6A3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520FD-E496-F3A2-F611-60C604CCF68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321993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2E8E4-8521-C256-3D01-2518613DA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14ECE-59AF-8D7C-960B-A87E43E00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5C20E-6B31-FA64-DD5F-EB7D7C6C11F2}"/>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DDFD3165-F005-B381-394E-EE471B79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8D9B3-53E8-2E2E-7D62-B4F666F231E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48244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48CA-082C-8F94-DB1B-F17589BBF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5C80F-01A0-B721-E02D-CEB561795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F669D-4A98-22DD-F332-FBA94E34F4D3}"/>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53A6765F-E984-15C3-D99D-546C8ED70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DCC0E-8E2D-3CB9-7E07-7A05307AEA32}"/>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174499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57D9-54C7-7E3D-9230-0299D4141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8357BF-1CF9-A622-51A0-36B6CE804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6CC3C-0227-B92D-C26B-737A6209070F}"/>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01D52520-9DB7-6B94-87EE-E1145BEC3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6AD12-8E06-2A3A-3857-D4EFB4EDB71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86508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97A-D72B-9E3D-E257-7640533D6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4F8A5-1317-0EC7-12D3-295CE9797D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F9E3B-E40E-1771-C207-FD3D501EC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857AF5-D492-B496-E26D-4BE7B24E4C44}"/>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6" name="Footer Placeholder 5">
            <a:extLst>
              <a:ext uri="{FF2B5EF4-FFF2-40B4-BE49-F238E27FC236}">
                <a16:creationId xmlns:a16="http://schemas.microsoft.com/office/drawing/2014/main" id="{29939E43-2270-9328-D72E-4CD359D7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A3AB6-309B-6BDB-480C-C316DF67C9AA}"/>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408073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1A4C-D6C6-5973-B152-2F580E8273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67A91-0590-A570-769A-7C2F4F45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F4EED-6141-2F44-0406-32F6D92C3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5C9AF-FFF5-C352-BF89-A7B8196AD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608B8-EA48-BD00-1563-D534EF4FD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D946F-AA9E-C929-36D9-F7F9904BB551}"/>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8" name="Footer Placeholder 7">
            <a:extLst>
              <a:ext uri="{FF2B5EF4-FFF2-40B4-BE49-F238E27FC236}">
                <a16:creationId xmlns:a16="http://schemas.microsoft.com/office/drawing/2014/main" id="{2A9651D0-6571-72E6-84F1-32019D36CD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F46440-8E0B-5150-96C4-3A548BB03B30}"/>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4140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23A2-294C-220C-26E7-896882445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EA60EE-40BD-12FA-31C2-A52F3E0D4B9E}"/>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4" name="Footer Placeholder 3">
            <a:extLst>
              <a:ext uri="{FF2B5EF4-FFF2-40B4-BE49-F238E27FC236}">
                <a16:creationId xmlns:a16="http://schemas.microsoft.com/office/drawing/2014/main" id="{9676EE74-7C94-5B14-2849-4FAFB1635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CB642-598B-365B-5F12-9A402FA71611}"/>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9547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AA0B9-814B-EF5A-FE15-A7E7E5361A64}"/>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3" name="Footer Placeholder 2">
            <a:extLst>
              <a:ext uri="{FF2B5EF4-FFF2-40B4-BE49-F238E27FC236}">
                <a16:creationId xmlns:a16="http://schemas.microsoft.com/office/drawing/2014/main" id="{D1C86BA6-9CF1-9011-709C-7496EB2A5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F97919-B30A-85E0-93FB-AE078F47911F}"/>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31882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2D46-A3B6-BDAD-905D-D11325C49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5381C-92AF-BC7E-4CA1-47EB75E1E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D4B4F-3E83-8B91-28F5-9EA7D2F31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DA5B7-5BE6-9604-8FAA-FB36925DE420}"/>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6" name="Footer Placeholder 5">
            <a:extLst>
              <a:ext uri="{FF2B5EF4-FFF2-40B4-BE49-F238E27FC236}">
                <a16:creationId xmlns:a16="http://schemas.microsoft.com/office/drawing/2014/main" id="{D5376E3C-7A8D-DC85-C29E-81F9CFBBF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08FDC-C09E-0FBB-BA47-D836F7B5AE86}"/>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714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65E4-1A1E-4372-E2AA-047E99491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71B0D-99AD-B584-6981-44E38CC3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889C71-79C4-92DE-1829-9932ADACA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920B2-6BC4-6D04-C3D6-FCC7DEE605E2}"/>
              </a:ext>
            </a:extLst>
          </p:cNvPr>
          <p:cNvSpPr>
            <a:spLocks noGrp="1"/>
          </p:cNvSpPr>
          <p:nvPr>
            <p:ph type="dt" sz="half" idx="10"/>
          </p:nvPr>
        </p:nvSpPr>
        <p:spPr/>
        <p:txBody>
          <a:bodyPr/>
          <a:lstStyle/>
          <a:p>
            <a:fld id="{D7428B06-A0C5-415E-856E-485B8C9C9C06}" type="datetimeFigureOut">
              <a:rPr lang="en-US" smtClean="0"/>
              <a:t>8/14/2022</a:t>
            </a:fld>
            <a:endParaRPr lang="en-US"/>
          </a:p>
        </p:txBody>
      </p:sp>
      <p:sp>
        <p:nvSpPr>
          <p:cNvPr id="6" name="Footer Placeholder 5">
            <a:extLst>
              <a:ext uri="{FF2B5EF4-FFF2-40B4-BE49-F238E27FC236}">
                <a16:creationId xmlns:a16="http://schemas.microsoft.com/office/drawing/2014/main" id="{BEF410AD-1737-BB65-82EA-BEC491260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E3E99-DE45-CC3F-D3BF-6EC06897B117}"/>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6843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64E3D-47D0-DA27-9A19-D1D9D1216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82078-7833-54F4-DB31-B5F449281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AA123-EDCA-FCC3-00E7-AE13FB28A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28B06-A0C5-415E-856E-485B8C9C9C06}" type="datetimeFigureOut">
              <a:rPr lang="en-US" smtClean="0"/>
              <a:t>8/14/2022</a:t>
            </a:fld>
            <a:endParaRPr lang="en-US"/>
          </a:p>
        </p:txBody>
      </p:sp>
      <p:sp>
        <p:nvSpPr>
          <p:cNvPr id="5" name="Footer Placeholder 4">
            <a:extLst>
              <a:ext uri="{FF2B5EF4-FFF2-40B4-BE49-F238E27FC236}">
                <a16:creationId xmlns:a16="http://schemas.microsoft.com/office/drawing/2014/main" id="{63237C8E-E5AC-0F89-19BE-7F4BF6372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1D6E4A-8567-5A09-F6BE-6F563E236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696BC-7FF3-4CBA-B39F-0CF0222A8ECF}" type="slidenum">
              <a:rPr lang="en-US" smtClean="0"/>
              <a:t>‹#›</a:t>
            </a:fld>
            <a:endParaRPr lang="en-US"/>
          </a:p>
        </p:txBody>
      </p:sp>
    </p:spTree>
    <p:extLst>
      <p:ext uri="{BB962C8B-B14F-4D97-AF65-F5344CB8AC3E}">
        <p14:creationId xmlns:p14="http://schemas.microsoft.com/office/powerpoint/2010/main" val="359033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irstflaskprojext.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pi.binance.com/api/v3/ticker/price?symbol=%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33917-D669-04BA-77D7-404C6CF315B0}"/>
              </a:ext>
            </a:extLst>
          </p:cNvPr>
          <p:cNvSpPr>
            <a:spLocks noGrp="1"/>
          </p:cNvSpPr>
          <p:nvPr>
            <p:ph type="ctrTitle"/>
          </p:nvPr>
        </p:nvSpPr>
        <p:spPr>
          <a:xfrm>
            <a:off x="1524000" y="2046986"/>
            <a:ext cx="9144000" cy="2764028"/>
          </a:xfrm>
        </p:spPr>
        <p:txBody>
          <a:bodyPr anchor="ctr">
            <a:normAutofit/>
          </a:bodyPr>
          <a:lstStyle/>
          <a:p>
            <a:r>
              <a:rPr lang="en-CA" sz="6100" b="1" dirty="0">
                <a:latin typeface="Times New Roman" panose="02020603050405020304" pitchFamily="18" charset="0"/>
                <a:cs typeface="Times New Roman" panose="02020603050405020304" pitchFamily="18" charset="0"/>
              </a:rPr>
              <a:t>Data Analysis of Cryptocurrency on the web Application</a:t>
            </a:r>
          </a:p>
        </p:txBody>
      </p:sp>
      <p:sp>
        <p:nvSpPr>
          <p:cNvPr id="12"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406269"/>
      </p:ext>
    </p:extLst>
  </p:cSld>
  <p:clrMapOvr>
    <a:masterClrMapping/>
  </p:clrMapOvr>
  <mc:AlternateContent xmlns:mc="http://schemas.openxmlformats.org/markup-compatibility/2006" xmlns:p14="http://schemas.microsoft.com/office/powerpoint/2010/main">
    <mc:Choice Requires="p14">
      <p:transition spd="slow" p14:dur="2000" advTm="7088"/>
    </mc:Choice>
    <mc:Fallback xmlns="">
      <p:transition spd="slow" advTm="70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EDA4A-A777-9D00-4407-077F7330FE35}"/>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AF18033-FCA0-0037-4EFF-D111E7D3A63D}"/>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Used mongo DB compass to see the data</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1B905-4703-0C3E-A5B1-DFA849A1485E}"/>
              </a:ext>
            </a:extLst>
          </p:cNvPr>
          <p:cNvSpPr>
            <a:spLocks noGrp="1"/>
          </p:cNvSpPr>
          <p:nvPr>
            <p:ph type="title"/>
          </p:nvPr>
        </p:nvSpPr>
        <p:spPr>
          <a:xfrm>
            <a:off x="686834" y="591344"/>
            <a:ext cx="3200400" cy="5585619"/>
          </a:xfrm>
        </p:spPr>
        <p:txBody>
          <a:bodyPr>
            <a:normAutofit/>
          </a:bodyPr>
          <a:lstStyle/>
          <a:p>
            <a:r>
              <a:rPr lang="en-US" dirty="0">
                <a:solidFill>
                  <a:srgbClr val="FFFFFF"/>
                </a:solidFill>
                <a:cs typeface="Calibri Light"/>
              </a:rPr>
              <a:t>Step 3 ( make web application and deploy on internet)</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496E4B-1B50-39FB-3496-305EFA46DEFD}"/>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dirty="0">
              <a:cs typeface="Calibri"/>
            </a:endParaRPr>
          </a:p>
          <a:p>
            <a:r>
              <a:rPr lang="en-US" dirty="0">
                <a:cs typeface="Calibri"/>
              </a:rPr>
              <a:t>Here is a link for our web application which we have created.</a:t>
            </a:r>
            <a:endParaRPr lang="en-US" dirty="0"/>
          </a:p>
          <a:p>
            <a:pPr marL="0" indent="0">
              <a:buNone/>
            </a:pPr>
            <a:endParaRPr lang="en-US" dirty="0">
              <a:cs typeface="Calibri"/>
            </a:endParaRPr>
          </a:p>
          <a:p>
            <a:r>
              <a:rPr lang="en-US" dirty="0">
                <a:cs typeface="Calibri"/>
                <a:hlinkClick r:id="rId2"/>
              </a:rPr>
              <a:t>https</a:t>
            </a:r>
            <a:r>
              <a:rPr lang="en-US" dirty="0">
                <a:ea typeface="+mn-lt"/>
                <a:cs typeface="+mn-lt"/>
                <a:hlinkClick r:id="rId2"/>
              </a:rPr>
              <a:t>://firstflaskprojext.herokuapp.com/</a:t>
            </a:r>
            <a:endParaRPr lang="en-US" dirty="0">
              <a:ea typeface="+mn-lt"/>
              <a:cs typeface="+mn-lt"/>
            </a:endParaRPr>
          </a:p>
          <a:p>
            <a:endParaRPr lang="en-US" dirty="0">
              <a:ea typeface="+mn-lt"/>
              <a:cs typeface="+mn-lt"/>
            </a:endParaRPr>
          </a:p>
          <a:p>
            <a:r>
              <a:rPr lang="en-US" dirty="0">
                <a:ea typeface="+mn-lt"/>
                <a:cs typeface="+mn-lt"/>
              </a:rPr>
              <a:t>We have deployed our web application from the local host to the internet as well as </a:t>
            </a:r>
            <a:r>
              <a:rPr lang="en-US" b="1" kern="1200" dirty="0">
                <a:latin typeface="+mj-lt"/>
                <a:ea typeface="+mj-ea"/>
                <a:cs typeface="+mj-cs"/>
              </a:rPr>
              <a:t>Heroku</a:t>
            </a:r>
            <a:endParaRPr lang="en-US" dirty="0">
              <a:ea typeface="+mn-lt"/>
              <a:cs typeface="+mn-lt"/>
            </a:endParaRPr>
          </a:p>
          <a:p>
            <a:endParaRPr lang="en-US" dirty="0">
              <a:ea typeface="+mn-lt"/>
              <a:cs typeface="+mn-lt"/>
            </a:endParaRPr>
          </a:p>
          <a:p>
            <a:pPr lvl="1"/>
            <a:endParaRPr lang="en-US"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377053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40EC2-C580-FCFC-87AB-CC5A7CB93A90}"/>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Code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3ADD19-D7A1-E3D5-FF83-59804CF4B6D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We have used web-based application framework flask.</a:t>
            </a:r>
            <a:endParaRPr lang="en-US" dirty="0">
              <a:ea typeface="Calibri"/>
              <a:cs typeface="Calibri"/>
            </a:endParaRPr>
          </a:p>
          <a:p>
            <a:r>
              <a:rPr lang="en-US" dirty="0">
                <a:cs typeface="Calibri"/>
              </a:rPr>
              <a:t>And we have used JavaScript for the frontend.</a:t>
            </a:r>
            <a:endParaRPr lang="en-US" dirty="0">
              <a:ea typeface="Calibri"/>
              <a:cs typeface="Calibri"/>
            </a:endParaRPr>
          </a:p>
          <a:p>
            <a:r>
              <a:rPr lang="en-US" dirty="0">
                <a:cs typeface="Calibri"/>
              </a:rPr>
              <a:t>Also, we have used google charts for the visualization in the web application</a:t>
            </a:r>
            <a:endParaRPr lang="en-US" dirty="0">
              <a:ea typeface="Calibri"/>
              <a:cs typeface="Calibri"/>
            </a:endParaRPr>
          </a:p>
          <a:p>
            <a:r>
              <a:rPr lang="en-US" dirty="0">
                <a:ea typeface="Calibri"/>
                <a:cs typeface="Calibri"/>
              </a:rPr>
              <a:t>We have also used bootstrap in this project.</a:t>
            </a:r>
          </a:p>
          <a:p>
            <a:r>
              <a:rPr lang="en-US" dirty="0">
                <a:ea typeface="Calibri"/>
                <a:cs typeface="Calibri"/>
              </a:rPr>
              <a:t>We created all html code for chart, and we put in templet folder.</a:t>
            </a:r>
          </a:p>
          <a:p>
            <a:pPr marL="0" indent="0">
              <a:buNone/>
            </a:pPr>
            <a:endParaRPr lang="en-US" dirty="0">
              <a:ea typeface="Calibri"/>
              <a:cs typeface="Calibri"/>
            </a:endParaRPr>
          </a:p>
        </p:txBody>
      </p:sp>
    </p:spTree>
    <p:extLst>
      <p:ext uri="{BB962C8B-B14F-4D97-AF65-F5344CB8AC3E}">
        <p14:creationId xmlns:p14="http://schemas.microsoft.com/office/powerpoint/2010/main" val="8991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D384A97-64CD-A3E4-1F53-953162BDCE95}"/>
              </a:ext>
            </a:extLst>
          </p:cNvPr>
          <p:cNvSpPr>
            <a:spLocks noGrp="1"/>
          </p:cNvSpPr>
          <p:nvPr>
            <p:ph type="title"/>
          </p:nvPr>
        </p:nvSpPr>
        <p:spPr>
          <a:xfrm>
            <a:off x="1050472" y="-50020"/>
            <a:ext cx="10515599" cy="1325563"/>
          </a:xfrm>
        </p:spPr>
        <p:txBody>
          <a:bodyPr>
            <a:normAutofit/>
          </a:bodyPr>
          <a:lstStyle/>
          <a:p>
            <a:r>
              <a:rPr lang="en-US" sz="3700" dirty="0">
                <a:cs typeface="Calibri Light"/>
              </a:rPr>
              <a:t>Here is a screenshot of our main app.py file.</a:t>
            </a:r>
            <a:br>
              <a:rPr lang="en-US" sz="3700" dirty="0">
                <a:cs typeface="Calibri Light"/>
              </a:rPr>
            </a:br>
            <a:r>
              <a:rPr lang="en-US" sz="3700" dirty="0">
                <a:ea typeface="Calibri Light"/>
                <a:cs typeface="Calibri Light"/>
              </a:rPr>
              <a:t>Which is a server side cod which written in python</a:t>
            </a:r>
            <a:endParaRPr lang="en-US" sz="3700" dirty="0"/>
          </a:p>
        </p:txBody>
      </p:sp>
      <p:sp>
        <p:nvSpPr>
          <p:cNvPr id="13"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24122CDF-BADC-AABF-98C4-F907DDD96901}"/>
              </a:ext>
            </a:extLst>
          </p:cNvPr>
          <p:cNvPicPr>
            <a:picLocks noChangeAspect="1"/>
          </p:cNvPicPr>
          <p:nvPr/>
        </p:nvPicPr>
        <p:blipFill>
          <a:blip r:embed="rId2"/>
          <a:stretch>
            <a:fillRect/>
          </a:stretch>
        </p:blipFill>
        <p:spPr>
          <a:xfrm>
            <a:off x="1050472" y="1275542"/>
            <a:ext cx="10180156" cy="572633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67835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itle 4">
            <a:extLst>
              <a:ext uri="{FF2B5EF4-FFF2-40B4-BE49-F238E27FC236}">
                <a16:creationId xmlns:a16="http://schemas.microsoft.com/office/drawing/2014/main" id="{9804C11E-8FF8-5DEE-B0AF-4ABFCE0B079C}"/>
              </a:ext>
            </a:extLst>
          </p:cNvPr>
          <p:cNvSpPr>
            <a:spLocks noGrp="1"/>
          </p:cNvSpPr>
          <p:nvPr>
            <p:ph type="title"/>
          </p:nvPr>
        </p:nvSpPr>
        <p:spPr>
          <a:xfrm>
            <a:off x="714863" y="43800"/>
            <a:ext cx="10515599" cy="1325563"/>
          </a:xfrm>
        </p:spPr>
        <p:txBody>
          <a:bodyPr>
            <a:normAutofit/>
          </a:bodyPr>
          <a:lstStyle/>
          <a:p>
            <a:r>
              <a:rPr lang="en-US" dirty="0">
                <a:cs typeface="Calibri Light"/>
              </a:rPr>
              <a:t>We have used a pie chart, donut chart, and column chart from google Charts.</a:t>
            </a:r>
            <a:endParaRPr lang="en-US"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AB0BB4BB-57F5-5DA8-66FA-0D51BA7F5AD5}"/>
              </a:ext>
            </a:extLst>
          </p:cNvPr>
          <p:cNvPicPr>
            <a:picLocks noChangeAspect="1"/>
          </p:cNvPicPr>
          <p:nvPr/>
        </p:nvPicPr>
        <p:blipFill>
          <a:blip r:embed="rId2"/>
          <a:stretch>
            <a:fillRect/>
          </a:stretch>
        </p:blipFill>
        <p:spPr>
          <a:xfrm>
            <a:off x="714863" y="1306071"/>
            <a:ext cx="10163903" cy="5717195"/>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0842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D2EC8899-BF39-C5B0-A159-DD0485F39534}"/>
              </a:ext>
            </a:extLst>
          </p:cNvPr>
          <p:cNvSpPr>
            <a:spLocks noGrp="1"/>
          </p:cNvSpPr>
          <p:nvPr>
            <p:ph type="title"/>
          </p:nvPr>
        </p:nvSpPr>
        <p:spPr>
          <a:xfrm>
            <a:off x="985157" y="100996"/>
            <a:ext cx="10515599" cy="1325563"/>
          </a:xfrm>
        </p:spPr>
        <p:txBody>
          <a:bodyPr>
            <a:normAutofit/>
          </a:bodyPr>
          <a:lstStyle/>
          <a:p>
            <a:r>
              <a:rPr lang="en-US" dirty="0">
                <a:ea typeface="Calibri Light"/>
                <a:cs typeface="Calibri Light"/>
              </a:rPr>
              <a:t>Here is the front-end code where we used bootstrap and google charts.</a:t>
            </a:r>
          </a:p>
        </p:txBody>
      </p:sp>
      <p:sp>
        <p:nvSpPr>
          <p:cNvPr id="15" name="Oval 1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A screenshot of a computer&#10;&#10;Description automatically generated">
            <a:extLst>
              <a:ext uri="{FF2B5EF4-FFF2-40B4-BE49-F238E27FC236}">
                <a16:creationId xmlns:a16="http://schemas.microsoft.com/office/drawing/2014/main" id="{617AA37E-9F16-862A-539C-5CC69F6E7940}"/>
              </a:ext>
            </a:extLst>
          </p:cNvPr>
          <p:cNvPicPr>
            <a:picLocks noChangeAspect="1"/>
          </p:cNvPicPr>
          <p:nvPr/>
        </p:nvPicPr>
        <p:blipFill>
          <a:blip r:embed="rId2"/>
          <a:stretch>
            <a:fillRect/>
          </a:stretch>
        </p:blipFill>
        <p:spPr>
          <a:xfrm>
            <a:off x="1385441" y="1492591"/>
            <a:ext cx="9421116" cy="529937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71924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16F1-0FD9-9799-09E7-B85578801A5A}"/>
              </a:ext>
            </a:extLst>
          </p:cNvPr>
          <p:cNvSpPr>
            <a:spLocks noGrp="1"/>
          </p:cNvSpPr>
          <p:nvPr>
            <p:ph type="title"/>
          </p:nvPr>
        </p:nvSpPr>
        <p:spPr/>
        <p:txBody>
          <a:bodyPr>
            <a:normAutofit/>
          </a:bodyPr>
          <a:lstStyle/>
          <a:p>
            <a:r>
              <a:rPr lang="en-US" sz="2400" dirty="0"/>
              <a:t>In addition, The </a:t>
            </a:r>
            <a:r>
              <a:rPr lang="en-US" sz="2400" dirty="0" err="1"/>
              <a:t>addData</a:t>
            </a:r>
            <a:r>
              <a:rPr lang="en-US" sz="2400" dirty="0"/>
              <a:t>() function we have marked which is used when we have to change data in when we change the chart type in web app and store that data into mongo DB. When we comment this line </a:t>
            </a:r>
            <a:r>
              <a:rPr lang="en-US" sz="2400" dirty="0" err="1"/>
              <a:t>addData</a:t>
            </a:r>
            <a:r>
              <a:rPr lang="en-US" sz="2400" dirty="0"/>
              <a:t>() it stop taking data in each click.</a:t>
            </a:r>
          </a:p>
        </p:txBody>
      </p:sp>
      <p:pic>
        <p:nvPicPr>
          <p:cNvPr id="4" name="Picture 3">
            <a:extLst>
              <a:ext uri="{FF2B5EF4-FFF2-40B4-BE49-F238E27FC236}">
                <a16:creationId xmlns:a16="http://schemas.microsoft.com/office/drawing/2014/main" id="{3F2CE199-64E2-2382-B873-5C8F7BDE1703}"/>
              </a:ext>
            </a:extLst>
          </p:cNvPr>
          <p:cNvPicPr>
            <a:picLocks noChangeAspect="1"/>
          </p:cNvPicPr>
          <p:nvPr/>
        </p:nvPicPr>
        <p:blipFill>
          <a:blip r:embed="rId2"/>
          <a:stretch>
            <a:fillRect/>
          </a:stretch>
        </p:blipFill>
        <p:spPr>
          <a:xfrm>
            <a:off x="838200" y="1690688"/>
            <a:ext cx="10520930" cy="516563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3980609-966C-37C0-0C51-4175C9C5888F}"/>
                  </a:ext>
                </a:extLst>
              </p14:cNvPr>
              <p14:cNvContentPartPr/>
              <p14:nvPr/>
            </p14:nvContentPartPr>
            <p14:xfrm>
              <a:off x="3338154" y="4657731"/>
              <a:ext cx="602640" cy="32040"/>
            </p14:xfrm>
          </p:contentPart>
        </mc:Choice>
        <mc:Fallback xmlns="">
          <p:pic>
            <p:nvPicPr>
              <p:cNvPr id="5" name="Ink 4">
                <a:extLst>
                  <a:ext uri="{FF2B5EF4-FFF2-40B4-BE49-F238E27FC236}">
                    <a16:creationId xmlns:a16="http://schemas.microsoft.com/office/drawing/2014/main" id="{03980609-966C-37C0-0C51-4175C9C5888F}"/>
                  </a:ext>
                </a:extLst>
              </p:cNvPr>
              <p:cNvPicPr/>
              <p:nvPr/>
            </p:nvPicPr>
            <p:blipFill>
              <a:blip r:embed="rId4"/>
              <a:stretch>
                <a:fillRect/>
              </a:stretch>
            </p:blipFill>
            <p:spPr>
              <a:xfrm>
                <a:off x="3329154" y="4648731"/>
                <a:ext cx="6202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D5B5C5B-8F46-1B13-BF15-1C94C24FACE6}"/>
                  </a:ext>
                </a:extLst>
              </p14:cNvPr>
              <p14:cNvContentPartPr/>
              <p14:nvPr/>
            </p14:nvContentPartPr>
            <p14:xfrm>
              <a:off x="3439314" y="5616771"/>
              <a:ext cx="521640" cy="360"/>
            </p14:xfrm>
          </p:contentPart>
        </mc:Choice>
        <mc:Fallback xmlns="">
          <p:pic>
            <p:nvPicPr>
              <p:cNvPr id="6" name="Ink 5">
                <a:extLst>
                  <a:ext uri="{FF2B5EF4-FFF2-40B4-BE49-F238E27FC236}">
                    <a16:creationId xmlns:a16="http://schemas.microsoft.com/office/drawing/2014/main" id="{8D5B5C5B-8F46-1B13-BF15-1C94C24FACE6}"/>
                  </a:ext>
                </a:extLst>
              </p:cNvPr>
              <p:cNvPicPr/>
              <p:nvPr/>
            </p:nvPicPr>
            <p:blipFill>
              <a:blip r:embed="rId6"/>
              <a:stretch>
                <a:fillRect/>
              </a:stretch>
            </p:blipFill>
            <p:spPr>
              <a:xfrm>
                <a:off x="3430314" y="5607771"/>
                <a:ext cx="539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8661EF7-850B-2403-46E8-ED10496AAC42}"/>
                  </a:ext>
                </a:extLst>
              </p14:cNvPr>
              <p14:cNvContentPartPr/>
              <p14:nvPr/>
            </p14:nvContentPartPr>
            <p14:xfrm>
              <a:off x="3410514" y="3670971"/>
              <a:ext cx="448560" cy="30240"/>
            </p14:xfrm>
          </p:contentPart>
        </mc:Choice>
        <mc:Fallback xmlns="">
          <p:pic>
            <p:nvPicPr>
              <p:cNvPr id="7" name="Ink 6">
                <a:extLst>
                  <a:ext uri="{FF2B5EF4-FFF2-40B4-BE49-F238E27FC236}">
                    <a16:creationId xmlns:a16="http://schemas.microsoft.com/office/drawing/2014/main" id="{C8661EF7-850B-2403-46E8-ED10496AAC42}"/>
                  </a:ext>
                </a:extLst>
              </p:cNvPr>
              <p:cNvPicPr/>
              <p:nvPr/>
            </p:nvPicPr>
            <p:blipFill>
              <a:blip r:embed="rId8"/>
              <a:stretch>
                <a:fillRect/>
              </a:stretch>
            </p:blipFill>
            <p:spPr>
              <a:xfrm>
                <a:off x="3401521" y="3661971"/>
                <a:ext cx="466186"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16A6FB02-1E5A-939E-3668-E531658391A1}"/>
                  </a:ext>
                </a:extLst>
              </p14:cNvPr>
              <p14:cNvContentPartPr/>
              <p14:nvPr/>
            </p14:nvContentPartPr>
            <p14:xfrm>
              <a:off x="2655594" y="812097"/>
              <a:ext cx="360" cy="360"/>
            </p14:xfrm>
          </p:contentPart>
        </mc:Choice>
        <mc:Fallback xmlns="">
          <p:pic>
            <p:nvPicPr>
              <p:cNvPr id="8" name="Ink 7">
                <a:extLst>
                  <a:ext uri="{FF2B5EF4-FFF2-40B4-BE49-F238E27FC236}">
                    <a16:creationId xmlns:a16="http://schemas.microsoft.com/office/drawing/2014/main" id="{16A6FB02-1E5A-939E-3668-E531658391A1}"/>
                  </a:ext>
                </a:extLst>
              </p:cNvPr>
              <p:cNvPicPr/>
              <p:nvPr/>
            </p:nvPicPr>
            <p:blipFill>
              <a:blip r:embed="rId10"/>
              <a:stretch>
                <a:fillRect/>
              </a:stretch>
            </p:blipFill>
            <p:spPr>
              <a:xfrm>
                <a:off x="2646594" y="8030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645432E0-0387-400F-E5F5-92A3DB520FAB}"/>
                  </a:ext>
                </a:extLst>
              </p14:cNvPr>
              <p14:cNvContentPartPr/>
              <p14:nvPr/>
            </p14:nvContentPartPr>
            <p14:xfrm>
              <a:off x="2031714" y="1059057"/>
              <a:ext cx="360" cy="360"/>
            </p14:xfrm>
          </p:contentPart>
        </mc:Choice>
        <mc:Fallback xmlns="">
          <p:pic>
            <p:nvPicPr>
              <p:cNvPr id="12" name="Ink 11">
                <a:extLst>
                  <a:ext uri="{FF2B5EF4-FFF2-40B4-BE49-F238E27FC236}">
                    <a16:creationId xmlns:a16="http://schemas.microsoft.com/office/drawing/2014/main" id="{645432E0-0387-400F-E5F5-92A3DB520FAB}"/>
                  </a:ext>
                </a:extLst>
              </p:cNvPr>
              <p:cNvPicPr/>
              <p:nvPr/>
            </p:nvPicPr>
            <p:blipFill>
              <a:blip r:embed="rId10"/>
              <a:stretch>
                <a:fillRect/>
              </a:stretch>
            </p:blipFill>
            <p:spPr>
              <a:xfrm>
                <a:off x="2022714" y="10500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2E489559-A8EF-DB53-C590-EA17BCFA8054}"/>
                  </a:ext>
                </a:extLst>
              </p14:cNvPr>
              <p14:cNvContentPartPr/>
              <p14:nvPr/>
            </p14:nvContentPartPr>
            <p14:xfrm>
              <a:off x="1929834" y="710577"/>
              <a:ext cx="360" cy="360"/>
            </p14:xfrm>
          </p:contentPart>
        </mc:Choice>
        <mc:Fallback xmlns="">
          <p:pic>
            <p:nvPicPr>
              <p:cNvPr id="13" name="Ink 12">
                <a:extLst>
                  <a:ext uri="{FF2B5EF4-FFF2-40B4-BE49-F238E27FC236}">
                    <a16:creationId xmlns:a16="http://schemas.microsoft.com/office/drawing/2014/main" id="{2E489559-A8EF-DB53-C590-EA17BCFA8054}"/>
                  </a:ext>
                </a:extLst>
              </p:cNvPr>
              <p:cNvPicPr/>
              <p:nvPr/>
            </p:nvPicPr>
            <p:blipFill>
              <a:blip r:embed="rId10"/>
              <a:stretch>
                <a:fillRect/>
              </a:stretch>
            </p:blipFill>
            <p:spPr>
              <a:xfrm>
                <a:off x="1920834" y="701577"/>
                <a:ext cx="18000" cy="18000"/>
              </a:xfrm>
              <a:prstGeom prst="rect">
                <a:avLst/>
              </a:prstGeom>
            </p:spPr>
          </p:pic>
        </mc:Fallback>
      </mc:AlternateContent>
    </p:spTree>
    <p:extLst>
      <p:ext uri="{BB962C8B-B14F-4D97-AF65-F5344CB8AC3E}">
        <p14:creationId xmlns:p14="http://schemas.microsoft.com/office/powerpoint/2010/main" val="243130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30D43-FC42-8938-058D-9A481D94B09D}"/>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Process of deploying website.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3181F0-F659-59FA-360D-C1B85E1AEC9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We tried to deploy the website using the git bash terminal after creating a virtual environment, but we were not able to successfully deploy it.</a:t>
            </a:r>
          </a:p>
          <a:p>
            <a:r>
              <a:rPr lang="en-US" dirty="0">
                <a:cs typeface="Calibri"/>
              </a:rPr>
              <a:t>So, we just created a Heroku account after creating an account.</a:t>
            </a:r>
          </a:p>
          <a:p>
            <a:r>
              <a:rPr lang="en-US" dirty="0">
                <a:cs typeface="Calibri"/>
              </a:rPr>
              <a:t>We created a name for the application which was a flask project.</a:t>
            </a:r>
          </a:p>
          <a:p>
            <a:r>
              <a:rPr lang="en-US" dirty="0">
                <a:cs typeface="Calibri"/>
              </a:rPr>
              <a:t>Then we uploaded all our programs on git hub and give access to that repository to the Heroku and then hosted on Heroku </a:t>
            </a:r>
            <a:r>
              <a:rPr lang="en-US" dirty="0" err="1">
                <a:cs typeface="Calibri"/>
              </a:rPr>
              <a:t>gunicorn</a:t>
            </a:r>
            <a:r>
              <a:rPr lang="en-US" dirty="0">
                <a:cs typeface="Calibri"/>
              </a:rPr>
              <a:t> server.</a:t>
            </a:r>
          </a:p>
        </p:txBody>
      </p:sp>
    </p:spTree>
    <p:extLst>
      <p:ext uri="{BB962C8B-B14F-4D97-AF65-F5344CB8AC3E}">
        <p14:creationId xmlns:p14="http://schemas.microsoft.com/office/powerpoint/2010/main" val="52956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Arc 39">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6EF1D77F-31F4-6B9D-7603-22C4F0CBE2D9}"/>
              </a:ext>
            </a:extLst>
          </p:cNvPr>
          <p:cNvSpPr>
            <a:spLocks noGrp="1"/>
          </p:cNvSpPr>
          <p:nvPr>
            <p:ph type="title"/>
          </p:nvPr>
        </p:nvSpPr>
        <p:spPr>
          <a:xfrm>
            <a:off x="323615" y="105055"/>
            <a:ext cx="10515599" cy="1325563"/>
          </a:xfrm>
        </p:spPr>
        <p:txBody>
          <a:bodyPr vert="horz" lIns="91440" tIns="45720" rIns="91440" bIns="45720" rtlCol="0">
            <a:normAutofit/>
          </a:bodyPr>
          <a:lstStyle/>
          <a:p>
            <a:pPr algn="ctr"/>
            <a:r>
              <a:rPr lang="en-US" b="1" kern="1200" dirty="0">
                <a:latin typeface="+mj-lt"/>
                <a:ea typeface="+mj-ea"/>
                <a:cs typeface="+mj-cs"/>
              </a:rPr>
              <a:t>Screenshot of Heroku</a:t>
            </a:r>
          </a:p>
        </p:txBody>
      </p:sp>
      <p:sp>
        <p:nvSpPr>
          <p:cNvPr id="42" name="Oval 4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Graphical user interface, text, table&#10;&#10;Description automatically generated">
            <a:extLst>
              <a:ext uri="{FF2B5EF4-FFF2-40B4-BE49-F238E27FC236}">
                <a16:creationId xmlns:a16="http://schemas.microsoft.com/office/drawing/2014/main" id="{07261BC8-2D2F-2CC4-094B-8094B74B18A4}"/>
              </a:ext>
            </a:extLst>
          </p:cNvPr>
          <p:cNvPicPr>
            <a:picLocks noChangeAspect="1"/>
          </p:cNvPicPr>
          <p:nvPr/>
        </p:nvPicPr>
        <p:blipFill>
          <a:blip r:embed="rId2"/>
          <a:stretch>
            <a:fillRect/>
          </a:stretch>
        </p:blipFill>
        <p:spPr>
          <a:xfrm>
            <a:off x="838200" y="1016618"/>
            <a:ext cx="10001014" cy="5625569"/>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427196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D33F4541-D307-833B-0C94-B00C763C8C75}"/>
              </a:ext>
            </a:extLst>
          </p:cNvPr>
          <p:cNvPicPr>
            <a:picLocks noChangeAspect="1"/>
          </p:cNvPicPr>
          <p:nvPr/>
        </p:nvPicPr>
        <p:blipFill>
          <a:blip r:embed="rId2"/>
          <a:stretch>
            <a:fillRect/>
          </a:stretch>
        </p:blipFill>
        <p:spPr>
          <a:xfrm>
            <a:off x="1469572" y="1161349"/>
            <a:ext cx="9764486" cy="5492522"/>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67AFE8-9B38-AAB5-91C1-7C5FE58B3954}"/>
              </a:ext>
            </a:extLst>
          </p:cNvPr>
          <p:cNvSpPr>
            <a:spLocks noGrp="1"/>
          </p:cNvSpPr>
          <p:nvPr>
            <p:ph type="title"/>
          </p:nvPr>
        </p:nvSpPr>
        <p:spPr>
          <a:xfrm>
            <a:off x="534006" y="631987"/>
            <a:ext cx="11123987" cy="801648"/>
          </a:xfrm>
        </p:spPr>
        <p:txBody>
          <a:bodyPr vert="horz" lIns="91440" tIns="45720" rIns="91440" bIns="45720" rtlCol="0" anchor="b">
            <a:normAutofit fontScale="90000"/>
          </a:bodyPr>
          <a:lstStyle/>
          <a:p>
            <a:pPr algn="ctr"/>
            <a:r>
              <a:rPr lang="en-US" sz="5100" kern="1200" dirty="0">
                <a:solidFill>
                  <a:schemeClr val="tx1"/>
                </a:solidFill>
                <a:latin typeface="+mj-lt"/>
                <a:ea typeface="+mj-ea"/>
                <a:cs typeface="+mj-cs"/>
              </a:rPr>
              <a:t>This is a normal 2D pi chart represent crypto price </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71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15FB1-E439-8A24-24E1-4BA91FFD1F49}"/>
              </a:ext>
            </a:extLst>
          </p:cNvPr>
          <p:cNvSpPr>
            <a:spLocks noGrp="1"/>
          </p:cNvSpPr>
          <p:nvPr>
            <p:ph type="title"/>
          </p:nvPr>
        </p:nvSpPr>
        <p:spPr>
          <a:xfrm>
            <a:off x="686834" y="1153572"/>
            <a:ext cx="3200400" cy="4461163"/>
          </a:xfrm>
        </p:spPr>
        <p:txBody>
          <a:bodyPr>
            <a:normAutofit/>
          </a:bodyPr>
          <a:lstStyle/>
          <a:p>
            <a:pPr marL="571500" indent="-571500">
              <a:buFont typeface="Arial"/>
              <a:buChar char="•"/>
            </a:pPr>
            <a:r>
              <a:rPr lang="en-US">
                <a:solidFill>
                  <a:srgbClr val="FFFFFF"/>
                </a:solidFill>
                <a:cs typeface="Calibri Light"/>
              </a:rPr>
              <a:t>Group Members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B1D024-A705-F0FF-7798-404AE98BA147}"/>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dirty="0">
              <a:cs typeface="Calibri"/>
            </a:endParaRPr>
          </a:p>
          <a:p>
            <a:r>
              <a:rPr lang="en-US" dirty="0">
                <a:cs typeface="Calibri"/>
              </a:rPr>
              <a:t>Hardik (200521380)(Developer)</a:t>
            </a:r>
          </a:p>
          <a:p>
            <a:pPr lvl="1"/>
            <a:r>
              <a:rPr lang="en-US" dirty="0">
                <a:cs typeface="Calibri"/>
              </a:rPr>
              <a:t>Worked in frontend and backend</a:t>
            </a:r>
          </a:p>
          <a:p>
            <a:pPr lvl="1"/>
            <a:endParaRPr lang="en-US" dirty="0">
              <a:cs typeface="Calibri"/>
            </a:endParaRPr>
          </a:p>
          <a:p>
            <a:r>
              <a:rPr lang="en-US" dirty="0" err="1">
                <a:cs typeface="Calibri"/>
              </a:rPr>
              <a:t>Pinkeshkumar</a:t>
            </a:r>
            <a:r>
              <a:rPr lang="en-US" dirty="0">
                <a:cs typeface="Calibri"/>
              </a:rPr>
              <a:t> Patel (200497326) (Data Analyst)</a:t>
            </a:r>
            <a:endParaRPr lang="en-US" dirty="0">
              <a:ea typeface="Calibri"/>
              <a:cs typeface="Calibri"/>
            </a:endParaRPr>
          </a:p>
          <a:p>
            <a:pPr lvl="1"/>
            <a:r>
              <a:rPr lang="en-US" dirty="0">
                <a:cs typeface="Calibri"/>
              </a:rPr>
              <a:t>Work on the database, visualization and on web app hosting.</a:t>
            </a:r>
          </a:p>
          <a:p>
            <a:pPr lvl="1"/>
            <a:endParaRPr lang="en-US" dirty="0">
              <a:cs typeface="Calibri"/>
            </a:endParaRPr>
          </a:p>
          <a:p>
            <a:r>
              <a:rPr lang="en-US" dirty="0">
                <a:cs typeface="Calibri"/>
              </a:rPr>
              <a:t>Jay Shah (200520177) (Project Manager and Business analyst) </a:t>
            </a:r>
          </a:p>
          <a:p>
            <a:pPr lvl="1"/>
            <a:r>
              <a:rPr lang="en-US" dirty="0">
                <a:cs typeface="Calibri"/>
              </a:rPr>
              <a:t>Worked as a project manager and built documentation.</a:t>
            </a:r>
            <a:endParaRPr lang="en-US" dirty="0">
              <a:ea typeface="Calibri"/>
              <a:cs typeface="Calibri"/>
            </a:endParaRPr>
          </a:p>
          <a:p>
            <a:pPr marL="457200" lvl="1" indent="0">
              <a:buNone/>
            </a:pPr>
            <a:endParaRPr lang="en-US" dirty="0">
              <a:cs typeface="Calibri"/>
            </a:endParaRPr>
          </a:p>
          <a:p>
            <a:pPr lvl="1"/>
            <a:endParaRPr lang="en-US" dirty="0">
              <a:ea typeface="Calibri"/>
              <a:cs typeface="Calibri"/>
            </a:endParaRPr>
          </a:p>
        </p:txBody>
      </p:sp>
    </p:spTree>
    <p:extLst>
      <p:ext uri="{BB962C8B-B14F-4D97-AF65-F5344CB8AC3E}">
        <p14:creationId xmlns:p14="http://schemas.microsoft.com/office/powerpoint/2010/main" val="93926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1AD6633D-CAB8-7BEA-48DC-C3B9EA06EDD8}"/>
              </a:ext>
            </a:extLst>
          </p:cNvPr>
          <p:cNvPicPr>
            <a:picLocks noChangeAspect="1"/>
          </p:cNvPicPr>
          <p:nvPr/>
        </p:nvPicPr>
        <p:blipFill>
          <a:blip r:embed="rId2"/>
          <a:stretch>
            <a:fillRect/>
          </a:stretch>
        </p:blipFill>
        <p:spPr>
          <a:xfrm>
            <a:off x="1221921" y="1011959"/>
            <a:ext cx="10388600" cy="584358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65ED4A-0EB2-A17C-3E96-21B870F8692A}"/>
              </a:ext>
            </a:extLst>
          </p:cNvPr>
          <p:cNvSpPr>
            <a:spLocks noGrp="1"/>
          </p:cNvSpPr>
          <p:nvPr>
            <p:ph type="title"/>
          </p:nvPr>
        </p:nvSpPr>
        <p:spPr>
          <a:xfrm>
            <a:off x="678265" y="266661"/>
            <a:ext cx="10835470" cy="752663"/>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This is Pie chart code</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937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5830C78E-B9A0-4548-CA97-38A68F160372}"/>
              </a:ext>
            </a:extLst>
          </p:cNvPr>
          <p:cNvPicPr>
            <a:picLocks noChangeAspect="1"/>
          </p:cNvPicPr>
          <p:nvPr/>
        </p:nvPicPr>
        <p:blipFill>
          <a:blip r:embed="rId2"/>
          <a:stretch>
            <a:fillRect/>
          </a:stretch>
        </p:blipFill>
        <p:spPr>
          <a:xfrm>
            <a:off x="1871435" y="1503782"/>
            <a:ext cx="9036051" cy="5082777"/>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70B4AE-97DE-79DE-8BE7-85077727788F}"/>
              </a:ext>
            </a:extLst>
          </p:cNvPr>
          <p:cNvSpPr>
            <a:spLocks noGrp="1"/>
          </p:cNvSpPr>
          <p:nvPr>
            <p:ph type="title"/>
          </p:nvPr>
        </p:nvSpPr>
        <p:spPr>
          <a:xfrm>
            <a:off x="643470" y="816683"/>
            <a:ext cx="10870265" cy="866963"/>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Crypto price is represented in 3D Pie Chart</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8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5127F9D4-8A15-D95A-84F5-94D21D1269F7}"/>
              </a:ext>
            </a:extLst>
          </p:cNvPr>
          <p:cNvPicPr>
            <a:picLocks noChangeAspect="1"/>
          </p:cNvPicPr>
          <p:nvPr/>
        </p:nvPicPr>
        <p:blipFill>
          <a:blip r:embed="rId2"/>
          <a:stretch>
            <a:fillRect/>
          </a:stretch>
        </p:blipFill>
        <p:spPr>
          <a:xfrm>
            <a:off x="1038679" y="1043294"/>
            <a:ext cx="10058400" cy="5657848"/>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3000B7-B37E-5A0B-FCC2-BBC5A3D16940}"/>
              </a:ext>
            </a:extLst>
          </p:cNvPr>
          <p:cNvSpPr>
            <a:spLocks noGrp="1"/>
          </p:cNvSpPr>
          <p:nvPr>
            <p:ph type="title"/>
          </p:nvPr>
        </p:nvSpPr>
        <p:spPr>
          <a:xfrm>
            <a:off x="1698172" y="156858"/>
            <a:ext cx="9246201" cy="825865"/>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3D pi chart code </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690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921EA831-25D8-737C-CD33-97580C388C3C}"/>
              </a:ext>
            </a:extLst>
          </p:cNvPr>
          <p:cNvPicPr>
            <a:picLocks noChangeAspect="1"/>
          </p:cNvPicPr>
          <p:nvPr/>
        </p:nvPicPr>
        <p:blipFill>
          <a:blip r:embed="rId2"/>
          <a:stretch>
            <a:fillRect/>
          </a:stretch>
        </p:blipFill>
        <p:spPr>
          <a:xfrm>
            <a:off x="802544" y="821279"/>
            <a:ext cx="10294535" cy="579067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3" name="Arc 1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262B5B-26E0-43E1-5528-CE76CF2A8C68}"/>
              </a:ext>
            </a:extLst>
          </p:cNvPr>
          <p:cNvSpPr>
            <a:spLocks noGrp="1"/>
          </p:cNvSpPr>
          <p:nvPr>
            <p:ph type="title"/>
          </p:nvPr>
        </p:nvSpPr>
        <p:spPr>
          <a:xfrm>
            <a:off x="438150" y="362082"/>
            <a:ext cx="11315700" cy="499514"/>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This is a Column chart of cryptocurrency</a:t>
            </a:r>
          </a:p>
        </p:txBody>
      </p:sp>
      <p:sp>
        <p:nvSpPr>
          <p:cNvPr id="15" name="Oval 1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91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32D8BF2D-0915-885B-E15F-6D5E68B47DE7}"/>
              </a:ext>
            </a:extLst>
          </p:cNvPr>
          <p:cNvPicPr>
            <a:picLocks noChangeAspect="1"/>
          </p:cNvPicPr>
          <p:nvPr/>
        </p:nvPicPr>
        <p:blipFill>
          <a:blip r:embed="rId2"/>
          <a:stretch>
            <a:fillRect/>
          </a:stretch>
        </p:blipFill>
        <p:spPr>
          <a:xfrm>
            <a:off x="785999" y="933487"/>
            <a:ext cx="10620002" cy="5973749"/>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83DE4C-6511-0A55-E0FC-8E2186349596}"/>
              </a:ext>
            </a:extLst>
          </p:cNvPr>
          <p:cNvSpPr>
            <a:spLocks noGrp="1"/>
          </p:cNvSpPr>
          <p:nvPr>
            <p:ph type="title"/>
          </p:nvPr>
        </p:nvSpPr>
        <p:spPr>
          <a:xfrm>
            <a:off x="990519" y="156858"/>
            <a:ext cx="9719730" cy="825865"/>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Code for column chart</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08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BDAC56E7-E7C7-F0B2-E971-0C21453AB8F1}"/>
              </a:ext>
            </a:extLst>
          </p:cNvPr>
          <p:cNvPicPr>
            <a:picLocks noChangeAspect="1"/>
          </p:cNvPicPr>
          <p:nvPr/>
        </p:nvPicPr>
        <p:blipFill>
          <a:blip r:embed="rId2"/>
          <a:stretch>
            <a:fillRect/>
          </a:stretch>
        </p:blipFill>
        <p:spPr>
          <a:xfrm>
            <a:off x="1625441" y="1305663"/>
            <a:ext cx="9694370" cy="545308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8519F4-7C25-0788-7AF3-1E08A016DD90}"/>
              </a:ext>
            </a:extLst>
          </p:cNvPr>
          <p:cNvSpPr>
            <a:spLocks noGrp="1"/>
          </p:cNvSpPr>
          <p:nvPr>
            <p:ph type="title"/>
          </p:nvPr>
        </p:nvSpPr>
        <p:spPr>
          <a:xfrm>
            <a:off x="1037494" y="25080"/>
            <a:ext cx="10870265" cy="1181328"/>
          </a:xfrm>
        </p:spPr>
        <p:txBody>
          <a:bodyPr vert="horz" lIns="91440" tIns="45720" rIns="91440" bIns="45720" rtlCol="0" anchor="b">
            <a:normAutofit fontScale="90000"/>
          </a:bodyPr>
          <a:lstStyle/>
          <a:p>
            <a:pPr algn="ctr"/>
            <a:r>
              <a:rPr lang="en-US" sz="4700" kern="1200" dirty="0">
                <a:solidFill>
                  <a:schemeClr val="tx1"/>
                </a:solidFill>
                <a:latin typeface="+mj-lt"/>
                <a:ea typeface="+mj-ea"/>
                <a:cs typeface="+mj-cs"/>
              </a:rPr>
              <a:t>This is a Donut chart representation of few cryptocurrency</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951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F2D0BC-1008-73A1-7590-FA92F9390ABA}"/>
              </a:ext>
            </a:extLst>
          </p:cNvPr>
          <p:cNvSpPr>
            <a:spLocks noGrp="1"/>
          </p:cNvSpPr>
          <p:nvPr>
            <p:ph type="title"/>
          </p:nvPr>
        </p:nvSpPr>
        <p:spPr>
          <a:xfrm>
            <a:off x="838200" y="130629"/>
            <a:ext cx="10515600" cy="808945"/>
          </a:xfrm>
        </p:spPr>
        <p:txBody>
          <a:bodyPr/>
          <a:lstStyle/>
          <a:p>
            <a:pPr algn="ctr"/>
            <a:r>
              <a:rPr lang="en-US" dirty="0"/>
              <a:t>Quick look of donut chart code</a:t>
            </a:r>
          </a:p>
        </p:txBody>
      </p:sp>
      <p:pic>
        <p:nvPicPr>
          <p:cNvPr id="6" name="Picture 5">
            <a:extLst>
              <a:ext uri="{FF2B5EF4-FFF2-40B4-BE49-F238E27FC236}">
                <a16:creationId xmlns:a16="http://schemas.microsoft.com/office/drawing/2014/main" id="{B6C7D01F-3C3E-7455-2DF9-19FA545BF75B}"/>
              </a:ext>
            </a:extLst>
          </p:cNvPr>
          <p:cNvPicPr>
            <a:picLocks noChangeAspect="1"/>
          </p:cNvPicPr>
          <p:nvPr/>
        </p:nvPicPr>
        <p:blipFill>
          <a:blip r:embed="rId2"/>
          <a:stretch>
            <a:fillRect/>
          </a:stretch>
        </p:blipFill>
        <p:spPr>
          <a:xfrm>
            <a:off x="378755" y="939574"/>
            <a:ext cx="11434489" cy="5617029"/>
          </a:xfrm>
          <a:prstGeom prst="rect">
            <a:avLst/>
          </a:prstGeom>
        </p:spPr>
      </p:pic>
    </p:spTree>
    <p:extLst>
      <p:ext uri="{BB962C8B-B14F-4D97-AF65-F5344CB8AC3E}">
        <p14:creationId xmlns:p14="http://schemas.microsoft.com/office/powerpoint/2010/main" val="1854163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0229-49E6-A702-672A-BBA1CCBD5523}"/>
              </a:ext>
            </a:extLst>
          </p:cNvPr>
          <p:cNvSpPr>
            <a:spLocks noGrp="1"/>
          </p:cNvSpPr>
          <p:nvPr>
            <p:ph type="ctrTitle"/>
          </p:nvPr>
        </p:nvSpPr>
        <p:spPr>
          <a:xfrm>
            <a:off x="1186542" y="621166"/>
            <a:ext cx="9312729" cy="979034"/>
          </a:xfrm>
        </p:spPr>
        <p:txBody>
          <a:bodyPr/>
          <a:lstStyle/>
          <a:p>
            <a:r>
              <a:rPr lang="en-CA" dirty="0"/>
              <a:t>Thank you</a:t>
            </a:r>
          </a:p>
        </p:txBody>
      </p:sp>
      <p:sp>
        <p:nvSpPr>
          <p:cNvPr id="3" name="Subtitle 2">
            <a:extLst>
              <a:ext uri="{FF2B5EF4-FFF2-40B4-BE49-F238E27FC236}">
                <a16:creationId xmlns:a16="http://schemas.microsoft.com/office/drawing/2014/main" id="{FA66CEA6-D228-8DCB-EB77-E971E9B1CAAD}"/>
              </a:ext>
            </a:extLst>
          </p:cNvPr>
          <p:cNvSpPr>
            <a:spLocks noGrp="1"/>
          </p:cNvSpPr>
          <p:nvPr>
            <p:ph type="subTitle" idx="1"/>
          </p:nvPr>
        </p:nvSpPr>
        <p:spPr>
          <a:xfrm>
            <a:off x="1524000" y="3079523"/>
            <a:ext cx="9144000" cy="1655762"/>
          </a:xfrm>
        </p:spPr>
        <p:txBody>
          <a:bodyPr>
            <a:normAutofit/>
          </a:bodyPr>
          <a:lstStyle/>
          <a:p>
            <a:r>
              <a:rPr lang="en-CA" sz="3600" dirty="0"/>
              <a:t>Now Project demo will be represented by Pinkesh </a:t>
            </a:r>
          </a:p>
        </p:txBody>
      </p:sp>
    </p:spTree>
    <p:extLst>
      <p:ext uri="{BB962C8B-B14F-4D97-AF65-F5344CB8AC3E}">
        <p14:creationId xmlns:p14="http://schemas.microsoft.com/office/powerpoint/2010/main" val="235204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3541E-69E7-A626-2FFF-A7367D0DAB09}"/>
              </a:ext>
            </a:extLst>
          </p:cNvPr>
          <p:cNvSpPr>
            <a:spLocks noGrp="1"/>
          </p:cNvSpPr>
          <p:nvPr>
            <p:ph type="title"/>
          </p:nvPr>
        </p:nvSpPr>
        <p:spPr>
          <a:xfrm>
            <a:off x="686834" y="1153572"/>
            <a:ext cx="3200400" cy="4461163"/>
          </a:xfrm>
        </p:spPr>
        <p:txBody>
          <a:bodyPr>
            <a:normAutofit/>
          </a:bodyPr>
          <a:lstStyle/>
          <a:p>
            <a:r>
              <a:rPr lang="en-US">
                <a:solidFill>
                  <a:srgbClr val="FFFFFF"/>
                </a:solidFill>
              </a:rPr>
              <a:t>Step 1 ( Acquire Data using python)</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3BAFC-F41D-8A68-0F3F-A8576ED0CE4E}"/>
              </a:ext>
            </a:extLst>
          </p:cNvPr>
          <p:cNvSpPr>
            <a:spLocks noGrp="1"/>
          </p:cNvSpPr>
          <p:nvPr>
            <p:ph idx="1"/>
          </p:nvPr>
        </p:nvSpPr>
        <p:spPr>
          <a:xfrm>
            <a:off x="4447308" y="591344"/>
            <a:ext cx="6906491" cy="5585619"/>
          </a:xfrm>
        </p:spPr>
        <p:txBody>
          <a:bodyPr anchor="ctr">
            <a:normAutofit/>
          </a:bodyPr>
          <a:lstStyle/>
          <a:p>
            <a:r>
              <a:rPr lang="en-US" dirty="0"/>
              <a:t>Used API to get data.</a:t>
            </a:r>
          </a:p>
          <a:p>
            <a:r>
              <a:rPr lang="en-US" dirty="0"/>
              <a:t>We have used Binance API to get data</a:t>
            </a:r>
          </a:p>
          <a:p>
            <a:r>
              <a:rPr lang="en-US" dirty="0"/>
              <a:t>Here is an API key : </a:t>
            </a:r>
          </a:p>
          <a:p>
            <a:r>
              <a:rPr lang="en-US" dirty="0"/>
              <a:t>"</a:t>
            </a:r>
            <a:r>
              <a:rPr lang="en-US" dirty="0">
                <a:hlinkClick r:id="rId2"/>
              </a:rPr>
              <a:t>https://api.binance.com/</a:t>
            </a:r>
            <a:r>
              <a:rPr lang="en-US" dirty="0" err="1">
                <a:hlinkClick r:id="rId2"/>
              </a:rPr>
              <a:t>api</a:t>
            </a:r>
            <a:r>
              <a:rPr lang="en-US" dirty="0">
                <a:hlinkClick r:id="rId2"/>
              </a:rPr>
              <a:t>/v3/ticker/</a:t>
            </a:r>
            <a:r>
              <a:rPr lang="en-US" dirty="0" err="1">
                <a:hlinkClick r:id="rId2"/>
              </a:rPr>
              <a:t>price?symbol</a:t>
            </a:r>
            <a:r>
              <a:rPr lang="en-US" dirty="0">
                <a:hlinkClick r:id="rId2"/>
              </a:rPr>
              <a:t>=“</a:t>
            </a:r>
            <a:endParaRPr lang="en-US" dirty="0"/>
          </a:p>
          <a:p>
            <a:endParaRPr lang="en-US" dirty="0"/>
          </a:p>
          <a:p>
            <a:endParaRPr lang="en-CA" dirty="0"/>
          </a:p>
        </p:txBody>
      </p:sp>
    </p:spTree>
    <p:extLst>
      <p:ext uri="{BB962C8B-B14F-4D97-AF65-F5344CB8AC3E}">
        <p14:creationId xmlns:p14="http://schemas.microsoft.com/office/powerpoint/2010/main" val="415430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D2708B-96D0-606A-AF33-230A6E7B251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Basically, we have used a python program to acquire data which is shown in the next slide.</a:t>
            </a:r>
          </a:p>
          <a:p>
            <a:r>
              <a:rPr lang="en-US" dirty="0">
                <a:cs typeface="Calibri"/>
              </a:rPr>
              <a:t>The database is Mongo DB which we have used to store the acquired data.</a:t>
            </a:r>
          </a:p>
          <a:p>
            <a:r>
              <a:rPr lang="en-US" dirty="0">
                <a:cs typeface="Calibri"/>
              </a:rPr>
              <a:t>In that program, there is a mongo DB connection which we have provided to connect the database.</a:t>
            </a:r>
          </a:p>
          <a:p>
            <a:r>
              <a:rPr lang="en-US" dirty="0">
                <a:cs typeface="Calibri"/>
              </a:rPr>
              <a:t>We get the data every 24 hours.</a:t>
            </a:r>
          </a:p>
        </p:txBody>
      </p:sp>
    </p:spTree>
    <p:extLst>
      <p:ext uri="{BB962C8B-B14F-4D97-AF65-F5344CB8AC3E}">
        <p14:creationId xmlns:p14="http://schemas.microsoft.com/office/powerpoint/2010/main" val="426944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64AC93A4-03EA-34D7-A41A-ED25C7FDB543}"/>
              </a:ext>
            </a:extLst>
          </p:cNvPr>
          <p:cNvSpPr>
            <a:spLocks noGrp="1"/>
          </p:cNvSpPr>
          <p:nvPr>
            <p:ph type="title"/>
          </p:nvPr>
        </p:nvSpPr>
        <p:spPr>
          <a:xfrm>
            <a:off x="283177" y="-12295"/>
            <a:ext cx="11750979" cy="992010"/>
          </a:xfrm>
        </p:spPr>
        <p:txBody>
          <a:bodyPr vert="horz" lIns="91440" tIns="45720" rIns="91440" bIns="45720" rtlCol="0" anchor="b">
            <a:normAutofit/>
          </a:bodyPr>
          <a:lstStyle/>
          <a:p>
            <a:pPr marL="571500" indent="-571500" algn="ctr"/>
            <a:r>
              <a:rPr lang="en-US" sz="5100" kern="1200" dirty="0">
                <a:solidFill>
                  <a:schemeClr val="tx1"/>
                </a:solidFill>
                <a:latin typeface="+mj-lt"/>
                <a:ea typeface="+mj-ea"/>
                <a:cs typeface="+mj-cs"/>
              </a:rPr>
              <a:t>Python code which used to get data</a:t>
            </a:r>
          </a:p>
        </p:txBody>
      </p:sp>
      <p:pic>
        <p:nvPicPr>
          <p:cNvPr id="5" name="Picture 4">
            <a:extLst>
              <a:ext uri="{FF2B5EF4-FFF2-40B4-BE49-F238E27FC236}">
                <a16:creationId xmlns:a16="http://schemas.microsoft.com/office/drawing/2014/main" id="{E6FE1FF9-6D49-C5F2-C2D6-34875D4D9E36}"/>
              </a:ext>
            </a:extLst>
          </p:cNvPr>
          <p:cNvPicPr>
            <a:picLocks noChangeAspect="1"/>
          </p:cNvPicPr>
          <p:nvPr/>
        </p:nvPicPr>
        <p:blipFill>
          <a:blip r:embed="rId2"/>
          <a:stretch>
            <a:fillRect/>
          </a:stretch>
        </p:blipFill>
        <p:spPr>
          <a:xfrm>
            <a:off x="854824" y="979715"/>
            <a:ext cx="9922329" cy="558130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7" name="Rectangle 26">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05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Top view of cubes connected with black lines">
            <a:extLst>
              <a:ext uri="{FF2B5EF4-FFF2-40B4-BE49-F238E27FC236}">
                <a16:creationId xmlns:a16="http://schemas.microsoft.com/office/drawing/2014/main" id="{2C5021B9-E615-7B3D-A897-D28845523473}"/>
              </a:ext>
            </a:extLst>
          </p:cNvPr>
          <p:cNvPicPr>
            <a:picLocks noChangeAspect="1"/>
          </p:cNvPicPr>
          <p:nvPr/>
        </p:nvPicPr>
        <p:blipFill rotWithShape="1">
          <a:blip r:embed="rId2">
            <a:alphaModFix amt="50000"/>
          </a:blip>
          <a:srcRect t="17884" r="-2" b="7115"/>
          <a:stretch/>
        </p:blipFill>
        <p:spPr>
          <a:xfrm>
            <a:off x="20" y="1"/>
            <a:ext cx="12191980" cy="6857999"/>
          </a:xfrm>
          <a:prstGeom prst="rect">
            <a:avLst/>
          </a:prstGeom>
        </p:spPr>
      </p:pic>
      <p:sp>
        <p:nvSpPr>
          <p:cNvPr id="2" name="Title 1">
            <a:extLst>
              <a:ext uri="{FF2B5EF4-FFF2-40B4-BE49-F238E27FC236}">
                <a16:creationId xmlns:a16="http://schemas.microsoft.com/office/drawing/2014/main" id="{18E6DCDE-348A-F6F2-B806-0A8A0DF145E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Step 2 ( Store acquired data in a database )</a:t>
            </a:r>
          </a:p>
        </p:txBody>
      </p:sp>
    </p:spTree>
    <p:extLst>
      <p:ext uri="{BB962C8B-B14F-4D97-AF65-F5344CB8AC3E}">
        <p14:creationId xmlns:p14="http://schemas.microsoft.com/office/powerpoint/2010/main" val="14917314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E336B3-352B-8D62-51F0-6A6E15A0DB25}"/>
              </a:ext>
            </a:extLst>
          </p:cNvPr>
          <p:cNvSpPr>
            <a:spLocks noGrp="1"/>
          </p:cNvSpPr>
          <p:nvPr>
            <p:ph type="title"/>
          </p:nvPr>
        </p:nvSpPr>
        <p:spPr>
          <a:xfrm>
            <a:off x="838200" y="365125"/>
            <a:ext cx="10515600" cy="1325563"/>
          </a:xfrm>
        </p:spPr>
        <p:txBody>
          <a:bodyPr>
            <a:normAutofit/>
          </a:bodyPr>
          <a:lstStyle/>
          <a:p>
            <a:r>
              <a:rPr lang="en-US">
                <a:cs typeface="Calibri Light"/>
              </a:rPr>
              <a:t>Used cloud data storage.</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3FF1F7-0FC1-EE23-B9D4-4D616CB901A8}"/>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dirty="0">
                <a:cs typeface="Calibri"/>
              </a:rPr>
              <a:t>We had to use a cloud platform to store data.</a:t>
            </a:r>
          </a:p>
          <a:p>
            <a:r>
              <a:rPr lang="en-US" dirty="0">
                <a:cs typeface="Calibri"/>
              </a:rPr>
              <a:t>We have used Mongo DB to store Data.</a:t>
            </a:r>
          </a:p>
          <a:p>
            <a:r>
              <a:rPr lang="en-US" dirty="0">
                <a:cs typeface="Calibri"/>
              </a:rPr>
              <a:t>First,  we have created a mongo DB account.</a:t>
            </a:r>
          </a:p>
          <a:p>
            <a:r>
              <a:rPr lang="en-US" dirty="0">
                <a:cs typeface="Calibri"/>
              </a:rPr>
              <a:t>Then, we have created a cluster in mongo DB, as seen in the next slide.</a:t>
            </a:r>
          </a:p>
          <a:p>
            <a:r>
              <a:rPr lang="en-US" dirty="0">
                <a:cs typeface="Calibri"/>
              </a:rPr>
              <a:t>And we have created a Database called </a:t>
            </a:r>
            <a:r>
              <a:rPr lang="en-US" dirty="0" err="1">
                <a:cs typeface="Calibri"/>
              </a:rPr>
              <a:t>cryptodb</a:t>
            </a:r>
            <a:r>
              <a:rPr lang="en-US" dirty="0">
                <a:cs typeface="Calibri"/>
              </a:rPr>
              <a:t> where we store our data.</a:t>
            </a:r>
          </a:p>
          <a:p>
            <a:endParaRPr lang="en-US" dirty="0">
              <a:cs typeface="Calibri"/>
            </a:endParaRPr>
          </a:p>
        </p:txBody>
      </p:sp>
    </p:spTree>
    <p:extLst>
      <p:ext uri="{BB962C8B-B14F-4D97-AF65-F5344CB8AC3E}">
        <p14:creationId xmlns:p14="http://schemas.microsoft.com/office/powerpoint/2010/main" val="65276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12">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5EA31F73-608D-1832-5B39-1845B73CCE3F}"/>
              </a:ext>
            </a:extLst>
          </p:cNvPr>
          <p:cNvSpPr>
            <a:spLocks noGrp="1"/>
          </p:cNvSpPr>
          <p:nvPr>
            <p:ph type="title"/>
          </p:nvPr>
        </p:nvSpPr>
        <p:spPr>
          <a:xfrm>
            <a:off x="1676401" y="0"/>
            <a:ext cx="10515599" cy="1077204"/>
          </a:xfrm>
        </p:spPr>
        <p:txBody>
          <a:bodyPr>
            <a:normAutofit/>
          </a:bodyPr>
          <a:lstStyle/>
          <a:p>
            <a:r>
              <a:rPr lang="en-US" dirty="0">
                <a:cs typeface="Calibri Light"/>
              </a:rPr>
              <a:t>Mongo DB cluster which we have created.</a:t>
            </a:r>
            <a:endParaRPr lang="en-US" dirty="0"/>
          </a:p>
        </p:txBody>
      </p:sp>
      <p:sp>
        <p:nvSpPr>
          <p:cNvPr id="35" name="Oval 1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Graphical user interface, text, application, email&#10;&#10;Description automatically generated">
            <a:extLst>
              <a:ext uri="{FF2B5EF4-FFF2-40B4-BE49-F238E27FC236}">
                <a16:creationId xmlns:a16="http://schemas.microsoft.com/office/drawing/2014/main" id="{C388FFBC-6B40-22F7-5962-D2313AB11E8B}"/>
              </a:ext>
            </a:extLst>
          </p:cNvPr>
          <p:cNvPicPr>
            <a:picLocks noChangeAspect="1"/>
          </p:cNvPicPr>
          <p:nvPr/>
        </p:nvPicPr>
        <p:blipFill>
          <a:blip r:embed="rId2"/>
          <a:stretch>
            <a:fillRect/>
          </a:stretch>
        </p:blipFill>
        <p:spPr>
          <a:xfrm>
            <a:off x="972863" y="935103"/>
            <a:ext cx="9704145" cy="5458581"/>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408177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80A8-44B4-E4F4-799A-D58BDB51FE95}"/>
              </a:ext>
            </a:extLst>
          </p:cNvPr>
          <p:cNvSpPr>
            <a:spLocks noGrp="1"/>
          </p:cNvSpPr>
          <p:nvPr>
            <p:ph type="title"/>
          </p:nvPr>
        </p:nvSpPr>
        <p:spPr>
          <a:xfrm>
            <a:off x="291193" y="38554"/>
            <a:ext cx="11609614" cy="1325563"/>
          </a:xfrm>
        </p:spPr>
        <p:txBody>
          <a:bodyPr>
            <a:normAutofit fontScale="90000"/>
          </a:bodyPr>
          <a:lstStyle/>
          <a:p>
            <a:r>
              <a:rPr lang="en-US" dirty="0"/>
              <a:t>Use this link to connect our application to the database. And we have selected python verson3.4 or later</a:t>
            </a:r>
            <a:endParaRPr lang="en-US" dirty="0">
              <a:cs typeface="Calibri Light"/>
            </a:endParaRPr>
          </a:p>
        </p:txBody>
      </p:sp>
      <p:pic>
        <p:nvPicPr>
          <p:cNvPr id="3" name="Picture 4" descr="Graphical user interface, text, application, email&#10;&#10;Description automatically generated">
            <a:extLst>
              <a:ext uri="{FF2B5EF4-FFF2-40B4-BE49-F238E27FC236}">
                <a16:creationId xmlns:a16="http://schemas.microsoft.com/office/drawing/2014/main" id="{4F3D24B3-A103-DCA2-C214-043CFB88F651}"/>
              </a:ext>
            </a:extLst>
          </p:cNvPr>
          <p:cNvPicPr>
            <a:picLocks noChangeAspect="1"/>
          </p:cNvPicPr>
          <p:nvPr/>
        </p:nvPicPr>
        <p:blipFill>
          <a:blip r:embed="rId2"/>
          <a:stretch>
            <a:fillRect/>
          </a:stretch>
        </p:blipFill>
        <p:spPr>
          <a:xfrm>
            <a:off x="661307" y="1364117"/>
            <a:ext cx="10869386" cy="4889347"/>
          </a:xfrm>
          <a:prstGeom prst="rect">
            <a:avLst/>
          </a:prstGeom>
        </p:spPr>
      </p:pic>
    </p:spTree>
    <p:extLst>
      <p:ext uri="{BB962C8B-B14F-4D97-AF65-F5344CB8AC3E}">
        <p14:creationId xmlns:p14="http://schemas.microsoft.com/office/powerpoint/2010/main" val="42729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88B08E7F2AC748AF69910EDCD4C2A3" ma:contentTypeVersion="13" ma:contentTypeDescription="Create a new document." ma:contentTypeScope="" ma:versionID="30d5591dff673f11aff317519a83302b">
  <xsd:schema xmlns:xsd="http://www.w3.org/2001/XMLSchema" xmlns:xs="http://www.w3.org/2001/XMLSchema" xmlns:p="http://schemas.microsoft.com/office/2006/metadata/properties" xmlns:ns3="82eb7cab-8de1-49a0-a770-03265ebab1da" xmlns:ns4="0fd13ebe-c6b4-4b5f-aa9a-e05f33591c7e" targetNamespace="http://schemas.microsoft.com/office/2006/metadata/properties" ma:root="true" ma:fieldsID="6992b35576b0fba7606840c4424e8749" ns3:_="" ns4:_="">
    <xsd:import namespace="82eb7cab-8de1-49a0-a770-03265ebab1da"/>
    <xsd:import namespace="0fd13ebe-c6b4-4b5f-aa9a-e05f33591c7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eb7cab-8de1-49a0-a770-03265ebab1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d13ebe-c6b4-4b5f-aa9a-e05f33591c7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26D024-6B42-43FF-BA76-83DA9C11881A}">
  <ds:schemaRefs>
    <ds:schemaRef ds:uri="0fd13ebe-c6b4-4b5f-aa9a-e05f33591c7e"/>
    <ds:schemaRef ds:uri="82eb7cab-8de1-49a0-a770-03265ebab1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D168E0-FB83-4145-9B59-BBB4385D30B9}">
  <ds:schemaRefs>
    <ds:schemaRef ds:uri="http://schemas.microsoft.com/sharepoint/v3/contenttype/forms"/>
  </ds:schemaRefs>
</ds:datastoreItem>
</file>

<file path=customXml/itemProps3.xml><?xml version="1.0" encoding="utf-8"?>
<ds:datastoreItem xmlns:ds="http://schemas.openxmlformats.org/officeDocument/2006/customXml" ds:itemID="{35A508E1-A429-4A72-BB90-BB0A2AB0E8DF}">
  <ds:schemaRefs>
    <ds:schemaRef ds:uri="http://schemas.microsoft.com/office/infopath/2007/PartnerControls"/>
    <ds:schemaRef ds:uri="http://schemas.microsoft.com/office/2006/documentManagement/types"/>
    <ds:schemaRef ds:uri="http://purl.org/dc/terms/"/>
    <ds:schemaRef ds:uri="0fd13ebe-c6b4-4b5f-aa9a-e05f33591c7e"/>
    <ds:schemaRef ds:uri="http://purl.org/dc/dcmitype/"/>
    <ds:schemaRef ds:uri="http://purl.org/dc/elements/1.1/"/>
    <ds:schemaRef ds:uri="82eb7cab-8de1-49a0-a770-03265ebab1da"/>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345</TotalTime>
  <Words>652</Words>
  <Application>Microsoft Office PowerPoint</Application>
  <PresentationFormat>Widescreen</PresentationFormat>
  <Paragraphs>67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Analysis of Cryptocurrency on the web Application</vt:lpstr>
      <vt:lpstr>Group Members </vt:lpstr>
      <vt:lpstr>Step 1 ( Acquire Data using python)</vt:lpstr>
      <vt:lpstr>PowerPoint Presentation</vt:lpstr>
      <vt:lpstr>Python code which used to get data</vt:lpstr>
      <vt:lpstr>Step 2 ( Store acquired data in a database )</vt:lpstr>
      <vt:lpstr>Used cloud data storage.</vt:lpstr>
      <vt:lpstr>Mongo DB cluster which we have created.</vt:lpstr>
      <vt:lpstr>Use this link to connect our application to the database. And we have selected python verson3.4 or later</vt:lpstr>
      <vt:lpstr>Used mongo DB compass to see the data</vt:lpstr>
      <vt:lpstr>Step 3 ( make web application and deploy on internet)</vt:lpstr>
      <vt:lpstr>Code</vt:lpstr>
      <vt:lpstr>Here is a screenshot of our main app.py file. Which is a server side cod which written in python</vt:lpstr>
      <vt:lpstr>We have used a pie chart, donut chart, and column chart from google Charts.</vt:lpstr>
      <vt:lpstr>Here is the front-end code where we used bootstrap and google charts.</vt:lpstr>
      <vt:lpstr>In addition, The addData() function we have marked which is used when we have to change data in when we change the chart type in web app and store that data into mongo DB. When we comment this line addData() it stop taking data in each click.</vt:lpstr>
      <vt:lpstr>Process of deploying website.</vt:lpstr>
      <vt:lpstr>Screenshot of Heroku</vt:lpstr>
      <vt:lpstr>This is a normal 2D pi chart represent crypto price </vt:lpstr>
      <vt:lpstr>This is Pie chart code</vt:lpstr>
      <vt:lpstr>Crypto price is represented in 3D Pie Chart</vt:lpstr>
      <vt:lpstr>3D pi chart code </vt:lpstr>
      <vt:lpstr>This is a Column chart of cryptocurrency</vt:lpstr>
      <vt:lpstr>Code for column chart</vt:lpstr>
      <vt:lpstr>This is a Donut chart representation of few cryptocurrency</vt:lpstr>
      <vt:lpstr>Quick look of donut chart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Pinkeshkumar Mukeshbhai Patel</dc:creator>
  <cp:lastModifiedBy>Hardik Babubhai Dakhara</cp:lastModifiedBy>
  <cp:revision>9</cp:revision>
  <dcterms:created xsi:type="dcterms:W3CDTF">2022-08-12T01:52:40Z</dcterms:created>
  <dcterms:modified xsi:type="dcterms:W3CDTF">2022-08-14T17:06:18Z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0x010100FF88B08E7F2AC748AF69910EDCD4C2A3</vt:lpwstr>
  </property>
</Properties>
</file>