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46B084-59D0-4F2D-947D-5BCE3BE97355}" v="61" dt="2025-05-20T04:58:45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e H" userId="6e4cc4a2bf18343d" providerId="LiveId" clId="{EC46B084-59D0-4F2D-947D-5BCE3BE97355}"/>
    <pc:docChg chg="undo custSel addSld modSld">
      <pc:chgData name="Dave H" userId="6e4cc4a2bf18343d" providerId="LiveId" clId="{EC46B084-59D0-4F2D-947D-5BCE3BE97355}" dt="2025-05-20T04:59:26.215" v="297" actId="13926"/>
      <pc:docMkLst>
        <pc:docMk/>
      </pc:docMkLst>
      <pc:sldChg chg="modSp mod">
        <pc:chgData name="Dave H" userId="6e4cc4a2bf18343d" providerId="LiveId" clId="{EC46B084-59D0-4F2D-947D-5BCE3BE97355}" dt="2025-05-20T04:52:33.302" v="290" actId="20577"/>
        <pc:sldMkLst>
          <pc:docMk/>
          <pc:sldMk cId="2600249457" sldId="256"/>
        </pc:sldMkLst>
        <pc:spChg chg="mod">
          <ac:chgData name="Dave H" userId="6e4cc4a2bf18343d" providerId="LiveId" clId="{EC46B084-59D0-4F2D-947D-5BCE3BE97355}" dt="2025-05-20T04:52:33.302" v="290" actId="20577"/>
          <ac:spMkLst>
            <pc:docMk/>
            <pc:sldMk cId="2600249457" sldId="256"/>
            <ac:spMk id="3" creationId="{B2D1AFF1-0387-8A1D-A6C5-EBF6693DE36B}"/>
          </ac:spMkLst>
        </pc:spChg>
      </pc:sldChg>
      <pc:sldChg chg="addSp delSp modSp new mod setBg setFolMasterObjs modAnim">
        <pc:chgData name="Dave H" userId="6e4cc4a2bf18343d" providerId="LiveId" clId="{EC46B084-59D0-4F2D-947D-5BCE3BE97355}" dt="2025-05-20T04:58:38.139" v="291"/>
        <pc:sldMkLst>
          <pc:docMk/>
          <pc:sldMk cId="1115494158" sldId="257"/>
        </pc:sldMkLst>
        <pc:spChg chg="mod">
          <ac:chgData name="Dave H" userId="6e4cc4a2bf18343d" providerId="LiveId" clId="{EC46B084-59D0-4F2D-947D-5BCE3BE97355}" dt="2025-05-20T04:23:08.817" v="85" actId="2711"/>
          <ac:spMkLst>
            <pc:docMk/>
            <pc:sldMk cId="1115494158" sldId="257"/>
            <ac:spMk id="2" creationId="{A45D7DBA-8BBC-2C2B-9848-D6DADEDA7740}"/>
          </ac:spMkLst>
        </pc:spChg>
        <pc:spChg chg="mod">
          <ac:chgData name="Dave H" userId="6e4cc4a2bf18343d" providerId="LiveId" clId="{EC46B084-59D0-4F2D-947D-5BCE3BE97355}" dt="2025-05-20T04:22:46.586" v="84" actId="2711"/>
          <ac:spMkLst>
            <pc:docMk/>
            <pc:sldMk cId="1115494158" sldId="257"/>
            <ac:spMk id="3" creationId="{75C4B924-6081-353A-DA1E-27778DB3AB0B}"/>
          </ac:spMkLst>
        </pc:spChg>
        <pc:spChg chg="add mod">
          <ac:chgData name="Dave H" userId="6e4cc4a2bf18343d" providerId="LiveId" clId="{EC46B084-59D0-4F2D-947D-5BCE3BE97355}" dt="2025-05-20T04:17:30.793" v="35" actId="207"/>
          <ac:spMkLst>
            <pc:docMk/>
            <pc:sldMk cId="1115494158" sldId="257"/>
            <ac:spMk id="8" creationId="{F7170D06-BA92-0BB3-0294-29F7812A4434}"/>
          </ac:spMkLst>
        </pc:spChg>
        <pc:spChg chg="add del">
          <ac:chgData name="Dave H" userId="6e4cc4a2bf18343d" providerId="LiveId" clId="{EC46B084-59D0-4F2D-947D-5BCE3BE97355}" dt="2025-05-20T04:16:54.257" v="31" actId="26606"/>
          <ac:spMkLst>
            <pc:docMk/>
            <pc:sldMk cId="1115494158" sldId="257"/>
            <ac:spMk id="12" creationId="{B937640E-EF7A-4A6C-A950-D12B7D5C923E}"/>
          </ac:spMkLst>
        </pc:spChg>
        <pc:spChg chg="add del">
          <ac:chgData name="Dave H" userId="6e4cc4a2bf18343d" providerId="LiveId" clId="{EC46B084-59D0-4F2D-947D-5BCE3BE97355}" dt="2025-05-20T04:16:54.257" v="31" actId="26606"/>
          <ac:spMkLst>
            <pc:docMk/>
            <pc:sldMk cId="1115494158" sldId="257"/>
            <ac:spMk id="14" creationId="{876BDF4D-4826-490A-8307-7247A295E282}"/>
          </ac:spMkLst>
        </pc:spChg>
        <pc:spChg chg="add del">
          <ac:chgData name="Dave H" userId="6e4cc4a2bf18343d" providerId="LiveId" clId="{EC46B084-59D0-4F2D-947D-5BCE3BE97355}" dt="2025-05-20T04:16:54.257" v="31" actId="26606"/>
          <ac:spMkLst>
            <pc:docMk/>
            <pc:sldMk cId="1115494158" sldId="257"/>
            <ac:spMk id="16" creationId="{2E0FF4CF-25CB-4537-9BBF-28B36C76BEED}"/>
          </ac:spMkLst>
        </pc:spChg>
        <pc:picChg chg="add mod">
          <ac:chgData name="Dave H" userId="6e4cc4a2bf18343d" providerId="LiveId" clId="{EC46B084-59D0-4F2D-947D-5BCE3BE97355}" dt="2025-05-20T04:16:54.504" v="33" actId="931"/>
          <ac:picMkLst>
            <pc:docMk/>
            <pc:sldMk cId="1115494158" sldId="257"/>
            <ac:picMk id="7" creationId="{2578A9D4-E5FE-AF99-309D-AC1D3BC2A2B1}"/>
          </ac:picMkLst>
        </pc:picChg>
        <pc:picChg chg="add mod ord">
          <ac:chgData name="Dave H" userId="6e4cc4a2bf18343d" providerId="LiveId" clId="{EC46B084-59D0-4F2D-947D-5BCE3BE97355}" dt="2025-05-20T04:19:00.406" v="55" actId="171"/>
          <ac:picMkLst>
            <pc:docMk/>
            <pc:sldMk cId="1115494158" sldId="257"/>
            <ac:picMk id="10" creationId="{583E5EBB-B1CF-E1E0-211E-EA2B3112AD6C}"/>
          </ac:picMkLst>
        </pc:picChg>
      </pc:sldChg>
      <pc:sldChg chg="addSp modSp new mod setBg modAnim">
        <pc:chgData name="Dave H" userId="6e4cc4a2bf18343d" providerId="LiveId" clId="{EC46B084-59D0-4F2D-947D-5BCE3BE97355}" dt="2025-05-20T04:58:41.901" v="292"/>
        <pc:sldMkLst>
          <pc:docMk/>
          <pc:sldMk cId="1704761155" sldId="258"/>
        </pc:sldMkLst>
        <pc:spChg chg="mod">
          <ac:chgData name="Dave H" userId="6e4cc4a2bf18343d" providerId="LiveId" clId="{EC46B084-59D0-4F2D-947D-5BCE3BE97355}" dt="2025-05-20T04:32:06.383" v="120" actId="403"/>
          <ac:spMkLst>
            <pc:docMk/>
            <pc:sldMk cId="1704761155" sldId="258"/>
            <ac:spMk id="2" creationId="{B2A2CA4A-1F32-C491-2286-5A94FCA16F1F}"/>
          </ac:spMkLst>
        </pc:spChg>
        <pc:spChg chg="mod">
          <ac:chgData name="Dave H" userId="6e4cc4a2bf18343d" providerId="LiveId" clId="{EC46B084-59D0-4F2D-947D-5BCE3BE97355}" dt="2025-05-20T04:26:39.323" v="96" actId="14100"/>
          <ac:spMkLst>
            <pc:docMk/>
            <pc:sldMk cId="1704761155" sldId="258"/>
            <ac:spMk id="3" creationId="{0653EDB4-2E16-73DA-F7AE-1034ECC7D964}"/>
          </ac:spMkLst>
        </pc:spChg>
        <pc:spChg chg="add mod">
          <ac:chgData name="Dave H" userId="6e4cc4a2bf18343d" providerId="LiveId" clId="{EC46B084-59D0-4F2D-947D-5BCE3BE97355}" dt="2025-05-20T04:22:10.079" v="83"/>
          <ac:spMkLst>
            <pc:docMk/>
            <pc:sldMk cId="1704761155" sldId="258"/>
            <ac:spMk id="6" creationId="{85A4CF2D-9B68-889F-5DEF-3AFDD5036986}"/>
          </ac:spMkLst>
        </pc:spChg>
        <pc:picChg chg="add mod">
          <ac:chgData name="Dave H" userId="6e4cc4a2bf18343d" providerId="LiveId" clId="{EC46B084-59D0-4F2D-947D-5BCE3BE97355}" dt="2025-05-20T04:22:05.493" v="82" actId="14100"/>
          <ac:picMkLst>
            <pc:docMk/>
            <pc:sldMk cId="1704761155" sldId="258"/>
            <ac:picMk id="5" creationId="{E6559A5A-B1A5-07A7-34E1-3CD88D2BAD6B}"/>
          </ac:picMkLst>
        </pc:picChg>
      </pc:sldChg>
      <pc:sldChg chg="addSp delSp modSp new mod setBg modAnim">
        <pc:chgData name="Dave H" userId="6e4cc4a2bf18343d" providerId="LiveId" clId="{EC46B084-59D0-4F2D-947D-5BCE3BE97355}" dt="2025-05-20T04:58:45.114" v="293"/>
        <pc:sldMkLst>
          <pc:docMk/>
          <pc:sldMk cId="1560101455" sldId="259"/>
        </pc:sldMkLst>
        <pc:spChg chg="mod">
          <ac:chgData name="Dave H" userId="6e4cc4a2bf18343d" providerId="LiveId" clId="{EC46B084-59D0-4F2D-947D-5BCE3BE97355}" dt="2025-05-20T04:32:14.566" v="121" actId="404"/>
          <ac:spMkLst>
            <pc:docMk/>
            <pc:sldMk cId="1560101455" sldId="259"/>
            <ac:spMk id="2" creationId="{970EBC45-46B3-CCF4-0609-64C955D864D9}"/>
          </ac:spMkLst>
        </pc:spChg>
        <pc:spChg chg="mod">
          <ac:chgData name="Dave H" userId="6e4cc4a2bf18343d" providerId="LiveId" clId="{EC46B084-59D0-4F2D-947D-5BCE3BE97355}" dt="2025-05-20T04:49:51.374" v="277" actId="2711"/>
          <ac:spMkLst>
            <pc:docMk/>
            <pc:sldMk cId="1560101455" sldId="259"/>
            <ac:spMk id="3" creationId="{2B1B621F-002F-F82D-660D-F1CB92322DA8}"/>
          </ac:spMkLst>
        </pc:spChg>
        <pc:spChg chg="add mod">
          <ac:chgData name="Dave H" userId="6e4cc4a2bf18343d" providerId="LiveId" clId="{EC46B084-59D0-4F2D-947D-5BCE3BE97355}" dt="2025-05-20T04:28:16.869" v="97"/>
          <ac:spMkLst>
            <pc:docMk/>
            <pc:sldMk cId="1560101455" sldId="259"/>
            <ac:spMk id="4" creationId="{495E101B-7C40-7444-3819-405E9B3E54FB}"/>
          </ac:spMkLst>
        </pc:spChg>
        <pc:graphicFrameChg chg="add del mod">
          <ac:chgData name="Dave H" userId="6e4cc4a2bf18343d" providerId="LiveId" clId="{EC46B084-59D0-4F2D-947D-5BCE3BE97355}" dt="2025-05-20T04:31:05.688" v="100" actId="478"/>
          <ac:graphicFrameMkLst>
            <pc:docMk/>
            <pc:sldMk cId="1560101455" sldId="259"/>
            <ac:graphicFrameMk id="8" creationId="{62506D53-558A-925B-D45E-AE7C094573E4}"/>
          </ac:graphicFrameMkLst>
        </pc:graphicFrameChg>
        <pc:picChg chg="add mod">
          <ac:chgData name="Dave H" userId="6e4cc4a2bf18343d" providerId="LiveId" clId="{EC46B084-59D0-4F2D-947D-5BCE3BE97355}" dt="2025-05-20T04:31:57.924" v="116" actId="1076"/>
          <ac:picMkLst>
            <pc:docMk/>
            <pc:sldMk cId="1560101455" sldId="259"/>
            <ac:picMk id="10" creationId="{F7F5312B-B772-3202-1AE8-60689D88C418}"/>
          </ac:picMkLst>
        </pc:picChg>
      </pc:sldChg>
      <pc:sldChg chg="addSp modSp new mod setBg">
        <pc:chgData name="Dave H" userId="6e4cc4a2bf18343d" providerId="LiveId" clId="{EC46B084-59D0-4F2D-947D-5BCE3BE97355}" dt="2025-05-20T04:59:26.215" v="297" actId="13926"/>
        <pc:sldMkLst>
          <pc:docMk/>
          <pc:sldMk cId="2125564926" sldId="260"/>
        </pc:sldMkLst>
        <pc:spChg chg="mod">
          <ac:chgData name="Dave H" userId="6e4cc4a2bf18343d" providerId="LiveId" clId="{EC46B084-59D0-4F2D-947D-5BCE3BE97355}" dt="2025-05-20T04:50:30.101" v="279" actId="404"/>
          <ac:spMkLst>
            <pc:docMk/>
            <pc:sldMk cId="2125564926" sldId="260"/>
            <ac:spMk id="2" creationId="{34EA11D2-C889-73E1-59E1-7C91D78C9F1D}"/>
          </ac:spMkLst>
        </pc:spChg>
        <pc:spChg chg="mod">
          <ac:chgData name="Dave H" userId="6e4cc4a2bf18343d" providerId="LiveId" clId="{EC46B084-59D0-4F2D-947D-5BCE3BE97355}" dt="2025-05-20T04:59:26.215" v="297" actId="13926"/>
          <ac:spMkLst>
            <pc:docMk/>
            <pc:sldMk cId="2125564926" sldId="260"/>
            <ac:spMk id="3" creationId="{BD6DF59D-951C-3AB6-92C9-43EB094CFD37}"/>
          </ac:spMkLst>
        </pc:spChg>
        <pc:spChg chg="add">
          <ac:chgData name="Dave H" userId="6e4cc4a2bf18343d" providerId="LiveId" clId="{EC46B084-59D0-4F2D-947D-5BCE3BE97355}" dt="2025-05-20T04:45:45.042" v="133"/>
          <ac:spMkLst>
            <pc:docMk/>
            <pc:sldMk cId="2125564926" sldId="260"/>
            <ac:spMk id="4" creationId="{5A9E4AC6-0BCD-84E8-4D4E-F77227C67387}"/>
          </ac:spMkLst>
        </pc:spChg>
        <pc:spChg chg="add">
          <ac:chgData name="Dave H" userId="6e4cc4a2bf18343d" providerId="LiveId" clId="{EC46B084-59D0-4F2D-947D-5BCE3BE97355}" dt="2025-05-20T04:45:47.652" v="135"/>
          <ac:spMkLst>
            <pc:docMk/>
            <pc:sldMk cId="2125564926" sldId="260"/>
            <ac:spMk id="5" creationId="{0D734D83-C790-45B6-9550-EA51548D9CB6}"/>
          </ac:spMkLst>
        </pc:spChg>
        <pc:spChg chg="add mod">
          <ac:chgData name="Dave H" userId="6e4cc4a2bf18343d" providerId="LiveId" clId="{EC46B084-59D0-4F2D-947D-5BCE3BE97355}" dt="2025-05-20T04:46:07.062" v="139" actId="1076"/>
          <ac:spMkLst>
            <pc:docMk/>
            <pc:sldMk cId="2125564926" sldId="260"/>
            <ac:spMk id="6" creationId="{30B746D2-5468-8FFC-C3F7-D495A2880B84}"/>
          </ac:spMkLst>
        </pc:spChg>
        <pc:spChg chg="add mod">
          <ac:chgData name="Dave H" userId="6e4cc4a2bf18343d" providerId="LiveId" clId="{EC46B084-59D0-4F2D-947D-5BCE3BE97355}" dt="2025-05-20T04:49:27.752" v="276"/>
          <ac:spMkLst>
            <pc:docMk/>
            <pc:sldMk cId="2125564926" sldId="260"/>
            <ac:spMk id="7" creationId="{82391853-F60B-256B-5AEB-0C57AD15277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0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7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2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0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3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0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8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3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0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5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8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2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jondhale.s@northeastern.edu" TargetMode="External"/><Relationship Id="rId2" Type="http://schemas.openxmlformats.org/officeDocument/2006/relationships/hyperlink" Target="mailto:dave.hard@northeastern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556436FE-6431-4AA2-A47A-3613519F3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045718-79B4-A354-9A24-6EA2F2E2F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929976"/>
            <a:ext cx="6217920" cy="3074468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400" b="1" dirty="0"/>
              <a:t>Strategic Ad Experience Optimization for Snapchat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1AFF1-0387-8A1D-A6C5-EBF6693DE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91" y="3506993"/>
            <a:ext cx="5749962" cy="261076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Transforming Snapchat’s ad experience to boost engagement and revenue for 460M daily active users.</a:t>
            </a:r>
          </a:p>
          <a:p>
            <a:pPr>
              <a:lnSpc>
                <a:spcPct val="100000"/>
              </a:lnSpc>
            </a:pPr>
            <a:endParaRPr lang="en-US" sz="1300" dirty="0"/>
          </a:p>
          <a:p>
            <a:pPr>
              <a:lnSpc>
                <a:spcPct val="100000"/>
              </a:lnSpc>
            </a:pPr>
            <a:r>
              <a:rPr lang="en-US" sz="1400" dirty="0"/>
              <a:t>By Hardik Dave (Product Owner) &amp; Shreyas </a:t>
            </a:r>
            <a:r>
              <a:rPr lang="en-US" sz="1400" dirty="0" err="1"/>
              <a:t>Jondhale</a:t>
            </a:r>
            <a:r>
              <a:rPr lang="en-US" sz="1400" dirty="0"/>
              <a:t> (Data Analyst)</a:t>
            </a:r>
          </a:p>
          <a:p>
            <a:pPr>
              <a:lnSpc>
                <a:spcPct val="100000"/>
              </a:lnSpc>
            </a:pPr>
            <a:endParaRPr lang="en-US" sz="1300" dirty="0"/>
          </a:p>
        </p:txBody>
      </p:sp>
      <p:pic>
        <p:nvPicPr>
          <p:cNvPr id="1034" name="Picture 10" descr="Everything you need to know about Snapchat">
            <a:extLst>
              <a:ext uri="{FF2B5EF4-FFF2-40B4-BE49-F238E27FC236}">
                <a16:creationId xmlns:a16="http://schemas.microsoft.com/office/drawing/2014/main" id="{195D0C2E-BABB-B62C-80EB-DDB58766D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9" r="25307"/>
          <a:stretch>
            <a:fillRect/>
          </a:stretch>
        </p:blipFill>
        <p:spPr bwMode="auto"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24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aph of a number of different colored bars&#10;&#10;AI-generated content may be incorrect.">
            <a:extLst>
              <a:ext uri="{FF2B5EF4-FFF2-40B4-BE49-F238E27FC236}">
                <a16:creationId xmlns:a16="http://schemas.microsoft.com/office/drawing/2014/main" id="{583E5EBB-B1CF-E1E0-211E-EA2B3112A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56" y="1"/>
            <a:ext cx="6665843" cy="621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5D7DBA-8BBC-2C2B-9848-D6DADEDA7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5526156" cy="1859973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333333"/>
                </a:solidFill>
                <a:effectLst/>
              </a:rPr>
              <a:t>The Problem: Intrusive Ads Frustrate Users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4B924-6081-353A-DA1E-27778DB3A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69078"/>
            <a:ext cx="4980709" cy="4021282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</a:rPr>
              <a:t>Snapchat’s 460M daily active users (DAUs) face frequent ad interruptions, </a:t>
            </a:r>
            <a:r>
              <a:rPr lang="en-US" sz="1600" b="0" i="0" dirty="0" err="1">
                <a:solidFill>
                  <a:srgbClr val="333333"/>
                </a:solidFill>
                <a:effectLst/>
              </a:rPr>
              <a:t>unskippable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 formats, and irrelevant AR filters, risking churn to competitors like Instagram.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</a:rPr>
              <a:t>41,287 Google Play reviews:</a:t>
            </a:r>
            <a:r>
              <a:rPr lang="en-US" sz="16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</a:rPr>
              <a:t> </a:t>
            </a:r>
            <a:r>
              <a:rPr lang="en-US" sz="1600" b="1" i="0" dirty="0">
                <a:effectLst/>
                <a:highlight>
                  <a:srgbClr val="FFFF00"/>
                </a:highlight>
              </a:rPr>
              <a:t>4,606 ad-related complaints 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(11.15%)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</a:rPr>
              <a:t>Key issues: Frequency (31.1%), Intrusiveness (25.7%), Inappropriate Content (9.2%)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</a:rPr>
              <a:t>Revenue at stake: $0.45B potential loss if not addressed</a:t>
            </a:r>
          </a:p>
          <a:p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170D06-BA92-0BB3-0294-29F7812A4434}"/>
              </a:ext>
            </a:extLst>
          </p:cNvPr>
          <p:cNvSpPr/>
          <p:nvPr/>
        </p:nvSpPr>
        <p:spPr>
          <a:xfrm>
            <a:off x="0" y="6233823"/>
            <a:ext cx="12192000" cy="6241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9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2CA4A-1F32-C491-2286-5A94FCA16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74074"/>
            <a:ext cx="4596245" cy="1509274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333333"/>
                </a:solidFill>
                <a:effectLst/>
              </a:rPr>
              <a:t>Five Solutions for Growth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3EDB4-2E16-73DA-F7AE-1034ECC7D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4264550" cy="3197316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333333"/>
                </a:solidFill>
                <a:effectLst/>
              </a:rPr>
              <a:t>User Preference Survey, Frequency Caps, Skippable Ads, Placement Redesign, and Content Moderation reduce complaints by 65%, enhance AR Lenses (6.4x swipe-to-purchase), and achieve 100x ROI.</a:t>
            </a:r>
          </a:p>
          <a:p>
            <a:endParaRPr lang="en-US" sz="1600" dirty="0">
              <a:solidFill>
                <a:srgbClr val="333333"/>
              </a:solidFill>
            </a:endParaRPr>
          </a:p>
          <a:p>
            <a:r>
              <a:rPr lang="en-US" sz="1600" b="0" i="0" dirty="0">
                <a:solidFill>
                  <a:srgbClr val="333333"/>
                </a:solidFill>
                <a:effectLst/>
              </a:rPr>
              <a:t>Net revenue: </a:t>
            </a:r>
            <a:r>
              <a:rPr lang="en-US" sz="1600" b="1" i="0" dirty="0">
                <a:effectLst/>
                <a:highlight>
                  <a:srgbClr val="FFFF00"/>
                </a:highlight>
              </a:rPr>
              <a:t>$450M 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($160–177M from Content Moderation).</a:t>
            </a:r>
            <a:endParaRPr lang="en-US" sz="1600" dirty="0"/>
          </a:p>
        </p:txBody>
      </p:sp>
      <p:pic>
        <p:nvPicPr>
          <p:cNvPr id="5" name="Picture 4" descr="A pie chart with numbers and text&#10;&#10;AI-generated content may be incorrect.">
            <a:extLst>
              <a:ext uri="{FF2B5EF4-FFF2-40B4-BE49-F238E27FC236}">
                <a16:creationId xmlns:a16="http://schemas.microsoft.com/office/drawing/2014/main" id="{E6559A5A-B1A5-07A7-34E1-3CD88D2BA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786" y="956797"/>
            <a:ext cx="6348214" cy="46127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A4CF2D-9B68-889F-5DEF-3AFDD5036986}"/>
              </a:ext>
            </a:extLst>
          </p:cNvPr>
          <p:cNvSpPr/>
          <p:nvPr/>
        </p:nvSpPr>
        <p:spPr>
          <a:xfrm>
            <a:off x="0" y="6233823"/>
            <a:ext cx="12192000" cy="6241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6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EBC45-46B3-CCF4-0609-64C955D8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89709"/>
            <a:ext cx="5354782" cy="1093638"/>
          </a:xfrm>
        </p:spPr>
        <p:txBody>
          <a:bodyPr>
            <a:noAutofit/>
          </a:bodyPr>
          <a:lstStyle/>
          <a:p>
            <a:r>
              <a:rPr lang="en-US" sz="3600" b="1" i="0" dirty="0">
                <a:solidFill>
                  <a:srgbClr val="333333"/>
                </a:solidFill>
                <a:effectLst/>
              </a:rPr>
              <a:t>Financial Impact: 100x ROI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B621F-002F-F82D-660D-F1CB92322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47010"/>
            <a:ext cx="4185038" cy="3129290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US" sz="1600" b="0" i="0" dirty="0">
                <a:solidFill>
                  <a:srgbClr val="333333"/>
                </a:solidFill>
                <a:effectLst/>
              </a:rPr>
              <a:t>Total investment: $4.5M. Net revenue: $450M. ROI: 100x within 12 months.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</a:rPr>
              <a:t>Ad Revenue: $6.43–6.65B (2025), $7.09–7.36B (2026)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</a:rPr>
              <a:t>US Contribution: $3.12–3.23B (2025), $3.44–3.57B (2026)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</a:rPr>
              <a:t>User Retention: 320,000–552,000 users ($32–55M)</a:t>
            </a:r>
          </a:p>
          <a:p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5E101B-7C40-7444-3819-405E9B3E54FB}"/>
              </a:ext>
            </a:extLst>
          </p:cNvPr>
          <p:cNvSpPr/>
          <p:nvPr/>
        </p:nvSpPr>
        <p:spPr>
          <a:xfrm>
            <a:off x="0" y="6233823"/>
            <a:ext cx="12192000" cy="6241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F7F5312B-B772-3202-1AE8-60689D88C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715" y="398926"/>
            <a:ext cx="5833966" cy="526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0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11D2-C889-73E1-59E1-7C91D78C9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13655"/>
            <a:ext cx="109728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effectLst/>
              </a:rPr>
              <a:t>Let’s Collaborate!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DF59D-951C-3AB6-92C9-43EB094CF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39218"/>
            <a:ext cx="10972800" cy="4036534"/>
          </a:xfrm>
        </p:spPr>
        <p:txBody>
          <a:bodyPr>
            <a:normAutofit/>
          </a:bodyPr>
          <a:lstStyle/>
          <a:p>
            <a:r>
              <a:rPr lang="en-US" sz="1600" dirty="0">
                <a:effectLst/>
              </a:rPr>
              <a:t>Interested in the full strategy? Check out the detailed proposal posted alongside this PPT to explore the data, solutions, and projections for Snapchat’s ad optimization.</a:t>
            </a:r>
          </a:p>
          <a:p>
            <a:endParaRPr lang="en-US" sz="1600" dirty="0"/>
          </a:p>
          <a:p>
            <a:r>
              <a:rPr lang="en-US" sz="1600" b="1" dirty="0">
                <a:highlight>
                  <a:srgbClr val="FFFF00"/>
                </a:highlight>
              </a:rPr>
              <a:t>$450M</a:t>
            </a:r>
            <a:r>
              <a:rPr lang="en-US" sz="1600" b="1" dirty="0"/>
              <a:t> </a:t>
            </a:r>
            <a:r>
              <a:rPr lang="en-US" sz="1600" dirty="0"/>
              <a:t>net revenue potential.</a:t>
            </a:r>
          </a:p>
          <a:p>
            <a:r>
              <a:rPr lang="en-US" sz="1600" b="1" dirty="0">
                <a:highlight>
                  <a:srgbClr val="FFFF00"/>
                </a:highlight>
              </a:rPr>
              <a:t>100x ROI</a:t>
            </a:r>
            <a:r>
              <a:rPr lang="en-US" sz="1600" b="1" dirty="0"/>
              <a:t> </a:t>
            </a:r>
            <a:r>
              <a:rPr lang="en-US" sz="1600" dirty="0"/>
              <a:t>in 12 months.</a:t>
            </a:r>
          </a:p>
          <a:p>
            <a:r>
              <a:rPr lang="en-US" sz="1600" dirty="0"/>
              <a:t>Connect with us : </a:t>
            </a:r>
            <a:r>
              <a:rPr lang="en-US" sz="1600" dirty="0">
                <a:hlinkClick r:id="rId2"/>
              </a:rPr>
              <a:t>dave.hard@northeastern.edu</a:t>
            </a:r>
            <a:br>
              <a:rPr lang="en-US" sz="1600" dirty="0"/>
            </a:br>
            <a:r>
              <a:rPr lang="en-US" sz="1600" dirty="0"/>
              <a:t>                                 </a:t>
            </a:r>
            <a:r>
              <a:rPr lang="en-US" sz="1600" dirty="0">
                <a:hlinkClick r:id="rId3"/>
              </a:rPr>
              <a:t>jondhale.s@northeastern.edu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391853-F60B-256B-5AEB-0C57AD152771}"/>
              </a:ext>
            </a:extLst>
          </p:cNvPr>
          <p:cNvSpPr/>
          <p:nvPr/>
        </p:nvSpPr>
        <p:spPr>
          <a:xfrm>
            <a:off x="0" y="6233823"/>
            <a:ext cx="12192000" cy="6241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64926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279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Posterama</vt:lpstr>
      <vt:lpstr>SplashVTI</vt:lpstr>
      <vt:lpstr>Strategic Ad Experience Optimization for Snapchat </vt:lpstr>
      <vt:lpstr>The Problem: Intrusive Ads Frustrate Users</vt:lpstr>
      <vt:lpstr>Five Solutions for Growth</vt:lpstr>
      <vt:lpstr>Financial Impact: 100x ROI</vt:lpstr>
      <vt:lpstr>Let’s Collaborate!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Dave H</dc:creator>
  <cp:lastModifiedBy>Dave H</cp:lastModifiedBy>
  <cp:revision>1</cp:revision>
  <dcterms:created xsi:type="dcterms:W3CDTF">2025-05-20T02:57:33Z</dcterms:created>
  <dcterms:modified xsi:type="dcterms:W3CDTF">2025-05-20T04:59:33Z</dcterms:modified>
</cp:coreProperties>
</file>