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embeddedFontLst>
    <p:embeddedFont>
      <p:font typeface="Arial Black" panose="020B0A04020102020204" pitchFamily="34" charset="0"/>
      <p:regular r:id="rId14"/>
      <p:bold r:id="rId15"/>
    </p:embeddedFont>
    <p:embeddedFont>
      <p:font typeface="Cutive" panose="020B0604020202020204" charset="0"/>
      <p:regular r:id="rId16"/>
    </p:embeddedFont>
    <p:embeddedFont>
      <p:font typeface="Montserrat" panose="00000500000000000000" pitchFamily="2"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Si8zHVyuShDYd2NxxOFaOHauE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73" y="9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2"/>
          <p:cNvSpPr>
            <a:spLocks noGrp="1"/>
          </p:cNvSpPr>
          <p:nvPr>
            <p:ph type="pic" idx="2"/>
          </p:nvPr>
        </p:nvSpPr>
        <p:spPr>
          <a:xfrm>
            <a:off x="5183188" y="987425"/>
            <a:ext cx="6172200" cy="4873625"/>
          </a:xfrm>
          <a:prstGeom prst="rect">
            <a:avLst/>
          </a:prstGeom>
          <a:noFill/>
          <a:ln>
            <a:noFill/>
          </a:ln>
        </p:spPr>
      </p:sp>
      <p:sp>
        <p:nvSpPr>
          <p:cNvPr id="90" name="Google Shape;9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1" name="Google Shape;9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106"/>
        <p:cNvGrpSpPr/>
        <p:nvPr/>
      </p:nvGrpSpPr>
      <p:grpSpPr>
        <a:xfrm>
          <a:off x="0" y="0"/>
          <a:ext cx="0" cy="0"/>
          <a:chOff x="0" y="0"/>
          <a:chExt cx="0" cy="0"/>
        </a:xfrm>
      </p:grpSpPr>
      <p:sp>
        <p:nvSpPr>
          <p:cNvPr id="107" name="Google Shape;107;p25"/>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5"/>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5"/>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25"/>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14"/>
          <p:cNvGrpSpPr/>
          <p:nvPr/>
        </p:nvGrpSpPr>
        <p:grpSpPr>
          <a:xfrm>
            <a:off x="5875200" y="1"/>
            <a:ext cx="6316800" cy="6857420"/>
            <a:chOff x="4406400" y="0"/>
            <a:chExt cx="4737600" cy="5143065"/>
          </a:xfrm>
        </p:grpSpPr>
        <p:sp>
          <p:nvSpPr>
            <p:cNvPr id="23" name="Google Shape;23;p1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24" name="Google Shape;24;p1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25" name="Google Shape;25;p1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26" name="Google Shape;26;p1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27" name="Google Shape;27;p1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28" name="Google Shape;28;p1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29" name="Google Shape;29;p1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0" name="Google Shape;30;p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1" name="Google Shape;31;p1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2" name="Google Shape;32;p1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3" name="Google Shape;33;p1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4" name="Google Shape;34;p1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5" name="Google Shape;35;p1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6" name="Google Shape;36;p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7" name="Google Shape;37;p1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8" name="Google Shape;38;p1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39" name="Google Shape;39;p1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40" name="Google Shape;40;p1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grpSp>
      <p:sp>
        <p:nvSpPr>
          <p:cNvPr id="41" name="Google Shape;41;p14"/>
          <p:cNvSpPr txBox="1">
            <a:spLocks noGrp="1"/>
          </p:cNvSpPr>
          <p:nvPr>
            <p:ph type="title"/>
          </p:nvPr>
        </p:nvSpPr>
        <p:spPr>
          <a:xfrm>
            <a:off x="1098467" y="2737333"/>
            <a:ext cx="6116000" cy="1531600"/>
          </a:xfrm>
          <a:prstGeom prst="rect">
            <a:avLst/>
          </a:prstGeom>
          <a:noFill/>
          <a:ln>
            <a:noFill/>
          </a:ln>
        </p:spPr>
        <p:txBody>
          <a:bodyPr spcFirstLastPara="1" wrap="square" lIns="91425" tIns="91425" rIns="91425" bIns="91425" anchor="ctr" anchorCtr="0">
            <a:norm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3"/>
        <p:cNvGrpSpPr/>
        <p:nvPr/>
      </p:nvGrpSpPr>
      <p:grpSpPr>
        <a:xfrm>
          <a:off x="0" y="0"/>
          <a:ext cx="0" cy="0"/>
          <a:chOff x="0" y="0"/>
          <a:chExt cx="0" cy="0"/>
        </a:xfrm>
      </p:grpSpPr>
      <p:sp>
        <p:nvSpPr>
          <p:cNvPr id="44" name="Google Shape;44;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3" name="Google Shape;8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1" name="Google Shape;281;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 name="Google Shape;282;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83" name="Google Shape;283;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4" name="Google Shape;2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5" name="Google Shape;285;p1"/>
          <p:cNvSpPr/>
          <p:nvPr/>
        </p:nvSpPr>
        <p:spPr>
          <a:xfrm>
            <a:off x="2789293" y="1806258"/>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dirty="0">
                <a:solidFill>
                  <a:srgbClr val="000000"/>
                </a:solidFill>
                <a:latin typeface="Calibri"/>
                <a:ea typeface="Calibri"/>
                <a:cs typeface="Calibri"/>
                <a:sym typeface="Calibri"/>
              </a:rPr>
              <a:t>Submitted in the partial fulfillment for the award of the degree of</a:t>
            </a:r>
            <a:endParaRPr dirty="0"/>
          </a:p>
          <a:p>
            <a:pPr marL="0" marR="0" lvl="0" indent="0" algn="ctr" rtl="0">
              <a:lnSpc>
                <a:spcPct val="150000"/>
              </a:lnSpc>
              <a:spcBef>
                <a:spcPts val="0"/>
              </a:spcBef>
              <a:spcAft>
                <a:spcPts val="0"/>
              </a:spcAft>
              <a:buNone/>
            </a:pPr>
            <a:r>
              <a:rPr lang="en-US" sz="2400" b="1" i="0" u="none" strike="noStrike" cap="none" dirty="0">
                <a:solidFill>
                  <a:srgbClr val="000000"/>
                </a:solidFill>
                <a:latin typeface="Calibri"/>
                <a:ea typeface="Calibri"/>
                <a:cs typeface="Calibri"/>
                <a:sym typeface="Calibri"/>
              </a:rPr>
              <a:t>BACHELOR OF ENGINEERING </a:t>
            </a:r>
            <a:endParaRPr sz="2400" b="0" i="0" u="none" strike="noStrike" cap="none" dirty="0">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None/>
            </a:pPr>
            <a:r>
              <a:rPr lang="en-US" sz="2400" b="0" i="1" u="none" strike="noStrike" cap="none" dirty="0">
                <a:solidFill>
                  <a:srgbClr val="000000"/>
                </a:solidFill>
                <a:latin typeface="Calibri"/>
                <a:ea typeface="Calibri"/>
                <a:cs typeface="Calibri"/>
                <a:sym typeface="Calibri"/>
              </a:rPr>
              <a:t> IN</a:t>
            </a:r>
            <a:endParaRPr dirty="0"/>
          </a:p>
          <a:p>
            <a:pPr marL="0" marR="0" lvl="0" indent="0" algn="ctr" rtl="0">
              <a:lnSpc>
                <a:spcPct val="150000"/>
              </a:lnSpc>
              <a:spcBef>
                <a:spcPts val="0"/>
              </a:spcBef>
              <a:spcAft>
                <a:spcPts val="0"/>
              </a:spcAft>
              <a:buNone/>
            </a:pPr>
            <a:r>
              <a:rPr lang="en-US" sz="2400" b="1" i="0" u="none" strike="noStrike" cap="none" dirty="0">
                <a:solidFill>
                  <a:srgbClr val="000000"/>
                </a:solidFill>
                <a:latin typeface="Calibri"/>
                <a:ea typeface="Calibri"/>
                <a:cs typeface="Calibri"/>
                <a:sym typeface="Calibri"/>
              </a:rPr>
              <a:t>AIML </a:t>
            </a:r>
            <a:endParaRPr sz="2400" b="0" i="0" u="none" strike="noStrike" cap="none" dirty="0">
              <a:solidFill>
                <a:srgbClr val="000000"/>
              </a:solidFill>
              <a:latin typeface="Calibri"/>
              <a:ea typeface="Calibri"/>
              <a:cs typeface="Calibri"/>
              <a:sym typeface="Calibri"/>
            </a:endParaRPr>
          </a:p>
        </p:txBody>
      </p:sp>
      <p:sp>
        <p:nvSpPr>
          <p:cNvPr id="286" name="Google Shape;2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 name="Google Shape;287;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288" name="Google Shape;2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 name="Google Shape;289;p1"/>
          <p:cNvSpPr txBox="1"/>
          <p:nvPr/>
        </p:nvSpPr>
        <p:spPr>
          <a:xfrm>
            <a:off x="443345" y="6014156"/>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a:ea typeface="Times New Roman"/>
                <a:cs typeface="Times New Roman"/>
                <a:sym typeface="Times New Roman"/>
              </a:rPr>
              <a:t>Department of AIT-CSE</a:t>
            </a:r>
            <a:endParaRPr sz="1600" b="0" i="0" u="none" strike="noStrike" cap="none">
              <a:solidFill>
                <a:srgbClr val="FF0000"/>
              </a:solidFill>
              <a:latin typeface="Times New Roman"/>
              <a:ea typeface="Times New Roman"/>
              <a:cs typeface="Times New Roman"/>
              <a:sym typeface="Times New Roman"/>
            </a:endParaRPr>
          </a:p>
        </p:txBody>
      </p:sp>
      <p:sp>
        <p:nvSpPr>
          <p:cNvPr id="290" name="Google Shape;290;p1"/>
          <p:cNvSpPr txBox="1"/>
          <p:nvPr/>
        </p:nvSpPr>
        <p:spPr>
          <a:xfrm>
            <a:off x="1070125" y="146850"/>
            <a:ext cx="10740000"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SzPts val="1100"/>
              <a:buNone/>
            </a:pPr>
            <a:r>
              <a:rPr lang="en-US" sz="3200" b="1" dirty="0">
                <a:solidFill>
                  <a:schemeClr val="dk1"/>
                </a:solidFill>
                <a:latin typeface="Arial Black"/>
                <a:ea typeface="Arial Black"/>
                <a:cs typeface="Arial Black"/>
                <a:sym typeface="Arial Black"/>
              </a:rPr>
              <a:t>Neuro-Informatics: Integrating Deep Learning for Brain Image Analysis in Neurological Disorders</a:t>
            </a:r>
          </a:p>
        </p:txBody>
      </p:sp>
      <p:sp>
        <p:nvSpPr>
          <p:cNvPr id="291" name="Google Shape;2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292" name="Google Shape;292;p1"/>
          <p:cNvSpPr txBox="1"/>
          <p:nvPr/>
        </p:nvSpPr>
        <p:spPr>
          <a:xfrm>
            <a:off x="583356" y="3462312"/>
            <a:ext cx="3783900" cy="17388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Submitted by: </a:t>
            </a:r>
            <a:endParaRPr dirty="0"/>
          </a:p>
          <a:p>
            <a:pPr marL="0" marR="0" lvl="0" indent="0" algn="l" rtl="0">
              <a:lnSpc>
                <a:spcPct val="95000"/>
              </a:lnSpc>
              <a:spcBef>
                <a:spcPts val="1200"/>
              </a:spcBef>
              <a:spcAft>
                <a:spcPts val="0"/>
              </a:spcAft>
              <a:buClr>
                <a:schemeClr val="dk1"/>
              </a:buClr>
              <a:buSzPts val="275"/>
              <a:buFont typeface="Arial"/>
              <a:buNone/>
            </a:pPr>
            <a:r>
              <a:rPr lang="en-US" sz="2000" dirty="0">
                <a:solidFill>
                  <a:schemeClr val="dk1"/>
                </a:solidFill>
              </a:rPr>
              <a:t>RAGHAV BHATIA</a:t>
            </a:r>
            <a:r>
              <a:rPr lang="en-US" sz="2000" dirty="0">
                <a:solidFill>
                  <a:schemeClr val="dk1"/>
                </a:solidFill>
                <a:latin typeface="Arial"/>
                <a:ea typeface="Arial"/>
                <a:cs typeface="Arial"/>
                <a:sym typeface="Arial"/>
              </a:rPr>
              <a:t>-20BCS6371</a:t>
            </a:r>
            <a:endParaRPr dirty="0"/>
          </a:p>
          <a:p>
            <a:pPr marL="0" marR="0" lvl="0" indent="0" algn="l" rtl="0">
              <a:lnSpc>
                <a:spcPct val="95000"/>
              </a:lnSpc>
              <a:spcBef>
                <a:spcPts val="1200"/>
              </a:spcBef>
              <a:spcAft>
                <a:spcPts val="0"/>
              </a:spcAft>
              <a:buClr>
                <a:schemeClr val="dk1"/>
              </a:buClr>
              <a:buSzPts val="275"/>
              <a:buFont typeface="Arial"/>
              <a:buNone/>
            </a:pPr>
            <a:r>
              <a:rPr lang="en-US" sz="2000" dirty="0">
                <a:solidFill>
                  <a:schemeClr val="dk1"/>
                </a:solidFill>
              </a:rPr>
              <a:t>HARDIK SHARMA</a:t>
            </a:r>
            <a:r>
              <a:rPr lang="en-US" sz="2000" dirty="0">
                <a:solidFill>
                  <a:schemeClr val="dk1"/>
                </a:solidFill>
                <a:latin typeface="Arial"/>
                <a:ea typeface="Arial"/>
                <a:cs typeface="Arial"/>
                <a:sym typeface="Arial"/>
              </a:rPr>
              <a:t>-20BCS6355</a:t>
            </a:r>
            <a:endParaRPr dirty="0"/>
          </a:p>
          <a:p>
            <a:pPr marL="0" marR="0" lvl="0" indent="0" algn="l" rtl="0">
              <a:lnSpc>
                <a:spcPct val="95000"/>
              </a:lnSpc>
              <a:spcBef>
                <a:spcPts val="1200"/>
              </a:spcBef>
              <a:spcAft>
                <a:spcPts val="0"/>
              </a:spcAft>
              <a:buClr>
                <a:schemeClr val="dk1"/>
              </a:buClr>
              <a:buSzPts val="275"/>
              <a:buFont typeface="Arial"/>
              <a:buNone/>
            </a:pPr>
            <a:r>
              <a:rPr lang="en-US" sz="2000" dirty="0">
                <a:solidFill>
                  <a:schemeClr val="dk1"/>
                </a:solidFill>
              </a:rPr>
              <a:t>ISHAL WALIA</a:t>
            </a:r>
            <a:r>
              <a:rPr lang="en-US" sz="2000" dirty="0">
                <a:solidFill>
                  <a:schemeClr val="dk1"/>
                </a:solidFill>
                <a:latin typeface="Arial"/>
                <a:ea typeface="Arial"/>
                <a:cs typeface="Arial"/>
                <a:sym typeface="Arial"/>
              </a:rPr>
              <a:t>-20BCS6414</a:t>
            </a:r>
            <a:endParaRPr sz="2000" dirty="0">
              <a:solidFill>
                <a:schemeClr val="dk1"/>
              </a:solidFill>
              <a:latin typeface="Calibri"/>
              <a:ea typeface="Calibri"/>
              <a:cs typeface="Calibri"/>
              <a:sym typeface="Calibri"/>
            </a:endParaRPr>
          </a:p>
        </p:txBody>
      </p:sp>
      <p:sp>
        <p:nvSpPr>
          <p:cNvPr id="293" name="Google Shape;293;p1"/>
          <p:cNvSpPr txBox="1"/>
          <p:nvPr/>
        </p:nvSpPr>
        <p:spPr>
          <a:xfrm>
            <a:off x="7681250" y="4725655"/>
            <a:ext cx="4213718"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Under the Supervision of: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a:t>
            </a:r>
            <a:r>
              <a:rPr lang="en-US" sz="1800" b="1" dirty="0">
                <a:solidFill>
                  <a:schemeClr val="dk1"/>
                </a:solidFill>
                <a:latin typeface="Arial"/>
                <a:ea typeface="Arial"/>
                <a:cs typeface="Arial"/>
                <a:sym typeface="Arial"/>
              </a:rPr>
              <a:t>Mrs. Priyanka Kaushik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0"/>
          <p:cNvSpPr txBox="1">
            <a:spLocks noGrp="1"/>
          </p:cNvSpPr>
          <p:nvPr>
            <p:ph type="title"/>
          </p:nvPr>
        </p:nvSpPr>
        <p:spPr>
          <a:xfrm>
            <a:off x="3639589" y="-34788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References</a:t>
            </a:r>
            <a:endParaRPr/>
          </a:p>
        </p:txBody>
      </p:sp>
      <p:sp>
        <p:nvSpPr>
          <p:cNvPr id="391" name="Google Shape;39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392" name="Google Shape;392;p10"/>
          <p:cNvSpPr/>
          <p:nvPr/>
        </p:nvSpPr>
        <p:spPr>
          <a:xfrm>
            <a:off x="127000" y="1358711"/>
            <a:ext cx="12065000" cy="461660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2019). A guide to deep learning in healthcare. Nature Medicine, 25(1), 24-29.</a:t>
            </a:r>
          </a:p>
          <a:p>
            <a:pPr marL="0" marR="0" lvl="0" indent="0" algn="l" rtl="0">
              <a:lnSpc>
                <a:spcPct val="100000"/>
              </a:lnSpc>
              <a:spcBef>
                <a:spcPts val="0"/>
              </a:spcBef>
              <a:spcAft>
                <a:spcPts val="0"/>
              </a:spcAft>
              <a:buClr>
                <a:schemeClr val="dk1"/>
              </a:buClr>
              <a:buSzPts val="1400"/>
              <a:buFont typeface="Arial"/>
              <a:buNone/>
            </a:pPr>
            <a:endPar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Litjens</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G.,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Kooi</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T.,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Bejnordi</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B. E.,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Setio</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A. A. A.,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Ciompi</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F.,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Ghafoorian</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M., ... &amp; Sánchez, C. I. (2017). A survey on deep learning in medical image analysis. Medical image analysis, 42, 60-88.</a:t>
            </a:r>
          </a:p>
          <a:p>
            <a:pPr marL="0" marR="0" lvl="0" indent="0" algn="l" rtl="0">
              <a:lnSpc>
                <a:spcPct val="100000"/>
              </a:lnSpc>
              <a:spcBef>
                <a:spcPts val="0"/>
              </a:spcBef>
              <a:spcAft>
                <a:spcPts val="0"/>
              </a:spcAft>
              <a:buClr>
                <a:schemeClr val="dk1"/>
              </a:buClr>
              <a:buSzPts val="1400"/>
              <a:buFont typeface="Arial"/>
              <a:buNone/>
            </a:pPr>
            <a:endPar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Shen, D., Wu, G., &amp; Suk, H. I. (2017). Deep learning in medical image analysis. Annual review of biomedical engineering, 19, 221-248.</a:t>
            </a:r>
          </a:p>
          <a:p>
            <a:pPr marL="0" marR="0" lvl="0" indent="0" algn="l" rtl="0">
              <a:lnSpc>
                <a:spcPct val="100000"/>
              </a:lnSpc>
              <a:spcBef>
                <a:spcPts val="0"/>
              </a:spcBef>
              <a:spcAft>
                <a:spcPts val="0"/>
              </a:spcAft>
              <a:buClr>
                <a:schemeClr val="dk1"/>
              </a:buClr>
              <a:buSzPts val="1400"/>
              <a:buFont typeface="Arial"/>
              <a:buNone/>
            </a:pPr>
            <a:endPar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Hosseini-Asl, E., &amp;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Keyvanrad</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M. A. (2017). Brain tumor segmentation and grading in magnetic resonance images using deep learning. Journal of neuroscience methods, 282, 41-55.</a:t>
            </a:r>
          </a:p>
          <a:p>
            <a:pPr marL="0" marR="0" lvl="0" indent="0" algn="l" rtl="0">
              <a:lnSpc>
                <a:spcPct val="100000"/>
              </a:lnSpc>
              <a:spcBef>
                <a:spcPts val="0"/>
              </a:spcBef>
              <a:spcAft>
                <a:spcPts val="0"/>
              </a:spcAft>
              <a:buClr>
                <a:schemeClr val="dk1"/>
              </a:buClr>
              <a:buSzPts val="1400"/>
              <a:buFont typeface="Arial"/>
              <a:buNone/>
            </a:pPr>
            <a:endPar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Kamnitsas</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K.,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Ledig</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C., Newcombe, V. F., Simpson, J. P., Kane, A. D., Menon, D. K., ... &amp;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Glocker</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B. (2017). Efficient multi-scale 3D CNN with fully connected CRF for accurate brain lesion segmentation. Medical image analysis, 36, 61-78.</a:t>
            </a:r>
          </a:p>
          <a:p>
            <a:pPr marL="0" marR="0" lvl="0" indent="0" algn="l" rtl="0">
              <a:lnSpc>
                <a:spcPct val="100000"/>
              </a:lnSpc>
              <a:spcBef>
                <a:spcPts val="0"/>
              </a:spcBef>
              <a:spcAft>
                <a:spcPts val="0"/>
              </a:spcAft>
              <a:buClr>
                <a:schemeClr val="dk1"/>
              </a:buClr>
              <a:buSzPts val="1400"/>
              <a:buFont typeface="Arial"/>
              <a:buNone/>
            </a:pPr>
            <a:endPar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Hosseini-Asl, E.,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Gimel'farb</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G., &amp; El-Baz, A. (2016). Alzheimer's disease diagnostics by a deeply supervised adaptable 3D convolutional network.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arXiv</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preprint arXiv:1607.00556.</a:t>
            </a:r>
          </a:p>
          <a:p>
            <a:pPr marL="0" marR="0" lvl="0" indent="0" algn="l" rtl="0">
              <a:lnSpc>
                <a:spcPct val="100000"/>
              </a:lnSpc>
              <a:spcBef>
                <a:spcPts val="0"/>
              </a:spcBef>
              <a:spcAft>
                <a:spcPts val="0"/>
              </a:spcAft>
              <a:buClr>
                <a:schemeClr val="dk1"/>
              </a:buClr>
              <a:buSzPts val="1400"/>
              <a:buFont typeface="Arial"/>
              <a:buNone/>
            </a:pPr>
            <a:endPar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Klöppel</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S., Abdulkadir, A., Jack Jr, C. R.,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Koutsouleris</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N.,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Mourão</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-Miranda, J., &amp; Vemuri, P. (2012). Diagnostic neuroimaging across diseases. Neuroimage, 61(2), 457-463.</a:t>
            </a:r>
          </a:p>
          <a:p>
            <a:pPr marL="0" marR="0" lvl="0" indent="0" algn="l" rtl="0">
              <a:lnSpc>
                <a:spcPct val="100000"/>
              </a:lnSpc>
              <a:spcBef>
                <a:spcPts val="0"/>
              </a:spcBef>
              <a:spcAft>
                <a:spcPts val="0"/>
              </a:spcAft>
              <a:buClr>
                <a:schemeClr val="dk1"/>
              </a:buClr>
              <a:buSzPts val="1400"/>
              <a:buFont typeface="Arial"/>
              <a:buNone/>
            </a:pPr>
            <a:endPar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Menze</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B. H.,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Jakab</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 A., Bauer, S., </a:t>
            </a:r>
            <a:r>
              <a:rPr lang="en-US" sz="1400" b="0" i="0" u="none" strike="noStrike" cap="none" dirty="0" err="1">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Kalpathy</a:t>
            </a:r>
            <a:r>
              <a:rPr lang="en-US" sz="1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rPr>
              <a:t>-Cramer, J., Farahani, K., Kirby, J., ... &amp; Reyes, M. (2015). The multimodal brain tumor image segmentation benchmark (BRATS). IEEE transactions on medical imaging, 34(10), 1993-2024.</a:t>
            </a:r>
            <a:endParaRPr lang="en-US" sz="18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393" name="Google Shape;393;p10" descr="page10image63093584"/>
          <p:cNvPicPr preferRelativeResize="0"/>
          <p:nvPr/>
        </p:nvPicPr>
        <p:blipFill rotWithShape="1">
          <a:blip r:embed="rId3">
            <a:alphaModFix/>
          </a:blip>
          <a:srcRect/>
          <a:stretch/>
        </p:blipFill>
        <p:spPr>
          <a:xfrm>
            <a:off x="127000" y="411163"/>
            <a:ext cx="1371600" cy="2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1"/>
          <p:cNvSpPr txBox="1">
            <a:spLocks noGrp="1"/>
          </p:cNvSpPr>
          <p:nvPr>
            <p:ph type="title"/>
          </p:nvPr>
        </p:nvSpPr>
        <p:spPr>
          <a:xfrm>
            <a:off x="1098467" y="2737333"/>
            <a:ext cx="6116000" cy="1531600"/>
          </a:xfrm>
          <a:prstGeom prst="rect">
            <a:avLst/>
          </a:prstGeom>
          <a:noFill/>
          <a:ln>
            <a:noFill/>
          </a:ln>
        </p:spPr>
        <p:txBody>
          <a:bodyPr spcFirstLastPara="1" wrap="square" lIns="91425" tIns="91425" rIns="91425" bIns="91425" anchor="ctr" anchorCtr="0">
            <a:normAutofit/>
          </a:bodyPr>
          <a:lstStyle/>
          <a:p>
            <a:pPr marL="0" lvl="0" indent="0" algn="l" rtl="0">
              <a:lnSpc>
                <a:spcPct val="90000"/>
              </a:lnSpc>
              <a:spcBef>
                <a:spcPts val="0"/>
              </a:spcBef>
              <a:spcAft>
                <a:spcPts val="0"/>
              </a:spcAft>
              <a:buClr>
                <a:schemeClr val="dk1"/>
              </a:buClr>
              <a:buSzPts val="2800"/>
              <a:buFont typeface="Calibri"/>
              <a:buNone/>
            </a:pPr>
            <a:endParaRPr/>
          </a:p>
        </p:txBody>
      </p:sp>
      <p:pic>
        <p:nvPicPr>
          <p:cNvPr id="399" name="Google Shape;399;p11"/>
          <p:cNvPicPr preferRelativeResize="0"/>
          <p:nvPr/>
        </p:nvPicPr>
        <p:blipFill rotWithShape="1">
          <a:blip r:embed="rId3">
            <a:alphaModFix/>
          </a:blip>
          <a:srcRect/>
          <a:stretch/>
        </p:blipFill>
        <p:spPr>
          <a:xfrm>
            <a:off x="0" y="96446"/>
            <a:ext cx="12192000" cy="67615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Outline</a:t>
            </a:r>
            <a:endParaRPr/>
          </a:p>
        </p:txBody>
      </p:sp>
      <p:sp>
        <p:nvSpPr>
          <p:cNvPr id="299" name="Google Shape;299;p2"/>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Introduction to Project</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Problem Formulation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Objectives of the work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Methodology used</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Results and Outputs</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Conclusion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Future Scope</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References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300" name="Google Shape;3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
          <p:cNvSpPr txBox="1">
            <a:spLocks noGrp="1"/>
          </p:cNvSpPr>
          <p:nvPr>
            <p:ph type="title"/>
          </p:nvPr>
        </p:nvSpPr>
        <p:spPr>
          <a:xfrm>
            <a:off x="0" y="2003720"/>
            <a:ext cx="7178427" cy="298774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400" dirty="0">
                <a:latin typeface="Open Sans" panose="020B0606030504020204" pitchFamily="34" charset="0"/>
                <a:ea typeface="Open Sans" panose="020B0606030504020204" pitchFamily="34" charset="0"/>
                <a:cs typeface="Open Sans" panose="020B0606030504020204" pitchFamily="34" charset="0"/>
              </a:rPr>
              <a:t>The primary objective of the project is to develop and integrate deep learning techniques into </a:t>
            </a:r>
            <a:r>
              <a:rPr lang="en-US" sz="2400" dirty="0" err="1">
                <a:latin typeface="Open Sans" panose="020B0606030504020204" pitchFamily="34" charset="0"/>
                <a:ea typeface="Open Sans" panose="020B0606030504020204" pitchFamily="34" charset="0"/>
                <a:cs typeface="Open Sans" panose="020B0606030504020204" pitchFamily="34" charset="0"/>
              </a:rPr>
              <a:t>neuroinformatics</a:t>
            </a:r>
            <a:r>
              <a:rPr lang="en-US" sz="2400" dirty="0">
                <a:latin typeface="Open Sans" panose="020B0606030504020204" pitchFamily="34" charset="0"/>
                <a:ea typeface="Open Sans" panose="020B0606030504020204" pitchFamily="34" charset="0"/>
                <a:cs typeface="Open Sans" panose="020B0606030504020204" pitchFamily="34" charset="0"/>
              </a:rPr>
              <a:t> workflows for more efficient and accurate analysis of brain images in neurological disorders</a:t>
            </a:r>
            <a:endParaRPr lang="en-US" sz="2400" dirty="0">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306" name="Google Shape;306;p3"/>
          <p:cNvSpPr txBox="1"/>
          <p:nvPr/>
        </p:nvSpPr>
        <p:spPr>
          <a:xfrm>
            <a:off x="2565922" y="-679803"/>
            <a:ext cx="7060156" cy="2455595"/>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lt1"/>
              </a:buClr>
              <a:buSzPts val="2800"/>
              <a:buFont typeface="Montserrat"/>
              <a:buNone/>
            </a:pPr>
            <a:r>
              <a:rPr lang="en-US" sz="4267" b="1" i="0" u="none" strike="noStrike" cap="none" dirty="0">
                <a:solidFill>
                  <a:schemeClr val="dk1"/>
                </a:solidFill>
                <a:latin typeface="Open Sans"/>
                <a:ea typeface="Open Sans"/>
                <a:cs typeface="Open Sans"/>
                <a:sym typeface="Open Sans"/>
              </a:rPr>
              <a:t>But why do we need it ?</a:t>
            </a:r>
            <a:endParaRPr sz="4267" b="1" i="0" u="none" strike="noStrike" cap="none" dirty="0">
              <a:solidFill>
                <a:schemeClr val="dk1"/>
              </a:solidFill>
              <a:latin typeface="Open Sans"/>
              <a:ea typeface="Open Sans"/>
              <a:cs typeface="Open Sans"/>
              <a:sym typeface="Open Sans"/>
            </a:endParaRPr>
          </a:p>
        </p:txBody>
      </p:sp>
      <p:sp>
        <p:nvSpPr>
          <p:cNvPr id="307" name="Google Shape;307;p3"/>
          <p:cNvSpPr txBox="1"/>
          <p:nvPr/>
        </p:nvSpPr>
        <p:spPr>
          <a:xfrm>
            <a:off x="0" y="1150947"/>
            <a:ext cx="60960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Open Sans"/>
                <a:ea typeface="Open Sans"/>
                <a:cs typeface="Open Sans"/>
                <a:sym typeface="Open Sans"/>
              </a:rPr>
              <a:t>Neuro-informatics, integrating deep learning for brain image analysis in neurological disorders, is essential for revolutionizing diagnosis and treatment.</a:t>
            </a:r>
          </a:p>
        </p:txBody>
      </p:sp>
      <p:sp>
        <p:nvSpPr>
          <p:cNvPr id="308" name="Google Shape;308;p3"/>
          <p:cNvSpPr txBox="1"/>
          <p:nvPr/>
        </p:nvSpPr>
        <p:spPr>
          <a:xfrm>
            <a:off x="-25377" y="4206650"/>
            <a:ext cx="7060156"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Open Sans"/>
                <a:ea typeface="Open Sans"/>
                <a:cs typeface="Open Sans"/>
                <a:sym typeface="Open Sans"/>
              </a:rPr>
              <a:t> Deep learning algorithms can accurately analyze complex brain images, enabling early detection of conditions like Alzheimer's and Parkinson's.</a:t>
            </a:r>
          </a:p>
        </p:txBody>
      </p:sp>
      <p:sp>
        <p:nvSpPr>
          <p:cNvPr id="309" name="Google Shape;309;p3"/>
          <p:cNvSpPr txBox="1"/>
          <p:nvPr/>
        </p:nvSpPr>
        <p:spPr>
          <a:xfrm>
            <a:off x="2" y="5632919"/>
            <a:ext cx="11754793"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Open Sans"/>
                <a:ea typeface="Open Sans"/>
                <a:cs typeface="Open Sans"/>
                <a:sym typeface="Open Sans"/>
              </a:rPr>
              <a:t>In essence, neuro-informatics with deep learning empowers precise diagnosis, timely intervention, and innovative research, ultimately enhancing patient care and outcomes in neurology.</a:t>
            </a:r>
            <a:endParaRPr sz="2400" dirty="0">
              <a:solidFill>
                <a:schemeClr val="dk1"/>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063EAC03-E4F8-9CBA-C3E8-05562138440C}"/>
              </a:ext>
            </a:extLst>
          </p:cNvPr>
          <p:cNvPicPr>
            <a:picLocks noChangeAspect="1"/>
          </p:cNvPicPr>
          <p:nvPr/>
        </p:nvPicPr>
        <p:blipFill>
          <a:blip r:embed="rId3"/>
          <a:stretch>
            <a:fillRect/>
          </a:stretch>
        </p:blipFill>
        <p:spPr>
          <a:xfrm>
            <a:off x="7114032" y="1081730"/>
            <a:ext cx="5058918" cy="29159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
          <p:cNvSpPr txBox="1">
            <a:spLocks noGrp="1"/>
          </p:cNvSpPr>
          <p:nvPr>
            <p:ph type="title"/>
          </p:nvPr>
        </p:nvSpPr>
        <p:spPr>
          <a:xfrm>
            <a:off x="738757" y="0"/>
            <a:ext cx="6116000" cy="15316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dk1"/>
              </a:buClr>
              <a:buSzPts val="2800"/>
              <a:buFont typeface="Open Sans"/>
              <a:buNone/>
            </a:pPr>
            <a:endParaRPr sz="2400" dirty="0"/>
          </a:p>
        </p:txBody>
      </p:sp>
      <p:sp>
        <p:nvSpPr>
          <p:cNvPr id="316" name="Google Shape;316;p4"/>
          <p:cNvSpPr txBox="1"/>
          <p:nvPr/>
        </p:nvSpPr>
        <p:spPr>
          <a:xfrm>
            <a:off x="6284807" y="4314285"/>
            <a:ext cx="6116000" cy="15316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lt1"/>
              </a:buClr>
              <a:buSzPts val="2800"/>
              <a:buFont typeface="Montserrat"/>
              <a:buNone/>
            </a:pPr>
            <a:r>
              <a:rPr lang="en-US" sz="2400" b="0" i="0" u="none" strike="noStrike" cap="none" dirty="0">
                <a:solidFill>
                  <a:schemeClr val="dk1"/>
                </a:solidFill>
                <a:latin typeface="Open Sans"/>
                <a:ea typeface="Open Sans"/>
                <a:cs typeface="Open Sans"/>
                <a:sym typeface="Open Sans"/>
              </a:rPr>
              <a:t>The main goal of this project is to leverage neuro-informatics by integrating deep learning for improved brain image analysis in neurological disorders.</a:t>
            </a:r>
          </a:p>
        </p:txBody>
      </p:sp>
      <p:sp>
        <p:nvSpPr>
          <p:cNvPr id="317" name="Google Shape;317;p4"/>
          <p:cNvSpPr txBox="1"/>
          <p:nvPr/>
        </p:nvSpPr>
        <p:spPr>
          <a:xfrm>
            <a:off x="408961" y="1305293"/>
            <a:ext cx="6116000" cy="15316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lt1"/>
              </a:buClr>
              <a:buSzPts val="2800"/>
              <a:buFont typeface="Montserrat"/>
              <a:buNone/>
            </a:pPr>
            <a:r>
              <a:rPr lang="en-US" sz="2400" b="0" i="0" u="none" strike="noStrike" cap="none" dirty="0">
                <a:solidFill>
                  <a:schemeClr val="dk1"/>
                </a:solidFill>
                <a:latin typeface="Open Sans"/>
                <a:ea typeface="Open Sans"/>
                <a:cs typeface="Open Sans"/>
                <a:sym typeface="Open Sans"/>
              </a:rPr>
              <a:t>This technology facilitates personalized treatment plans, aids in drug development, and advances our understanding of neurological disorders by integrating diverse data sources</a:t>
            </a:r>
          </a:p>
        </p:txBody>
      </p:sp>
      <p:sp>
        <p:nvSpPr>
          <p:cNvPr id="318" name="Google Shape;318;p4"/>
          <p:cNvSpPr txBox="1"/>
          <p:nvPr/>
        </p:nvSpPr>
        <p:spPr>
          <a:xfrm>
            <a:off x="408961" y="3837973"/>
            <a:ext cx="6116000" cy="1777916"/>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lt1"/>
              </a:buClr>
              <a:buSzPts val="2800"/>
              <a:buFont typeface="Montserrat"/>
              <a:buNone/>
            </a:pPr>
            <a:r>
              <a:rPr lang="en-US" sz="2400" b="0" i="0" u="none" strike="noStrike" cap="none"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Neuro-informatics, through the integration of deep learning for brain image analysis in neurological disorders, holds immense significance.</a:t>
            </a:r>
            <a:r>
              <a:rPr lang="en-US" sz="2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 </a:t>
            </a:r>
            <a:r>
              <a:rPr lang="en-US" sz="2400" b="0" i="0" dirty="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This integration enables personalized treatment plans, accelerates drug development, and advances our understanding of neurological disorders by synthesizing diverse data sources</a:t>
            </a:r>
            <a:endParaRPr lang="en-US" sz="2400" b="0" i="0" u="none" strike="noStrike" cap="none"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pic>
        <p:nvPicPr>
          <p:cNvPr id="1026" name="Picture 2" descr="Applied Sciences | Free Full-Text | MR Images, Brain Lesions, and Deep  Learning">
            <a:extLst>
              <a:ext uri="{FF2B5EF4-FFF2-40B4-BE49-F238E27FC236}">
                <a16:creationId xmlns:a16="http://schemas.microsoft.com/office/drawing/2014/main" id="{30BA5037-3188-0A22-B396-98ED7CCC8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832" y="832388"/>
            <a:ext cx="4796411" cy="30055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3" name="Google Shape;353;p6"/>
          <p:cNvSpPr txBox="1"/>
          <p:nvPr/>
        </p:nvSpPr>
        <p:spPr>
          <a:xfrm>
            <a:off x="0" y="1258116"/>
            <a:ext cx="60960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 In summary, neuro-informatics with deep learning empowers clinicians with powerful tools to improve patient care, drive research, and ultimately enhance outcomes in neurology.</a:t>
            </a:r>
          </a:p>
        </p:txBody>
      </p:sp>
      <p:sp>
        <p:nvSpPr>
          <p:cNvPr id="354" name="Google Shape;354;p6"/>
          <p:cNvSpPr txBox="1"/>
          <p:nvPr/>
        </p:nvSpPr>
        <p:spPr>
          <a:xfrm>
            <a:off x="73152" y="2945497"/>
            <a:ext cx="60960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Enables more accurate and timely detection of neurological disorders like Alzheimer's and Parkinson's through advanced brain image analysis.</a:t>
            </a:r>
          </a:p>
        </p:txBody>
      </p:sp>
      <p:sp>
        <p:nvSpPr>
          <p:cNvPr id="355" name="Google Shape;355;p6"/>
          <p:cNvSpPr txBox="1"/>
          <p:nvPr/>
        </p:nvSpPr>
        <p:spPr>
          <a:xfrm>
            <a:off x="0" y="4724318"/>
            <a:ext cx="60960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Drives progress in understanding neurological disorders by integrating diverse data sources and enabling the exploration of novel insights through deep learning techniques.</a:t>
            </a:r>
          </a:p>
        </p:txBody>
      </p:sp>
      <p:pic>
        <p:nvPicPr>
          <p:cNvPr id="2050" name="Picture 2" descr="Application of deep learning in detecting neurological disorders from  magnetic resonance images: a survey on the detection of Alzheimer's disease,  Parkinson's disease and schizophrenia | Brain Informatics | Full Text">
            <a:extLst>
              <a:ext uri="{FF2B5EF4-FFF2-40B4-BE49-F238E27FC236}">
                <a16:creationId xmlns:a16="http://schemas.microsoft.com/office/drawing/2014/main" id="{F361EF9F-0D19-CE69-114D-041629319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4537" y="677036"/>
            <a:ext cx="4818888" cy="2150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Machine Learning is Powering Neuroimaging to Improve Brain Health |  Neuroinformatics">
            <a:extLst>
              <a:ext uri="{FF2B5EF4-FFF2-40B4-BE49-F238E27FC236}">
                <a16:creationId xmlns:a16="http://schemas.microsoft.com/office/drawing/2014/main" id="{C5E224B7-43FD-C950-3ACF-E77604884A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4538" y="3730307"/>
            <a:ext cx="4187950" cy="22955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47" name="Google Shape;347;p5"/>
          <p:cNvSpPr txBox="1"/>
          <p:nvPr/>
        </p:nvSpPr>
        <p:spPr>
          <a:xfrm>
            <a:off x="1823798" y="-428012"/>
            <a:ext cx="8989975" cy="2455595"/>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lt1"/>
              </a:buClr>
              <a:buSzPts val="2800"/>
              <a:buFont typeface="Montserrat"/>
              <a:buNone/>
            </a:pPr>
            <a:r>
              <a:rPr lang="en-US" sz="4267" b="1" i="0" u="none" strike="noStrike" cap="none" dirty="0">
                <a:solidFill>
                  <a:schemeClr val="dk1"/>
                </a:solidFill>
                <a:latin typeface="Open Sans"/>
                <a:ea typeface="Open Sans"/>
                <a:cs typeface="Open Sans"/>
                <a:sym typeface="Open Sans"/>
              </a:rPr>
              <a:t>Possible Methods For Detection</a:t>
            </a:r>
            <a:endParaRPr sz="4267" b="1" i="0" u="none" strike="noStrike" cap="none" dirty="0">
              <a:solidFill>
                <a:schemeClr val="dk1"/>
              </a:solidFill>
              <a:latin typeface="Open Sans"/>
              <a:ea typeface="Open Sans"/>
              <a:cs typeface="Open Sans"/>
              <a:sym typeface="Open Sans"/>
            </a:endParaRPr>
          </a:p>
        </p:txBody>
      </p:sp>
      <p:pic>
        <p:nvPicPr>
          <p:cNvPr id="26" name="Picture 25">
            <a:extLst>
              <a:ext uri="{FF2B5EF4-FFF2-40B4-BE49-F238E27FC236}">
                <a16:creationId xmlns:a16="http://schemas.microsoft.com/office/drawing/2014/main" id="{F688C0EE-60CC-9C55-301E-2DF7D06F79D5}"/>
              </a:ext>
            </a:extLst>
          </p:cNvPr>
          <p:cNvPicPr>
            <a:picLocks noChangeAspect="1"/>
          </p:cNvPicPr>
          <p:nvPr/>
        </p:nvPicPr>
        <p:blipFill>
          <a:blip r:embed="rId3"/>
          <a:stretch>
            <a:fillRect/>
          </a:stretch>
        </p:blipFill>
        <p:spPr>
          <a:xfrm>
            <a:off x="1481328" y="1352370"/>
            <a:ext cx="9061703" cy="45637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7"/>
          <p:cNvSpPr txBox="1">
            <a:spLocks noGrp="1"/>
          </p:cNvSpPr>
          <p:nvPr>
            <p:ph type="title"/>
          </p:nvPr>
        </p:nvSpPr>
        <p:spPr>
          <a:xfrm>
            <a:off x="1272199" y="0"/>
            <a:ext cx="10704600" cy="906900"/>
          </a:xfrm>
          <a:prstGeom prst="rect">
            <a:avLst/>
          </a:prstGeom>
          <a:noFill/>
          <a:ln>
            <a:noFill/>
          </a:ln>
        </p:spPr>
        <p:txBody>
          <a:bodyPr spcFirstLastPara="1" wrap="square" lIns="91425" tIns="91425" rIns="91425" bIns="91425" anchor="ctr" anchorCtr="0">
            <a:normAutofit/>
          </a:bodyPr>
          <a:lstStyle/>
          <a:p>
            <a:pPr marL="0" lvl="0" indent="0" algn="l" rtl="0">
              <a:lnSpc>
                <a:spcPct val="90000"/>
              </a:lnSpc>
              <a:spcBef>
                <a:spcPts val="0"/>
              </a:spcBef>
              <a:spcAft>
                <a:spcPts val="0"/>
              </a:spcAft>
              <a:buClr>
                <a:schemeClr val="dk1"/>
              </a:buClr>
              <a:buSzPts val="3111"/>
              <a:buFont typeface="Calibri"/>
              <a:buNone/>
            </a:pPr>
            <a:r>
              <a:rPr lang="en-US" dirty="0"/>
              <a:t> </a:t>
            </a:r>
            <a:r>
              <a:rPr lang="en-US" dirty="0">
                <a:latin typeface="Cutive"/>
                <a:ea typeface="Cutive"/>
                <a:cs typeface="Cutive"/>
                <a:sym typeface="Cutive"/>
              </a:rPr>
              <a:t>The Need  Of The Hour</a:t>
            </a:r>
            <a:endParaRPr dirty="0"/>
          </a:p>
        </p:txBody>
      </p:sp>
      <p:sp>
        <p:nvSpPr>
          <p:cNvPr id="362" name="Google Shape;362;p7"/>
          <p:cNvSpPr txBox="1"/>
          <p:nvPr/>
        </p:nvSpPr>
        <p:spPr>
          <a:xfrm>
            <a:off x="261437" y="1175162"/>
            <a:ext cx="4487100"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Early Diagnosis: With the rising prevalence of neurological disorders, early diagnosis is crucial for effective treatment and management. Deep learning techniques can enable the early detection of these disorders by analyzing subtle changes in brain images, leading to better patient outcomes.</a:t>
            </a:r>
          </a:p>
        </p:txBody>
      </p:sp>
      <p:sp>
        <p:nvSpPr>
          <p:cNvPr id="364" name="Google Shape;364;p7"/>
          <p:cNvSpPr txBox="1"/>
          <p:nvPr/>
        </p:nvSpPr>
        <p:spPr>
          <a:xfrm>
            <a:off x="5680843" y="2828856"/>
            <a:ext cx="52611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Neurological disorders often exhibit diverse manifestations and responses to treatment across individuals. </a:t>
            </a:r>
            <a:endParaRPr sz="2400" dirty="0">
              <a:solidFill>
                <a:schemeClr val="dk1"/>
              </a:solidFill>
              <a:latin typeface="Calibri"/>
              <a:ea typeface="Calibri"/>
              <a:cs typeface="Calibri"/>
              <a:sym typeface="Calibri"/>
            </a:endParaRPr>
          </a:p>
        </p:txBody>
      </p:sp>
      <p:sp>
        <p:nvSpPr>
          <p:cNvPr id="367" name="Google Shape;367;p7"/>
          <p:cNvSpPr txBox="1"/>
          <p:nvPr/>
        </p:nvSpPr>
        <p:spPr>
          <a:xfrm>
            <a:off x="5781420" y="4145475"/>
            <a:ext cx="56943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Deep learning allows for the identification of personalized biomarkers and patterns in brain images, facilitating the development of targeted and effective treatment strategies tailored to each patient's unique condition.</a:t>
            </a:r>
            <a:endParaRPr sz="2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pic>
        <p:nvPicPr>
          <p:cNvPr id="3074" name="Picture 2" descr="Applied Sciences | Free Full-Text | Alzheimer&amp;rsquo;s Disease Diagnosis  Using Machine Learning: A Survey">
            <a:extLst>
              <a:ext uri="{FF2B5EF4-FFF2-40B4-BE49-F238E27FC236}">
                <a16:creationId xmlns:a16="http://schemas.microsoft.com/office/drawing/2014/main" id="{A1581672-1EA5-0CEF-8D35-183911BAB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87448"/>
            <a:ext cx="3566160" cy="17348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euroinformatics: Exploring the Intersection of NIF and the Brain -  FasterCapital">
            <a:extLst>
              <a:ext uri="{FF2B5EF4-FFF2-40B4-BE49-F238E27FC236}">
                <a16:creationId xmlns:a16="http://schemas.microsoft.com/office/drawing/2014/main" id="{1435C01A-8789-E6C5-2BC1-918DA9837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6290" y="856606"/>
            <a:ext cx="4151375" cy="1855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
          <p:cNvSpPr txBox="1">
            <a:spLocks noGrp="1"/>
          </p:cNvSpPr>
          <p:nvPr>
            <p:ph type="title"/>
          </p:nvPr>
        </p:nvSpPr>
        <p:spPr>
          <a:xfrm>
            <a:off x="0" y="-103192"/>
            <a:ext cx="11756141" cy="1531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2800"/>
              <a:buFont typeface="Open Sans"/>
              <a:buNone/>
            </a:pPr>
            <a:r>
              <a:rPr lang="en-US" sz="5867" dirty="0">
                <a:latin typeface="Open Sans"/>
                <a:ea typeface="Open Sans"/>
                <a:cs typeface="Open Sans"/>
                <a:sym typeface="Open Sans"/>
              </a:rPr>
              <a:t>CONCLUSION </a:t>
            </a:r>
            <a:endParaRPr sz="8000" dirty="0"/>
          </a:p>
        </p:txBody>
      </p:sp>
      <p:sp>
        <p:nvSpPr>
          <p:cNvPr id="374" name="Google Shape;374;p8"/>
          <p:cNvSpPr txBox="1"/>
          <p:nvPr/>
        </p:nvSpPr>
        <p:spPr>
          <a:xfrm>
            <a:off x="284556" y="1141837"/>
            <a:ext cx="6096000"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will serve as a useful approach to automate pothole and accident </a:t>
            </a:r>
            <a:r>
              <a:rPr lang="en-US" sz="2400" dirty="0" err="1">
                <a:solidFill>
                  <a:schemeClr val="dk1"/>
                </a:solidFill>
                <a:latin typeface="Calibri"/>
                <a:ea typeface="Calibri"/>
                <a:cs typeface="Calibri"/>
                <a:sym typeface="Calibri"/>
              </a:rPr>
              <a:t>detThe</a:t>
            </a:r>
            <a:r>
              <a:rPr lang="en-US" sz="2400" dirty="0">
                <a:solidFill>
                  <a:schemeClr val="dk1"/>
                </a:solidFill>
                <a:latin typeface="Calibri"/>
                <a:ea typeface="Calibri"/>
                <a:cs typeface="Calibri"/>
                <a:sym typeface="Calibri"/>
              </a:rPr>
              <a:t> integration of deep learning techniques into neuro-informatics has shown significant promise in improving the accuracy and efficiency of diagnosing neurological disorders through brain image </a:t>
            </a:r>
            <a:r>
              <a:rPr lang="en-US" sz="2400" dirty="0" err="1">
                <a:solidFill>
                  <a:schemeClr val="dk1"/>
                </a:solidFill>
                <a:latin typeface="Calibri"/>
                <a:ea typeface="Calibri"/>
                <a:cs typeface="Calibri"/>
                <a:sym typeface="Calibri"/>
              </a:rPr>
              <a:t>analysis.ection</a:t>
            </a:r>
            <a:r>
              <a:rPr lang="en-US" sz="2400" dirty="0">
                <a:solidFill>
                  <a:schemeClr val="dk1"/>
                </a:solidFill>
                <a:latin typeface="Calibri"/>
                <a:ea typeface="Calibri"/>
                <a:cs typeface="Calibri"/>
                <a:sym typeface="Calibri"/>
              </a:rPr>
              <a:t> and reporting. It will enable to create and maintain updated database of detected potholes.</a:t>
            </a:r>
            <a:br>
              <a:rPr lang="en-US" sz="2400" dirty="0">
                <a:solidFill>
                  <a:schemeClr val="dk1"/>
                </a:solidFill>
                <a:latin typeface="Calibri"/>
                <a:ea typeface="Calibri"/>
                <a:cs typeface="Calibri"/>
                <a:sym typeface="Calibri"/>
              </a:rPr>
            </a:br>
            <a:endParaRPr sz="2400" dirty="0">
              <a:solidFill>
                <a:schemeClr val="dk1"/>
              </a:solidFill>
              <a:latin typeface="Calibri"/>
              <a:ea typeface="Calibri"/>
              <a:cs typeface="Calibri"/>
              <a:sym typeface="Calibri"/>
            </a:endParaRPr>
          </a:p>
        </p:txBody>
      </p:sp>
      <p:sp>
        <p:nvSpPr>
          <p:cNvPr id="375" name="Google Shape;375;p8"/>
          <p:cNvSpPr txBox="1"/>
          <p:nvPr/>
        </p:nvSpPr>
        <p:spPr>
          <a:xfrm>
            <a:off x="6199632" y="4043472"/>
            <a:ext cx="5579497"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By identifying subtle patterns and biomarkers in brain images, this project enables the development of personalized treatment plans tailored to individual patients, leading to more effective interventions and better patient outcomes.</a:t>
            </a:r>
            <a:endParaRPr sz="2400"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pic>
        <p:nvPicPr>
          <p:cNvPr id="377" name="Google Shape;377;p8"/>
          <p:cNvPicPr preferRelativeResize="0"/>
          <p:nvPr/>
        </p:nvPicPr>
        <p:blipFill rotWithShape="1">
          <a:blip r:embed="rId3">
            <a:alphaModFix/>
          </a:blip>
          <a:srcRect/>
          <a:stretch/>
        </p:blipFill>
        <p:spPr>
          <a:xfrm>
            <a:off x="7022592" y="1141837"/>
            <a:ext cx="4733549" cy="2760133"/>
          </a:xfrm>
          <a:prstGeom prst="rect">
            <a:avLst/>
          </a:prstGeom>
          <a:noFill/>
          <a:ln>
            <a:noFill/>
          </a:ln>
        </p:spPr>
      </p:pic>
      <p:pic>
        <p:nvPicPr>
          <p:cNvPr id="378" name="Google Shape;378;p8"/>
          <p:cNvPicPr preferRelativeResize="0"/>
          <p:nvPr/>
        </p:nvPicPr>
        <p:blipFill rotWithShape="1">
          <a:blip r:embed="rId4">
            <a:alphaModFix/>
          </a:blip>
          <a:srcRect/>
          <a:stretch/>
        </p:blipFill>
        <p:spPr>
          <a:xfrm>
            <a:off x="440796" y="4562001"/>
            <a:ext cx="5329068" cy="2308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9"/>
          <p:cNvSpPr txBox="1">
            <a:spLocks noGrp="1"/>
          </p:cNvSpPr>
          <p:nvPr>
            <p:ph type="title"/>
          </p:nvPr>
        </p:nvSpPr>
        <p:spPr>
          <a:xfrm>
            <a:off x="818965" y="12542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Future Scope</a:t>
            </a:r>
            <a:endParaRPr dirty="0"/>
          </a:p>
        </p:txBody>
      </p:sp>
      <p:sp>
        <p:nvSpPr>
          <p:cNvPr id="384" name="Google Shape;384;p9"/>
          <p:cNvSpPr txBox="1">
            <a:spLocks noGrp="1"/>
          </p:cNvSpPr>
          <p:nvPr>
            <p:ph type="body" idx="1"/>
          </p:nvPr>
        </p:nvSpPr>
        <p:spPr>
          <a:xfrm>
            <a:off x="230819" y="1305016"/>
            <a:ext cx="11691892" cy="5344359"/>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170000"/>
              </a:lnSpc>
              <a:spcBef>
                <a:spcPts val="0"/>
              </a:spcBef>
              <a:spcAft>
                <a:spcPts val="0"/>
              </a:spcAft>
              <a:buClr>
                <a:schemeClr val="dk1"/>
              </a:buClr>
              <a:buSzPct val="100000"/>
              <a:buNone/>
            </a:pPr>
            <a:r>
              <a:rPr lang="en-US" b="0" i="0" u="none" strike="noStrike" dirty="0">
                <a:latin typeface="Arial"/>
                <a:ea typeface="Arial"/>
                <a:cs typeface="Arial"/>
                <a:sym typeface="Arial"/>
              </a:rPr>
              <a:t>The future scope of "Neuro-Informatics: Integrating Deep Learning for Brain Image Analysis in Neurological Disorders", as there is a growing need for smart and efficient transportation systems in cities around the world. Here are some potential areas where these systems could have a significant impact:</a:t>
            </a:r>
          </a:p>
          <a:p>
            <a:pPr marL="514350" lvl="0" indent="-514350" algn="l" rtl="0">
              <a:lnSpc>
                <a:spcPct val="170000"/>
              </a:lnSpc>
              <a:spcBef>
                <a:spcPts val="0"/>
              </a:spcBef>
              <a:spcAft>
                <a:spcPts val="0"/>
              </a:spcAft>
              <a:buClr>
                <a:schemeClr val="dk1"/>
              </a:buClr>
              <a:buSzPct val="100000"/>
              <a:buFont typeface="+mj-lt"/>
              <a:buAutoNum type="arabicPeriod"/>
            </a:pPr>
            <a:endParaRPr lang="en-US" dirty="0"/>
          </a:p>
          <a:p>
            <a:pPr marL="514350" lvl="0" indent="-514350" algn="l" rtl="0">
              <a:lnSpc>
                <a:spcPct val="170000"/>
              </a:lnSpc>
              <a:spcBef>
                <a:spcPts val="0"/>
              </a:spcBef>
              <a:spcAft>
                <a:spcPts val="0"/>
              </a:spcAft>
              <a:buClr>
                <a:schemeClr val="dk1"/>
              </a:buClr>
              <a:buSzPct val="100000"/>
              <a:buFont typeface="+mj-lt"/>
              <a:buAutoNum type="arabicPeriod"/>
            </a:pPr>
            <a:r>
              <a:rPr lang="en-US" b="1" i="0" u="none" strike="noStrike" dirty="0">
                <a:latin typeface="Arial"/>
                <a:ea typeface="Arial"/>
                <a:cs typeface="Arial"/>
                <a:sym typeface="Arial"/>
              </a:rPr>
              <a:t>Data Sharing and Collaboration</a:t>
            </a:r>
            <a:r>
              <a:rPr lang="en-US" i="0" u="none" strike="noStrike" dirty="0">
                <a:latin typeface="Arial"/>
                <a:ea typeface="Arial"/>
                <a:cs typeface="Arial"/>
                <a:sym typeface="Arial"/>
              </a:rPr>
              <a:t>: Collaboration between institutions and researchers is crucial for advancing neuro-informatics in neurological disorders. Future initiatives should promote data sharing and collaboration to enable the development of large-scale datasets and robust models that can generalize across diverse patient populations.</a:t>
            </a:r>
          </a:p>
          <a:p>
            <a:pPr marL="514350" lvl="0" indent="-514350" algn="l" rtl="0">
              <a:lnSpc>
                <a:spcPct val="170000"/>
              </a:lnSpc>
              <a:spcBef>
                <a:spcPts val="0"/>
              </a:spcBef>
              <a:spcAft>
                <a:spcPts val="0"/>
              </a:spcAft>
              <a:buClr>
                <a:schemeClr val="dk1"/>
              </a:buClr>
              <a:buSzPct val="100000"/>
              <a:buFont typeface="+mj-lt"/>
              <a:buAutoNum type="arabicPeriod"/>
            </a:pPr>
            <a:r>
              <a:rPr lang="en-US" b="1" i="0" u="none" strike="noStrike" dirty="0">
                <a:latin typeface="Arial"/>
                <a:ea typeface="Arial"/>
                <a:cs typeface="Arial"/>
                <a:sym typeface="Arial"/>
              </a:rPr>
              <a:t>Clinical Implementation: </a:t>
            </a:r>
            <a:r>
              <a:rPr lang="en-US" i="0" u="none" strike="noStrike" dirty="0">
                <a:latin typeface="Arial"/>
                <a:ea typeface="Arial"/>
                <a:cs typeface="Arial"/>
                <a:sym typeface="Arial"/>
              </a:rPr>
              <a:t>There is a growing need to translate the advancements made in neuro-informatics and deep learning into clinical practice. Future efforts should focus on integrating these technologies into routine clinical workflows to aid healthcare professionals in the accurate diagnosis and treatment of neurological disorders.</a:t>
            </a:r>
          </a:p>
          <a:p>
            <a:pPr marL="514350" lvl="0" indent="-514350" algn="l" rtl="0">
              <a:lnSpc>
                <a:spcPct val="170000"/>
              </a:lnSpc>
              <a:spcBef>
                <a:spcPts val="0"/>
              </a:spcBef>
              <a:spcAft>
                <a:spcPts val="0"/>
              </a:spcAft>
              <a:buClr>
                <a:schemeClr val="dk1"/>
              </a:buClr>
              <a:buSzPct val="100000"/>
              <a:buFont typeface="+mj-lt"/>
              <a:buAutoNum type="arabicPeriod"/>
            </a:pPr>
            <a:r>
              <a:rPr lang="en-US" b="1" i="0" u="none" strike="noStrike" dirty="0">
                <a:latin typeface="Arial"/>
                <a:ea typeface="Arial"/>
                <a:cs typeface="Arial"/>
                <a:sym typeface="Arial"/>
              </a:rPr>
              <a:t>Data Sharing and Collaboration: </a:t>
            </a:r>
            <a:r>
              <a:rPr lang="en-US" i="0" u="none" strike="noStrike" dirty="0">
                <a:latin typeface="Arial"/>
                <a:ea typeface="Arial"/>
                <a:cs typeface="Arial"/>
                <a:sym typeface="Arial"/>
              </a:rPr>
              <a:t>Collaboration between institutions and researchers is crucial for advancing neuro-informatics in neurological disorders. Future initiatives should promote data sharing and collaboration to enable the development of large-scale datasets and robust models that can generalize across diverse patient populations.</a:t>
            </a:r>
          </a:p>
          <a:p>
            <a:pPr marL="514350" lvl="0" indent="-514350" algn="l" rtl="0">
              <a:lnSpc>
                <a:spcPct val="170000"/>
              </a:lnSpc>
              <a:spcBef>
                <a:spcPts val="0"/>
              </a:spcBef>
              <a:spcAft>
                <a:spcPts val="0"/>
              </a:spcAft>
              <a:buClr>
                <a:schemeClr val="dk1"/>
              </a:buClr>
              <a:buSzPct val="100000"/>
              <a:buFont typeface="+mj-lt"/>
              <a:buAutoNum type="arabicPeriod"/>
            </a:pPr>
            <a:r>
              <a:rPr lang="en-US" b="1" i="0" u="none" strike="noStrike" dirty="0">
                <a:latin typeface="Arial"/>
                <a:ea typeface="Arial"/>
                <a:cs typeface="Arial"/>
                <a:sym typeface="Arial"/>
              </a:rPr>
              <a:t>Expanding Applications: </a:t>
            </a:r>
            <a:r>
              <a:rPr lang="en-US" i="0" u="none" strike="noStrike" dirty="0">
                <a:latin typeface="Arial"/>
                <a:ea typeface="Arial"/>
                <a:cs typeface="Arial"/>
                <a:sym typeface="Arial"/>
              </a:rPr>
              <a:t>Beyond diagnosis and treatment, there are numerous potential applications of neuro-informatics and deep learning in neurological disorders, including prognosis prediction, disease monitoring, and therapeutic response assessment. Future research should explore these avenues to further enhance patient care and outcomes.</a:t>
            </a:r>
          </a:p>
          <a:p>
            <a:pPr marL="0" lvl="0" indent="0" algn="l" rtl="0">
              <a:lnSpc>
                <a:spcPct val="170000"/>
              </a:lnSpc>
              <a:spcBef>
                <a:spcPts val="0"/>
              </a:spcBef>
              <a:spcAft>
                <a:spcPts val="0"/>
              </a:spcAft>
              <a:buClr>
                <a:schemeClr val="dk1"/>
              </a:buClr>
              <a:buSzPct val="100000"/>
              <a:buNone/>
            </a:pPr>
            <a:r>
              <a:rPr lang="en-US" b="0" i="0" u="none" strike="noStrike" dirty="0">
                <a:latin typeface="Arial"/>
                <a:ea typeface="Arial"/>
                <a:cs typeface="Arial"/>
                <a:sym typeface="Arial"/>
              </a:rPr>
              <a:t>Overall, the future scope of neuro-informatics integrating deep learning for brain image analysis in neurological disorders is vast and holds great potential to transform clinical practice, advance research, and ultimately improve patient outcomes in neurology.</a:t>
            </a:r>
            <a:endParaRPr lang="en-US" dirty="0"/>
          </a:p>
          <a:p>
            <a:pPr marL="0" lvl="0" indent="0" algn="l" rtl="0">
              <a:lnSpc>
                <a:spcPct val="90000"/>
              </a:lnSpc>
              <a:spcBef>
                <a:spcPts val="1000"/>
              </a:spcBef>
              <a:spcAft>
                <a:spcPts val="0"/>
              </a:spcAft>
              <a:buClr>
                <a:schemeClr val="dk1"/>
              </a:buClr>
              <a:buSzPct val="100000"/>
              <a:buNone/>
            </a:pPr>
            <a:endParaRPr dirty="0"/>
          </a:p>
        </p:txBody>
      </p:sp>
      <p:sp>
        <p:nvSpPr>
          <p:cNvPr id="385" name="Google Shape;3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3" name="Rectangle 2">
            <a:extLst>
              <a:ext uri="{FF2B5EF4-FFF2-40B4-BE49-F238E27FC236}">
                <a16:creationId xmlns:a16="http://schemas.microsoft.com/office/drawing/2014/main" id="{77211392-BDCC-5BFD-DC27-FCA3D417C172}"/>
              </a:ext>
            </a:extLst>
          </p:cNvPr>
          <p:cNvSpPr>
            <a:spLocks noChangeArrowheads="1"/>
          </p:cNvSpPr>
          <p:nvPr/>
        </p:nvSpPr>
        <p:spPr bwMode="auto">
          <a:xfrm>
            <a:off x="0" y="0"/>
            <a:ext cx="35687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3895002D-2E98-BDF1-85DE-3CCDB7ECE382}"/>
              </a:ext>
            </a:extLst>
          </p:cNvPr>
          <p:cNvSpPr>
            <a:spLocks noChangeArrowheads="1"/>
          </p:cNvSpPr>
          <p:nvPr/>
        </p:nvSpPr>
        <p:spPr bwMode="auto">
          <a:xfrm>
            <a:off x="152400" y="152400"/>
            <a:ext cx="35687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1160</Words>
  <Application>Microsoft Office PowerPoint</Application>
  <PresentationFormat>Widescreen</PresentationFormat>
  <Paragraphs>71</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Open Sans</vt:lpstr>
      <vt:lpstr>Montserrat</vt:lpstr>
      <vt:lpstr>Arial</vt:lpstr>
      <vt:lpstr>Söhne</vt:lpstr>
      <vt:lpstr>Times New Roman</vt:lpstr>
      <vt:lpstr>Cutive</vt:lpstr>
      <vt:lpstr>Calibri</vt:lpstr>
      <vt:lpstr>Arial Black</vt:lpstr>
      <vt:lpstr>1_Office Theme</vt:lpstr>
      <vt:lpstr>PowerPoint Presentation</vt:lpstr>
      <vt:lpstr>Outline</vt:lpstr>
      <vt:lpstr>The primary objective of the project is to develop and integrate deep learning techniques into neuroinformatics workflows for more efficient and accurate analysis of brain images in neurological disorders</vt:lpstr>
      <vt:lpstr>PowerPoint Presentation</vt:lpstr>
      <vt:lpstr>PowerPoint Presentation</vt:lpstr>
      <vt:lpstr>PowerPoint Presentation</vt:lpstr>
      <vt:lpstr> The Need  Of The Hour</vt:lpstr>
      <vt:lpstr>CONCLUSION </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Raghav Bhatia</cp:lastModifiedBy>
  <cp:revision>4</cp:revision>
  <dcterms:created xsi:type="dcterms:W3CDTF">2019-01-09T10:33:58Z</dcterms:created>
  <dcterms:modified xsi:type="dcterms:W3CDTF">2024-02-28T06:59:17Z</dcterms:modified>
</cp:coreProperties>
</file>