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59" r:id="rId2"/>
  </p:sldMasterIdLst>
  <p:notesMasterIdLst>
    <p:notesMasterId r:id="rId51"/>
  </p:notesMasterIdLst>
  <p:sldIdLst>
    <p:sldId id="256" r:id="rId3"/>
    <p:sldId id="257" r:id="rId4"/>
    <p:sldId id="258" r:id="rId5"/>
    <p:sldId id="259" r:id="rId6"/>
    <p:sldId id="260" r:id="rId7"/>
    <p:sldId id="261" r:id="rId8"/>
    <p:sldId id="262" r:id="rId9"/>
    <p:sldId id="263" r:id="rId10"/>
    <p:sldId id="303" r:id="rId11"/>
    <p:sldId id="264" r:id="rId12"/>
    <p:sldId id="265" r:id="rId13"/>
    <p:sldId id="266" r:id="rId14"/>
    <p:sldId id="267" r:id="rId15"/>
    <p:sldId id="268" r:id="rId16"/>
    <p:sldId id="269" r:id="rId17"/>
    <p:sldId id="270" r:id="rId18"/>
    <p:sldId id="271" r:id="rId19"/>
    <p:sldId id="272" r:id="rId20"/>
    <p:sldId id="299" r:id="rId21"/>
    <p:sldId id="273" r:id="rId22"/>
    <p:sldId id="300" r:id="rId23"/>
    <p:sldId id="274" r:id="rId24"/>
    <p:sldId id="301" r:id="rId25"/>
    <p:sldId id="275" r:id="rId26"/>
    <p:sldId id="302"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8" r:id="rId49"/>
    <p:sldId id="297" r:id="rId50"/>
  </p:sldIdLst>
  <p:sldSz cx="9144000" cy="6858000" type="screen4x3"/>
  <p:notesSz cx="6858000" cy="9144000"/>
  <p:embeddedFontLst>
    <p:embeddedFont>
      <p:font typeface="Calibri" panose="020F0502020204030204" pitchFamily="34" charset="0"/>
      <p:regular r:id="rId52"/>
      <p:bold r:id="rId53"/>
      <p:italic r:id="rId54"/>
      <p:boldItalic r:id="rId55"/>
    </p:embeddedFont>
    <p:embeddedFont>
      <p:font typeface="Franklin Gothic" panose="020B0604020202020204" charset="0"/>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DDCBA0-3806-478B-9711-46F7139FFC6F}">
  <a:tblStyle styleId="{4EDDCBA0-3806-478B-9711-46F7139FFC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0370bc7e4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g240370bc7e4_1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03171e32d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403171e32d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2403171e32d_0_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03171e32d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403171e32d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2403171e32d_0_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03171e32d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2403171e32d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2403171e32d_0_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03171e32d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2403171e32d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6" name="Google Shape;176;g2403171e32d_0_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03171e32d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2403171e32d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2403171e32d_0_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403171e32d_0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2403171e32d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2403171e32d_0_10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03171e32d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403171e32d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2403171e32d_0_1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194c1f601_4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24194c1f601_4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0974a6fb2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0974a6fb2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13" name="Google Shape;213;g240974a6fb2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0974a6fb2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0974a6fb2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13" name="Google Shape;213;g240974a6fb2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2391677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0370bc7e4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03" name="Google Shape;103;g240370bc7e4_1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0974a6fb2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0974a6fb2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22" name="Google Shape;222;g240974a6fb2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0974a6fb2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0974a6fb2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22" name="Google Shape;222;g240974a6fb2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extLst>
      <p:ext uri="{BB962C8B-B14F-4D97-AF65-F5344CB8AC3E}">
        <p14:creationId xmlns:p14="http://schemas.microsoft.com/office/powerpoint/2010/main" val="3392320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0974a6fb2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40974a6fb2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31" name="Google Shape;231;g240974a6fb2_0_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0974a6fb2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40974a6fb2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31" name="Google Shape;231;g240974a6fb2_0_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extLst>
      <p:ext uri="{BB962C8B-B14F-4D97-AF65-F5344CB8AC3E}">
        <p14:creationId xmlns:p14="http://schemas.microsoft.com/office/powerpoint/2010/main" val="3610235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40974a6fb2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40974a6fb2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40" name="Google Shape;240;g240974a6fb2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40974a6fb2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40974a6fb2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40" name="Google Shape;240;g240974a6fb2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extLst>
      <p:ext uri="{BB962C8B-B14F-4D97-AF65-F5344CB8AC3E}">
        <p14:creationId xmlns:p14="http://schemas.microsoft.com/office/powerpoint/2010/main" val="3091494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40974a6fb2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240974a6fb2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249" name="Google Shape;249;g240974a6fb2_0_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2303dfeaf0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22303dfeaf0_3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400"/>
              <a:buFont typeface="Arial"/>
              <a:buNone/>
            </a:pPr>
            <a:endParaRPr dirty="0"/>
          </a:p>
        </p:txBody>
      </p:sp>
      <p:sp>
        <p:nvSpPr>
          <p:cNvPr id="258" name="Google Shape;258;g22303dfeaf0_3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4194c1f601_4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g24194c1f601_4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4064756e7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4064756e7b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24064756e7b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179425b8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09" name="Google Shape;109;g24179425b8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40974a6fb2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40974a6fb2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240974a6fb2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4064756e7b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4064756e7b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24064756e7b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40974a6fb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40974a6fb2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240974a6fb2_0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4064756e7b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4064756e7b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24064756e7b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4064756e7b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4064756e7b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g24064756e7b_0_3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4064756e7b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4064756e7b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24064756e7b_0_4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4064756e7b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4064756e7b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24064756e7b_0_6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2303dfeaf0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2303dfeaf0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22303dfeaf0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2303dfeaf0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2303dfeaf0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22303dfeaf0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064756e7b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4064756e7b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24064756e7b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03171e32d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403171e32d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2403171e32d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4064756e7b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4064756e7b_0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24064756e7b_0_7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2303dfeaf0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2303dfeaf0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g22303dfeaf0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2303dfeaf0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2303dfeaf0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22303dfeaf0_1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40974a6fb2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5" name="Google Shape;375;g240974a6fb2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40974a6fb2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40974a6fb2_0_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240974a6fb2_0_10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4194c1f601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4194c1f601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g24194c1f601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4194c1f601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4194c1f601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24194c1f601_0_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4194c1f601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4194c1f601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24194c1f601_0_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extLst>
      <p:ext uri="{BB962C8B-B14F-4D97-AF65-F5344CB8AC3E}">
        <p14:creationId xmlns:p14="http://schemas.microsoft.com/office/powerpoint/2010/main" val="39469937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40370bc7e4_1_1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2" name="Google Shape;402;g240370bc7e4_1_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0974a6fb2_0_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40974a6fb2_0_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40974a6fb2_0_1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0370bc7e4_1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240370bc7e4_1_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240370bc7e4_1_1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03171e32d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403171e32d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2403171e32d_0_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2bb9c3f5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g222bb9c3f54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4064756e7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4064756e7b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24064756e7b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1695923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2"/>
          <p:cNvSpPr/>
          <p:nvPr/>
        </p:nvSpPr>
        <p:spPr>
          <a:xfrm>
            <a:off x="0" y="0"/>
            <a:ext cx="9152529" cy="736270"/>
          </a:xfrm>
          <a:prstGeom prst="rect">
            <a:avLst/>
          </a:prstGeom>
          <a:gradFill>
            <a:gsLst>
              <a:gs pos="0">
                <a:srgbClr val="166018"/>
              </a:gs>
              <a:gs pos="1000">
                <a:srgbClr val="166018"/>
              </a:gs>
              <a:gs pos="52000">
                <a:srgbClr val="00B0F0"/>
              </a:gs>
              <a:gs pos="100000">
                <a:srgbClr val="17365D"/>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FFFFFF"/>
                </a:solidFill>
                <a:latin typeface="Franklin Gothic"/>
                <a:ea typeface="Franklin Gothic"/>
                <a:cs typeface="Franklin Gothic"/>
                <a:sym typeface="Franklin Gothic"/>
              </a:rPr>
              <a:t>INDIAN INSTITUTE OF TECHNOLOGY ROORKEE</a:t>
            </a:r>
            <a:endParaRPr/>
          </a:p>
        </p:txBody>
      </p:sp>
      <p:pic>
        <p:nvPicPr>
          <p:cNvPr id="17" name="Google Shape;17;p2"/>
          <p:cNvPicPr preferRelativeResize="0"/>
          <p:nvPr/>
        </p:nvPicPr>
        <p:blipFill rotWithShape="1">
          <a:blip r:embed="rId2">
            <a:alphaModFix/>
          </a:blip>
          <a:srcRect/>
          <a:stretch/>
        </p:blipFill>
        <p:spPr>
          <a:xfrm>
            <a:off x="8377895" y="-1281"/>
            <a:ext cx="755828" cy="732103"/>
          </a:xfrm>
          <a:prstGeom prst="rect">
            <a:avLst/>
          </a:prstGeom>
          <a:noFill/>
          <a:ln>
            <a:noFill/>
          </a:ln>
        </p:spPr>
      </p:pic>
      <p:pic>
        <p:nvPicPr>
          <p:cNvPr id="18" name="Google Shape;18;p2"/>
          <p:cNvPicPr preferRelativeResize="0"/>
          <p:nvPr/>
        </p:nvPicPr>
        <p:blipFill rotWithShape="1">
          <a:blip r:embed="rId3">
            <a:alphaModFix/>
          </a:blip>
          <a:srcRect/>
          <a:stretch/>
        </p:blipFill>
        <p:spPr>
          <a:xfrm>
            <a:off x="0" y="5006150"/>
            <a:ext cx="9133727" cy="1851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5"/>
        <p:cNvGrpSpPr/>
        <p:nvPr/>
      </p:nvGrpSpPr>
      <p:grpSpPr>
        <a:xfrm>
          <a:off x="0" y="0"/>
          <a:ext cx="0" cy="0"/>
          <a:chOff x="0" y="0"/>
          <a:chExt cx="0" cy="0"/>
        </a:xfrm>
      </p:grpSpPr>
      <p:pic>
        <p:nvPicPr>
          <p:cNvPr id="86" name="Google Shape;86;p12"/>
          <p:cNvPicPr preferRelativeResize="0"/>
          <p:nvPr/>
        </p:nvPicPr>
        <p:blipFill rotWithShape="1">
          <a:blip r:embed="rId2">
            <a:alphaModFix/>
          </a:blip>
          <a:srcRect/>
          <a:stretch/>
        </p:blipFill>
        <p:spPr>
          <a:xfrm>
            <a:off x="1873072" y="2118212"/>
            <a:ext cx="5321656" cy="3510576"/>
          </a:xfrm>
          <a:prstGeom prst="rect">
            <a:avLst/>
          </a:prstGeom>
          <a:noFill/>
          <a:ln>
            <a:noFill/>
          </a:ln>
        </p:spPr>
      </p:pic>
      <p:pic>
        <p:nvPicPr>
          <p:cNvPr id="87" name="Google Shape;87;p12"/>
          <p:cNvPicPr preferRelativeResize="0"/>
          <p:nvPr/>
        </p:nvPicPr>
        <p:blipFill rotWithShape="1">
          <a:blip r:embed="rId3">
            <a:alphaModFix/>
          </a:blip>
          <a:srcRect/>
          <a:stretch/>
        </p:blipFill>
        <p:spPr>
          <a:xfrm>
            <a:off x="8164285" y="-1480"/>
            <a:ext cx="979715" cy="961360"/>
          </a:xfrm>
          <a:prstGeom prst="rect">
            <a:avLst/>
          </a:prstGeom>
          <a:noFill/>
          <a:ln>
            <a:noFill/>
          </a:ln>
        </p:spPr>
      </p:pic>
      <p:cxnSp>
        <p:nvCxnSpPr>
          <p:cNvPr id="88" name="Google Shape;88;p12"/>
          <p:cNvCxnSpPr/>
          <p:nvPr/>
        </p:nvCxnSpPr>
        <p:spPr>
          <a:xfrm>
            <a:off x="0" y="990600"/>
            <a:ext cx="9144000" cy="0"/>
          </a:xfrm>
          <a:prstGeom prst="straightConnector1">
            <a:avLst/>
          </a:prstGeom>
          <a:noFill/>
          <a:ln w="50800" cap="flat" cmpd="sng">
            <a:solidFill>
              <a:srgbClr val="366092"/>
            </a:solidFill>
            <a:prstDash val="solid"/>
            <a:round/>
            <a:headEnd type="none" w="sm" len="sm"/>
            <a:tailEnd type="none" w="sm" len="sm"/>
          </a:ln>
        </p:spPr>
      </p:cxnSp>
      <p:cxnSp>
        <p:nvCxnSpPr>
          <p:cNvPr id="89" name="Google Shape;89;p12"/>
          <p:cNvCxnSpPr/>
          <p:nvPr/>
        </p:nvCxnSpPr>
        <p:spPr>
          <a:xfrm>
            <a:off x="0" y="6756400"/>
            <a:ext cx="9144000" cy="0"/>
          </a:xfrm>
          <a:prstGeom prst="straightConnector1">
            <a:avLst/>
          </a:prstGeom>
          <a:noFill/>
          <a:ln w="222250" cap="flat" cmpd="sng">
            <a:solidFill>
              <a:srgbClr val="366092"/>
            </a:solidFill>
            <a:prstDash val="solid"/>
            <a:round/>
            <a:headEnd type="none" w="sm" len="sm"/>
            <a:tailEnd type="none" w="sm" len="sm"/>
          </a:ln>
        </p:spPr>
      </p:cxnSp>
      <p:pic>
        <p:nvPicPr>
          <p:cNvPr id="90" name="Google Shape;90;p12"/>
          <p:cNvPicPr preferRelativeResize="0"/>
          <p:nvPr/>
        </p:nvPicPr>
        <p:blipFill rotWithShape="1">
          <a:blip r:embed="rId4">
            <a:alphaModFix/>
          </a:blip>
          <a:srcRect/>
          <a:stretch/>
        </p:blipFill>
        <p:spPr>
          <a:xfrm>
            <a:off x="7464197" y="6447291"/>
            <a:ext cx="1666875" cy="198437"/>
          </a:xfrm>
          <a:prstGeom prst="rect">
            <a:avLst/>
          </a:prstGeom>
          <a:noFill/>
          <a:ln>
            <a:noFill/>
          </a:ln>
        </p:spPr>
      </p:pic>
      <p:sp>
        <p:nvSpPr>
          <p:cNvPr id="91" name="Google Shape;91;p12"/>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8164285" y="-1480"/>
            <a:ext cx="979715" cy="961360"/>
          </a:xfrm>
          <a:prstGeom prst="rect">
            <a:avLst/>
          </a:prstGeom>
          <a:noFill/>
          <a:ln>
            <a:noFill/>
          </a:ln>
        </p:spPr>
      </p:pic>
      <p:cxnSp>
        <p:nvCxnSpPr>
          <p:cNvPr id="21" name="Google Shape;21;p3"/>
          <p:cNvCxnSpPr/>
          <p:nvPr/>
        </p:nvCxnSpPr>
        <p:spPr>
          <a:xfrm>
            <a:off x="0" y="990600"/>
            <a:ext cx="9144000" cy="0"/>
          </a:xfrm>
          <a:prstGeom prst="straightConnector1">
            <a:avLst/>
          </a:prstGeom>
          <a:noFill/>
          <a:ln w="50800" cap="flat" cmpd="sng">
            <a:solidFill>
              <a:srgbClr val="366092"/>
            </a:solidFill>
            <a:prstDash val="solid"/>
            <a:round/>
            <a:headEnd type="none" w="sm" len="sm"/>
            <a:tailEnd type="none" w="sm" len="sm"/>
          </a:ln>
        </p:spPr>
      </p:cxnSp>
      <p:cxnSp>
        <p:nvCxnSpPr>
          <p:cNvPr id="22" name="Google Shape;22;p3"/>
          <p:cNvCxnSpPr/>
          <p:nvPr/>
        </p:nvCxnSpPr>
        <p:spPr>
          <a:xfrm>
            <a:off x="0" y="6756400"/>
            <a:ext cx="9144000" cy="0"/>
          </a:xfrm>
          <a:prstGeom prst="straightConnector1">
            <a:avLst/>
          </a:prstGeom>
          <a:noFill/>
          <a:ln w="222250" cap="flat" cmpd="sng">
            <a:solidFill>
              <a:srgbClr val="366092"/>
            </a:solidFill>
            <a:prstDash val="solid"/>
            <a:round/>
            <a:headEnd type="none" w="sm" len="sm"/>
            <a:tailEnd type="none" w="sm" len="sm"/>
          </a:ln>
        </p:spPr>
      </p:cxnSp>
      <p:pic>
        <p:nvPicPr>
          <p:cNvPr id="23" name="Google Shape;23;p3"/>
          <p:cNvPicPr preferRelativeResize="0"/>
          <p:nvPr/>
        </p:nvPicPr>
        <p:blipFill rotWithShape="1">
          <a:blip r:embed="rId3">
            <a:alphaModFix/>
          </a:blip>
          <a:srcRect/>
          <a:stretch/>
        </p:blipFill>
        <p:spPr>
          <a:xfrm>
            <a:off x="7464197" y="6447291"/>
            <a:ext cx="1666875" cy="198437"/>
          </a:xfrm>
          <a:prstGeom prst="rect">
            <a:avLst/>
          </a:prstGeom>
          <a:noFill/>
          <a:ln>
            <a:noFill/>
          </a:ln>
        </p:spPr>
      </p:pic>
      <p:pic>
        <p:nvPicPr>
          <p:cNvPr id="24" name="Google Shape;24;p3"/>
          <p:cNvPicPr preferRelativeResize="0"/>
          <p:nvPr/>
        </p:nvPicPr>
        <p:blipFill rotWithShape="1">
          <a:blip r:embed="rId4">
            <a:alphaModFix/>
          </a:blip>
          <a:srcRect/>
          <a:stretch/>
        </p:blipFill>
        <p:spPr>
          <a:xfrm>
            <a:off x="1873072" y="2118212"/>
            <a:ext cx="5321656" cy="3510576"/>
          </a:xfrm>
          <a:prstGeom prst="rect">
            <a:avLst/>
          </a:prstGeom>
          <a:noFill/>
          <a:ln>
            <a:noFill/>
          </a:ln>
        </p:spPr>
      </p:pic>
      <p:sp>
        <p:nvSpPr>
          <p:cNvPr id="25" name="Google Shape;25;p3"/>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
        <p:nvSpPr>
          <p:cNvPr id="26" name="Google Shape;26;p3"/>
          <p:cNvSpPr txBox="1">
            <a:spLocks noGrp="1"/>
          </p:cNvSpPr>
          <p:nvPr>
            <p:ph type="title"/>
          </p:nvPr>
        </p:nvSpPr>
        <p:spPr>
          <a:xfrm>
            <a:off x="180654" y="202990"/>
            <a:ext cx="7042080" cy="55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180653" y="1173984"/>
            <a:ext cx="8768137" cy="5223272"/>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atin typeface="Arial"/>
                <a:ea typeface="Arial"/>
                <a:cs typeface="Arial"/>
                <a:sym typeface="Arial"/>
              </a:defRPr>
            </a:lvl1pPr>
            <a:lvl2pPr marL="914400" lvl="1" indent="-355600" algn="l">
              <a:spcBef>
                <a:spcPts val="400"/>
              </a:spcBef>
              <a:spcAft>
                <a:spcPts val="0"/>
              </a:spcAft>
              <a:buClr>
                <a:schemeClr val="dk1"/>
              </a:buClr>
              <a:buSzPts val="2000"/>
              <a:buChar char="–"/>
              <a:defRPr sz="2000">
                <a:latin typeface="Arial"/>
                <a:ea typeface="Arial"/>
                <a:cs typeface="Arial"/>
                <a:sym typeface="Arial"/>
              </a:defRPr>
            </a:lvl2pPr>
            <a:lvl3pPr marL="1371600" lvl="2" indent="-342900" algn="l">
              <a:spcBef>
                <a:spcPts val="360"/>
              </a:spcBef>
              <a:spcAft>
                <a:spcPts val="0"/>
              </a:spcAft>
              <a:buClr>
                <a:schemeClr val="dk1"/>
              </a:buClr>
              <a:buSzPts val="1800"/>
              <a:buChar char="•"/>
              <a:defRPr sz="1800">
                <a:latin typeface="Arial"/>
                <a:ea typeface="Arial"/>
                <a:cs typeface="Arial"/>
                <a:sym typeface="Arial"/>
              </a:defRPr>
            </a:lvl3pPr>
            <a:lvl4pPr marL="1828800" lvl="3" indent="-330200" algn="l">
              <a:spcBef>
                <a:spcPts val="320"/>
              </a:spcBef>
              <a:spcAft>
                <a:spcPts val="0"/>
              </a:spcAft>
              <a:buClr>
                <a:schemeClr val="dk1"/>
              </a:buClr>
              <a:buSzPts val="1600"/>
              <a:buChar char="–"/>
              <a:defRPr sz="1600">
                <a:latin typeface="Arial"/>
                <a:ea typeface="Arial"/>
                <a:cs typeface="Arial"/>
                <a:sym typeface="Arial"/>
              </a:defRPr>
            </a:lvl4pPr>
            <a:lvl5pPr marL="2286000" lvl="4" indent="-330200" algn="l">
              <a:spcBef>
                <a:spcPts val="320"/>
              </a:spcBef>
              <a:spcAft>
                <a:spcPts val="0"/>
              </a:spcAft>
              <a:buClr>
                <a:schemeClr val="dk1"/>
              </a:buClr>
              <a:buSzPts val="1600"/>
              <a:buChar char="»"/>
              <a:defRPr sz="1600">
                <a:latin typeface="Arial"/>
                <a:ea typeface="Arial"/>
                <a:cs typeface="Arial"/>
                <a:sym typeface="Aria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Slide" type="twoTxTwoObj">
  <p:cSld name="TWO_OBJECTS_WITH_TEXT">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a:stretch/>
        </p:blipFill>
        <p:spPr>
          <a:xfrm>
            <a:off x="1873072" y="2118212"/>
            <a:ext cx="5321656" cy="3510576"/>
          </a:xfrm>
          <a:prstGeom prst="rect">
            <a:avLst/>
          </a:prstGeom>
          <a:noFill/>
          <a:ln>
            <a:noFill/>
          </a:ln>
        </p:spPr>
      </p:pic>
      <p:sp>
        <p:nvSpPr>
          <p:cNvPr id="30" name="Google Shape;30;p4"/>
          <p:cNvSpPr txBox="1">
            <a:spLocks noGrp="1"/>
          </p:cNvSpPr>
          <p:nvPr>
            <p:ph type="title"/>
          </p:nvPr>
        </p:nvSpPr>
        <p:spPr>
          <a:xfrm>
            <a:off x="180654" y="202990"/>
            <a:ext cx="7042080" cy="55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80654" y="1132413"/>
            <a:ext cx="4288604" cy="48063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2" name="Google Shape;32;p4"/>
          <p:cNvSpPr txBox="1">
            <a:spLocks noGrp="1"/>
          </p:cNvSpPr>
          <p:nvPr>
            <p:ph type="body" idx="2"/>
          </p:nvPr>
        </p:nvSpPr>
        <p:spPr>
          <a:xfrm>
            <a:off x="180654" y="1613043"/>
            <a:ext cx="4288604" cy="478421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3" name="Google Shape;33;p4"/>
          <p:cNvSpPr txBox="1">
            <a:spLocks noGrp="1"/>
          </p:cNvSpPr>
          <p:nvPr>
            <p:ph type="body" idx="3"/>
          </p:nvPr>
        </p:nvSpPr>
        <p:spPr>
          <a:xfrm>
            <a:off x="4645025" y="1125166"/>
            <a:ext cx="4242121" cy="48787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4" name="Google Shape;34;p4"/>
          <p:cNvSpPr txBox="1">
            <a:spLocks noGrp="1"/>
          </p:cNvSpPr>
          <p:nvPr>
            <p:ph type="body" idx="4"/>
          </p:nvPr>
        </p:nvSpPr>
        <p:spPr>
          <a:xfrm>
            <a:off x="4645025" y="1613043"/>
            <a:ext cx="4242121" cy="478421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pic>
        <p:nvPicPr>
          <p:cNvPr id="35" name="Google Shape;35;p4"/>
          <p:cNvPicPr preferRelativeResize="0"/>
          <p:nvPr/>
        </p:nvPicPr>
        <p:blipFill rotWithShape="1">
          <a:blip r:embed="rId3">
            <a:alphaModFix/>
          </a:blip>
          <a:srcRect/>
          <a:stretch/>
        </p:blipFill>
        <p:spPr>
          <a:xfrm>
            <a:off x="8164285" y="-1480"/>
            <a:ext cx="979715" cy="961360"/>
          </a:xfrm>
          <a:prstGeom prst="rect">
            <a:avLst/>
          </a:prstGeom>
          <a:noFill/>
          <a:ln>
            <a:noFill/>
          </a:ln>
        </p:spPr>
      </p:pic>
      <p:cxnSp>
        <p:nvCxnSpPr>
          <p:cNvPr id="36" name="Google Shape;36;p4"/>
          <p:cNvCxnSpPr/>
          <p:nvPr/>
        </p:nvCxnSpPr>
        <p:spPr>
          <a:xfrm>
            <a:off x="0" y="990600"/>
            <a:ext cx="9144000" cy="0"/>
          </a:xfrm>
          <a:prstGeom prst="straightConnector1">
            <a:avLst/>
          </a:prstGeom>
          <a:noFill/>
          <a:ln w="50800" cap="flat" cmpd="sng">
            <a:solidFill>
              <a:srgbClr val="366092"/>
            </a:solidFill>
            <a:prstDash val="solid"/>
            <a:round/>
            <a:headEnd type="none" w="sm" len="sm"/>
            <a:tailEnd type="none" w="sm" len="sm"/>
          </a:ln>
        </p:spPr>
      </p:cxnSp>
      <p:cxnSp>
        <p:nvCxnSpPr>
          <p:cNvPr id="37" name="Google Shape;37;p4"/>
          <p:cNvCxnSpPr/>
          <p:nvPr/>
        </p:nvCxnSpPr>
        <p:spPr>
          <a:xfrm>
            <a:off x="0" y="6756400"/>
            <a:ext cx="9144000" cy="0"/>
          </a:xfrm>
          <a:prstGeom prst="straightConnector1">
            <a:avLst/>
          </a:prstGeom>
          <a:noFill/>
          <a:ln w="222250" cap="flat" cmpd="sng">
            <a:solidFill>
              <a:srgbClr val="366092"/>
            </a:solidFill>
            <a:prstDash val="solid"/>
            <a:round/>
            <a:headEnd type="none" w="sm" len="sm"/>
            <a:tailEnd type="none" w="sm" len="sm"/>
          </a:ln>
        </p:spPr>
      </p:cxnSp>
      <p:pic>
        <p:nvPicPr>
          <p:cNvPr id="38" name="Google Shape;38;p4"/>
          <p:cNvPicPr preferRelativeResize="0"/>
          <p:nvPr/>
        </p:nvPicPr>
        <p:blipFill rotWithShape="1">
          <a:blip r:embed="rId4">
            <a:alphaModFix/>
          </a:blip>
          <a:srcRect/>
          <a:stretch/>
        </p:blipFill>
        <p:spPr>
          <a:xfrm>
            <a:off x="7464197" y="6447291"/>
            <a:ext cx="1666875" cy="198437"/>
          </a:xfrm>
          <a:prstGeom prst="rect">
            <a:avLst/>
          </a:prstGeom>
          <a:noFill/>
          <a:ln>
            <a:noFill/>
          </a:ln>
        </p:spPr>
      </p:pic>
      <p:sp>
        <p:nvSpPr>
          <p:cNvPr id="39" name="Google Shape;39;p4"/>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0"/>
        <p:cNvGrpSpPr/>
        <p:nvPr/>
      </p:nvGrpSpPr>
      <p:grpSpPr>
        <a:xfrm>
          <a:off x="0" y="0"/>
          <a:ext cx="0" cy="0"/>
          <a:chOff x="0" y="0"/>
          <a:chExt cx="0" cy="0"/>
        </a:xfrm>
      </p:grpSpPr>
      <p:pic>
        <p:nvPicPr>
          <p:cNvPr id="41" name="Google Shape;41;p5"/>
          <p:cNvPicPr preferRelativeResize="0"/>
          <p:nvPr/>
        </p:nvPicPr>
        <p:blipFill rotWithShape="1">
          <a:blip r:embed="rId2">
            <a:alphaModFix/>
          </a:blip>
          <a:srcRect/>
          <a:stretch/>
        </p:blipFill>
        <p:spPr>
          <a:xfrm>
            <a:off x="1873072" y="2118212"/>
            <a:ext cx="5321656" cy="3510576"/>
          </a:xfrm>
          <a:prstGeom prst="rect">
            <a:avLst/>
          </a:prstGeom>
          <a:noFill/>
          <a:ln>
            <a:noFill/>
          </a:ln>
        </p:spPr>
      </p:pic>
      <p:pic>
        <p:nvPicPr>
          <p:cNvPr id="42" name="Google Shape;42;p5"/>
          <p:cNvPicPr preferRelativeResize="0"/>
          <p:nvPr/>
        </p:nvPicPr>
        <p:blipFill rotWithShape="1">
          <a:blip r:embed="rId3">
            <a:alphaModFix/>
          </a:blip>
          <a:srcRect/>
          <a:stretch/>
        </p:blipFill>
        <p:spPr>
          <a:xfrm>
            <a:off x="8164285" y="-1480"/>
            <a:ext cx="979715" cy="961360"/>
          </a:xfrm>
          <a:prstGeom prst="rect">
            <a:avLst/>
          </a:prstGeom>
          <a:noFill/>
          <a:ln>
            <a:noFill/>
          </a:ln>
        </p:spPr>
      </p:pic>
      <p:cxnSp>
        <p:nvCxnSpPr>
          <p:cNvPr id="43" name="Google Shape;43;p5"/>
          <p:cNvCxnSpPr/>
          <p:nvPr/>
        </p:nvCxnSpPr>
        <p:spPr>
          <a:xfrm>
            <a:off x="0" y="990600"/>
            <a:ext cx="9144000" cy="0"/>
          </a:xfrm>
          <a:prstGeom prst="straightConnector1">
            <a:avLst/>
          </a:prstGeom>
          <a:noFill/>
          <a:ln w="50800" cap="flat" cmpd="sng">
            <a:solidFill>
              <a:srgbClr val="366092"/>
            </a:solidFill>
            <a:prstDash val="solid"/>
            <a:round/>
            <a:headEnd type="none" w="sm" len="sm"/>
            <a:tailEnd type="none" w="sm" len="sm"/>
          </a:ln>
        </p:spPr>
      </p:cxnSp>
      <p:cxnSp>
        <p:nvCxnSpPr>
          <p:cNvPr id="44" name="Google Shape;44;p5"/>
          <p:cNvCxnSpPr/>
          <p:nvPr/>
        </p:nvCxnSpPr>
        <p:spPr>
          <a:xfrm>
            <a:off x="0" y="6756400"/>
            <a:ext cx="9144000" cy="0"/>
          </a:xfrm>
          <a:prstGeom prst="straightConnector1">
            <a:avLst/>
          </a:prstGeom>
          <a:noFill/>
          <a:ln w="222250" cap="flat" cmpd="sng">
            <a:solidFill>
              <a:srgbClr val="366092"/>
            </a:solidFill>
            <a:prstDash val="solid"/>
            <a:round/>
            <a:headEnd type="none" w="sm" len="sm"/>
            <a:tailEnd type="none" w="sm" len="sm"/>
          </a:ln>
        </p:spPr>
      </p:cxnSp>
      <p:pic>
        <p:nvPicPr>
          <p:cNvPr id="45" name="Google Shape;45;p5"/>
          <p:cNvPicPr preferRelativeResize="0"/>
          <p:nvPr/>
        </p:nvPicPr>
        <p:blipFill rotWithShape="1">
          <a:blip r:embed="rId4">
            <a:alphaModFix/>
          </a:blip>
          <a:srcRect/>
          <a:stretch/>
        </p:blipFill>
        <p:spPr>
          <a:xfrm>
            <a:off x="7464197" y="6447291"/>
            <a:ext cx="1666875" cy="198437"/>
          </a:xfrm>
          <a:prstGeom prst="rect">
            <a:avLst/>
          </a:prstGeom>
          <a:noFill/>
          <a:ln>
            <a:noFill/>
          </a:ln>
        </p:spPr>
      </p:pic>
      <p:sp>
        <p:nvSpPr>
          <p:cNvPr id="46" name="Google Shape;46;p5"/>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Slide">
  <p:cSld name="Last Slide">
    <p:spTree>
      <p:nvGrpSpPr>
        <p:cNvPr id="1" name="Shape 47"/>
        <p:cNvGrpSpPr/>
        <p:nvPr/>
      </p:nvGrpSpPr>
      <p:grpSpPr>
        <a:xfrm>
          <a:off x="0" y="0"/>
          <a:ext cx="0" cy="0"/>
          <a:chOff x="0" y="0"/>
          <a:chExt cx="0" cy="0"/>
        </a:xfrm>
      </p:grpSpPr>
      <p:sp>
        <p:nvSpPr>
          <p:cNvPr id="48" name="Google Shape;48;p6"/>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
        <p:nvSpPr>
          <p:cNvPr id="49" name="Google Shape;49;p6"/>
          <p:cNvSpPr txBox="1">
            <a:spLocks noGrp="1"/>
          </p:cNvSpPr>
          <p:nvPr>
            <p:ph type="title"/>
          </p:nvPr>
        </p:nvSpPr>
        <p:spPr>
          <a:xfrm>
            <a:off x="3363913" y="2971801"/>
            <a:ext cx="2452687" cy="711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36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cxnSp>
        <p:nvCxnSpPr>
          <p:cNvPr id="50" name="Google Shape;50;p6"/>
          <p:cNvCxnSpPr/>
          <p:nvPr/>
        </p:nvCxnSpPr>
        <p:spPr>
          <a:xfrm>
            <a:off x="3595524" y="3619535"/>
            <a:ext cx="2009553" cy="0"/>
          </a:xfrm>
          <a:prstGeom prst="straightConnector1">
            <a:avLst/>
          </a:prstGeom>
          <a:noFill/>
          <a:ln w="50800" cap="flat" cmpd="sng">
            <a:solidFill>
              <a:srgbClr val="36609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7"/>
        <p:cNvGrpSpPr/>
        <p:nvPr/>
      </p:nvGrpSpPr>
      <p:grpSpPr>
        <a:xfrm>
          <a:off x="0" y="0"/>
          <a:ext cx="0" cy="0"/>
          <a:chOff x="0" y="0"/>
          <a:chExt cx="0" cy="0"/>
        </a:xfrm>
      </p:grpSpPr>
      <p:sp>
        <p:nvSpPr>
          <p:cNvPr id="58" name="Google Shape;58;p8"/>
          <p:cNvSpPr/>
          <p:nvPr/>
        </p:nvSpPr>
        <p:spPr>
          <a:xfrm>
            <a:off x="0" y="0"/>
            <a:ext cx="9152529" cy="736270"/>
          </a:xfrm>
          <a:prstGeom prst="rect">
            <a:avLst/>
          </a:prstGeom>
          <a:gradFill>
            <a:gsLst>
              <a:gs pos="0">
                <a:srgbClr val="166018"/>
              </a:gs>
              <a:gs pos="1000">
                <a:srgbClr val="166018"/>
              </a:gs>
              <a:gs pos="52000">
                <a:srgbClr val="00B0F0"/>
              </a:gs>
              <a:gs pos="100000">
                <a:srgbClr val="17365D"/>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Franklin Gothic"/>
                <a:ea typeface="Franklin Gothic"/>
                <a:cs typeface="Franklin Gothic"/>
                <a:sym typeface="Franklin Gothic"/>
              </a:rPr>
              <a:t>INDIAN INSTITUTE OF TECHNOLOGY ROORKEE</a:t>
            </a:r>
            <a:endParaRPr sz="1400" b="0" i="0" u="none" strike="noStrike" cap="none">
              <a:solidFill>
                <a:srgbClr val="000000"/>
              </a:solidFill>
              <a:latin typeface="Arial"/>
              <a:ea typeface="Arial"/>
              <a:cs typeface="Arial"/>
              <a:sym typeface="Arial"/>
            </a:endParaRPr>
          </a:p>
        </p:txBody>
      </p:sp>
      <p:pic>
        <p:nvPicPr>
          <p:cNvPr id="59" name="Google Shape;59;p8"/>
          <p:cNvPicPr preferRelativeResize="0"/>
          <p:nvPr/>
        </p:nvPicPr>
        <p:blipFill rotWithShape="1">
          <a:blip r:embed="rId2">
            <a:alphaModFix/>
          </a:blip>
          <a:srcRect/>
          <a:stretch/>
        </p:blipFill>
        <p:spPr>
          <a:xfrm>
            <a:off x="8377895" y="-1281"/>
            <a:ext cx="755828" cy="732103"/>
          </a:xfrm>
          <a:prstGeom prst="rect">
            <a:avLst/>
          </a:prstGeom>
          <a:noFill/>
          <a:ln>
            <a:noFill/>
          </a:ln>
        </p:spPr>
      </p:pic>
      <p:pic>
        <p:nvPicPr>
          <p:cNvPr id="60" name="Google Shape;60;p8"/>
          <p:cNvPicPr preferRelativeResize="0"/>
          <p:nvPr/>
        </p:nvPicPr>
        <p:blipFill rotWithShape="1">
          <a:blip r:embed="rId3">
            <a:alphaModFix/>
          </a:blip>
          <a:srcRect/>
          <a:stretch/>
        </p:blipFill>
        <p:spPr>
          <a:xfrm>
            <a:off x="0" y="5006150"/>
            <a:ext cx="9133727" cy="1851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61"/>
        <p:cNvGrpSpPr/>
        <p:nvPr/>
      </p:nvGrpSpPr>
      <p:grpSpPr>
        <a:xfrm>
          <a:off x="0" y="0"/>
          <a:ext cx="0" cy="0"/>
          <a:chOff x="0" y="0"/>
          <a:chExt cx="0" cy="0"/>
        </a:xfrm>
      </p:grpSpPr>
      <p:pic>
        <p:nvPicPr>
          <p:cNvPr id="62" name="Google Shape;62;p9"/>
          <p:cNvPicPr preferRelativeResize="0"/>
          <p:nvPr/>
        </p:nvPicPr>
        <p:blipFill rotWithShape="1">
          <a:blip r:embed="rId2">
            <a:alphaModFix/>
          </a:blip>
          <a:srcRect/>
          <a:stretch/>
        </p:blipFill>
        <p:spPr>
          <a:xfrm>
            <a:off x="8164285" y="-1480"/>
            <a:ext cx="979715" cy="961360"/>
          </a:xfrm>
          <a:prstGeom prst="rect">
            <a:avLst/>
          </a:prstGeom>
          <a:noFill/>
          <a:ln>
            <a:noFill/>
          </a:ln>
        </p:spPr>
      </p:pic>
      <p:cxnSp>
        <p:nvCxnSpPr>
          <p:cNvPr id="63" name="Google Shape;63;p9"/>
          <p:cNvCxnSpPr/>
          <p:nvPr/>
        </p:nvCxnSpPr>
        <p:spPr>
          <a:xfrm>
            <a:off x="0" y="990600"/>
            <a:ext cx="9144000" cy="0"/>
          </a:xfrm>
          <a:prstGeom prst="straightConnector1">
            <a:avLst/>
          </a:prstGeom>
          <a:noFill/>
          <a:ln w="50800" cap="flat" cmpd="sng">
            <a:solidFill>
              <a:srgbClr val="366092"/>
            </a:solidFill>
            <a:prstDash val="solid"/>
            <a:round/>
            <a:headEnd type="none" w="sm" len="sm"/>
            <a:tailEnd type="none" w="sm" len="sm"/>
          </a:ln>
        </p:spPr>
      </p:cxnSp>
      <p:cxnSp>
        <p:nvCxnSpPr>
          <p:cNvPr id="64" name="Google Shape;64;p9"/>
          <p:cNvCxnSpPr/>
          <p:nvPr/>
        </p:nvCxnSpPr>
        <p:spPr>
          <a:xfrm>
            <a:off x="0" y="6756400"/>
            <a:ext cx="9144000" cy="0"/>
          </a:xfrm>
          <a:prstGeom prst="straightConnector1">
            <a:avLst/>
          </a:prstGeom>
          <a:noFill/>
          <a:ln w="222250" cap="flat" cmpd="sng">
            <a:solidFill>
              <a:srgbClr val="366092"/>
            </a:solidFill>
            <a:prstDash val="solid"/>
            <a:round/>
            <a:headEnd type="none" w="sm" len="sm"/>
            <a:tailEnd type="none" w="sm" len="sm"/>
          </a:ln>
        </p:spPr>
      </p:cxnSp>
      <p:pic>
        <p:nvPicPr>
          <p:cNvPr id="65" name="Google Shape;65;p9"/>
          <p:cNvPicPr preferRelativeResize="0"/>
          <p:nvPr/>
        </p:nvPicPr>
        <p:blipFill rotWithShape="1">
          <a:blip r:embed="rId3">
            <a:alphaModFix/>
          </a:blip>
          <a:srcRect/>
          <a:stretch/>
        </p:blipFill>
        <p:spPr>
          <a:xfrm>
            <a:off x="7464197" y="6447291"/>
            <a:ext cx="1666875" cy="198437"/>
          </a:xfrm>
          <a:prstGeom prst="rect">
            <a:avLst/>
          </a:prstGeom>
          <a:noFill/>
          <a:ln>
            <a:noFill/>
          </a:ln>
        </p:spPr>
      </p:pic>
      <p:pic>
        <p:nvPicPr>
          <p:cNvPr id="66" name="Google Shape;66;p9"/>
          <p:cNvPicPr preferRelativeResize="0"/>
          <p:nvPr/>
        </p:nvPicPr>
        <p:blipFill rotWithShape="1">
          <a:blip r:embed="rId4">
            <a:alphaModFix/>
          </a:blip>
          <a:srcRect/>
          <a:stretch/>
        </p:blipFill>
        <p:spPr>
          <a:xfrm>
            <a:off x="1873072" y="2118212"/>
            <a:ext cx="5321656" cy="3510576"/>
          </a:xfrm>
          <a:prstGeom prst="rect">
            <a:avLst/>
          </a:prstGeom>
          <a:noFill/>
          <a:ln>
            <a:noFill/>
          </a:ln>
        </p:spPr>
      </p:pic>
      <p:sp>
        <p:nvSpPr>
          <p:cNvPr id="67" name="Google Shape;67;p9"/>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
        <p:nvSpPr>
          <p:cNvPr id="68" name="Google Shape;68;p9"/>
          <p:cNvSpPr txBox="1">
            <a:spLocks noGrp="1"/>
          </p:cNvSpPr>
          <p:nvPr>
            <p:ph type="title"/>
          </p:nvPr>
        </p:nvSpPr>
        <p:spPr>
          <a:xfrm>
            <a:off x="180654" y="202990"/>
            <a:ext cx="7042080" cy="5545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2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180653" y="1173984"/>
            <a:ext cx="8768137" cy="5223272"/>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marL="914400" lvl="1" indent="-3556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302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marL="2286000" lvl="4" indent="-3302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Slide" type="twoTxTwoObj">
  <p:cSld name="TWO_OBJECTS_WITH_TEXT">
    <p:spTree>
      <p:nvGrpSpPr>
        <p:cNvPr id="1" name="Shape 70"/>
        <p:cNvGrpSpPr/>
        <p:nvPr/>
      </p:nvGrpSpPr>
      <p:grpSpPr>
        <a:xfrm>
          <a:off x="0" y="0"/>
          <a:ext cx="0" cy="0"/>
          <a:chOff x="0" y="0"/>
          <a:chExt cx="0" cy="0"/>
        </a:xfrm>
      </p:grpSpPr>
      <p:pic>
        <p:nvPicPr>
          <p:cNvPr id="71" name="Google Shape;71;p10"/>
          <p:cNvPicPr preferRelativeResize="0"/>
          <p:nvPr/>
        </p:nvPicPr>
        <p:blipFill rotWithShape="1">
          <a:blip r:embed="rId2">
            <a:alphaModFix/>
          </a:blip>
          <a:srcRect/>
          <a:stretch/>
        </p:blipFill>
        <p:spPr>
          <a:xfrm>
            <a:off x="1873072" y="2118212"/>
            <a:ext cx="5321656" cy="3510576"/>
          </a:xfrm>
          <a:prstGeom prst="rect">
            <a:avLst/>
          </a:prstGeom>
          <a:noFill/>
          <a:ln>
            <a:noFill/>
          </a:ln>
        </p:spPr>
      </p:pic>
      <p:sp>
        <p:nvSpPr>
          <p:cNvPr id="72" name="Google Shape;72;p10"/>
          <p:cNvSpPr txBox="1">
            <a:spLocks noGrp="1"/>
          </p:cNvSpPr>
          <p:nvPr>
            <p:ph type="title"/>
          </p:nvPr>
        </p:nvSpPr>
        <p:spPr>
          <a:xfrm>
            <a:off x="180654" y="202990"/>
            <a:ext cx="7042080" cy="5545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2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180654" y="1132413"/>
            <a:ext cx="4288604" cy="48063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74" name="Google Shape;74;p10"/>
          <p:cNvSpPr txBox="1">
            <a:spLocks noGrp="1"/>
          </p:cNvSpPr>
          <p:nvPr>
            <p:ph type="body" idx="2"/>
          </p:nvPr>
        </p:nvSpPr>
        <p:spPr>
          <a:xfrm>
            <a:off x="180654" y="1613043"/>
            <a:ext cx="4288604" cy="47842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75" name="Google Shape;75;p10"/>
          <p:cNvSpPr txBox="1">
            <a:spLocks noGrp="1"/>
          </p:cNvSpPr>
          <p:nvPr>
            <p:ph type="body" idx="3"/>
          </p:nvPr>
        </p:nvSpPr>
        <p:spPr>
          <a:xfrm>
            <a:off x="4645025" y="1125166"/>
            <a:ext cx="4242121" cy="48787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76" name="Google Shape;76;p10"/>
          <p:cNvSpPr txBox="1">
            <a:spLocks noGrp="1"/>
          </p:cNvSpPr>
          <p:nvPr>
            <p:ph type="body" idx="4"/>
          </p:nvPr>
        </p:nvSpPr>
        <p:spPr>
          <a:xfrm>
            <a:off x="4645025" y="1613043"/>
            <a:ext cx="4242121" cy="47842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pic>
        <p:nvPicPr>
          <p:cNvPr id="77" name="Google Shape;77;p10"/>
          <p:cNvPicPr preferRelativeResize="0"/>
          <p:nvPr/>
        </p:nvPicPr>
        <p:blipFill rotWithShape="1">
          <a:blip r:embed="rId3">
            <a:alphaModFix/>
          </a:blip>
          <a:srcRect/>
          <a:stretch/>
        </p:blipFill>
        <p:spPr>
          <a:xfrm>
            <a:off x="8164285" y="-1480"/>
            <a:ext cx="979715" cy="961360"/>
          </a:xfrm>
          <a:prstGeom prst="rect">
            <a:avLst/>
          </a:prstGeom>
          <a:noFill/>
          <a:ln>
            <a:noFill/>
          </a:ln>
        </p:spPr>
      </p:pic>
      <p:cxnSp>
        <p:nvCxnSpPr>
          <p:cNvPr id="78" name="Google Shape;78;p10"/>
          <p:cNvCxnSpPr/>
          <p:nvPr/>
        </p:nvCxnSpPr>
        <p:spPr>
          <a:xfrm>
            <a:off x="0" y="990600"/>
            <a:ext cx="9144000" cy="0"/>
          </a:xfrm>
          <a:prstGeom prst="straightConnector1">
            <a:avLst/>
          </a:prstGeom>
          <a:noFill/>
          <a:ln w="50800" cap="flat" cmpd="sng">
            <a:solidFill>
              <a:srgbClr val="366092"/>
            </a:solidFill>
            <a:prstDash val="solid"/>
            <a:round/>
            <a:headEnd type="none" w="sm" len="sm"/>
            <a:tailEnd type="none" w="sm" len="sm"/>
          </a:ln>
        </p:spPr>
      </p:cxnSp>
      <p:cxnSp>
        <p:nvCxnSpPr>
          <p:cNvPr id="79" name="Google Shape;79;p10"/>
          <p:cNvCxnSpPr/>
          <p:nvPr/>
        </p:nvCxnSpPr>
        <p:spPr>
          <a:xfrm>
            <a:off x="0" y="6756400"/>
            <a:ext cx="9144000" cy="0"/>
          </a:xfrm>
          <a:prstGeom prst="straightConnector1">
            <a:avLst/>
          </a:prstGeom>
          <a:noFill/>
          <a:ln w="222250" cap="flat" cmpd="sng">
            <a:solidFill>
              <a:srgbClr val="366092"/>
            </a:solidFill>
            <a:prstDash val="solid"/>
            <a:round/>
            <a:headEnd type="none" w="sm" len="sm"/>
            <a:tailEnd type="none" w="sm" len="sm"/>
          </a:ln>
        </p:spPr>
      </p:cxnSp>
      <p:pic>
        <p:nvPicPr>
          <p:cNvPr id="80" name="Google Shape;80;p10"/>
          <p:cNvPicPr preferRelativeResize="0"/>
          <p:nvPr/>
        </p:nvPicPr>
        <p:blipFill rotWithShape="1">
          <a:blip r:embed="rId4">
            <a:alphaModFix/>
          </a:blip>
          <a:srcRect/>
          <a:stretch/>
        </p:blipFill>
        <p:spPr>
          <a:xfrm>
            <a:off x="7464197" y="6447291"/>
            <a:ext cx="1666875" cy="198437"/>
          </a:xfrm>
          <a:prstGeom prst="rect">
            <a:avLst/>
          </a:prstGeom>
          <a:noFill/>
          <a:ln>
            <a:noFill/>
          </a:ln>
        </p:spPr>
      </p:pic>
      <p:sp>
        <p:nvSpPr>
          <p:cNvPr id="81" name="Google Shape;81;p10"/>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st Slide">
  <p:cSld name="Last Slide">
    <p:spTree>
      <p:nvGrpSpPr>
        <p:cNvPr id="1" name="Shape 82"/>
        <p:cNvGrpSpPr/>
        <p:nvPr/>
      </p:nvGrpSpPr>
      <p:grpSpPr>
        <a:xfrm>
          <a:off x="0" y="0"/>
          <a:ext cx="0" cy="0"/>
          <a:chOff x="0" y="0"/>
          <a:chExt cx="0" cy="0"/>
        </a:xfrm>
      </p:grpSpPr>
      <p:sp>
        <p:nvSpPr>
          <p:cNvPr id="83" name="Google Shape;83;p11"/>
          <p:cNvSpPr txBox="1"/>
          <p:nvPr/>
        </p:nvSpPr>
        <p:spPr>
          <a:xfrm>
            <a:off x="8382001" y="6607628"/>
            <a:ext cx="762000" cy="1988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chemeClr val="lt1"/>
                </a:solidFill>
                <a:latin typeface="Calibri"/>
                <a:ea typeface="Calibri"/>
                <a:cs typeface="Calibri"/>
                <a:sym typeface="Calibri"/>
              </a:rPr>
              <a:t>‹#›</a:t>
            </a:fld>
            <a:endParaRPr sz="1400" b="1" i="0" u="none" strike="noStrike" cap="none">
              <a:solidFill>
                <a:schemeClr val="lt1"/>
              </a:solidFill>
              <a:latin typeface="Calibri"/>
              <a:ea typeface="Calibri"/>
              <a:cs typeface="Calibri"/>
              <a:sym typeface="Calibri"/>
            </a:endParaRPr>
          </a:p>
        </p:txBody>
      </p:sp>
      <p:sp>
        <p:nvSpPr>
          <p:cNvPr id="84" name="Google Shape;84;p11"/>
          <p:cNvSpPr txBox="1">
            <a:spLocks noGrp="1"/>
          </p:cNvSpPr>
          <p:nvPr>
            <p:ph type="title"/>
          </p:nvPr>
        </p:nvSpPr>
        <p:spPr>
          <a:xfrm>
            <a:off x="3363913" y="2971801"/>
            <a:ext cx="2452687" cy="711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36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ltimis/Scweet"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explosion/spaCy"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hyperlink" Target="https://genderize.io"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pypi.org/project/vaderSentiment/"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body" idx="4294967295"/>
          </p:nvPr>
        </p:nvSpPr>
        <p:spPr>
          <a:xfrm>
            <a:off x="905700" y="3985026"/>
            <a:ext cx="7247100" cy="390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1800"/>
              <a:buFont typeface="Arial"/>
              <a:buNone/>
            </a:pPr>
            <a:r>
              <a:rPr lang="en-US" sz="1600"/>
              <a:t>Supervisor: </a:t>
            </a:r>
            <a:r>
              <a:rPr lang="en-US" sz="1600" b="1"/>
              <a:t>Prof. Sudip Roy</a:t>
            </a:r>
            <a:endParaRPr sz="1600" b="1" u="none" strike="noStrike" cap="none">
              <a:solidFill>
                <a:schemeClr val="dk1"/>
              </a:solidFill>
            </a:endParaRPr>
          </a:p>
        </p:txBody>
      </p:sp>
      <p:sp>
        <p:nvSpPr>
          <p:cNvPr id="97" name="Google Shape;97;p13"/>
          <p:cNvSpPr txBox="1">
            <a:spLocks noGrp="1"/>
          </p:cNvSpPr>
          <p:nvPr>
            <p:ph type="body" idx="4294967295"/>
          </p:nvPr>
        </p:nvSpPr>
        <p:spPr>
          <a:xfrm>
            <a:off x="949878" y="816567"/>
            <a:ext cx="7247100" cy="423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000"/>
              <a:buFont typeface="Arial"/>
              <a:buNone/>
            </a:pPr>
            <a:r>
              <a:rPr lang="en-US" sz="2000" b="1">
                <a:solidFill>
                  <a:srgbClr val="FF0000"/>
                </a:solidFill>
              </a:rPr>
              <a:t>Final Presentation of the B.Tech. Project (CSN-400B) 2022-2023</a:t>
            </a:r>
            <a:endParaRPr sz="1800" b="1" i="1">
              <a:solidFill>
                <a:srgbClr val="FF0000"/>
              </a:solidFill>
            </a:endParaRPr>
          </a:p>
        </p:txBody>
      </p:sp>
      <p:sp>
        <p:nvSpPr>
          <p:cNvPr id="98" name="Google Shape;98;p13"/>
          <p:cNvSpPr txBox="1">
            <a:spLocks noGrp="1"/>
          </p:cNvSpPr>
          <p:nvPr>
            <p:ph type="body" idx="4294967295"/>
          </p:nvPr>
        </p:nvSpPr>
        <p:spPr>
          <a:xfrm>
            <a:off x="497625" y="1638913"/>
            <a:ext cx="8151600" cy="2147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99"/>
              </a:buClr>
              <a:buSzPts val="2000"/>
              <a:buFont typeface="Arial"/>
              <a:buNone/>
            </a:pPr>
            <a:r>
              <a:rPr lang="en-US" sz="2800" b="1"/>
              <a:t>Predicting Rainfall-Induced Landslides and Gender-Based Twitter Analysis of Joshimath Crisis</a:t>
            </a:r>
            <a:endParaRPr sz="1800" b="1">
              <a:solidFill>
                <a:srgbClr val="FF0000"/>
              </a:solidFill>
            </a:endParaRPr>
          </a:p>
          <a:p>
            <a:pPr marL="0" marR="0" lvl="0" indent="0" algn="ctr" rtl="0">
              <a:lnSpc>
                <a:spcPct val="115000"/>
              </a:lnSpc>
              <a:spcBef>
                <a:spcPts val="1000"/>
              </a:spcBef>
              <a:spcAft>
                <a:spcPts val="0"/>
              </a:spcAft>
              <a:buClr>
                <a:srgbClr val="000099"/>
              </a:buClr>
              <a:buSzPts val="2000"/>
              <a:buFont typeface="Arial"/>
              <a:buNone/>
            </a:pPr>
            <a:r>
              <a:rPr lang="en-US" sz="1800" b="1">
                <a:solidFill>
                  <a:srgbClr val="FF0000"/>
                </a:solidFill>
              </a:rPr>
              <a:t>by</a:t>
            </a:r>
            <a:endParaRPr sz="1800" b="1">
              <a:solidFill>
                <a:srgbClr val="FF0000"/>
              </a:solidFill>
            </a:endParaRPr>
          </a:p>
          <a:p>
            <a:pPr marL="0" marR="0" lvl="0" indent="0" algn="ctr" rtl="0">
              <a:lnSpc>
                <a:spcPct val="100000"/>
              </a:lnSpc>
              <a:spcBef>
                <a:spcPts val="1000"/>
              </a:spcBef>
              <a:spcAft>
                <a:spcPts val="0"/>
              </a:spcAft>
              <a:buClr>
                <a:srgbClr val="000099"/>
              </a:buClr>
              <a:buSzPts val="2000"/>
              <a:buFont typeface="Arial"/>
              <a:buNone/>
            </a:pPr>
            <a:r>
              <a:rPr lang="en-US" sz="1800" b="1">
                <a:solidFill>
                  <a:srgbClr val="000099"/>
                </a:solidFill>
              </a:rPr>
              <a:t>Hardik Thami (19114035, 9646050577), Purushottam (19114065, 9334818825), Devanshu Chaudhari (19114027, 9167595004)</a:t>
            </a:r>
            <a:endParaRPr sz="1800" b="1">
              <a:solidFill>
                <a:srgbClr val="000099"/>
              </a:solidFill>
            </a:endParaRPr>
          </a:p>
        </p:txBody>
      </p:sp>
      <p:sp>
        <p:nvSpPr>
          <p:cNvPr id="99" name="Google Shape;99;p13"/>
          <p:cNvSpPr txBox="1"/>
          <p:nvPr/>
        </p:nvSpPr>
        <p:spPr>
          <a:xfrm>
            <a:off x="2337825" y="4574025"/>
            <a:ext cx="4471200" cy="539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Department of Computer Science and Engineering</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8000"/>
                </a:solidFill>
                <a:latin typeface="Arial"/>
                <a:ea typeface="Arial"/>
                <a:cs typeface="Arial"/>
                <a:sym typeface="Arial"/>
              </a:rPr>
              <a:t>Date: </a:t>
            </a:r>
            <a:r>
              <a:rPr lang="en-US" b="1">
                <a:solidFill>
                  <a:srgbClr val="008000"/>
                </a:solidFill>
              </a:rPr>
              <a:t>May</a:t>
            </a:r>
            <a:r>
              <a:rPr lang="en-US" sz="1400" b="1" i="0" u="none" strike="noStrike" cap="none">
                <a:solidFill>
                  <a:srgbClr val="008000"/>
                </a:solidFill>
                <a:latin typeface="Arial"/>
                <a:ea typeface="Arial"/>
                <a:cs typeface="Arial"/>
                <a:sym typeface="Arial"/>
              </a:rPr>
              <a:t> </a:t>
            </a:r>
            <a:r>
              <a:rPr lang="en-US" b="1">
                <a:solidFill>
                  <a:srgbClr val="008000"/>
                </a:solidFill>
              </a:rPr>
              <a:t>1</a:t>
            </a:r>
            <a:r>
              <a:rPr lang="en-US" sz="1400" b="1" i="0" u="none" strike="noStrike" cap="none">
                <a:solidFill>
                  <a:srgbClr val="008000"/>
                </a:solidFill>
                <a:latin typeface="Arial"/>
                <a:ea typeface="Arial"/>
                <a:cs typeface="Arial"/>
                <a:sym typeface="Arial"/>
              </a:rPr>
              <a:t>2, 20</a:t>
            </a:r>
            <a:r>
              <a:rPr lang="en-US" b="1">
                <a:solidFill>
                  <a:srgbClr val="008000"/>
                </a:solidFill>
              </a:rPr>
              <a:t>23</a:t>
            </a:r>
            <a:endParaRPr sz="1400" b="1" i="0" u="none" strike="noStrike" cap="none">
              <a:solidFill>
                <a:srgbClr val="008000"/>
              </a:solidFill>
              <a:latin typeface="Arial"/>
              <a:ea typeface="Arial"/>
              <a:cs typeface="Arial"/>
              <a:sym typeface="Arial"/>
            </a:endParaRPr>
          </a:p>
        </p:txBody>
      </p:sp>
      <p:sp>
        <p:nvSpPr>
          <p:cNvPr id="100" name="Google Shape;100;p13"/>
          <p:cNvSpPr txBox="1"/>
          <p:nvPr/>
        </p:nvSpPr>
        <p:spPr>
          <a:xfrm>
            <a:off x="4273425" y="1239875"/>
            <a:ext cx="600000" cy="492600"/>
          </a:xfrm>
          <a:prstGeom prst="rect">
            <a:avLst/>
          </a:prstGeom>
          <a:noFill/>
          <a:ln>
            <a:noFill/>
          </a:ln>
        </p:spPr>
        <p:txBody>
          <a:bodyPr spcFirstLastPara="1" wrap="square" lIns="91425" tIns="91425" rIns="91425" bIns="91425" anchor="b" anchorCtr="0">
            <a:spAutoFit/>
          </a:bodyPr>
          <a:lstStyle/>
          <a:p>
            <a:pPr marL="0" lvl="0" indent="0" algn="ctr" rtl="0">
              <a:spcBef>
                <a:spcPts val="0"/>
              </a:spcBef>
              <a:spcAft>
                <a:spcPts val="0"/>
              </a:spcAft>
              <a:buClr>
                <a:schemeClr val="dk1"/>
              </a:buClr>
              <a:buSzPts val="2000"/>
              <a:buFont typeface="Arial"/>
              <a:buNone/>
            </a:pPr>
            <a:r>
              <a:rPr lang="en-US" sz="2000" b="1">
                <a:solidFill>
                  <a:srgbClr val="FF0000"/>
                </a:solidFill>
                <a:latin typeface="Calibri"/>
                <a:ea typeface="Calibri"/>
                <a:cs typeface="Calibri"/>
                <a:sym typeface="Calibri"/>
              </a:rPr>
              <a:t>on</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180654" y="202990"/>
            <a:ext cx="70422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Dataset Preparation</a:t>
            </a:r>
            <a:endParaRPr/>
          </a:p>
        </p:txBody>
      </p:sp>
      <p:sp>
        <p:nvSpPr>
          <p:cNvPr id="153" name="Google Shape;153;p21"/>
          <p:cNvSpPr txBox="1">
            <a:spLocks noGrp="1"/>
          </p:cNvSpPr>
          <p:nvPr>
            <p:ph type="body" idx="1"/>
          </p:nvPr>
        </p:nvSpPr>
        <p:spPr>
          <a:xfrm>
            <a:off x="180650" y="1173975"/>
            <a:ext cx="5434200"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US" sz="2000"/>
              <a:t>Landslide Dataset: </a:t>
            </a:r>
            <a:endParaRPr sz="2000"/>
          </a:p>
          <a:p>
            <a:pPr marL="457200" lvl="0" indent="0" algn="l" rtl="0">
              <a:lnSpc>
                <a:spcPct val="115000"/>
              </a:lnSpc>
              <a:spcBef>
                <a:spcPts val="1000"/>
              </a:spcBef>
              <a:spcAft>
                <a:spcPts val="0"/>
              </a:spcAft>
              <a:buNone/>
            </a:pPr>
            <a:r>
              <a:rPr lang="en-US" sz="2000"/>
              <a:t>NASA Global Landslide Catalogue (GLC)</a:t>
            </a:r>
            <a:endParaRPr sz="2000"/>
          </a:p>
          <a:p>
            <a:pPr marL="914400" lvl="1" indent="-342900" algn="just" rtl="0">
              <a:lnSpc>
                <a:spcPct val="115000"/>
              </a:lnSpc>
              <a:spcBef>
                <a:spcPts val="480"/>
              </a:spcBef>
              <a:spcAft>
                <a:spcPts val="0"/>
              </a:spcAft>
              <a:buSzPts val="1800"/>
              <a:buChar char="–"/>
            </a:pPr>
            <a:r>
              <a:rPr lang="en-US" sz="1800"/>
              <a:t>Contains landslide events that have occurred worldwide from the year 2007 to 2021.</a:t>
            </a:r>
            <a:endParaRPr sz="1800"/>
          </a:p>
          <a:p>
            <a:pPr marL="914400" lvl="0" indent="0" algn="just" rtl="0">
              <a:lnSpc>
                <a:spcPct val="115000"/>
              </a:lnSpc>
              <a:spcBef>
                <a:spcPts val="1000"/>
              </a:spcBef>
              <a:spcAft>
                <a:spcPts val="0"/>
              </a:spcAft>
              <a:buNone/>
            </a:pPr>
            <a:endParaRPr sz="1800"/>
          </a:p>
          <a:p>
            <a:pPr marL="914400" lvl="1" indent="-342900" algn="just" rtl="0">
              <a:lnSpc>
                <a:spcPct val="115000"/>
              </a:lnSpc>
              <a:spcBef>
                <a:spcPts val="480"/>
              </a:spcBef>
              <a:spcAft>
                <a:spcPts val="0"/>
              </a:spcAft>
              <a:buSzPts val="1800"/>
              <a:buChar char="–"/>
            </a:pPr>
            <a:r>
              <a:rPr lang="en-US" sz="1800"/>
              <a:t>The dataset is based on media reports, government reports, and scientific publications.</a:t>
            </a:r>
            <a:endParaRPr sz="1800"/>
          </a:p>
          <a:p>
            <a:pPr marL="914400" lvl="0" indent="0" algn="just" rtl="0">
              <a:lnSpc>
                <a:spcPct val="115000"/>
              </a:lnSpc>
              <a:spcBef>
                <a:spcPts val="1000"/>
              </a:spcBef>
              <a:spcAft>
                <a:spcPts val="0"/>
              </a:spcAft>
              <a:buNone/>
            </a:pPr>
            <a:endParaRPr sz="1800"/>
          </a:p>
          <a:p>
            <a:pPr marL="914400" lvl="1" indent="-342900" algn="just" rtl="0">
              <a:lnSpc>
                <a:spcPct val="115000"/>
              </a:lnSpc>
              <a:spcBef>
                <a:spcPts val="480"/>
              </a:spcBef>
              <a:spcAft>
                <a:spcPts val="1000"/>
              </a:spcAft>
              <a:buSzPts val="1800"/>
              <a:buChar char="–"/>
            </a:pPr>
            <a:r>
              <a:rPr lang="en-US" sz="1800"/>
              <a:t>The figure on right shows data present in GLC.</a:t>
            </a:r>
            <a:endParaRPr sz="1800"/>
          </a:p>
        </p:txBody>
      </p:sp>
      <p:pic>
        <p:nvPicPr>
          <p:cNvPr id="154" name="Google Shape;154;p21"/>
          <p:cNvPicPr preferRelativeResize="0"/>
          <p:nvPr/>
        </p:nvPicPr>
        <p:blipFill>
          <a:blip r:embed="rId3">
            <a:alphaModFix/>
          </a:blip>
          <a:stretch>
            <a:fillRect/>
          </a:stretch>
        </p:blipFill>
        <p:spPr>
          <a:xfrm>
            <a:off x="5510650" y="1638612"/>
            <a:ext cx="3535151" cy="4179326"/>
          </a:xfrm>
          <a:prstGeom prst="rect">
            <a:avLst/>
          </a:prstGeom>
          <a:noFill/>
          <a:ln>
            <a:noFill/>
          </a:ln>
        </p:spPr>
      </p:pic>
      <p:sp>
        <p:nvSpPr>
          <p:cNvPr id="155" name="Google Shape;155;p21"/>
          <p:cNvSpPr txBox="1"/>
          <p:nvPr/>
        </p:nvSpPr>
        <p:spPr>
          <a:xfrm>
            <a:off x="5730600" y="5812775"/>
            <a:ext cx="3535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a:solidFill>
                  <a:schemeClr val="dk1"/>
                </a:solidFill>
                <a:latin typeface="Calibri"/>
                <a:ea typeface="Calibri"/>
                <a:cs typeface="Calibri"/>
                <a:sym typeface="Calibri"/>
              </a:rPr>
              <a:t>Landslide Features Present in NASA GLC Dataset</a:t>
            </a:r>
            <a:endParaRPr b="1" i="1">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180654" y="202990"/>
            <a:ext cx="70422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Dataset Preparation (contd…)</a:t>
            </a:r>
            <a:endParaRPr/>
          </a:p>
        </p:txBody>
      </p:sp>
      <p:sp>
        <p:nvSpPr>
          <p:cNvPr id="162" name="Google Shape;162;p22"/>
          <p:cNvSpPr txBox="1">
            <a:spLocks noGrp="1"/>
          </p:cNvSpPr>
          <p:nvPr>
            <p:ph type="body" idx="1"/>
          </p:nvPr>
        </p:nvSpPr>
        <p:spPr>
          <a:xfrm>
            <a:off x="180650" y="1173975"/>
            <a:ext cx="5434200"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US" sz="2000" dirty="0"/>
              <a:t>Landslide Dataset: </a:t>
            </a:r>
            <a:endParaRPr sz="2000" dirty="0"/>
          </a:p>
          <a:p>
            <a:pPr marL="457200" lvl="0" indent="0" algn="l" rtl="0">
              <a:lnSpc>
                <a:spcPct val="115000"/>
              </a:lnSpc>
              <a:spcBef>
                <a:spcPts val="1000"/>
              </a:spcBef>
              <a:spcAft>
                <a:spcPts val="0"/>
              </a:spcAft>
              <a:buNone/>
            </a:pPr>
            <a:r>
              <a:rPr lang="en-US" sz="2000" dirty="0"/>
              <a:t>NASA Global Landslide Catalogue (GLC)</a:t>
            </a:r>
            <a:endParaRPr sz="2000" dirty="0"/>
          </a:p>
          <a:p>
            <a:pPr marL="914400" lvl="1" indent="-342900" algn="just" rtl="0">
              <a:lnSpc>
                <a:spcPct val="115000"/>
              </a:lnSpc>
              <a:spcBef>
                <a:spcPts val="480"/>
              </a:spcBef>
              <a:spcAft>
                <a:spcPts val="0"/>
              </a:spcAft>
              <a:buSzPts val="1800"/>
              <a:buChar char="–"/>
            </a:pPr>
            <a:r>
              <a:rPr lang="en-US" sz="1800" dirty="0"/>
              <a:t>It consists of 1742 landslides that occurred in India.</a:t>
            </a:r>
            <a:endParaRPr sz="1800" dirty="0"/>
          </a:p>
          <a:p>
            <a:pPr marL="914400" lvl="0" indent="0" algn="just" rtl="0">
              <a:lnSpc>
                <a:spcPct val="115000"/>
              </a:lnSpc>
              <a:spcBef>
                <a:spcPts val="1000"/>
              </a:spcBef>
              <a:spcAft>
                <a:spcPts val="0"/>
              </a:spcAft>
              <a:buNone/>
            </a:pPr>
            <a:endParaRPr sz="1800" dirty="0"/>
          </a:p>
          <a:p>
            <a:pPr marL="914400" lvl="1" indent="-342900" algn="just" rtl="0">
              <a:lnSpc>
                <a:spcPct val="115000"/>
              </a:lnSpc>
              <a:spcBef>
                <a:spcPts val="480"/>
              </a:spcBef>
              <a:spcAft>
                <a:spcPts val="1000"/>
              </a:spcAft>
              <a:buSzPts val="1800"/>
              <a:buChar char="–"/>
            </a:pPr>
            <a:r>
              <a:rPr lang="en-US" sz="1800" dirty="0"/>
              <a:t>After applying data cleaning, we were left with 781 rainfall-induced landslides and 52 landslides were caused due to other factors.</a:t>
            </a:r>
            <a:endParaRPr sz="1800" dirty="0"/>
          </a:p>
        </p:txBody>
      </p:sp>
      <p:pic>
        <p:nvPicPr>
          <p:cNvPr id="163" name="Google Shape;163;p22"/>
          <p:cNvPicPr preferRelativeResize="0"/>
          <p:nvPr/>
        </p:nvPicPr>
        <p:blipFill>
          <a:blip r:embed="rId3">
            <a:alphaModFix/>
          </a:blip>
          <a:stretch>
            <a:fillRect/>
          </a:stretch>
        </p:blipFill>
        <p:spPr>
          <a:xfrm>
            <a:off x="5510650" y="1638612"/>
            <a:ext cx="3535151" cy="4179326"/>
          </a:xfrm>
          <a:prstGeom prst="rect">
            <a:avLst/>
          </a:prstGeom>
          <a:noFill/>
          <a:ln>
            <a:noFill/>
          </a:ln>
        </p:spPr>
      </p:pic>
      <p:sp>
        <p:nvSpPr>
          <p:cNvPr id="164" name="Google Shape;164;p22"/>
          <p:cNvSpPr txBox="1"/>
          <p:nvPr/>
        </p:nvSpPr>
        <p:spPr>
          <a:xfrm>
            <a:off x="5730600" y="5812775"/>
            <a:ext cx="3535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a:solidFill>
                  <a:schemeClr val="dk1"/>
                </a:solidFill>
                <a:latin typeface="Calibri"/>
                <a:ea typeface="Calibri"/>
                <a:cs typeface="Calibri"/>
                <a:sym typeface="Calibri"/>
              </a:rPr>
              <a:t>Landslide Features Present in NASA GLC Dataset</a:t>
            </a:r>
            <a:endParaRPr b="1" i="1">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80654" y="202990"/>
            <a:ext cx="70422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Dataset Preparation (contd…)</a:t>
            </a:r>
            <a:endParaRPr/>
          </a:p>
        </p:txBody>
      </p:sp>
      <p:sp>
        <p:nvSpPr>
          <p:cNvPr id="171" name="Google Shape;171;p23"/>
          <p:cNvSpPr txBox="1">
            <a:spLocks noGrp="1"/>
          </p:cNvSpPr>
          <p:nvPr>
            <p:ph type="body" idx="1"/>
          </p:nvPr>
        </p:nvSpPr>
        <p:spPr>
          <a:xfrm>
            <a:off x="180650" y="1173975"/>
            <a:ext cx="5782500"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US" sz="2000" dirty="0"/>
              <a:t>Rainfall Data: </a:t>
            </a:r>
            <a:endParaRPr sz="2000" dirty="0"/>
          </a:p>
          <a:p>
            <a:pPr marL="457200" lvl="0" indent="0" algn="l" rtl="0">
              <a:lnSpc>
                <a:spcPct val="115000"/>
              </a:lnSpc>
              <a:spcBef>
                <a:spcPts val="1000"/>
              </a:spcBef>
              <a:spcAft>
                <a:spcPts val="0"/>
              </a:spcAft>
              <a:buNone/>
            </a:pPr>
            <a:r>
              <a:rPr lang="en-US" sz="2000" dirty="0"/>
              <a:t>Open-</a:t>
            </a:r>
            <a:r>
              <a:rPr lang="en-US" sz="2000" dirty="0" err="1"/>
              <a:t>Meteo</a:t>
            </a:r>
            <a:r>
              <a:rPr lang="en-US" sz="2000" dirty="0"/>
              <a:t> Historical Weather API </a:t>
            </a:r>
            <a:endParaRPr sz="2000" dirty="0"/>
          </a:p>
          <a:p>
            <a:pPr marL="914400" lvl="1" indent="-342900" algn="just" rtl="0">
              <a:lnSpc>
                <a:spcPct val="115000"/>
              </a:lnSpc>
              <a:spcBef>
                <a:spcPts val="480"/>
              </a:spcBef>
              <a:spcAft>
                <a:spcPts val="0"/>
              </a:spcAft>
              <a:buSzPts val="1800"/>
              <a:buChar char="–"/>
            </a:pPr>
            <a:r>
              <a:rPr lang="en-US" sz="1800" dirty="0"/>
              <a:t>Open source API for fetching daily rainfall data for a location.</a:t>
            </a:r>
            <a:endParaRPr sz="1800" dirty="0"/>
          </a:p>
          <a:p>
            <a:pPr marL="914400" lvl="0" indent="0" algn="just" rtl="0">
              <a:lnSpc>
                <a:spcPct val="115000"/>
              </a:lnSpc>
              <a:spcBef>
                <a:spcPts val="1000"/>
              </a:spcBef>
              <a:spcAft>
                <a:spcPts val="0"/>
              </a:spcAft>
              <a:buNone/>
            </a:pPr>
            <a:endParaRPr sz="1800" dirty="0"/>
          </a:p>
          <a:p>
            <a:pPr marL="914400" lvl="1" indent="-342900" algn="just" rtl="0">
              <a:lnSpc>
                <a:spcPct val="115000"/>
              </a:lnSpc>
              <a:spcBef>
                <a:spcPts val="480"/>
              </a:spcBef>
              <a:spcAft>
                <a:spcPts val="0"/>
              </a:spcAft>
              <a:buSzPts val="1800"/>
              <a:buChar char="–"/>
            </a:pPr>
            <a:r>
              <a:rPr lang="en-US" sz="1800" dirty="0"/>
              <a:t>This API was considered as Open-</a:t>
            </a:r>
            <a:r>
              <a:rPr lang="en-US" sz="1800" dirty="0" err="1"/>
              <a:t>Meteo</a:t>
            </a:r>
            <a:r>
              <a:rPr lang="en-US" sz="1800" dirty="0"/>
              <a:t> boasts weather data dating back to 1940!</a:t>
            </a:r>
            <a:endParaRPr sz="1800" dirty="0"/>
          </a:p>
          <a:p>
            <a:pPr marL="914400" lvl="0" indent="0" algn="just" rtl="0">
              <a:lnSpc>
                <a:spcPct val="115000"/>
              </a:lnSpc>
              <a:spcBef>
                <a:spcPts val="1000"/>
              </a:spcBef>
              <a:spcAft>
                <a:spcPts val="0"/>
              </a:spcAft>
              <a:buNone/>
            </a:pPr>
            <a:r>
              <a:rPr lang="en-US" sz="1800" dirty="0"/>
              <a:t> </a:t>
            </a:r>
            <a:endParaRPr sz="1800" dirty="0"/>
          </a:p>
          <a:p>
            <a:pPr marL="914400" lvl="1" indent="-342900" algn="just" rtl="0">
              <a:lnSpc>
                <a:spcPct val="115000"/>
              </a:lnSpc>
              <a:spcBef>
                <a:spcPts val="480"/>
              </a:spcBef>
              <a:spcAft>
                <a:spcPts val="1000"/>
              </a:spcAft>
              <a:buSzPts val="1800"/>
              <a:buChar char="–"/>
            </a:pPr>
            <a:r>
              <a:rPr lang="en-US" sz="1800" dirty="0"/>
              <a:t>The figure on right shows sample trimmed response from API for a given latitude and longitude.</a:t>
            </a:r>
            <a:endParaRPr sz="1800" dirty="0"/>
          </a:p>
        </p:txBody>
      </p:sp>
      <p:pic>
        <p:nvPicPr>
          <p:cNvPr id="172" name="Google Shape;172;p23"/>
          <p:cNvPicPr preferRelativeResize="0"/>
          <p:nvPr/>
        </p:nvPicPr>
        <p:blipFill>
          <a:blip r:embed="rId3">
            <a:alphaModFix/>
          </a:blip>
          <a:stretch>
            <a:fillRect/>
          </a:stretch>
        </p:blipFill>
        <p:spPr>
          <a:xfrm>
            <a:off x="6370050" y="1472665"/>
            <a:ext cx="2571750" cy="473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180654" y="202990"/>
            <a:ext cx="70422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Dataset Preparation (contd…)</a:t>
            </a:r>
            <a:endParaRPr/>
          </a:p>
        </p:txBody>
      </p:sp>
      <p:sp>
        <p:nvSpPr>
          <p:cNvPr id="179" name="Google Shape;179;p24"/>
          <p:cNvSpPr txBox="1">
            <a:spLocks noGrp="1"/>
          </p:cNvSpPr>
          <p:nvPr>
            <p:ph type="body" idx="1"/>
          </p:nvPr>
        </p:nvSpPr>
        <p:spPr>
          <a:xfrm>
            <a:off x="180649" y="1173975"/>
            <a:ext cx="5958893"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US" sz="2000" dirty="0"/>
              <a:t>Rainfall Data: </a:t>
            </a:r>
            <a:endParaRPr sz="2000" dirty="0"/>
          </a:p>
          <a:p>
            <a:pPr marL="457200" lvl="0" indent="0" algn="l" rtl="0">
              <a:lnSpc>
                <a:spcPct val="115000"/>
              </a:lnSpc>
              <a:spcBef>
                <a:spcPts val="1000"/>
              </a:spcBef>
              <a:spcAft>
                <a:spcPts val="0"/>
              </a:spcAft>
              <a:buNone/>
            </a:pPr>
            <a:r>
              <a:rPr lang="en-US" sz="2000" dirty="0"/>
              <a:t>Open-</a:t>
            </a:r>
            <a:r>
              <a:rPr lang="en-US" sz="2000" dirty="0" err="1"/>
              <a:t>Meteo</a:t>
            </a:r>
            <a:r>
              <a:rPr lang="en-US" sz="2000" dirty="0"/>
              <a:t> Historical Weather API</a:t>
            </a:r>
            <a:endParaRPr sz="2000" dirty="0"/>
          </a:p>
          <a:p>
            <a:pPr marL="914400" lvl="1" indent="-342900" algn="just" rtl="0">
              <a:lnSpc>
                <a:spcPct val="115000"/>
              </a:lnSpc>
              <a:spcBef>
                <a:spcPts val="480"/>
              </a:spcBef>
              <a:spcAft>
                <a:spcPts val="0"/>
              </a:spcAft>
              <a:buSzPts val="1800"/>
              <a:buChar char="–"/>
            </a:pPr>
            <a:r>
              <a:rPr lang="en-US" sz="1800" dirty="0"/>
              <a:t>Short-term rainfall (mm): Accumulated rainfall on the day of landslide and a day before landslide occurred.</a:t>
            </a:r>
            <a:endParaRPr sz="1800" dirty="0"/>
          </a:p>
          <a:p>
            <a:pPr marL="914400" lvl="0" indent="0" algn="just" rtl="0">
              <a:lnSpc>
                <a:spcPct val="115000"/>
              </a:lnSpc>
              <a:spcBef>
                <a:spcPts val="1000"/>
              </a:spcBef>
              <a:spcAft>
                <a:spcPts val="0"/>
              </a:spcAft>
              <a:buNone/>
            </a:pPr>
            <a:endParaRPr sz="1800" dirty="0"/>
          </a:p>
          <a:p>
            <a:pPr marL="914400" lvl="1" indent="-342900" algn="just" rtl="0">
              <a:lnSpc>
                <a:spcPct val="115000"/>
              </a:lnSpc>
              <a:spcBef>
                <a:spcPts val="480"/>
              </a:spcBef>
              <a:spcAft>
                <a:spcPts val="1000"/>
              </a:spcAft>
              <a:buSzPts val="1800"/>
              <a:buChar char="–"/>
            </a:pPr>
            <a:r>
              <a:rPr lang="en-US" sz="1800" dirty="0"/>
              <a:t>Long-term rainfall (mm): Accumulated rainfall from the day of landslide occurrence to 10 days prior to landslide occurrence.</a:t>
            </a:r>
            <a:endParaRPr sz="1800" dirty="0"/>
          </a:p>
        </p:txBody>
      </p:sp>
      <p:pic>
        <p:nvPicPr>
          <p:cNvPr id="180" name="Google Shape;180;p24"/>
          <p:cNvPicPr preferRelativeResize="0"/>
          <p:nvPr/>
        </p:nvPicPr>
        <p:blipFill>
          <a:blip r:embed="rId3">
            <a:alphaModFix/>
          </a:blip>
          <a:stretch>
            <a:fillRect/>
          </a:stretch>
        </p:blipFill>
        <p:spPr>
          <a:xfrm>
            <a:off x="6370050" y="1472665"/>
            <a:ext cx="2571750" cy="473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180654" y="202990"/>
            <a:ext cx="70422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Dataset Preparation (contd…)</a:t>
            </a:r>
            <a:endParaRPr/>
          </a:p>
        </p:txBody>
      </p:sp>
      <p:sp>
        <p:nvSpPr>
          <p:cNvPr id="187" name="Google Shape;187;p25"/>
          <p:cNvSpPr txBox="1">
            <a:spLocks noGrp="1"/>
          </p:cNvSpPr>
          <p:nvPr>
            <p:ph type="body" idx="1"/>
          </p:nvPr>
        </p:nvSpPr>
        <p:spPr>
          <a:xfrm>
            <a:off x="180650" y="1173975"/>
            <a:ext cx="5688300"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US" sz="2000" dirty="0"/>
              <a:t>Elevation Data: </a:t>
            </a:r>
            <a:endParaRPr sz="2000" dirty="0"/>
          </a:p>
          <a:p>
            <a:pPr marL="457200" lvl="0" indent="0" algn="l" rtl="0">
              <a:lnSpc>
                <a:spcPct val="115000"/>
              </a:lnSpc>
              <a:spcBef>
                <a:spcPts val="1000"/>
              </a:spcBef>
              <a:spcAft>
                <a:spcPts val="0"/>
              </a:spcAft>
              <a:buNone/>
            </a:pPr>
            <a:r>
              <a:rPr lang="en-US" sz="2000" dirty="0"/>
              <a:t>NASA SRTM 1 Digital Elevation Model</a:t>
            </a:r>
            <a:endParaRPr sz="2000" dirty="0"/>
          </a:p>
          <a:p>
            <a:pPr marL="914400" lvl="1" indent="-342900" algn="just" rtl="0">
              <a:lnSpc>
                <a:spcPct val="115000"/>
              </a:lnSpc>
              <a:spcBef>
                <a:spcPts val="480"/>
              </a:spcBef>
              <a:spcAft>
                <a:spcPts val="0"/>
              </a:spcAft>
              <a:buSzPts val="1800"/>
              <a:buChar char="–"/>
            </a:pPr>
            <a:r>
              <a:rPr lang="en-US" sz="1800" dirty="0"/>
              <a:t>It provides global coverage at a spatial resolution of approximately 30 meters.</a:t>
            </a:r>
            <a:endParaRPr sz="1800" dirty="0"/>
          </a:p>
          <a:p>
            <a:pPr marL="914400" lvl="0" indent="0" algn="just" rtl="0">
              <a:lnSpc>
                <a:spcPct val="115000"/>
              </a:lnSpc>
              <a:spcBef>
                <a:spcPts val="1000"/>
              </a:spcBef>
              <a:spcAft>
                <a:spcPts val="0"/>
              </a:spcAft>
              <a:buNone/>
            </a:pPr>
            <a:r>
              <a:rPr lang="en-US" sz="1800" dirty="0"/>
              <a:t> </a:t>
            </a:r>
            <a:endParaRPr sz="1800" dirty="0"/>
          </a:p>
          <a:p>
            <a:pPr marL="914400" lvl="1" indent="-342900" algn="just" rtl="0">
              <a:lnSpc>
                <a:spcPct val="115000"/>
              </a:lnSpc>
              <a:spcBef>
                <a:spcPts val="480"/>
              </a:spcBef>
              <a:spcAft>
                <a:spcPts val="0"/>
              </a:spcAft>
              <a:buSzPts val="1800"/>
              <a:buChar char="–"/>
            </a:pPr>
            <a:r>
              <a:rPr lang="en-US" sz="1800" dirty="0"/>
              <a:t>There exist several open-source services that provide elevation data while internally using this DEM.</a:t>
            </a:r>
            <a:endParaRPr sz="1800" dirty="0"/>
          </a:p>
          <a:p>
            <a:pPr marL="914400" lvl="0" indent="0" algn="just" rtl="0">
              <a:lnSpc>
                <a:spcPct val="115000"/>
              </a:lnSpc>
              <a:spcBef>
                <a:spcPts val="1000"/>
              </a:spcBef>
              <a:spcAft>
                <a:spcPts val="0"/>
              </a:spcAft>
              <a:buNone/>
            </a:pPr>
            <a:r>
              <a:rPr lang="en-US" sz="1800" dirty="0"/>
              <a:t> </a:t>
            </a:r>
            <a:endParaRPr sz="1800" dirty="0"/>
          </a:p>
          <a:p>
            <a:pPr marL="914400" lvl="1" indent="-342900" algn="just" rtl="0">
              <a:lnSpc>
                <a:spcPct val="115000"/>
              </a:lnSpc>
              <a:spcBef>
                <a:spcPts val="480"/>
              </a:spcBef>
              <a:spcAft>
                <a:spcPts val="1000"/>
              </a:spcAft>
              <a:buSzPts val="1800"/>
              <a:buChar char="–"/>
            </a:pPr>
            <a:r>
              <a:rPr lang="en-US" sz="1800" dirty="0"/>
              <a:t>We have used Open Topo Data open source API to extract elevation data of a location.</a:t>
            </a:r>
            <a:endParaRPr sz="1800" dirty="0"/>
          </a:p>
        </p:txBody>
      </p:sp>
      <p:pic>
        <p:nvPicPr>
          <p:cNvPr id="188" name="Google Shape;188;p25"/>
          <p:cNvPicPr preferRelativeResize="0"/>
          <p:nvPr/>
        </p:nvPicPr>
        <p:blipFill>
          <a:blip r:embed="rId3">
            <a:alphaModFix/>
          </a:blip>
          <a:stretch>
            <a:fillRect/>
          </a:stretch>
        </p:blipFill>
        <p:spPr>
          <a:xfrm>
            <a:off x="6036325" y="1925249"/>
            <a:ext cx="3039475" cy="347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180654" y="202990"/>
            <a:ext cx="70422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Dataset Preparation (contd…)</a:t>
            </a:r>
            <a:endParaRPr/>
          </a:p>
        </p:txBody>
      </p:sp>
      <p:sp>
        <p:nvSpPr>
          <p:cNvPr id="195" name="Google Shape;195;p26"/>
          <p:cNvSpPr txBox="1">
            <a:spLocks noGrp="1"/>
          </p:cNvSpPr>
          <p:nvPr>
            <p:ph type="body" idx="1"/>
          </p:nvPr>
        </p:nvSpPr>
        <p:spPr>
          <a:xfrm>
            <a:off x="180650" y="1173975"/>
            <a:ext cx="5688300"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US" sz="2000"/>
              <a:t>Elevation Data: </a:t>
            </a:r>
            <a:endParaRPr sz="2000"/>
          </a:p>
          <a:p>
            <a:pPr marL="457200" lvl="0" indent="0" algn="l" rtl="0">
              <a:lnSpc>
                <a:spcPct val="115000"/>
              </a:lnSpc>
              <a:spcBef>
                <a:spcPts val="1000"/>
              </a:spcBef>
              <a:spcAft>
                <a:spcPts val="0"/>
              </a:spcAft>
              <a:buNone/>
            </a:pPr>
            <a:r>
              <a:rPr lang="en-US" sz="2000"/>
              <a:t>NASA SRTM 1 Digital Elevation Model</a:t>
            </a:r>
            <a:endParaRPr sz="2000"/>
          </a:p>
          <a:p>
            <a:pPr marL="914400" lvl="1" indent="-342900" algn="just" rtl="0">
              <a:lnSpc>
                <a:spcPct val="115000"/>
              </a:lnSpc>
              <a:spcBef>
                <a:spcPts val="480"/>
              </a:spcBef>
              <a:spcAft>
                <a:spcPts val="0"/>
              </a:spcAft>
              <a:buSzPts val="1800"/>
              <a:buChar char="–"/>
            </a:pPr>
            <a:r>
              <a:rPr lang="en-US" sz="1800"/>
              <a:t>Elevation Relief (m):  Difference between highest elevation and lowest elevation in an area.</a:t>
            </a:r>
            <a:endParaRPr sz="1800"/>
          </a:p>
          <a:p>
            <a:pPr marL="914400" lvl="0" indent="0" algn="just" rtl="0">
              <a:lnSpc>
                <a:spcPct val="115000"/>
              </a:lnSpc>
              <a:spcBef>
                <a:spcPts val="1000"/>
              </a:spcBef>
              <a:spcAft>
                <a:spcPts val="0"/>
              </a:spcAft>
              <a:buNone/>
            </a:pPr>
            <a:r>
              <a:rPr lang="en-US" sz="1800"/>
              <a:t> </a:t>
            </a:r>
            <a:endParaRPr sz="1800"/>
          </a:p>
          <a:p>
            <a:pPr marL="914400" lvl="1" indent="-342900" algn="just" rtl="0">
              <a:lnSpc>
                <a:spcPct val="115000"/>
              </a:lnSpc>
              <a:spcBef>
                <a:spcPts val="480"/>
              </a:spcBef>
              <a:spcAft>
                <a:spcPts val="0"/>
              </a:spcAft>
              <a:buSzPts val="1800"/>
              <a:buChar char="–"/>
            </a:pPr>
            <a:r>
              <a:rPr lang="en-US" sz="1800"/>
              <a:t>An estimate of Elevation Relief was calculated after sufficient (~39,400) points were considered in the region affected by the landslide. </a:t>
            </a:r>
            <a:endParaRPr sz="1800"/>
          </a:p>
          <a:p>
            <a:pPr marL="914400" lvl="0" indent="0" algn="just" rtl="0">
              <a:lnSpc>
                <a:spcPct val="115000"/>
              </a:lnSpc>
              <a:spcBef>
                <a:spcPts val="1000"/>
              </a:spcBef>
              <a:spcAft>
                <a:spcPts val="0"/>
              </a:spcAft>
              <a:buNone/>
            </a:pPr>
            <a:r>
              <a:rPr lang="en-US" sz="1800"/>
              <a:t> </a:t>
            </a:r>
            <a:endParaRPr sz="1800"/>
          </a:p>
          <a:p>
            <a:pPr marL="914400" lvl="1" indent="-342900" algn="just" rtl="0">
              <a:lnSpc>
                <a:spcPct val="115000"/>
              </a:lnSpc>
              <a:spcBef>
                <a:spcPts val="480"/>
              </a:spcBef>
              <a:spcAft>
                <a:spcPts val="1000"/>
              </a:spcAft>
              <a:buSzPts val="1800"/>
              <a:buChar char="–"/>
            </a:pPr>
            <a:r>
              <a:rPr lang="en-US" sz="1800"/>
              <a:t>Elevation was fetched for each of these points and highest, lowest elevation were considered for Elevation Relief.</a:t>
            </a:r>
            <a:endParaRPr sz="1800"/>
          </a:p>
        </p:txBody>
      </p:sp>
      <p:pic>
        <p:nvPicPr>
          <p:cNvPr id="196" name="Google Shape;196;p26"/>
          <p:cNvPicPr preferRelativeResize="0"/>
          <p:nvPr/>
        </p:nvPicPr>
        <p:blipFill>
          <a:blip r:embed="rId3">
            <a:alphaModFix/>
          </a:blip>
          <a:stretch>
            <a:fillRect/>
          </a:stretch>
        </p:blipFill>
        <p:spPr>
          <a:xfrm>
            <a:off x="6036325" y="1925249"/>
            <a:ext cx="3039475" cy="347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180650" y="203000"/>
            <a:ext cx="69444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Applying Machine Learning Techniques</a:t>
            </a:r>
            <a:endParaRPr/>
          </a:p>
        </p:txBody>
      </p:sp>
      <p:sp>
        <p:nvSpPr>
          <p:cNvPr id="203" name="Google Shape;203;p27"/>
          <p:cNvSpPr txBox="1">
            <a:spLocks noGrp="1"/>
          </p:cNvSpPr>
          <p:nvPr>
            <p:ph type="body" idx="1"/>
          </p:nvPr>
        </p:nvSpPr>
        <p:spPr>
          <a:xfrm>
            <a:off x="180650" y="1173975"/>
            <a:ext cx="8748300" cy="5223300"/>
          </a:xfrm>
          <a:prstGeom prst="rect">
            <a:avLst/>
          </a:prstGeom>
          <a:noFill/>
          <a:ln>
            <a:noFill/>
          </a:ln>
        </p:spPr>
        <p:txBody>
          <a:bodyPr spcFirstLastPara="1" wrap="square" lIns="91425" tIns="45700" rIns="91425" bIns="45700" anchor="t" anchorCtr="0">
            <a:noAutofit/>
          </a:bodyPr>
          <a:lstStyle/>
          <a:p>
            <a:pPr marL="457200" lvl="0" indent="-355600" algn="just" rtl="0">
              <a:lnSpc>
                <a:spcPct val="115000"/>
              </a:lnSpc>
              <a:spcBef>
                <a:spcPts val="480"/>
              </a:spcBef>
              <a:spcAft>
                <a:spcPts val="0"/>
              </a:spcAft>
              <a:buSzPts val="2000"/>
              <a:buChar char="•"/>
            </a:pPr>
            <a:r>
              <a:rPr lang="en-US" sz="2000" dirty="0"/>
              <a:t>Dataset includes:</a:t>
            </a:r>
            <a:endParaRPr sz="2000" dirty="0"/>
          </a:p>
          <a:p>
            <a:pPr marL="914400" lvl="1" indent="-342900" algn="just" rtl="0">
              <a:lnSpc>
                <a:spcPct val="115000"/>
              </a:lnSpc>
              <a:spcBef>
                <a:spcPts val="0"/>
              </a:spcBef>
              <a:spcAft>
                <a:spcPts val="0"/>
              </a:spcAft>
              <a:buSzPts val="1800"/>
              <a:buChar char="–"/>
            </a:pPr>
            <a:r>
              <a:rPr lang="en-US" sz="1800" dirty="0"/>
              <a:t>781 rainfall-induced landslides</a:t>
            </a:r>
            <a:endParaRPr sz="1800" dirty="0"/>
          </a:p>
          <a:p>
            <a:pPr marL="914400" lvl="1" indent="-342900" algn="just" rtl="0">
              <a:lnSpc>
                <a:spcPct val="150000"/>
              </a:lnSpc>
              <a:spcBef>
                <a:spcPts val="0"/>
              </a:spcBef>
              <a:spcAft>
                <a:spcPts val="1000"/>
              </a:spcAft>
              <a:buSzPts val="1800"/>
              <a:buChar char="–"/>
            </a:pPr>
            <a:r>
              <a:rPr lang="en-US" sz="1800" dirty="0"/>
              <a:t>52 landslides caused due to other factors</a:t>
            </a:r>
            <a:endParaRPr sz="2000" dirty="0"/>
          </a:p>
          <a:p>
            <a:pPr marL="457200" lvl="0" indent="-355600" algn="just" rtl="0">
              <a:lnSpc>
                <a:spcPct val="115000"/>
              </a:lnSpc>
              <a:spcBef>
                <a:spcPts val="480"/>
              </a:spcBef>
              <a:spcAft>
                <a:spcPts val="0"/>
              </a:spcAft>
              <a:buSzPts val="2000"/>
              <a:buChar char="•"/>
            </a:pPr>
            <a:r>
              <a:rPr lang="en-US" sz="2000" dirty="0"/>
              <a:t>Dataset is currently imbalanced !!</a:t>
            </a:r>
            <a:endParaRPr sz="2000" dirty="0"/>
          </a:p>
          <a:p>
            <a:pPr marL="914400" lvl="1" indent="-342900" algn="just" rtl="0">
              <a:lnSpc>
                <a:spcPct val="115000"/>
              </a:lnSpc>
              <a:spcBef>
                <a:spcPts val="0"/>
              </a:spcBef>
              <a:spcAft>
                <a:spcPts val="0"/>
              </a:spcAft>
              <a:buSzPts val="1800"/>
              <a:buChar char="–"/>
            </a:pPr>
            <a:r>
              <a:rPr lang="en-US" sz="1800" dirty="0"/>
              <a:t>Solution: Synthetic Minority Over-sampling Technique (SMOTE) to increase the instances of minority class in the dataset.</a:t>
            </a:r>
            <a:endParaRPr sz="1800" dirty="0"/>
          </a:p>
          <a:p>
            <a:pPr marL="914400" lvl="1" indent="-342900" algn="just" rtl="0">
              <a:spcBef>
                <a:spcPts val="300"/>
              </a:spcBef>
              <a:spcAft>
                <a:spcPts val="1000"/>
              </a:spcAft>
              <a:buSzPts val="1800"/>
              <a:buChar char="–"/>
            </a:pPr>
            <a:r>
              <a:rPr lang="en-US" sz="1800" dirty="0"/>
              <a:t>Once the dataset in balanced, the data was split into training (67%) and test (33%) sets for training and assessing our models.</a:t>
            </a:r>
            <a:endParaRPr sz="2000" dirty="0"/>
          </a:p>
          <a:p>
            <a:pPr marL="457200" lvl="0" indent="-355600" algn="just" rtl="0">
              <a:lnSpc>
                <a:spcPct val="115000"/>
              </a:lnSpc>
              <a:spcBef>
                <a:spcPts val="480"/>
              </a:spcBef>
              <a:spcAft>
                <a:spcPts val="0"/>
              </a:spcAft>
              <a:buSzPts val="2000"/>
              <a:buChar char="•"/>
            </a:pPr>
            <a:r>
              <a:rPr lang="en-US" sz="2000" dirty="0"/>
              <a:t>Machine Learning Algorithms used:</a:t>
            </a:r>
            <a:endParaRPr sz="2000" dirty="0"/>
          </a:p>
          <a:p>
            <a:pPr marL="914400" lvl="1" indent="-342900" algn="just" rtl="0">
              <a:lnSpc>
                <a:spcPct val="115000"/>
              </a:lnSpc>
              <a:spcBef>
                <a:spcPts val="0"/>
              </a:spcBef>
              <a:spcAft>
                <a:spcPts val="0"/>
              </a:spcAft>
              <a:buSzPts val="1800"/>
              <a:buChar char="–"/>
            </a:pPr>
            <a:r>
              <a:rPr lang="en-US" sz="1800" dirty="0"/>
              <a:t>Logistic Regression</a:t>
            </a:r>
            <a:endParaRPr sz="1800" dirty="0"/>
          </a:p>
          <a:p>
            <a:pPr marL="914400" lvl="1" indent="-342900" algn="just" rtl="0">
              <a:lnSpc>
                <a:spcPct val="115000"/>
              </a:lnSpc>
              <a:spcBef>
                <a:spcPts val="0"/>
              </a:spcBef>
              <a:spcAft>
                <a:spcPts val="0"/>
              </a:spcAft>
              <a:buSzPts val="1800"/>
              <a:buChar char="–"/>
            </a:pPr>
            <a:r>
              <a:rPr lang="en-US" sz="1800" dirty="0"/>
              <a:t>Decision Tree (We used 3 Cutoff Criteria: </a:t>
            </a:r>
            <a:r>
              <a:rPr lang="en-US" sz="1800" b="1" i="1" dirty="0" err="1"/>
              <a:t>max_depth</a:t>
            </a:r>
            <a:r>
              <a:rPr lang="en-US" sz="1800" b="1" i="1" dirty="0"/>
              <a:t>, </a:t>
            </a:r>
            <a:r>
              <a:rPr lang="en-IN" sz="1800" b="1" i="1" dirty="0" err="1"/>
              <a:t>min_samples_leaf</a:t>
            </a:r>
            <a:r>
              <a:rPr lang="en-US" sz="1800" b="1" i="1" dirty="0"/>
              <a:t>, </a:t>
            </a:r>
            <a:r>
              <a:rPr lang="en-US" sz="1800" i="1" dirty="0"/>
              <a:t>and </a:t>
            </a:r>
            <a:r>
              <a:rPr lang="en-IN" sz="1800" b="1" i="1" dirty="0" err="1"/>
              <a:t>min_samples_split</a:t>
            </a:r>
            <a:r>
              <a:rPr lang="en-IN" sz="1800" i="1" dirty="0"/>
              <a:t> and their values were kept as 3, 1, 2 respectively</a:t>
            </a:r>
            <a:r>
              <a:rPr lang="en-US" sz="1800" dirty="0"/>
              <a:t>)</a:t>
            </a:r>
            <a:endParaRPr sz="1800" dirty="0"/>
          </a:p>
          <a:p>
            <a:pPr marL="914400" lvl="1" indent="-342900" algn="just" rtl="0">
              <a:lnSpc>
                <a:spcPct val="115000"/>
              </a:lnSpc>
              <a:spcBef>
                <a:spcPts val="0"/>
              </a:spcBef>
              <a:spcAft>
                <a:spcPts val="0"/>
              </a:spcAft>
              <a:buSzPts val="1800"/>
              <a:buChar char="–"/>
            </a:pPr>
            <a:r>
              <a:rPr lang="en-US" sz="1800" dirty="0"/>
              <a:t>Support Vector Machine</a:t>
            </a:r>
            <a:endParaRPr sz="1800" dirty="0"/>
          </a:p>
          <a:p>
            <a:pPr marL="914400" lvl="1" indent="-342900" algn="just" rtl="0">
              <a:lnSpc>
                <a:spcPct val="115000"/>
              </a:lnSpc>
              <a:spcBef>
                <a:spcPts val="0"/>
              </a:spcBef>
              <a:spcAft>
                <a:spcPts val="0"/>
              </a:spcAft>
              <a:buSzPts val="1800"/>
              <a:buChar char="–"/>
            </a:pPr>
            <a:r>
              <a:rPr lang="en-US" sz="1800" dirty="0"/>
              <a:t>Gaussian Naive Bayes</a:t>
            </a: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1079225" y="3001800"/>
            <a:ext cx="7356300" cy="623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Landslide Prediction: Results</a:t>
            </a:r>
            <a:endParaRPr/>
          </a:p>
          <a:p>
            <a:pPr marL="0" lvl="0" indent="0" algn="ctr" rtl="0">
              <a:spcBef>
                <a:spcPts val="0"/>
              </a:spcBef>
              <a:spcAft>
                <a:spcPts val="0"/>
              </a:spcAft>
              <a:buNone/>
            </a:pPr>
            <a:endParaRPr/>
          </a:p>
        </p:txBody>
      </p:sp>
      <p:sp>
        <p:nvSpPr>
          <p:cNvPr id="209" name="Google Shape;209;p28"/>
          <p:cNvSpPr/>
          <p:nvPr/>
        </p:nvSpPr>
        <p:spPr>
          <a:xfrm>
            <a:off x="3467825" y="3625500"/>
            <a:ext cx="2579100" cy="576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Logistic Regression</a:t>
            </a:r>
            <a:endParaRPr/>
          </a:p>
        </p:txBody>
      </p:sp>
      <p:pic>
        <p:nvPicPr>
          <p:cNvPr id="3" name="Picture 2">
            <a:extLst>
              <a:ext uri="{FF2B5EF4-FFF2-40B4-BE49-F238E27FC236}">
                <a16:creationId xmlns:a16="http://schemas.microsoft.com/office/drawing/2014/main" id="{CE1A4B9E-2064-4997-BE99-BCBF1B0E6148}"/>
              </a:ext>
            </a:extLst>
          </p:cNvPr>
          <p:cNvPicPr>
            <a:picLocks noChangeAspect="1"/>
          </p:cNvPicPr>
          <p:nvPr/>
        </p:nvPicPr>
        <p:blipFill>
          <a:blip r:embed="rId3"/>
          <a:stretch>
            <a:fillRect/>
          </a:stretch>
        </p:blipFill>
        <p:spPr>
          <a:xfrm>
            <a:off x="4823928" y="1784479"/>
            <a:ext cx="4609322" cy="3456992"/>
          </a:xfrm>
          <a:prstGeom prst="rect">
            <a:avLst/>
          </a:prstGeom>
        </p:spPr>
      </p:pic>
      <p:sp>
        <p:nvSpPr>
          <p:cNvPr id="12" name="Google Shape;187;p25">
            <a:extLst>
              <a:ext uri="{FF2B5EF4-FFF2-40B4-BE49-F238E27FC236}">
                <a16:creationId xmlns:a16="http://schemas.microsoft.com/office/drawing/2014/main" id="{1EDA6F02-7E13-4D67-B7B3-21BECBB4DD6B}"/>
              </a:ext>
            </a:extLst>
          </p:cNvPr>
          <p:cNvSpPr txBox="1">
            <a:spLocks noGrp="1"/>
          </p:cNvSpPr>
          <p:nvPr>
            <p:ph type="body" idx="1"/>
          </p:nvPr>
        </p:nvSpPr>
        <p:spPr>
          <a:xfrm>
            <a:off x="180650" y="1173975"/>
            <a:ext cx="4904534"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IN" sz="1800" dirty="0"/>
              <a:t>Figure on the right shows the ROC Curve for Logistic Regression Model.</a:t>
            </a:r>
          </a:p>
          <a:p>
            <a:pPr marL="457200" lvl="0" indent="-355600" algn="l" rtl="0">
              <a:lnSpc>
                <a:spcPct val="115000"/>
              </a:lnSpc>
              <a:spcBef>
                <a:spcPts val="480"/>
              </a:spcBef>
              <a:spcAft>
                <a:spcPts val="0"/>
              </a:spcAft>
              <a:buSzPts val="2000"/>
              <a:buChar char="•"/>
            </a:pPr>
            <a:endParaRPr lang="en-IN" sz="1800" dirty="0"/>
          </a:p>
          <a:p>
            <a:pPr marL="457200" lvl="0" indent="-355600" algn="l" rtl="0">
              <a:lnSpc>
                <a:spcPct val="115000"/>
              </a:lnSpc>
              <a:spcBef>
                <a:spcPts val="480"/>
              </a:spcBef>
              <a:spcAft>
                <a:spcPts val="0"/>
              </a:spcAft>
              <a:buSzPts val="2000"/>
              <a:buChar char="•"/>
            </a:pPr>
            <a:r>
              <a:rPr lang="en-IN" sz="1800" dirty="0"/>
              <a:t>From this curve, we can obtain AUC (Area under ROC Curve), which is </a:t>
            </a:r>
            <a:r>
              <a:rPr lang="en-US" sz="1800" dirty="0"/>
              <a:t>a commonly used metric to evaluate the performance of a model. Its value is 0.91</a:t>
            </a:r>
          </a:p>
          <a:p>
            <a:pPr marL="457200" lvl="0" indent="-355600" algn="l" rtl="0">
              <a:lnSpc>
                <a:spcPct val="115000"/>
              </a:lnSpc>
              <a:spcBef>
                <a:spcPts val="480"/>
              </a:spcBef>
              <a:spcAft>
                <a:spcPts val="0"/>
              </a:spcAft>
              <a:buSzPts val="2000"/>
              <a:buChar char="•"/>
            </a:pPr>
            <a:endParaRPr lang="en-US" sz="1800" dirty="0"/>
          </a:p>
          <a:p>
            <a:pPr marL="457200" lvl="0" indent="-355600" algn="l" rtl="0">
              <a:lnSpc>
                <a:spcPct val="115000"/>
              </a:lnSpc>
              <a:spcBef>
                <a:spcPts val="480"/>
              </a:spcBef>
              <a:spcAft>
                <a:spcPts val="0"/>
              </a:spcAft>
              <a:buSzPts val="2000"/>
              <a:buChar char="•"/>
            </a:pPr>
            <a:r>
              <a:rPr lang="en-US" sz="1800" dirty="0"/>
              <a:t>Macro-Average ROC and Micro-Average ROC are generally used in multi-class or imbalanced datasets, hence they are similar to the roc curve of individual classes.</a:t>
            </a:r>
            <a:endParaRPr lang="en-IN" sz="1800" dirty="0"/>
          </a:p>
          <a:p>
            <a:pPr marL="457200" lvl="0" indent="-355600" algn="l" rtl="0">
              <a:lnSpc>
                <a:spcPct val="115000"/>
              </a:lnSpc>
              <a:spcBef>
                <a:spcPts val="480"/>
              </a:spcBef>
              <a:spcAft>
                <a:spcPts val="0"/>
              </a:spcAft>
              <a:buSzPts val="2000"/>
              <a:buChar char="•"/>
            </a:pP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Logistic Regression</a:t>
            </a:r>
            <a:endParaRPr/>
          </a:p>
        </p:txBody>
      </p:sp>
      <p:pic>
        <p:nvPicPr>
          <p:cNvPr id="5" name="Picture 4">
            <a:extLst>
              <a:ext uri="{FF2B5EF4-FFF2-40B4-BE49-F238E27FC236}">
                <a16:creationId xmlns:a16="http://schemas.microsoft.com/office/drawing/2014/main" id="{9EEB0253-C4B9-446E-A6BD-DE860FC7F7E9}"/>
              </a:ext>
            </a:extLst>
          </p:cNvPr>
          <p:cNvPicPr>
            <a:picLocks noChangeAspect="1"/>
          </p:cNvPicPr>
          <p:nvPr/>
        </p:nvPicPr>
        <p:blipFill>
          <a:blip r:embed="rId3"/>
          <a:stretch>
            <a:fillRect/>
          </a:stretch>
        </p:blipFill>
        <p:spPr>
          <a:xfrm>
            <a:off x="4902298" y="1621285"/>
            <a:ext cx="4820574" cy="3615430"/>
          </a:xfrm>
          <a:prstGeom prst="rect">
            <a:avLst/>
          </a:prstGeom>
        </p:spPr>
      </p:pic>
      <p:sp>
        <p:nvSpPr>
          <p:cNvPr id="8" name="Google Shape;187;p25">
            <a:extLst>
              <a:ext uri="{FF2B5EF4-FFF2-40B4-BE49-F238E27FC236}">
                <a16:creationId xmlns:a16="http://schemas.microsoft.com/office/drawing/2014/main" id="{192322AD-8F6D-465C-87FC-0796619CBC56}"/>
              </a:ext>
            </a:extLst>
          </p:cNvPr>
          <p:cNvSpPr txBox="1">
            <a:spLocks noGrp="1"/>
          </p:cNvSpPr>
          <p:nvPr>
            <p:ph type="body" idx="1"/>
          </p:nvPr>
        </p:nvSpPr>
        <p:spPr>
          <a:xfrm>
            <a:off x="180649" y="1173975"/>
            <a:ext cx="5203113"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IN" sz="1800" dirty="0"/>
              <a:t>Figure on the right shows the Confusion Matrix for Logistic Regression Model.</a:t>
            </a:r>
          </a:p>
          <a:p>
            <a:pPr marL="457200" lvl="0" indent="-355600" algn="l" rtl="0">
              <a:lnSpc>
                <a:spcPct val="115000"/>
              </a:lnSpc>
              <a:spcBef>
                <a:spcPts val="480"/>
              </a:spcBef>
              <a:spcAft>
                <a:spcPts val="0"/>
              </a:spcAft>
              <a:buSzPts val="2000"/>
              <a:buChar char="•"/>
            </a:pPr>
            <a:endParaRPr lang="en-IN" sz="1800" dirty="0"/>
          </a:p>
          <a:p>
            <a:pPr marL="457200" lvl="0" indent="-355600" algn="l" rtl="0">
              <a:lnSpc>
                <a:spcPct val="115000"/>
              </a:lnSpc>
              <a:spcBef>
                <a:spcPts val="480"/>
              </a:spcBef>
              <a:spcAft>
                <a:spcPts val="0"/>
              </a:spcAft>
              <a:buSzPts val="2000"/>
              <a:buChar char="•"/>
            </a:pPr>
            <a:r>
              <a:rPr lang="en-IN" sz="1800" dirty="0"/>
              <a:t>From this curve, we can obtain Accuracy Score, which is </a:t>
            </a:r>
            <a:r>
              <a:rPr lang="en-US" sz="1800" dirty="0"/>
              <a:t>the ratio of correct predictions to the total predictions made. Its value is 0.79462</a:t>
            </a:r>
          </a:p>
          <a:p>
            <a:pPr marL="457200" lvl="0" indent="-355600" algn="l" rtl="0">
              <a:lnSpc>
                <a:spcPct val="115000"/>
              </a:lnSpc>
              <a:spcBef>
                <a:spcPts val="480"/>
              </a:spcBef>
              <a:spcAft>
                <a:spcPts val="0"/>
              </a:spcAft>
              <a:buSzPts val="2000"/>
              <a:buChar char="•"/>
            </a:pPr>
            <a:endParaRPr lang="en-US" sz="1800" dirty="0"/>
          </a:p>
          <a:p>
            <a:pPr indent="-355600">
              <a:lnSpc>
                <a:spcPct val="115000"/>
              </a:lnSpc>
              <a:buSzPts val="2000"/>
            </a:pPr>
            <a:r>
              <a:rPr lang="en-US" sz="1800" dirty="0"/>
              <a:t>True Negatives (TN) = 215</a:t>
            </a:r>
          </a:p>
          <a:p>
            <a:pPr indent="-355600">
              <a:lnSpc>
                <a:spcPct val="115000"/>
              </a:lnSpc>
              <a:buSzPts val="2000"/>
            </a:pPr>
            <a:r>
              <a:rPr lang="en-US" sz="1800" dirty="0"/>
              <a:t>False Positives (FP) = 47</a:t>
            </a:r>
          </a:p>
          <a:p>
            <a:pPr indent="-355600">
              <a:lnSpc>
                <a:spcPct val="115000"/>
              </a:lnSpc>
              <a:buSzPts val="2000"/>
            </a:pPr>
            <a:r>
              <a:rPr lang="en-US" sz="1800" dirty="0"/>
              <a:t>False Negatives (FN) = 60</a:t>
            </a:r>
          </a:p>
          <a:p>
            <a:pPr marL="457200" lvl="0" indent="-355600" algn="l" rtl="0">
              <a:lnSpc>
                <a:spcPct val="115000"/>
              </a:lnSpc>
              <a:spcBef>
                <a:spcPts val="480"/>
              </a:spcBef>
              <a:spcAft>
                <a:spcPts val="0"/>
              </a:spcAft>
              <a:buSzPts val="2000"/>
              <a:buChar char="•"/>
            </a:pPr>
            <a:r>
              <a:rPr lang="en-US" sz="1800" dirty="0"/>
              <a:t>True Positives (TP) = 199</a:t>
            </a:r>
          </a:p>
          <a:p>
            <a:pPr marL="457200" lvl="0" indent="-355600" algn="l" rtl="0">
              <a:lnSpc>
                <a:spcPct val="115000"/>
              </a:lnSpc>
              <a:spcBef>
                <a:spcPts val="480"/>
              </a:spcBef>
              <a:spcAft>
                <a:spcPts val="0"/>
              </a:spcAft>
              <a:buSzPts val="2000"/>
              <a:buChar char="•"/>
            </a:pPr>
            <a:endParaRPr sz="1800" dirty="0"/>
          </a:p>
        </p:txBody>
      </p:sp>
    </p:spTree>
    <p:extLst>
      <p:ext uri="{BB962C8B-B14F-4D97-AF65-F5344CB8AC3E}">
        <p14:creationId xmlns:p14="http://schemas.microsoft.com/office/powerpoint/2010/main" val="265012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80654" y="202990"/>
            <a:ext cx="7042080" cy="5545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Outline</a:t>
            </a:r>
            <a:endParaRPr/>
          </a:p>
        </p:txBody>
      </p:sp>
      <p:sp>
        <p:nvSpPr>
          <p:cNvPr id="106" name="Google Shape;106;p14"/>
          <p:cNvSpPr txBox="1">
            <a:spLocks noGrp="1"/>
          </p:cNvSpPr>
          <p:nvPr>
            <p:ph type="body" idx="1"/>
          </p:nvPr>
        </p:nvSpPr>
        <p:spPr>
          <a:xfrm>
            <a:off x="180653" y="1173984"/>
            <a:ext cx="8768137" cy="5223272"/>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US" sz="2000" dirty="0"/>
              <a:t>Introduction</a:t>
            </a:r>
            <a:endParaRPr sz="2000" dirty="0"/>
          </a:p>
          <a:p>
            <a:pPr marL="457200" lvl="0" indent="-355600" algn="l" rtl="0">
              <a:lnSpc>
                <a:spcPct val="115000"/>
              </a:lnSpc>
              <a:spcBef>
                <a:spcPts val="1000"/>
              </a:spcBef>
              <a:spcAft>
                <a:spcPts val="0"/>
              </a:spcAft>
              <a:buSzPts val="2000"/>
              <a:buChar char="•"/>
            </a:pPr>
            <a:r>
              <a:rPr lang="en-US" sz="2000" dirty="0"/>
              <a:t>Problem Statements and Objectives</a:t>
            </a:r>
            <a:endParaRPr sz="2000" dirty="0"/>
          </a:p>
          <a:p>
            <a:pPr marL="914400" lvl="1" indent="-342900" algn="l" rtl="0">
              <a:lnSpc>
                <a:spcPct val="115000"/>
              </a:lnSpc>
              <a:spcBef>
                <a:spcPts val="1000"/>
              </a:spcBef>
              <a:spcAft>
                <a:spcPts val="0"/>
              </a:spcAft>
              <a:buSzPts val="1800"/>
              <a:buChar char="➢"/>
            </a:pPr>
            <a:r>
              <a:rPr lang="en-US" sz="1800" dirty="0"/>
              <a:t>Rainfall-Induced Landslide Prediction</a:t>
            </a:r>
            <a:endParaRPr sz="1800" dirty="0"/>
          </a:p>
          <a:p>
            <a:pPr marL="914400" lvl="1" indent="-342900" algn="l" rtl="0">
              <a:lnSpc>
                <a:spcPct val="115000"/>
              </a:lnSpc>
              <a:spcBef>
                <a:spcPts val="480"/>
              </a:spcBef>
              <a:spcAft>
                <a:spcPts val="0"/>
              </a:spcAft>
              <a:buSzPts val="1800"/>
              <a:buChar char="➢"/>
            </a:pPr>
            <a:r>
              <a:rPr lang="en-US" sz="1800" dirty="0"/>
              <a:t>Gender-Based Twitter Analysis of </a:t>
            </a:r>
            <a:r>
              <a:rPr lang="en-US" sz="1800" dirty="0" err="1"/>
              <a:t>Joshimath</a:t>
            </a:r>
            <a:r>
              <a:rPr lang="en-US" sz="1800" dirty="0"/>
              <a:t> Crisis</a:t>
            </a:r>
            <a:endParaRPr sz="2000" dirty="0"/>
          </a:p>
          <a:p>
            <a:pPr marL="457200" lvl="0" indent="-355600" algn="l" rtl="0">
              <a:lnSpc>
                <a:spcPct val="115000"/>
              </a:lnSpc>
              <a:spcBef>
                <a:spcPts val="480"/>
              </a:spcBef>
              <a:spcAft>
                <a:spcPts val="0"/>
              </a:spcAft>
              <a:buSzPts val="2000"/>
              <a:buChar char="•"/>
            </a:pPr>
            <a:r>
              <a:rPr lang="en-US" sz="2000" dirty="0"/>
              <a:t>Landslide Prediction</a:t>
            </a:r>
            <a:endParaRPr sz="2000" dirty="0"/>
          </a:p>
          <a:p>
            <a:pPr marL="914400" lvl="1" indent="-342900" algn="l" rtl="0">
              <a:lnSpc>
                <a:spcPct val="115000"/>
              </a:lnSpc>
              <a:spcBef>
                <a:spcPts val="1000"/>
              </a:spcBef>
              <a:spcAft>
                <a:spcPts val="0"/>
              </a:spcAft>
              <a:buSzPts val="1800"/>
              <a:buChar char="➢"/>
            </a:pPr>
            <a:r>
              <a:rPr lang="en-US" sz="1800" dirty="0"/>
              <a:t>Methodology</a:t>
            </a:r>
            <a:endParaRPr sz="1800" dirty="0"/>
          </a:p>
          <a:p>
            <a:pPr marL="1371600" lvl="2" indent="-342900" algn="l" rtl="0">
              <a:lnSpc>
                <a:spcPct val="115000"/>
              </a:lnSpc>
              <a:spcBef>
                <a:spcPts val="1000"/>
              </a:spcBef>
              <a:spcAft>
                <a:spcPts val="0"/>
              </a:spcAft>
              <a:buSzPts val="1800"/>
              <a:buChar char="•"/>
            </a:pPr>
            <a:r>
              <a:rPr lang="en-US" sz="1600" dirty="0"/>
              <a:t>Dataset Preparation</a:t>
            </a:r>
            <a:endParaRPr sz="1600" dirty="0"/>
          </a:p>
          <a:p>
            <a:pPr marL="1371600" lvl="2" indent="-342900" algn="l" rtl="0">
              <a:lnSpc>
                <a:spcPct val="115000"/>
              </a:lnSpc>
              <a:spcBef>
                <a:spcPts val="480"/>
              </a:spcBef>
              <a:spcAft>
                <a:spcPts val="0"/>
              </a:spcAft>
              <a:buSzPts val="1800"/>
              <a:buChar char="•"/>
            </a:pPr>
            <a:r>
              <a:rPr lang="en-US" sz="1600" dirty="0"/>
              <a:t>Applying Machine Learning Techniques</a:t>
            </a:r>
            <a:endParaRPr sz="1600" dirty="0"/>
          </a:p>
          <a:p>
            <a:pPr marL="914400" lvl="1" indent="-342900" algn="l" rtl="0">
              <a:lnSpc>
                <a:spcPct val="115000"/>
              </a:lnSpc>
              <a:spcBef>
                <a:spcPts val="480"/>
              </a:spcBef>
              <a:spcAft>
                <a:spcPts val="0"/>
              </a:spcAft>
              <a:buSzPts val="1800"/>
              <a:buChar char="➢"/>
            </a:pPr>
            <a:r>
              <a:rPr lang="en-US" sz="1800" dirty="0"/>
              <a:t>Results</a:t>
            </a:r>
            <a:endParaRPr sz="1800" dirty="0"/>
          </a:p>
          <a:p>
            <a:pPr marL="1371600" lvl="2" indent="-342900" algn="l" rtl="0">
              <a:lnSpc>
                <a:spcPct val="115000"/>
              </a:lnSpc>
              <a:spcBef>
                <a:spcPts val="1000"/>
              </a:spcBef>
              <a:spcAft>
                <a:spcPts val="0"/>
              </a:spcAft>
              <a:buSzPts val="1800"/>
              <a:buChar char="•"/>
            </a:pPr>
            <a:r>
              <a:rPr lang="en-US" sz="1600" dirty="0"/>
              <a:t>Comparing Accuracy of Applied Machine Learning Techniques</a:t>
            </a:r>
            <a:endParaRPr sz="1600" dirty="0"/>
          </a:p>
          <a:p>
            <a:pPr marL="1371600" lvl="2" indent="-342900" algn="l" rtl="0">
              <a:lnSpc>
                <a:spcPct val="115000"/>
              </a:lnSpc>
              <a:spcBef>
                <a:spcPts val="1000"/>
              </a:spcBef>
              <a:spcAft>
                <a:spcPts val="0"/>
              </a:spcAft>
              <a:buSzPts val="1800"/>
              <a:buChar char="•"/>
            </a:pPr>
            <a:r>
              <a:rPr lang="en-US" sz="1600" dirty="0"/>
              <a:t>Landslide Visualization using OpenStreetMap</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Decision Tree</a:t>
            </a:r>
            <a:endParaRPr/>
          </a:p>
        </p:txBody>
      </p:sp>
      <p:sp>
        <p:nvSpPr>
          <p:cNvPr id="11" name="Google Shape;187;p25">
            <a:extLst>
              <a:ext uri="{FF2B5EF4-FFF2-40B4-BE49-F238E27FC236}">
                <a16:creationId xmlns:a16="http://schemas.microsoft.com/office/drawing/2014/main" id="{788C82D5-2E1E-43A0-B6DC-A1D9EBDB2721}"/>
              </a:ext>
            </a:extLst>
          </p:cNvPr>
          <p:cNvSpPr txBox="1">
            <a:spLocks noGrp="1"/>
          </p:cNvSpPr>
          <p:nvPr>
            <p:ph type="body" idx="1"/>
          </p:nvPr>
        </p:nvSpPr>
        <p:spPr>
          <a:xfrm>
            <a:off x="180650" y="1173975"/>
            <a:ext cx="4904534"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IN" sz="1800" dirty="0"/>
              <a:t>Figure on the right shows the ROC Curve for Decision Tree Classifier.</a:t>
            </a:r>
          </a:p>
          <a:p>
            <a:pPr marL="457200" lvl="0" indent="-355600" algn="l" rtl="0">
              <a:lnSpc>
                <a:spcPct val="115000"/>
              </a:lnSpc>
              <a:spcBef>
                <a:spcPts val="480"/>
              </a:spcBef>
              <a:spcAft>
                <a:spcPts val="0"/>
              </a:spcAft>
              <a:buSzPts val="2000"/>
              <a:buChar char="•"/>
            </a:pPr>
            <a:endParaRPr lang="en-IN" sz="1800" dirty="0"/>
          </a:p>
          <a:p>
            <a:pPr marL="457200" lvl="0" indent="-355600" algn="l" rtl="0">
              <a:lnSpc>
                <a:spcPct val="115000"/>
              </a:lnSpc>
              <a:spcBef>
                <a:spcPts val="480"/>
              </a:spcBef>
              <a:spcAft>
                <a:spcPts val="0"/>
              </a:spcAft>
              <a:buSzPts val="2000"/>
              <a:buChar char="•"/>
            </a:pPr>
            <a:r>
              <a:rPr lang="en-IN" sz="1800" dirty="0"/>
              <a:t>From this curve, we can obtain AUC (Area under ROC Curve), which is </a:t>
            </a:r>
            <a:r>
              <a:rPr lang="en-US" sz="1800" dirty="0"/>
              <a:t>a commonly used metric to evaluate the performance of a model. Its value is 0.91</a:t>
            </a:r>
          </a:p>
          <a:p>
            <a:pPr marL="457200" lvl="0" indent="-355600" algn="l" rtl="0">
              <a:lnSpc>
                <a:spcPct val="115000"/>
              </a:lnSpc>
              <a:spcBef>
                <a:spcPts val="480"/>
              </a:spcBef>
              <a:spcAft>
                <a:spcPts val="0"/>
              </a:spcAft>
              <a:buSzPts val="2000"/>
              <a:buChar char="•"/>
            </a:pPr>
            <a:endParaRPr lang="en-US" sz="1800" dirty="0"/>
          </a:p>
          <a:p>
            <a:pPr marL="457200" lvl="0" indent="-355600" algn="l" rtl="0">
              <a:lnSpc>
                <a:spcPct val="115000"/>
              </a:lnSpc>
              <a:spcBef>
                <a:spcPts val="480"/>
              </a:spcBef>
              <a:spcAft>
                <a:spcPts val="0"/>
              </a:spcAft>
              <a:buSzPts val="2000"/>
              <a:buChar char="•"/>
            </a:pPr>
            <a:r>
              <a:rPr lang="en-US" sz="1800" dirty="0"/>
              <a:t>Macro-Average ROC and Micro-Average ROC are generally used in multi-class or imbalanced datasets, hence they are similar to the roc curve of individual classes.</a:t>
            </a:r>
            <a:endParaRPr lang="en-IN" sz="1800" dirty="0"/>
          </a:p>
          <a:p>
            <a:pPr marL="457200" lvl="0" indent="-355600" algn="l" rtl="0">
              <a:lnSpc>
                <a:spcPct val="115000"/>
              </a:lnSpc>
              <a:spcBef>
                <a:spcPts val="480"/>
              </a:spcBef>
              <a:spcAft>
                <a:spcPts val="0"/>
              </a:spcAft>
              <a:buSzPts val="2000"/>
              <a:buChar char="•"/>
            </a:pPr>
            <a:endParaRPr sz="1800" dirty="0"/>
          </a:p>
        </p:txBody>
      </p:sp>
      <p:pic>
        <p:nvPicPr>
          <p:cNvPr id="12" name="Picture 11">
            <a:extLst>
              <a:ext uri="{FF2B5EF4-FFF2-40B4-BE49-F238E27FC236}">
                <a16:creationId xmlns:a16="http://schemas.microsoft.com/office/drawing/2014/main" id="{C4FAC0CD-4CD0-4464-BAA8-BE3139425C04}"/>
              </a:ext>
            </a:extLst>
          </p:cNvPr>
          <p:cNvPicPr>
            <a:picLocks noChangeAspect="1"/>
          </p:cNvPicPr>
          <p:nvPr/>
        </p:nvPicPr>
        <p:blipFill>
          <a:blip r:embed="rId3"/>
          <a:stretch>
            <a:fillRect/>
          </a:stretch>
        </p:blipFill>
        <p:spPr>
          <a:xfrm>
            <a:off x="4831415" y="1692815"/>
            <a:ext cx="4629826" cy="34723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Decision Tree</a:t>
            </a:r>
            <a:endParaRPr/>
          </a:p>
        </p:txBody>
      </p:sp>
      <p:sp>
        <p:nvSpPr>
          <p:cNvPr id="4" name="Google Shape;187;p25">
            <a:extLst>
              <a:ext uri="{FF2B5EF4-FFF2-40B4-BE49-F238E27FC236}">
                <a16:creationId xmlns:a16="http://schemas.microsoft.com/office/drawing/2014/main" id="{208412DE-C9F8-4679-BCE2-61B598683DAB}"/>
              </a:ext>
            </a:extLst>
          </p:cNvPr>
          <p:cNvSpPr txBox="1">
            <a:spLocks noGrp="1"/>
          </p:cNvSpPr>
          <p:nvPr>
            <p:ph type="body" idx="1"/>
          </p:nvPr>
        </p:nvSpPr>
        <p:spPr>
          <a:xfrm>
            <a:off x="180649" y="1173975"/>
            <a:ext cx="5203113"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IN" sz="1800" dirty="0"/>
              <a:t>Figure on the right shows the Confusion Matrix for Decision Tree Classifier.</a:t>
            </a:r>
          </a:p>
          <a:p>
            <a:pPr marL="101600" lvl="0" indent="0" algn="l" rtl="0">
              <a:lnSpc>
                <a:spcPct val="115000"/>
              </a:lnSpc>
              <a:spcBef>
                <a:spcPts val="480"/>
              </a:spcBef>
              <a:spcAft>
                <a:spcPts val="0"/>
              </a:spcAft>
              <a:buSzPts val="2000"/>
              <a:buNone/>
            </a:pPr>
            <a:endParaRPr lang="en-IN" sz="1800" dirty="0"/>
          </a:p>
          <a:p>
            <a:pPr marL="457200" lvl="0" indent="-355600" algn="l" rtl="0">
              <a:lnSpc>
                <a:spcPct val="115000"/>
              </a:lnSpc>
              <a:spcBef>
                <a:spcPts val="480"/>
              </a:spcBef>
              <a:spcAft>
                <a:spcPts val="0"/>
              </a:spcAft>
              <a:buSzPts val="2000"/>
              <a:buChar char="•"/>
            </a:pPr>
            <a:r>
              <a:rPr lang="en-IN" sz="1800" dirty="0"/>
              <a:t>From this curve, we can obtain Accuracy Score, which is </a:t>
            </a:r>
            <a:r>
              <a:rPr lang="en-US" sz="1800" dirty="0"/>
              <a:t>the ratio of correct predictions to the total predictions made. Its value is 0.85604</a:t>
            </a:r>
          </a:p>
          <a:p>
            <a:pPr marL="457200" lvl="0" indent="-355600" algn="l" rtl="0">
              <a:lnSpc>
                <a:spcPct val="115000"/>
              </a:lnSpc>
              <a:spcBef>
                <a:spcPts val="480"/>
              </a:spcBef>
              <a:spcAft>
                <a:spcPts val="0"/>
              </a:spcAft>
              <a:buSzPts val="2000"/>
              <a:buChar char="•"/>
            </a:pPr>
            <a:endParaRPr lang="en-US" sz="1800" dirty="0"/>
          </a:p>
          <a:p>
            <a:pPr indent="-355600">
              <a:lnSpc>
                <a:spcPct val="115000"/>
              </a:lnSpc>
              <a:buSzPts val="2000"/>
            </a:pPr>
            <a:r>
              <a:rPr lang="en-US" sz="1800" dirty="0"/>
              <a:t>True Negatives (TN) = 240</a:t>
            </a:r>
          </a:p>
          <a:p>
            <a:pPr indent="-355600">
              <a:lnSpc>
                <a:spcPct val="115000"/>
              </a:lnSpc>
              <a:buSzPts val="2000"/>
            </a:pPr>
            <a:r>
              <a:rPr lang="en-US" sz="1800" dirty="0"/>
              <a:t>False Positives (FP) = 22</a:t>
            </a:r>
          </a:p>
          <a:p>
            <a:pPr indent="-355600">
              <a:lnSpc>
                <a:spcPct val="115000"/>
              </a:lnSpc>
              <a:buSzPts val="2000"/>
            </a:pPr>
            <a:r>
              <a:rPr lang="en-US" sz="1800" dirty="0"/>
              <a:t>False Negatives (FN) = 53</a:t>
            </a:r>
          </a:p>
          <a:p>
            <a:pPr marL="457200" lvl="0" indent="-355600" algn="l" rtl="0">
              <a:lnSpc>
                <a:spcPct val="115000"/>
              </a:lnSpc>
              <a:spcBef>
                <a:spcPts val="480"/>
              </a:spcBef>
              <a:spcAft>
                <a:spcPts val="0"/>
              </a:spcAft>
              <a:buSzPts val="2000"/>
              <a:buChar char="•"/>
            </a:pPr>
            <a:r>
              <a:rPr lang="en-US" sz="1800" dirty="0"/>
              <a:t>True Positives (TP) = 206</a:t>
            </a:r>
          </a:p>
          <a:p>
            <a:pPr marL="457200" lvl="0" indent="-355600" algn="l" rtl="0">
              <a:lnSpc>
                <a:spcPct val="115000"/>
              </a:lnSpc>
              <a:spcBef>
                <a:spcPts val="480"/>
              </a:spcBef>
              <a:spcAft>
                <a:spcPts val="0"/>
              </a:spcAft>
              <a:buSzPts val="2000"/>
              <a:buChar char="•"/>
            </a:pPr>
            <a:endParaRPr sz="1800" dirty="0"/>
          </a:p>
        </p:txBody>
      </p:sp>
      <p:pic>
        <p:nvPicPr>
          <p:cNvPr id="7" name="Picture 6">
            <a:extLst>
              <a:ext uri="{FF2B5EF4-FFF2-40B4-BE49-F238E27FC236}">
                <a16:creationId xmlns:a16="http://schemas.microsoft.com/office/drawing/2014/main" id="{4912333B-016E-477C-87FF-23E5D9489362}"/>
              </a:ext>
            </a:extLst>
          </p:cNvPr>
          <p:cNvPicPr>
            <a:picLocks noChangeAspect="1"/>
          </p:cNvPicPr>
          <p:nvPr/>
        </p:nvPicPr>
        <p:blipFill>
          <a:blip r:embed="rId3"/>
          <a:stretch>
            <a:fillRect/>
          </a:stretch>
        </p:blipFill>
        <p:spPr>
          <a:xfrm>
            <a:off x="5149252" y="1648250"/>
            <a:ext cx="4458171" cy="3343628"/>
          </a:xfrm>
          <a:prstGeom prst="rect">
            <a:avLst/>
          </a:prstGeom>
        </p:spPr>
      </p:pic>
    </p:spTree>
    <p:extLst>
      <p:ext uri="{BB962C8B-B14F-4D97-AF65-F5344CB8AC3E}">
        <p14:creationId xmlns:p14="http://schemas.microsoft.com/office/powerpoint/2010/main" val="9569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Support Vector Machine (SVM)</a:t>
            </a:r>
            <a:endParaRPr/>
          </a:p>
        </p:txBody>
      </p:sp>
      <p:sp>
        <p:nvSpPr>
          <p:cNvPr id="9" name="Google Shape;187;p25">
            <a:extLst>
              <a:ext uri="{FF2B5EF4-FFF2-40B4-BE49-F238E27FC236}">
                <a16:creationId xmlns:a16="http://schemas.microsoft.com/office/drawing/2014/main" id="{C42F1852-6E98-4A88-86AF-7030D04CFFBF}"/>
              </a:ext>
            </a:extLst>
          </p:cNvPr>
          <p:cNvSpPr txBox="1">
            <a:spLocks noGrp="1"/>
          </p:cNvSpPr>
          <p:nvPr>
            <p:ph type="body" idx="1"/>
          </p:nvPr>
        </p:nvSpPr>
        <p:spPr>
          <a:xfrm>
            <a:off x="180650" y="1173975"/>
            <a:ext cx="4904534"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IN" sz="1800" dirty="0"/>
              <a:t>Figure on the right shows the ROC Curve for Support Vector Machine Model.</a:t>
            </a:r>
          </a:p>
          <a:p>
            <a:pPr marL="457200" lvl="0" indent="-355600" algn="l" rtl="0">
              <a:lnSpc>
                <a:spcPct val="115000"/>
              </a:lnSpc>
              <a:spcBef>
                <a:spcPts val="480"/>
              </a:spcBef>
              <a:spcAft>
                <a:spcPts val="0"/>
              </a:spcAft>
              <a:buSzPts val="2000"/>
              <a:buChar char="•"/>
            </a:pPr>
            <a:endParaRPr lang="en-IN" sz="1800" dirty="0"/>
          </a:p>
          <a:p>
            <a:pPr marL="457200" lvl="0" indent="-355600" algn="l" rtl="0">
              <a:lnSpc>
                <a:spcPct val="115000"/>
              </a:lnSpc>
              <a:spcBef>
                <a:spcPts val="480"/>
              </a:spcBef>
              <a:spcAft>
                <a:spcPts val="0"/>
              </a:spcAft>
              <a:buSzPts val="2000"/>
              <a:buChar char="•"/>
            </a:pPr>
            <a:r>
              <a:rPr lang="en-IN" sz="1800" dirty="0"/>
              <a:t>From this curve, we can obtain AUC (Area under ROC Curve), which is </a:t>
            </a:r>
            <a:r>
              <a:rPr lang="en-US" sz="1800" dirty="0"/>
              <a:t>a commonly used metric to evaluate the performance of a model. Its value is 0.91</a:t>
            </a:r>
          </a:p>
          <a:p>
            <a:pPr marL="457200" lvl="0" indent="-355600" algn="l" rtl="0">
              <a:lnSpc>
                <a:spcPct val="115000"/>
              </a:lnSpc>
              <a:spcBef>
                <a:spcPts val="480"/>
              </a:spcBef>
              <a:spcAft>
                <a:spcPts val="0"/>
              </a:spcAft>
              <a:buSzPts val="2000"/>
              <a:buChar char="•"/>
            </a:pPr>
            <a:endParaRPr lang="en-US" sz="1800" dirty="0"/>
          </a:p>
          <a:p>
            <a:pPr marL="457200" lvl="0" indent="-355600" algn="l" rtl="0">
              <a:lnSpc>
                <a:spcPct val="115000"/>
              </a:lnSpc>
              <a:spcBef>
                <a:spcPts val="480"/>
              </a:spcBef>
              <a:spcAft>
                <a:spcPts val="0"/>
              </a:spcAft>
              <a:buSzPts val="2000"/>
              <a:buChar char="•"/>
            </a:pPr>
            <a:r>
              <a:rPr lang="en-US" sz="1800" dirty="0"/>
              <a:t>Macro-Average ROC and Micro-Average ROC are generally used in multi-class or imbalanced datasets, hence they are similar to the roc curve of individual classes.</a:t>
            </a:r>
            <a:endParaRPr lang="en-IN" sz="1800" dirty="0"/>
          </a:p>
          <a:p>
            <a:pPr marL="457200" lvl="0" indent="-355600" algn="l" rtl="0">
              <a:lnSpc>
                <a:spcPct val="115000"/>
              </a:lnSpc>
              <a:spcBef>
                <a:spcPts val="480"/>
              </a:spcBef>
              <a:spcAft>
                <a:spcPts val="0"/>
              </a:spcAft>
              <a:buSzPts val="2000"/>
              <a:buChar char="•"/>
            </a:pPr>
            <a:endParaRPr sz="1800" dirty="0"/>
          </a:p>
        </p:txBody>
      </p:sp>
      <p:pic>
        <p:nvPicPr>
          <p:cNvPr id="10" name="Picture 9">
            <a:extLst>
              <a:ext uri="{FF2B5EF4-FFF2-40B4-BE49-F238E27FC236}">
                <a16:creationId xmlns:a16="http://schemas.microsoft.com/office/drawing/2014/main" id="{9AF5A168-E9BC-4E0B-B325-E30D7ED8D12F}"/>
              </a:ext>
            </a:extLst>
          </p:cNvPr>
          <p:cNvPicPr>
            <a:picLocks noChangeAspect="1"/>
          </p:cNvPicPr>
          <p:nvPr/>
        </p:nvPicPr>
        <p:blipFill>
          <a:blip r:embed="rId3"/>
          <a:stretch>
            <a:fillRect/>
          </a:stretch>
        </p:blipFill>
        <p:spPr>
          <a:xfrm>
            <a:off x="4879723" y="1812257"/>
            <a:ext cx="4536972" cy="34027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Support Vector Machine (SVM)</a:t>
            </a:r>
            <a:endParaRPr/>
          </a:p>
        </p:txBody>
      </p:sp>
      <p:sp>
        <p:nvSpPr>
          <p:cNvPr id="4" name="Google Shape;187;p25">
            <a:extLst>
              <a:ext uri="{FF2B5EF4-FFF2-40B4-BE49-F238E27FC236}">
                <a16:creationId xmlns:a16="http://schemas.microsoft.com/office/drawing/2014/main" id="{A7D1BECE-A042-477C-9C80-B76BDAD0490F}"/>
              </a:ext>
            </a:extLst>
          </p:cNvPr>
          <p:cNvSpPr txBox="1">
            <a:spLocks noGrp="1"/>
          </p:cNvSpPr>
          <p:nvPr>
            <p:ph type="body" idx="1"/>
          </p:nvPr>
        </p:nvSpPr>
        <p:spPr>
          <a:xfrm>
            <a:off x="180649" y="1173975"/>
            <a:ext cx="5203113"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IN" sz="1800" dirty="0"/>
              <a:t>Figure on the right shows the Confusion Matrix for Support Vector Machine Model.</a:t>
            </a:r>
          </a:p>
          <a:p>
            <a:pPr marL="457200" lvl="0" indent="-355600" algn="l" rtl="0">
              <a:lnSpc>
                <a:spcPct val="115000"/>
              </a:lnSpc>
              <a:spcBef>
                <a:spcPts val="480"/>
              </a:spcBef>
              <a:spcAft>
                <a:spcPts val="0"/>
              </a:spcAft>
              <a:buSzPts val="2000"/>
              <a:buChar char="•"/>
            </a:pPr>
            <a:endParaRPr lang="en-IN" sz="1800" dirty="0"/>
          </a:p>
          <a:p>
            <a:pPr marL="457200" lvl="0" indent="-355600" algn="l" rtl="0">
              <a:lnSpc>
                <a:spcPct val="115000"/>
              </a:lnSpc>
              <a:spcBef>
                <a:spcPts val="480"/>
              </a:spcBef>
              <a:spcAft>
                <a:spcPts val="0"/>
              </a:spcAft>
              <a:buSzPts val="2000"/>
              <a:buChar char="•"/>
            </a:pPr>
            <a:r>
              <a:rPr lang="en-IN" sz="1800" dirty="0"/>
              <a:t>From this curve, we can obtain Accuracy Score, which is </a:t>
            </a:r>
            <a:r>
              <a:rPr lang="en-US" sz="1800" dirty="0"/>
              <a:t>the ratio of correct predictions to the total predictions made. Its value is 0.82725</a:t>
            </a:r>
          </a:p>
          <a:p>
            <a:pPr marL="457200" lvl="0" indent="-355600" algn="l" rtl="0">
              <a:lnSpc>
                <a:spcPct val="115000"/>
              </a:lnSpc>
              <a:spcBef>
                <a:spcPts val="480"/>
              </a:spcBef>
              <a:spcAft>
                <a:spcPts val="0"/>
              </a:spcAft>
              <a:buSzPts val="2000"/>
              <a:buChar char="•"/>
            </a:pPr>
            <a:endParaRPr lang="en-US" sz="1800" dirty="0"/>
          </a:p>
          <a:p>
            <a:pPr indent="-355600">
              <a:lnSpc>
                <a:spcPct val="115000"/>
              </a:lnSpc>
              <a:buSzPts val="2000"/>
            </a:pPr>
            <a:r>
              <a:rPr lang="en-US" sz="1800" dirty="0"/>
              <a:t>True Negatives (TN) = 239</a:t>
            </a:r>
          </a:p>
          <a:p>
            <a:pPr indent="-355600">
              <a:lnSpc>
                <a:spcPct val="115000"/>
              </a:lnSpc>
              <a:buSzPts val="2000"/>
            </a:pPr>
            <a:r>
              <a:rPr lang="en-US" sz="1800" dirty="0"/>
              <a:t>False Positives (FP) = 23</a:t>
            </a:r>
          </a:p>
          <a:p>
            <a:pPr indent="-355600">
              <a:lnSpc>
                <a:spcPct val="115000"/>
              </a:lnSpc>
              <a:buSzPts val="2000"/>
            </a:pPr>
            <a:r>
              <a:rPr lang="en-US" sz="1800" dirty="0"/>
              <a:t>False Negatives (FN) = 67</a:t>
            </a:r>
          </a:p>
          <a:p>
            <a:pPr marL="457200" lvl="0" indent="-355600" algn="l" rtl="0">
              <a:lnSpc>
                <a:spcPct val="115000"/>
              </a:lnSpc>
              <a:spcBef>
                <a:spcPts val="480"/>
              </a:spcBef>
              <a:spcAft>
                <a:spcPts val="0"/>
              </a:spcAft>
              <a:buSzPts val="2000"/>
              <a:buChar char="•"/>
            </a:pPr>
            <a:r>
              <a:rPr lang="en-US" sz="1800" dirty="0"/>
              <a:t>True Positives (TP) = 192</a:t>
            </a:r>
          </a:p>
          <a:p>
            <a:pPr marL="457200" lvl="0" indent="-355600" algn="l" rtl="0">
              <a:lnSpc>
                <a:spcPct val="115000"/>
              </a:lnSpc>
              <a:spcBef>
                <a:spcPts val="480"/>
              </a:spcBef>
              <a:spcAft>
                <a:spcPts val="0"/>
              </a:spcAft>
              <a:buSzPts val="2000"/>
              <a:buChar char="•"/>
            </a:pPr>
            <a:endParaRPr sz="1800" dirty="0"/>
          </a:p>
        </p:txBody>
      </p:sp>
      <p:pic>
        <p:nvPicPr>
          <p:cNvPr id="7" name="Picture 6">
            <a:extLst>
              <a:ext uri="{FF2B5EF4-FFF2-40B4-BE49-F238E27FC236}">
                <a16:creationId xmlns:a16="http://schemas.microsoft.com/office/drawing/2014/main" id="{C34599CF-A4D9-4CA6-A660-FB7F8BC3A873}"/>
              </a:ext>
            </a:extLst>
          </p:cNvPr>
          <p:cNvPicPr>
            <a:picLocks noChangeAspect="1"/>
          </p:cNvPicPr>
          <p:nvPr/>
        </p:nvPicPr>
        <p:blipFill>
          <a:blip r:embed="rId3"/>
          <a:stretch>
            <a:fillRect/>
          </a:stretch>
        </p:blipFill>
        <p:spPr>
          <a:xfrm>
            <a:off x="5143990" y="1850256"/>
            <a:ext cx="4400321" cy="3300241"/>
          </a:xfrm>
          <a:prstGeom prst="rect">
            <a:avLst/>
          </a:prstGeom>
        </p:spPr>
      </p:pic>
    </p:spTree>
    <p:extLst>
      <p:ext uri="{BB962C8B-B14F-4D97-AF65-F5344CB8AC3E}">
        <p14:creationId xmlns:p14="http://schemas.microsoft.com/office/powerpoint/2010/main" val="4194471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Gaussian Naive Bayes</a:t>
            </a:r>
            <a:endParaRPr dirty="0"/>
          </a:p>
        </p:txBody>
      </p:sp>
      <p:sp>
        <p:nvSpPr>
          <p:cNvPr id="9" name="Google Shape;187;p25">
            <a:extLst>
              <a:ext uri="{FF2B5EF4-FFF2-40B4-BE49-F238E27FC236}">
                <a16:creationId xmlns:a16="http://schemas.microsoft.com/office/drawing/2014/main" id="{3F6888E5-4067-4344-9D8E-61A0E1248055}"/>
              </a:ext>
            </a:extLst>
          </p:cNvPr>
          <p:cNvSpPr txBox="1">
            <a:spLocks noGrp="1"/>
          </p:cNvSpPr>
          <p:nvPr>
            <p:ph type="body" idx="1"/>
          </p:nvPr>
        </p:nvSpPr>
        <p:spPr>
          <a:xfrm>
            <a:off x="180650" y="1173975"/>
            <a:ext cx="4904534"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IN" sz="1800" dirty="0"/>
              <a:t>Figure on the right shows the ROC Curve for Gaussian Naive Bayes Model.</a:t>
            </a:r>
          </a:p>
          <a:p>
            <a:pPr marL="457200" lvl="0" indent="-355600" algn="l" rtl="0">
              <a:lnSpc>
                <a:spcPct val="115000"/>
              </a:lnSpc>
              <a:spcBef>
                <a:spcPts val="480"/>
              </a:spcBef>
              <a:spcAft>
                <a:spcPts val="0"/>
              </a:spcAft>
              <a:buSzPts val="2000"/>
              <a:buChar char="•"/>
            </a:pPr>
            <a:endParaRPr lang="en-IN" sz="1800" dirty="0"/>
          </a:p>
          <a:p>
            <a:pPr marL="457200" lvl="0" indent="-355600" algn="l" rtl="0">
              <a:lnSpc>
                <a:spcPct val="115000"/>
              </a:lnSpc>
              <a:spcBef>
                <a:spcPts val="480"/>
              </a:spcBef>
              <a:spcAft>
                <a:spcPts val="0"/>
              </a:spcAft>
              <a:buSzPts val="2000"/>
              <a:buChar char="•"/>
            </a:pPr>
            <a:r>
              <a:rPr lang="en-IN" sz="1800" dirty="0"/>
              <a:t>From this curve, we can obtain AUC (Area under ROC Curve), which is </a:t>
            </a:r>
            <a:r>
              <a:rPr lang="en-US" sz="1800" dirty="0"/>
              <a:t>a commonly used metric to evaluate the performance of a model. Its value is 0.89</a:t>
            </a:r>
          </a:p>
          <a:p>
            <a:pPr marL="457200" lvl="0" indent="-355600" algn="l" rtl="0">
              <a:lnSpc>
                <a:spcPct val="115000"/>
              </a:lnSpc>
              <a:spcBef>
                <a:spcPts val="480"/>
              </a:spcBef>
              <a:spcAft>
                <a:spcPts val="0"/>
              </a:spcAft>
              <a:buSzPts val="2000"/>
              <a:buChar char="•"/>
            </a:pPr>
            <a:endParaRPr lang="en-US" sz="1800" dirty="0"/>
          </a:p>
          <a:p>
            <a:pPr marL="457200" lvl="0" indent="-355600" algn="l" rtl="0">
              <a:lnSpc>
                <a:spcPct val="115000"/>
              </a:lnSpc>
              <a:spcBef>
                <a:spcPts val="480"/>
              </a:spcBef>
              <a:spcAft>
                <a:spcPts val="0"/>
              </a:spcAft>
              <a:buSzPts val="2000"/>
              <a:buChar char="•"/>
            </a:pPr>
            <a:r>
              <a:rPr lang="en-US" sz="1800" dirty="0"/>
              <a:t>Macro-Average ROC and Micro-Average ROC are generally used in multi-class or imbalanced datasets, hence they are similar to the roc curve of individual classes.</a:t>
            </a:r>
            <a:endParaRPr lang="en-IN" sz="1800" dirty="0"/>
          </a:p>
          <a:p>
            <a:pPr marL="457200" lvl="0" indent="-355600" algn="l" rtl="0">
              <a:lnSpc>
                <a:spcPct val="115000"/>
              </a:lnSpc>
              <a:spcBef>
                <a:spcPts val="480"/>
              </a:spcBef>
              <a:spcAft>
                <a:spcPts val="0"/>
              </a:spcAft>
              <a:buSzPts val="2000"/>
              <a:buChar char="•"/>
            </a:pPr>
            <a:endParaRPr sz="1800" dirty="0"/>
          </a:p>
        </p:txBody>
      </p:sp>
      <p:pic>
        <p:nvPicPr>
          <p:cNvPr id="5" name="Picture 4">
            <a:extLst>
              <a:ext uri="{FF2B5EF4-FFF2-40B4-BE49-F238E27FC236}">
                <a16:creationId xmlns:a16="http://schemas.microsoft.com/office/drawing/2014/main" id="{5E74F573-E290-4881-952E-69EABABD8EC1}"/>
              </a:ext>
            </a:extLst>
          </p:cNvPr>
          <p:cNvPicPr>
            <a:picLocks noChangeAspect="1"/>
          </p:cNvPicPr>
          <p:nvPr/>
        </p:nvPicPr>
        <p:blipFill>
          <a:blip r:embed="rId3"/>
          <a:stretch>
            <a:fillRect/>
          </a:stretch>
        </p:blipFill>
        <p:spPr>
          <a:xfrm>
            <a:off x="4861250" y="1821802"/>
            <a:ext cx="4590661" cy="34429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Gaussian Naive Bayes</a:t>
            </a:r>
            <a:endParaRPr/>
          </a:p>
        </p:txBody>
      </p:sp>
      <p:sp>
        <p:nvSpPr>
          <p:cNvPr id="4" name="Google Shape;187;p25">
            <a:extLst>
              <a:ext uri="{FF2B5EF4-FFF2-40B4-BE49-F238E27FC236}">
                <a16:creationId xmlns:a16="http://schemas.microsoft.com/office/drawing/2014/main" id="{5D3898C6-5B6B-409B-9648-8C8B72100730}"/>
              </a:ext>
            </a:extLst>
          </p:cNvPr>
          <p:cNvSpPr txBox="1">
            <a:spLocks noGrp="1"/>
          </p:cNvSpPr>
          <p:nvPr>
            <p:ph type="body" idx="1"/>
          </p:nvPr>
        </p:nvSpPr>
        <p:spPr>
          <a:xfrm>
            <a:off x="180649" y="1173975"/>
            <a:ext cx="5203113"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IN" sz="1800" dirty="0"/>
              <a:t>Figure on the right shows the Confusion Matrix for Gaussian Naive Bayes Model.</a:t>
            </a:r>
          </a:p>
          <a:p>
            <a:pPr marL="457200" lvl="0" indent="-355600" algn="l" rtl="0">
              <a:lnSpc>
                <a:spcPct val="115000"/>
              </a:lnSpc>
              <a:spcBef>
                <a:spcPts val="480"/>
              </a:spcBef>
              <a:spcAft>
                <a:spcPts val="0"/>
              </a:spcAft>
              <a:buSzPts val="2000"/>
              <a:buChar char="•"/>
            </a:pPr>
            <a:endParaRPr lang="en-IN" sz="1800" dirty="0"/>
          </a:p>
          <a:p>
            <a:pPr marL="457200" lvl="0" indent="-355600" algn="l" rtl="0">
              <a:lnSpc>
                <a:spcPct val="115000"/>
              </a:lnSpc>
              <a:spcBef>
                <a:spcPts val="480"/>
              </a:spcBef>
              <a:spcAft>
                <a:spcPts val="0"/>
              </a:spcAft>
              <a:buSzPts val="2000"/>
              <a:buChar char="•"/>
            </a:pPr>
            <a:r>
              <a:rPr lang="en-IN" sz="1800" dirty="0"/>
              <a:t>From this curve, we can obtain Accuracy Score, which is </a:t>
            </a:r>
            <a:r>
              <a:rPr lang="en-US" sz="1800" dirty="0"/>
              <a:t>the ratio of correct predictions to the total predictions made. Its value is 0.77351</a:t>
            </a:r>
          </a:p>
          <a:p>
            <a:pPr marL="457200" lvl="0" indent="-355600" algn="l" rtl="0">
              <a:lnSpc>
                <a:spcPct val="115000"/>
              </a:lnSpc>
              <a:spcBef>
                <a:spcPts val="480"/>
              </a:spcBef>
              <a:spcAft>
                <a:spcPts val="0"/>
              </a:spcAft>
              <a:buSzPts val="2000"/>
              <a:buChar char="•"/>
            </a:pPr>
            <a:endParaRPr lang="en-US" sz="1800" dirty="0"/>
          </a:p>
          <a:p>
            <a:pPr indent="-355600">
              <a:lnSpc>
                <a:spcPct val="115000"/>
              </a:lnSpc>
              <a:buSzPts val="2000"/>
            </a:pPr>
            <a:r>
              <a:rPr lang="en-US" sz="1800" dirty="0"/>
              <a:t>True Negatives (TN) = 232</a:t>
            </a:r>
          </a:p>
          <a:p>
            <a:pPr indent="-355600">
              <a:lnSpc>
                <a:spcPct val="115000"/>
              </a:lnSpc>
              <a:buSzPts val="2000"/>
            </a:pPr>
            <a:r>
              <a:rPr lang="en-US" sz="1800" dirty="0"/>
              <a:t>False Positives (FP) = 30</a:t>
            </a:r>
          </a:p>
          <a:p>
            <a:pPr indent="-355600">
              <a:lnSpc>
                <a:spcPct val="115000"/>
              </a:lnSpc>
              <a:buSzPts val="2000"/>
            </a:pPr>
            <a:r>
              <a:rPr lang="en-US" sz="1800" dirty="0"/>
              <a:t>False Negatives (FN) = 80</a:t>
            </a:r>
          </a:p>
          <a:p>
            <a:pPr marL="457200" lvl="0" indent="-355600" algn="l" rtl="0">
              <a:lnSpc>
                <a:spcPct val="115000"/>
              </a:lnSpc>
              <a:spcBef>
                <a:spcPts val="480"/>
              </a:spcBef>
              <a:spcAft>
                <a:spcPts val="0"/>
              </a:spcAft>
              <a:buSzPts val="2000"/>
              <a:buChar char="•"/>
            </a:pPr>
            <a:r>
              <a:rPr lang="en-US" sz="1800" dirty="0"/>
              <a:t>True Positives (TP) = 171</a:t>
            </a:r>
          </a:p>
          <a:p>
            <a:pPr marL="457200" lvl="0" indent="-355600" algn="l" rtl="0">
              <a:lnSpc>
                <a:spcPct val="115000"/>
              </a:lnSpc>
              <a:spcBef>
                <a:spcPts val="480"/>
              </a:spcBef>
              <a:spcAft>
                <a:spcPts val="0"/>
              </a:spcAft>
              <a:buSzPts val="2000"/>
              <a:buChar char="•"/>
            </a:pPr>
            <a:endParaRPr sz="1800" dirty="0"/>
          </a:p>
        </p:txBody>
      </p:sp>
      <p:pic>
        <p:nvPicPr>
          <p:cNvPr id="5" name="Picture 4">
            <a:extLst>
              <a:ext uri="{FF2B5EF4-FFF2-40B4-BE49-F238E27FC236}">
                <a16:creationId xmlns:a16="http://schemas.microsoft.com/office/drawing/2014/main" id="{3A657607-D36E-4E53-968E-FD7DE6D40E5D}"/>
              </a:ext>
            </a:extLst>
          </p:cNvPr>
          <p:cNvPicPr>
            <a:picLocks noChangeAspect="1"/>
          </p:cNvPicPr>
          <p:nvPr/>
        </p:nvPicPr>
        <p:blipFill>
          <a:blip r:embed="rId3"/>
          <a:stretch>
            <a:fillRect/>
          </a:stretch>
        </p:blipFill>
        <p:spPr>
          <a:xfrm>
            <a:off x="5147131" y="1728959"/>
            <a:ext cx="4487409" cy="3365556"/>
          </a:xfrm>
          <a:prstGeom prst="rect">
            <a:avLst/>
          </a:prstGeom>
        </p:spPr>
      </p:pic>
    </p:spTree>
    <p:extLst>
      <p:ext uri="{BB962C8B-B14F-4D97-AF65-F5344CB8AC3E}">
        <p14:creationId xmlns:p14="http://schemas.microsoft.com/office/powerpoint/2010/main" val="389432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180650" y="203000"/>
            <a:ext cx="69444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Landslide Visualization</a:t>
            </a:r>
            <a:endParaRPr/>
          </a:p>
        </p:txBody>
      </p:sp>
      <p:sp>
        <p:nvSpPr>
          <p:cNvPr id="252" name="Google Shape;252;p33"/>
          <p:cNvSpPr txBox="1">
            <a:spLocks noGrp="1"/>
          </p:cNvSpPr>
          <p:nvPr>
            <p:ph type="body" idx="1"/>
          </p:nvPr>
        </p:nvSpPr>
        <p:spPr>
          <a:xfrm>
            <a:off x="180650" y="1173975"/>
            <a:ext cx="4349400" cy="5223300"/>
          </a:xfrm>
          <a:prstGeom prst="rect">
            <a:avLst/>
          </a:prstGeom>
          <a:noFill/>
          <a:ln>
            <a:noFill/>
          </a:ln>
        </p:spPr>
        <p:txBody>
          <a:bodyPr spcFirstLastPara="1" wrap="square" lIns="91425" tIns="45700" rIns="91425" bIns="45700" anchor="t" anchorCtr="0">
            <a:noAutofit/>
          </a:bodyPr>
          <a:lstStyle/>
          <a:p>
            <a:pPr marL="457200" lvl="0" indent="-355600" algn="just" rtl="0">
              <a:lnSpc>
                <a:spcPct val="115000"/>
              </a:lnSpc>
              <a:spcBef>
                <a:spcPts val="480"/>
              </a:spcBef>
              <a:spcAft>
                <a:spcPts val="0"/>
              </a:spcAft>
              <a:buSzPts val="2000"/>
              <a:buChar char="•"/>
            </a:pPr>
            <a:r>
              <a:rPr lang="en-US" sz="2000"/>
              <a:t>OpenStreetMap (OSM), a free and open-source mapping platform, was used for data visualization</a:t>
            </a:r>
            <a:endParaRPr sz="2000"/>
          </a:p>
          <a:p>
            <a:pPr marL="457200" lvl="0" indent="0" algn="just" rtl="0">
              <a:lnSpc>
                <a:spcPct val="115000"/>
              </a:lnSpc>
              <a:spcBef>
                <a:spcPts val="480"/>
              </a:spcBef>
              <a:spcAft>
                <a:spcPts val="0"/>
              </a:spcAft>
              <a:buNone/>
            </a:pPr>
            <a:endParaRPr sz="2000"/>
          </a:p>
          <a:p>
            <a:pPr marL="457200" lvl="0" indent="-355600" algn="just" rtl="0">
              <a:lnSpc>
                <a:spcPct val="115000"/>
              </a:lnSpc>
              <a:spcBef>
                <a:spcPts val="480"/>
              </a:spcBef>
              <a:spcAft>
                <a:spcPts val="0"/>
              </a:spcAft>
              <a:buSzPts val="2000"/>
              <a:buChar char="•"/>
            </a:pPr>
            <a:r>
              <a:rPr lang="en-US" sz="2000"/>
              <a:t>To create interactive maps and add features like hovering dialogue, shapefile shading, we have used the Folium library in python. </a:t>
            </a:r>
            <a:endParaRPr sz="2000"/>
          </a:p>
          <a:p>
            <a:pPr marL="457200" lvl="0" indent="0" algn="just" rtl="0">
              <a:lnSpc>
                <a:spcPct val="115000"/>
              </a:lnSpc>
              <a:spcBef>
                <a:spcPts val="480"/>
              </a:spcBef>
              <a:spcAft>
                <a:spcPts val="0"/>
              </a:spcAft>
              <a:buNone/>
            </a:pPr>
            <a:endParaRPr sz="2000"/>
          </a:p>
          <a:p>
            <a:pPr marL="457200" lvl="0" indent="-355600" algn="just" rtl="0">
              <a:lnSpc>
                <a:spcPct val="115000"/>
              </a:lnSpc>
              <a:spcBef>
                <a:spcPts val="480"/>
              </a:spcBef>
              <a:spcAft>
                <a:spcPts val="0"/>
              </a:spcAft>
              <a:buSzPts val="2000"/>
              <a:buChar char="•"/>
            </a:pPr>
            <a:r>
              <a:rPr lang="en-US" sz="2000"/>
              <a:t>Folium is a Python library that allows users to create customized, interactive maps.</a:t>
            </a:r>
            <a:endParaRPr sz="2000"/>
          </a:p>
        </p:txBody>
      </p:sp>
      <p:sp>
        <p:nvSpPr>
          <p:cNvPr id="253" name="Google Shape;253;p33"/>
          <p:cNvSpPr txBox="1"/>
          <p:nvPr/>
        </p:nvSpPr>
        <p:spPr>
          <a:xfrm>
            <a:off x="4340725" y="5723225"/>
            <a:ext cx="49248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a:solidFill>
                  <a:schemeClr val="dk1"/>
                </a:solidFill>
                <a:latin typeface="Calibri"/>
                <a:ea typeface="Calibri"/>
                <a:cs typeface="Calibri"/>
                <a:sym typeface="Calibri"/>
              </a:rPr>
              <a:t>Figure: Shaded Regions Affected By Landslides</a:t>
            </a:r>
            <a:endParaRPr b="1" i="1">
              <a:solidFill>
                <a:schemeClr val="dk1"/>
              </a:solidFill>
              <a:latin typeface="Calibri"/>
              <a:ea typeface="Calibri"/>
              <a:cs typeface="Calibri"/>
              <a:sym typeface="Calibri"/>
            </a:endParaRPr>
          </a:p>
          <a:p>
            <a:pPr marL="0" lvl="0" indent="0" algn="ctr" rtl="0">
              <a:spcBef>
                <a:spcPts val="0"/>
              </a:spcBef>
              <a:spcAft>
                <a:spcPts val="0"/>
              </a:spcAft>
              <a:buNone/>
            </a:pPr>
            <a:endParaRPr b="1" i="1">
              <a:solidFill>
                <a:schemeClr val="dk1"/>
              </a:solidFill>
              <a:latin typeface="Calibri"/>
              <a:ea typeface="Calibri"/>
              <a:cs typeface="Calibri"/>
              <a:sym typeface="Calibri"/>
            </a:endParaRPr>
          </a:p>
          <a:p>
            <a:pPr marL="0" lvl="0" indent="0" algn="ctr" rtl="0">
              <a:spcBef>
                <a:spcPts val="0"/>
              </a:spcBef>
              <a:spcAft>
                <a:spcPts val="0"/>
              </a:spcAft>
              <a:buNone/>
            </a:pPr>
            <a:endParaRPr b="1" i="1">
              <a:solidFill>
                <a:schemeClr val="dk1"/>
              </a:solidFill>
              <a:latin typeface="Calibri"/>
              <a:ea typeface="Calibri"/>
              <a:cs typeface="Calibri"/>
              <a:sym typeface="Calibri"/>
            </a:endParaRPr>
          </a:p>
          <a:p>
            <a:pPr marL="0" lvl="0" indent="0" algn="ctr" rtl="0">
              <a:spcBef>
                <a:spcPts val="0"/>
              </a:spcBef>
              <a:spcAft>
                <a:spcPts val="0"/>
              </a:spcAft>
              <a:buNone/>
            </a:pPr>
            <a:endParaRPr b="1" i="1">
              <a:solidFill>
                <a:schemeClr val="dk1"/>
              </a:solidFill>
              <a:latin typeface="Calibri"/>
              <a:ea typeface="Calibri"/>
              <a:cs typeface="Calibri"/>
              <a:sym typeface="Calibri"/>
            </a:endParaRPr>
          </a:p>
        </p:txBody>
      </p:sp>
      <p:pic>
        <p:nvPicPr>
          <p:cNvPr id="254" name="Google Shape;254;p33"/>
          <p:cNvPicPr preferRelativeResize="0"/>
          <p:nvPr/>
        </p:nvPicPr>
        <p:blipFill>
          <a:blip r:embed="rId3">
            <a:alphaModFix/>
          </a:blip>
          <a:stretch>
            <a:fillRect/>
          </a:stretch>
        </p:blipFill>
        <p:spPr>
          <a:xfrm>
            <a:off x="4569987" y="1252620"/>
            <a:ext cx="4466275" cy="43527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180650" y="203000"/>
            <a:ext cx="69444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Landslide Visualization (contd…)</a:t>
            </a:r>
            <a:endParaRPr/>
          </a:p>
        </p:txBody>
      </p:sp>
      <p:sp>
        <p:nvSpPr>
          <p:cNvPr id="261" name="Google Shape;261;p34"/>
          <p:cNvSpPr txBox="1">
            <a:spLocks noGrp="1"/>
          </p:cNvSpPr>
          <p:nvPr>
            <p:ph type="body" idx="1"/>
          </p:nvPr>
        </p:nvSpPr>
        <p:spPr>
          <a:xfrm>
            <a:off x="180650" y="1173975"/>
            <a:ext cx="3876600" cy="5223300"/>
          </a:xfrm>
          <a:prstGeom prst="rect">
            <a:avLst/>
          </a:prstGeom>
          <a:noFill/>
          <a:ln>
            <a:noFill/>
          </a:ln>
        </p:spPr>
        <p:txBody>
          <a:bodyPr spcFirstLastPara="1" wrap="square" lIns="91425" tIns="45700" rIns="91425" bIns="45700" anchor="t" anchorCtr="0">
            <a:noAutofit/>
          </a:bodyPr>
          <a:lstStyle/>
          <a:p>
            <a:pPr marL="457200" lvl="0" indent="-355600" algn="just" rtl="0">
              <a:lnSpc>
                <a:spcPct val="115000"/>
              </a:lnSpc>
              <a:spcBef>
                <a:spcPts val="480"/>
              </a:spcBef>
              <a:spcAft>
                <a:spcPts val="0"/>
              </a:spcAft>
              <a:buSzPts val="2000"/>
              <a:buChar char="•"/>
            </a:pPr>
            <a:r>
              <a:rPr lang="en-US" sz="2000"/>
              <a:t>The map displays the predicted probability of landslides in various districts of India based on a machine learning model. </a:t>
            </a:r>
            <a:endParaRPr sz="2000"/>
          </a:p>
          <a:p>
            <a:pPr marL="457200" lvl="0" indent="0" algn="just" rtl="0">
              <a:lnSpc>
                <a:spcPct val="115000"/>
              </a:lnSpc>
              <a:spcBef>
                <a:spcPts val="480"/>
              </a:spcBef>
              <a:spcAft>
                <a:spcPts val="0"/>
              </a:spcAft>
              <a:buNone/>
            </a:pPr>
            <a:endParaRPr sz="2000"/>
          </a:p>
          <a:p>
            <a:pPr marL="457200" lvl="0" indent="0" algn="just" rtl="0">
              <a:lnSpc>
                <a:spcPct val="115000"/>
              </a:lnSpc>
              <a:spcBef>
                <a:spcPts val="480"/>
              </a:spcBef>
              <a:spcAft>
                <a:spcPts val="0"/>
              </a:spcAft>
              <a:buNone/>
            </a:pPr>
            <a:endParaRPr sz="2000"/>
          </a:p>
          <a:p>
            <a:pPr marL="457200" lvl="0" indent="-355600" algn="just" rtl="0">
              <a:lnSpc>
                <a:spcPct val="115000"/>
              </a:lnSpc>
              <a:spcBef>
                <a:spcPts val="480"/>
              </a:spcBef>
              <a:spcAft>
                <a:spcPts val="0"/>
              </a:spcAft>
              <a:buSzPts val="2000"/>
              <a:buChar char="•"/>
            </a:pPr>
            <a:r>
              <a:rPr lang="en-US" sz="2000"/>
              <a:t>The severity of the landslide in each district is indicated by the darkness of the color, with darker shades representing higher severity.</a:t>
            </a:r>
            <a:endParaRPr/>
          </a:p>
        </p:txBody>
      </p:sp>
      <p:sp>
        <p:nvSpPr>
          <p:cNvPr id="262" name="Google Shape;262;p34"/>
          <p:cNvSpPr txBox="1"/>
          <p:nvPr/>
        </p:nvSpPr>
        <p:spPr>
          <a:xfrm>
            <a:off x="4219200" y="5678475"/>
            <a:ext cx="49248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a:solidFill>
                  <a:schemeClr val="dk1"/>
                </a:solidFill>
                <a:latin typeface="Calibri"/>
                <a:ea typeface="Calibri"/>
                <a:cs typeface="Calibri"/>
                <a:sym typeface="Calibri"/>
              </a:rPr>
              <a:t>Figure: Shaded Regions Affected By Landslides</a:t>
            </a:r>
            <a:endParaRPr b="1" i="1">
              <a:solidFill>
                <a:schemeClr val="dk1"/>
              </a:solidFill>
              <a:latin typeface="Calibri"/>
              <a:ea typeface="Calibri"/>
              <a:cs typeface="Calibri"/>
              <a:sym typeface="Calibri"/>
            </a:endParaRPr>
          </a:p>
          <a:p>
            <a:pPr marL="0" lvl="0" indent="0" algn="ctr" rtl="0">
              <a:spcBef>
                <a:spcPts val="0"/>
              </a:spcBef>
              <a:spcAft>
                <a:spcPts val="0"/>
              </a:spcAft>
              <a:buNone/>
            </a:pPr>
            <a:endParaRPr b="1" i="1">
              <a:solidFill>
                <a:schemeClr val="dk1"/>
              </a:solidFill>
              <a:latin typeface="Calibri"/>
              <a:ea typeface="Calibri"/>
              <a:cs typeface="Calibri"/>
              <a:sym typeface="Calibri"/>
            </a:endParaRPr>
          </a:p>
          <a:p>
            <a:pPr marL="0" lvl="0" indent="0" algn="ctr" rtl="0">
              <a:spcBef>
                <a:spcPts val="0"/>
              </a:spcBef>
              <a:spcAft>
                <a:spcPts val="0"/>
              </a:spcAft>
              <a:buNone/>
            </a:pPr>
            <a:endParaRPr b="1" i="1">
              <a:solidFill>
                <a:schemeClr val="dk1"/>
              </a:solidFill>
              <a:latin typeface="Calibri"/>
              <a:ea typeface="Calibri"/>
              <a:cs typeface="Calibri"/>
              <a:sym typeface="Calibri"/>
            </a:endParaRPr>
          </a:p>
          <a:p>
            <a:pPr marL="0" lvl="0" indent="0" algn="ctr" rtl="0">
              <a:spcBef>
                <a:spcPts val="0"/>
              </a:spcBef>
              <a:spcAft>
                <a:spcPts val="0"/>
              </a:spcAft>
              <a:buNone/>
            </a:pPr>
            <a:endParaRPr b="1" i="1">
              <a:solidFill>
                <a:schemeClr val="dk1"/>
              </a:solidFill>
              <a:latin typeface="Calibri"/>
              <a:ea typeface="Calibri"/>
              <a:cs typeface="Calibri"/>
              <a:sym typeface="Calibri"/>
            </a:endParaRPr>
          </a:p>
        </p:txBody>
      </p:sp>
      <p:pic>
        <p:nvPicPr>
          <p:cNvPr id="263" name="Google Shape;263;p34"/>
          <p:cNvPicPr preferRelativeResize="0"/>
          <p:nvPr/>
        </p:nvPicPr>
        <p:blipFill>
          <a:blip r:embed="rId3">
            <a:alphaModFix/>
          </a:blip>
          <a:stretch>
            <a:fillRect/>
          </a:stretch>
        </p:blipFill>
        <p:spPr>
          <a:xfrm>
            <a:off x="4340737" y="1252620"/>
            <a:ext cx="4466275" cy="43527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0" y="2915500"/>
            <a:ext cx="9144000" cy="59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Gender-Based Twitter Analysis</a:t>
            </a:r>
            <a:endParaRPr/>
          </a:p>
        </p:txBody>
      </p:sp>
      <p:sp>
        <p:nvSpPr>
          <p:cNvPr id="269" name="Google Shape;269;p35"/>
          <p:cNvSpPr/>
          <p:nvPr/>
        </p:nvSpPr>
        <p:spPr>
          <a:xfrm>
            <a:off x="3467825" y="3625500"/>
            <a:ext cx="2579100" cy="576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Flowchart</a:t>
            </a:r>
            <a:endParaRPr/>
          </a:p>
        </p:txBody>
      </p:sp>
      <p:pic>
        <p:nvPicPr>
          <p:cNvPr id="276" name="Google Shape;276;p36"/>
          <p:cNvPicPr preferRelativeResize="0"/>
          <p:nvPr/>
        </p:nvPicPr>
        <p:blipFill>
          <a:blip r:embed="rId3">
            <a:alphaModFix/>
          </a:blip>
          <a:stretch>
            <a:fillRect/>
          </a:stretch>
        </p:blipFill>
        <p:spPr>
          <a:xfrm>
            <a:off x="277238" y="1511050"/>
            <a:ext cx="8589526" cy="4150900"/>
          </a:xfrm>
          <a:prstGeom prst="rect">
            <a:avLst/>
          </a:prstGeom>
          <a:noFill/>
          <a:ln>
            <a:noFill/>
          </a:ln>
        </p:spPr>
      </p:pic>
      <p:sp>
        <p:nvSpPr>
          <p:cNvPr id="277" name="Google Shape;277;p36"/>
          <p:cNvSpPr txBox="1"/>
          <p:nvPr/>
        </p:nvSpPr>
        <p:spPr>
          <a:xfrm>
            <a:off x="835375" y="5661950"/>
            <a:ext cx="76446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dirty="0">
                <a:solidFill>
                  <a:schemeClr val="dk1"/>
                </a:solidFill>
                <a:latin typeface="Calibri"/>
                <a:ea typeface="Calibri"/>
                <a:cs typeface="Calibri"/>
                <a:sym typeface="Calibri"/>
              </a:rPr>
              <a:t>Figure: Flowchart For Gender-Based Twitter Analysis</a:t>
            </a:r>
            <a:endParaRPr b="1" i="1" dirty="0">
              <a:solidFill>
                <a:schemeClr val="dk1"/>
              </a:solidFill>
              <a:latin typeface="Calibri"/>
              <a:ea typeface="Calibri"/>
              <a:cs typeface="Calibri"/>
              <a:sym typeface="Calibri"/>
            </a:endParaRPr>
          </a:p>
          <a:p>
            <a:pPr marL="0" lvl="0" indent="0" algn="ctr" rtl="0">
              <a:spcBef>
                <a:spcPts val="0"/>
              </a:spcBef>
              <a:spcAft>
                <a:spcPts val="0"/>
              </a:spcAft>
              <a:buNone/>
            </a:pPr>
            <a:endParaRPr b="1" i="1" dirty="0">
              <a:solidFill>
                <a:schemeClr val="dk1"/>
              </a:solidFill>
              <a:latin typeface="Calibri"/>
              <a:ea typeface="Calibri"/>
              <a:cs typeface="Calibri"/>
              <a:sym typeface="Calibri"/>
            </a:endParaRPr>
          </a:p>
          <a:p>
            <a:pPr marL="0" lvl="0" indent="0" algn="ctr" rtl="0">
              <a:spcBef>
                <a:spcPts val="0"/>
              </a:spcBef>
              <a:spcAft>
                <a:spcPts val="0"/>
              </a:spcAft>
              <a:buNone/>
            </a:pPr>
            <a:endParaRPr b="1" i="1" dirty="0">
              <a:solidFill>
                <a:schemeClr val="dk1"/>
              </a:solidFill>
              <a:latin typeface="Calibri"/>
              <a:ea typeface="Calibri"/>
              <a:cs typeface="Calibri"/>
              <a:sym typeface="Calibri"/>
            </a:endParaRPr>
          </a:p>
          <a:p>
            <a:pPr marL="0" lvl="0" indent="0" algn="ctr" rtl="0">
              <a:spcBef>
                <a:spcPts val="0"/>
              </a:spcBef>
              <a:spcAft>
                <a:spcPts val="0"/>
              </a:spcAft>
              <a:buNone/>
            </a:pPr>
            <a:endParaRPr b="1" i="1"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body" idx="1"/>
          </p:nvPr>
        </p:nvSpPr>
        <p:spPr>
          <a:xfrm>
            <a:off x="180653" y="1173984"/>
            <a:ext cx="8768100"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SzPts val="2000"/>
              <a:buChar char="•"/>
            </a:pPr>
            <a:r>
              <a:rPr lang="en-US" sz="2100" dirty="0"/>
              <a:t>Gender-Based Twitter Analysis of </a:t>
            </a:r>
            <a:r>
              <a:rPr lang="en-US" sz="2100" dirty="0" err="1"/>
              <a:t>Joshimath</a:t>
            </a:r>
            <a:r>
              <a:rPr lang="en-US" sz="2100" dirty="0"/>
              <a:t> Crisis</a:t>
            </a:r>
            <a:endParaRPr sz="2000" dirty="0"/>
          </a:p>
          <a:p>
            <a:pPr marL="914400" lvl="1" indent="-342900" algn="l" rtl="0">
              <a:lnSpc>
                <a:spcPct val="115000"/>
              </a:lnSpc>
              <a:spcBef>
                <a:spcPts val="1000"/>
              </a:spcBef>
              <a:spcAft>
                <a:spcPts val="0"/>
              </a:spcAft>
              <a:buSzPts val="1800"/>
              <a:buChar char="➢"/>
            </a:pPr>
            <a:r>
              <a:rPr lang="en-US" sz="1800" dirty="0"/>
              <a:t>Methodology and Results</a:t>
            </a:r>
            <a:endParaRPr sz="1800" dirty="0"/>
          </a:p>
          <a:p>
            <a:pPr marL="1371600" lvl="2" indent="-342900" algn="l" rtl="0">
              <a:lnSpc>
                <a:spcPct val="115000"/>
              </a:lnSpc>
              <a:spcBef>
                <a:spcPts val="480"/>
              </a:spcBef>
              <a:spcAft>
                <a:spcPts val="0"/>
              </a:spcAft>
              <a:buSzPts val="1800"/>
              <a:buChar char="•"/>
            </a:pPr>
            <a:r>
              <a:rPr lang="en-US" sz="1600" dirty="0"/>
              <a:t>Extracting </a:t>
            </a:r>
            <a:r>
              <a:rPr lang="en-US" sz="1600" dirty="0" err="1"/>
              <a:t>Joshimath</a:t>
            </a:r>
            <a:r>
              <a:rPr lang="en-US" sz="1600" dirty="0"/>
              <a:t> Crisis Tweets</a:t>
            </a:r>
            <a:endParaRPr sz="1600" dirty="0"/>
          </a:p>
          <a:p>
            <a:pPr marL="1371600" lvl="2" indent="-342900" algn="l" rtl="0">
              <a:lnSpc>
                <a:spcPct val="115000"/>
              </a:lnSpc>
              <a:spcBef>
                <a:spcPts val="480"/>
              </a:spcBef>
              <a:spcAft>
                <a:spcPts val="0"/>
              </a:spcAft>
              <a:buSzPts val="1800"/>
              <a:buChar char="•"/>
            </a:pPr>
            <a:r>
              <a:rPr lang="en-US" sz="1600" dirty="0"/>
              <a:t>Gender Estimation of user from Tweets</a:t>
            </a:r>
            <a:endParaRPr sz="1600" dirty="0"/>
          </a:p>
          <a:p>
            <a:pPr marL="1371600" lvl="2" indent="-342900" algn="l" rtl="0">
              <a:lnSpc>
                <a:spcPct val="115000"/>
              </a:lnSpc>
              <a:spcBef>
                <a:spcPts val="480"/>
              </a:spcBef>
              <a:spcAft>
                <a:spcPts val="0"/>
              </a:spcAft>
              <a:buSzPts val="1800"/>
              <a:buChar char="•"/>
            </a:pPr>
            <a:r>
              <a:rPr lang="en-US" sz="1600" dirty="0"/>
              <a:t>Sentiment Analysis of Tweets</a:t>
            </a:r>
            <a:endParaRPr sz="1600" dirty="0"/>
          </a:p>
          <a:p>
            <a:pPr marL="457200" lvl="0" indent="-355600" algn="l" rtl="0">
              <a:lnSpc>
                <a:spcPct val="115000"/>
              </a:lnSpc>
              <a:spcBef>
                <a:spcPts val="480"/>
              </a:spcBef>
              <a:spcAft>
                <a:spcPts val="1000"/>
              </a:spcAft>
              <a:buSzPts val="2000"/>
              <a:buChar char="•"/>
            </a:pPr>
            <a:r>
              <a:rPr lang="en-US" sz="2000" dirty="0"/>
              <a:t>Conclusions and Future Work</a:t>
            </a:r>
            <a:endParaRPr dirty="0"/>
          </a:p>
        </p:txBody>
      </p:sp>
      <p:sp>
        <p:nvSpPr>
          <p:cNvPr id="112" name="Google Shape;112;p15"/>
          <p:cNvSpPr txBox="1">
            <a:spLocks noGrp="1"/>
          </p:cNvSpPr>
          <p:nvPr>
            <p:ph type="title"/>
          </p:nvPr>
        </p:nvSpPr>
        <p:spPr>
          <a:xfrm>
            <a:off x="180654" y="202990"/>
            <a:ext cx="70422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Outline (contd…)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7"/>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Extracting Joshimath Crisis Tweets</a:t>
            </a:r>
            <a:endParaRPr/>
          </a:p>
        </p:txBody>
      </p:sp>
      <p:sp>
        <p:nvSpPr>
          <p:cNvPr id="284" name="Google Shape;284;p37"/>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304800" algn="just" rtl="0">
              <a:lnSpc>
                <a:spcPct val="115000"/>
              </a:lnSpc>
              <a:spcBef>
                <a:spcPts val="480"/>
              </a:spcBef>
              <a:spcAft>
                <a:spcPts val="0"/>
              </a:spcAft>
              <a:buSzPts val="1200"/>
              <a:buChar char="●"/>
            </a:pPr>
            <a:r>
              <a:rPr lang="en-US" sz="2000"/>
              <a:t>We decided to use the </a:t>
            </a:r>
            <a:r>
              <a:rPr lang="en-US" sz="2000" b="1" i="1" u="sng">
                <a:solidFill>
                  <a:schemeClr val="hlink"/>
                </a:solidFill>
                <a:hlinkClick r:id="rId3"/>
              </a:rPr>
              <a:t>Scweet</a:t>
            </a:r>
            <a:r>
              <a:rPr lang="en-US" sz="2000"/>
              <a:t> library for tweet extraction which uses web scraping internally. </a:t>
            </a:r>
            <a:endParaRPr sz="2000"/>
          </a:p>
          <a:p>
            <a:pPr marL="457200" lvl="0" indent="-304800" algn="just" rtl="0">
              <a:lnSpc>
                <a:spcPct val="115000"/>
              </a:lnSpc>
              <a:spcBef>
                <a:spcPts val="1000"/>
              </a:spcBef>
              <a:spcAft>
                <a:spcPts val="0"/>
              </a:spcAft>
              <a:buSzPts val="1200"/>
              <a:buChar char="●"/>
            </a:pPr>
            <a:r>
              <a:rPr lang="en-US" sz="2000"/>
              <a:t>We have considered the following hashtags for extracting information from 1st December, 2022 to 8th February, 2023: </a:t>
            </a:r>
            <a:endParaRPr sz="2000"/>
          </a:p>
          <a:p>
            <a:pPr marL="914400" lvl="1" indent="-304800" algn="just" rtl="0">
              <a:lnSpc>
                <a:spcPct val="115000"/>
              </a:lnSpc>
              <a:spcBef>
                <a:spcPts val="1000"/>
              </a:spcBef>
              <a:spcAft>
                <a:spcPts val="0"/>
              </a:spcAft>
              <a:buSzPts val="1200"/>
              <a:buChar char="➢"/>
            </a:pPr>
            <a:r>
              <a:rPr lang="en-US" sz="1800"/>
              <a:t>#Joshimath</a:t>
            </a:r>
            <a:endParaRPr sz="1800"/>
          </a:p>
          <a:p>
            <a:pPr marL="914400" lvl="1" indent="-304800" algn="just" rtl="0">
              <a:lnSpc>
                <a:spcPct val="115000"/>
              </a:lnSpc>
              <a:spcBef>
                <a:spcPts val="1000"/>
              </a:spcBef>
              <a:spcAft>
                <a:spcPts val="0"/>
              </a:spcAft>
              <a:buSzPts val="1200"/>
              <a:buChar char="➢"/>
            </a:pPr>
            <a:r>
              <a:rPr lang="en-US" sz="1800"/>
              <a:t>#SaveJoshimath</a:t>
            </a:r>
            <a:endParaRPr sz="1800"/>
          </a:p>
          <a:p>
            <a:pPr marL="914400" lvl="1" indent="-304800" algn="just" rtl="0">
              <a:lnSpc>
                <a:spcPct val="115000"/>
              </a:lnSpc>
              <a:spcBef>
                <a:spcPts val="1000"/>
              </a:spcBef>
              <a:spcAft>
                <a:spcPts val="0"/>
              </a:spcAft>
              <a:buSzPts val="1200"/>
              <a:buChar char="➢"/>
            </a:pPr>
            <a:r>
              <a:rPr lang="en-US" sz="1800"/>
              <a:t>#JoshimathIsSinking</a:t>
            </a:r>
            <a:endParaRPr sz="1800"/>
          </a:p>
          <a:p>
            <a:pPr marL="914400" lvl="1" indent="-304800" algn="just" rtl="0">
              <a:lnSpc>
                <a:spcPct val="115000"/>
              </a:lnSpc>
              <a:spcBef>
                <a:spcPts val="1000"/>
              </a:spcBef>
              <a:spcAft>
                <a:spcPts val="0"/>
              </a:spcAft>
              <a:buSzPts val="1200"/>
              <a:buChar char="➢"/>
            </a:pPr>
            <a:r>
              <a:rPr lang="en-US" sz="1800"/>
              <a:t>#Joshimathcrisis</a:t>
            </a:r>
            <a:endParaRPr sz="1800"/>
          </a:p>
          <a:p>
            <a:pPr marL="914400" lvl="1" indent="-304800" algn="just" rtl="0">
              <a:lnSpc>
                <a:spcPct val="115000"/>
              </a:lnSpc>
              <a:spcBef>
                <a:spcPts val="1000"/>
              </a:spcBef>
              <a:spcAft>
                <a:spcPts val="0"/>
              </a:spcAft>
              <a:buSzPts val="1200"/>
              <a:buChar char="➢"/>
            </a:pPr>
            <a:r>
              <a:rPr lang="en-US" sz="1800"/>
              <a:t>#joshimathsinking </a:t>
            </a:r>
            <a:endParaRPr sz="1800"/>
          </a:p>
          <a:p>
            <a:pPr marL="457200" lvl="0" indent="-304800" algn="just" rtl="0">
              <a:lnSpc>
                <a:spcPct val="115000"/>
              </a:lnSpc>
              <a:spcBef>
                <a:spcPts val="1000"/>
              </a:spcBef>
              <a:spcAft>
                <a:spcPts val="0"/>
              </a:spcAft>
              <a:buSzPts val="1200"/>
              <a:buChar char="●"/>
            </a:pPr>
            <a:r>
              <a:rPr lang="en-US" sz="2000"/>
              <a:t>We use </a:t>
            </a:r>
            <a:r>
              <a:rPr lang="en-US" sz="2000" b="1" i="1"/>
              <a:t>Google Translate API</a:t>
            </a:r>
            <a:r>
              <a:rPr lang="en-US" sz="2000"/>
              <a:t> for translating tweets to English as some tweets were in local languages.</a:t>
            </a:r>
            <a:endParaRPr sz="2000"/>
          </a:p>
          <a:p>
            <a:pPr marL="457200" lvl="0" indent="-304800" algn="just" rtl="0">
              <a:lnSpc>
                <a:spcPct val="115000"/>
              </a:lnSpc>
              <a:spcBef>
                <a:spcPts val="1000"/>
              </a:spcBef>
              <a:spcAft>
                <a:spcPts val="1000"/>
              </a:spcAft>
              <a:buSzPts val="1200"/>
              <a:buChar char="●"/>
            </a:pPr>
            <a:r>
              <a:rPr lang="en-US" sz="2000"/>
              <a:t>Ultimately, we were able to extract total </a:t>
            </a:r>
            <a:r>
              <a:rPr lang="en-US" sz="2000" b="1"/>
              <a:t>5856</a:t>
            </a:r>
            <a:r>
              <a:rPr lang="en-US" sz="2000"/>
              <a:t> tweets.</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Gender Estimation of user from Tweets</a:t>
            </a:r>
            <a:endParaRPr/>
          </a:p>
        </p:txBody>
      </p:sp>
      <p:sp>
        <p:nvSpPr>
          <p:cNvPr id="291" name="Google Shape;291;p38"/>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0" lvl="0" indent="0" algn="just" rtl="0">
              <a:spcBef>
                <a:spcPts val="480"/>
              </a:spcBef>
              <a:spcAft>
                <a:spcPts val="0"/>
              </a:spcAft>
              <a:buNone/>
            </a:pPr>
            <a:r>
              <a:rPr lang="en-US" sz="2000" dirty="0"/>
              <a:t>The process of estimating a user’s gender can be divided into two steps:</a:t>
            </a:r>
            <a:endParaRPr sz="2000" dirty="0"/>
          </a:p>
          <a:p>
            <a:pPr marL="0" lvl="0" indent="0" algn="just" rtl="0">
              <a:spcBef>
                <a:spcPts val="1000"/>
              </a:spcBef>
              <a:spcAft>
                <a:spcPts val="0"/>
              </a:spcAft>
              <a:buNone/>
            </a:pPr>
            <a:endParaRPr sz="2000" b="1" dirty="0"/>
          </a:p>
          <a:p>
            <a:pPr marL="457200" lvl="0" indent="-304800" algn="just" rtl="0">
              <a:spcBef>
                <a:spcPts val="1000"/>
              </a:spcBef>
              <a:spcAft>
                <a:spcPts val="0"/>
              </a:spcAft>
              <a:buSzPts val="1200"/>
              <a:buChar char="●"/>
            </a:pPr>
            <a:r>
              <a:rPr lang="en-US" sz="2000" b="1" dirty="0"/>
              <a:t>Person Identification:</a:t>
            </a:r>
            <a:r>
              <a:rPr lang="en-US" sz="2000" dirty="0"/>
              <a:t> Identify whether a tweet is created by a person or an entity like news channels, govt bodies etc.</a:t>
            </a:r>
            <a:endParaRPr sz="2000" dirty="0"/>
          </a:p>
          <a:p>
            <a:pPr marL="457200" lvl="0" indent="0" algn="just" rtl="0">
              <a:spcBef>
                <a:spcPts val="1000"/>
              </a:spcBef>
              <a:spcAft>
                <a:spcPts val="0"/>
              </a:spcAft>
              <a:buNone/>
            </a:pPr>
            <a:r>
              <a:rPr lang="en-US" sz="2000" dirty="0"/>
              <a:t>To accomplish this, we perform Named Entity Recognition (NER) on user’s name on twitter using </a:t>
            </a:r>
            <a:r>
              <a:rPr lang="en-US" sz="2000" b="1" i="1" u="sng" dirty="0">
                <a:solidFill>
                  <a:schemeClr val="hlink"/>
                </a:solidFill>
                <a:hlinkClick r:id="rId3"/>
              </a:rPr>
              <a:t>spacy</a:t>
            </a:r>
            <a:r>
              <a:rPr lang="en-US" sz="2000" dirty="0"/>
              <a:t> open-source library. The spacy model used is called </a:t>
            </a:r>
            <a:r>
              <a:rPr lang="en-US" sz="2000" b="1" i="1" dirty="0" err="1"/>
              <a:t>en_core_web_trf</a:t>
            </a:r>
            <a:r>
              <a:rPr lang="en-US" sz="2000" b="1" i="1" dirty="0"/>
              <a:t> </a:t>
            </a:r>
            <a:r>
              <a:rPr lang="en-US" sz="2000" dirty="0"/>
              <a:t>and it does NER with an accuracy of 89.8%. From NER results, we can classify a user into PERSON or Non-PERSON.</a:t>
            </a:r>
            <a:endParaRPr sz="2000" dirty="0"/>
          </a:p>
          <a:p>
            <a:pPr marL="0" lvl="0" indent="0" algn="just" rtl="0">
              <a:spcBef>
                <a:spcPts val="1000"/>
              </a:spcBef>
              <a:spcAft>
                <a:spcPts val="0"/>
              </a:spcAft>
              <a:buNone/>
            </a:pPr>
            <a:endParaRPr sz="2000" dirty="0"/>
          </a:p>
          <a:p>
            <a:pPr marL="457200" lvl="0" indent="-304800" algn="just" rtl="0">
              <a:spcBef>
                <a:spcPts val="1000"/>
              </a:spcBef>
              <a:spcAft>
                <a:spcPts val="0"/>
              </a:spcAft>
              <a:buSzPts val="1200"/>
              <a:buChar char="●"/>
            </a:pPr>
            <a:r>
              <a:rPr lang="en-US" sz="2000" b="1" dirty="0"/>
              <a:t>Gender Estimation:</a:t>
            </a:r>
            <a:r>
              <a:rPr lang="en-US" sz="2000" dirty="0"/>
              <a:t> If we find that a tweet is created by a PERSON, we use the name-based gender classification API provided by </a:t>
            </a:r>
            <a:r>
              <a:rPr lang="en-US" sz="2000" b="1" i="1" u="sng" dirty="0">
                <a:solidFill>
                  <a:schemeClr val="hlink"/>
                </a:solidFill>
                <a:hlinkClick r:id="rId4"/>
              </a:rPr>
              <a:t>genderize.io</a:t>
            </a:r>
            <a:r>
              <a:rPr lang="en-US" sz="2000" dirty="0"/>
              <a:t> to determine their gender.</a:t>
            </a:r>
            <a:endParaRPr sz="2000" dirty="0"/>
          </a:p>
          <a:p>
            <a:pPr marL="457200" lvl="0" indent="0" algn="l" rtl="0">
              <a:spcBef>
                <a:spcPts val="1000"/>
              </a:spcBef>
              <a:spcAft>
                <a:spcPts val="0"/>
              </a:spcAft>
              <a:buNone/>
            </a:pPr>
            <a:endParaRPr sz="2000" dirty="0"/>
          </a:p>
          <a:p>
            <a:pPr marL="457200" lvl="0" indent="0" algn="l" rtl="0">
              <a:spcBef>
                <a:spcPts val="1000"/>
              </a:spcBef>
              <a:spcAft>
                <a:spcPts val="1000"/>
              </a:spcAft>
              <a:buNone/>
            </a:pPr>
            <a:endParaRPr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Gender Estimation Statistics</a:t>
            </a:r>
            <a:endParaRPr/>
          </a:p>
        </p:txBody>
      </p:sp>
      <p:sp>
        <p:nvSpPr>
          <p:cNvPr id="298" name="Google Shape;298;p39"/>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304800" algn="just" rtl="0">
              <a:lnSpc>
                <a:spcPct val="115000"/>
              </a:lnSpc>
              <a:spcBef>
                <a:spcPts val="480"/>
              </a:spcBef>
              <a:spcAft>
                <a:spcPts val="0"/>
              </a:spcAft>
              <a:buSzPts val="1200"/>
              <a:buChar char="●"/>
            </a:pPr>
            <a:r>
              <a:rPr lang="en-US" sz="2000" dirty="0"/>
              <a:t>Total Number of </a:t>
            </a:r>
            <a:r>
              <a:rPr lang="en-US" sz="2000" b="1" dirty="0"/>
              <a:t>Tweets</a:t>
            </a:r>
            <a:r>
              <a:rPr lang="en-US" sz="2000" dirty="0"/>
              <a:t>: 5856</a:t>
            </a:r>
            <a:endParaRPr sz="2000" dirty="0"/>
          </a:p>
          <a:p>
            <a:pPr marL="457200" lvl="0" indent="-304800" algn="just" rtl="0">
              <a:lnSpc>
                <a:spcPct val="115000"/>
              </a:lnSpc>
              <a:spcBef>
                <a:spcPts val="1000"/>
              </a:spcBef>
              <a:spcAft>
                <a:spcPts val="0"/>
              </a:spcAft>
              <a:buSzPts val="1200"/>
              <a:buChar char="●"/>
            </a:pPr>
            <a:r>
              <a:rPr lang="en-US" sz="2000" dirty="0"/>
              <a:t>Total Number of </a:t>
            </a:r>
            <a:r>
              <a:rPr lang="en-US" sz="2000" b="1" dirty="0"/>
              <a:t>Male Tweets </a:t>
            </a:r>
            <a:r>
              <a:rPr lang="en-US" sz="2000" dirty="0"/>
              <a:t>and </a:t>
            </a:r>
            <a:r>
              <a:rPr lang="en-US" sz="2000" b="1" dirty="0"/>
              <a:t>Female Tweets </a:t>
            </a:r>
            <a:r>
              <a:rPr lang="en-US" sz="2000" dirty="0"/>
              <a:t>are 1965  and 464 respectively	</a:t>
            </a:r>
            <a:endParaRPr sz="2000" dirty="0"/>
          </a:p>
          <a:p>
            <a:pPr marL="457200" lvl="0" indent="-304800" algn="just" rtl="0">
              <a:lnSpc>
                <a:spcPct val="115000"/>
              </a:lnSpc>
              <a:spcBef>
                <a:spcPts val="1000"/>
              </a:spcBef>
              <a:spcAft>
                <a:spcPts val="0"/>
              </a:spcAft>
              <a:buSzPts val="1200"/>
              <a:buChar char="●"/>
            </a:pPr>
            <a:r>
              <a:rPr lang="en-US" sz="2000" dirty="0"/>
              <a:t>Total Number of </a:t>
            </a:r>
            <a:r>
              <a:rPr lang="en-US" sz="2000" b="1" dirty="0"/>
              <a:t>Male Users </a:t>
            </a:r>
            <a:r>
              <a:rPr lang="en-US" sz="2000" dirty="0"/>
              <a:t>and </a:t>
            </a:r>
            <a:r>
              <a:rPr lang="en-US" sz="2000" b="1" dirty="0"/>
              <a:t>Female Users</a:t>
            </a:r>
            <a:r>
              <a:rPr lang="en-US" sz="2000" dirty="0"/>
              <a:t> are 1154 and 259 respectively</a:t>
            </a:r>
            <a:endParaRPr sz="2000" dirty="0"/>
          </a:p>
          <a:p>
            <a:pPr marL="457200" lvl="0" indent="-304800" algn="just" rtl="0">
              <a:lnSpc>
                <a:spcPct val="115000"/>
              </a:lnSpc>
              <a:spcBef>
                <a:spcPts val="1000"/>
              </a:spcBef>
              <a:spcAft>
                <a:spcPts val="0"/>
              </a:spcAft>
              <a:buSzPts val="1200"/>
              <a:buChar char="●"/>
            </a:pPr>
            <a:r>
              <a:rPr lang="en-US" sz="2000" dirty="0"/>
              <a:t>Total Number of </a:t>
            </a:r>
            <a:r>
              <a:rPr lang="en-US" sz="2000" b="1" dirty="0"/>
              <a:t>Persons</a:t>
            </a:r>
            <a:r>
              <a:rPr lang="en-US" sz="2000" dirty="0"/>
              <a:t>: 1732 (1154 + 259 + people whose gender is unidentifiable)</a:t>
            </a:r>
            <a:endParaRPr sz="2000" dirty="0"/>
          </a:p>
          <a:p>
            <a:pPr marL="457200" lvl="0" indent="-304800" algn="just" rtl="0">
              <a:lnSpc>
                <a:spcPct val="115000"/>
              </a:lnSpc>
              <a:spcBef>
                <a:spcPts val="1000"/>
              </a:spcBef>
              <a:spcAft>
                <a:spcPts val="0"/>
              </a:spcAft>
              <a:buSzPts val="1200"/>
              <a:buChar char="●"/>
            </a:pPr>
            <a:r>
              <a:rPr lang="en-US" sz="2000" dirty="0"/>
              <a:t>Among male and female users, their gender has been determined with:</a:t>
            </a:r>
            <a:endParaRPr sz="2000" dirty="0"/>
          </a:p>
          <a:p>
            <a:pPr marL="914400" lvl="1" indent="-342900" algn="just" rtl="0">
              <a:lnSpc>
                <a:spcPct val="115000"/>
              </a:lnSpc>
              <a:spcBef>
                <a:spcPts val="1000"/>
              </a:spcBef>
              <a:spcAft>
                <a:spcPts val="0"/>
              </a:spcAft>
              <a:buSzPts val="1800"/>
              <a:buChar char="○"/>
            </a:pPr>
            <a:r>
              <a:rPr lang="en-US" sz="1800" b="1" dirty="0"/>
              <a:t>minimum </a:t>
            </a:r>
            <a:r>
              <a:rPr lang="en-US" sz="1800" dirty="0"/>
              <a:t>probability of 50%</a:t>
            </a:r>
            <a:endParaRPr sz="1800" dirty="0"/>
          </a:p>
          <a:p>
            <a:pPr marL="914400" lvl="1" indent="-342900" algn="just" rtl="0">
              <a:lnSpc>
                <a:spcPct val="115000"/>
              </a:lnSpc>
              <a:spcBef>
                <a:spcPts val="1000"/>
              </a:spcBef>
              <a:spcAft>
                <a:spcPts val="0"/>
              </a:spcAft>
              <a:buSzPts val="1800"/>
              <a:buChar char="○"/>
            </a:pPr>
            <a:r>
              <a:rPr lang="en-US" sz="1800" b="1" dirty="0"/>
              <a:t>maximum </a:t>
            </a:r>
            <a:r>
              <a:rPr lang="en-US" sz="1800" dirty="0"/>
              <a:t>probability of 100%</a:t>
            </a:r>
            <a:endParaRPr sz="1800" dirty="0"/>
          </a:p>
          <a:p>
            <a:pPr marL="914400" lvl="1" indent="-342900" algn="just" rtl="0">
              <a:lnSpc>
                <a:spcPct val="115000"/>
              </a:lnSpc>
              <a:spcBef>
                <a:spcPts val="1000"/>
              </a:spcBef>
              <a:spcAft>
                <a:spcPts val="1000"/>
              </a:spcAft>
              <a:buSzPts val="1800"/>
              <a:buChar char="○"/>
            </a:pPr>
            <a:r>
              <a:rPr lang="en-US" sz="1800" b="1" dirty="0"/>
              <a:t>average </a:t>
            </a:r>
            <a:r>
              <a:rPr lang="en-US" sz="1800" dirty="0"/>
              <a:t>probability of 98% (weighted average)</a:t>
            </a:r>
            <a:endParaRPr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Gender Estimation Statistics (contd…)</a:t>
            </a:r>
            <a:endParaRPr/>
          </a:p>
        </p:txBody>
      </p:sp>
      <p:graphicFrame>
        <p:nvGraphicFramePr>
          <p:cNvPr id="305" name="Google Shape;305;p40"/>
          <p:cNvGraphicFramePr/>
          <p:nvPr/>
        </p:nvGraphicFramePr>
        <p:xfrm>
          <a:off x="246488" y="2847050"/>
          <a:ext cx="8702225" cy="1877150"/>
        </p:xfrm>
        <a:graphic>
          <a:graphicData uri="http://schemas.openxmlformats.org/drawingml/2006/table">
            <a:tbl>
              <a:tblPr>
                <a:noFill/>
                <a:tableStyleId>{4EDDCBA0-3806-478B-9711-46F7139FFC6F}</a:tableStyleId>
              </a:tblPr>
              <a:tblGrid>
                <a:gridCol w="1243175">
                  <a:extLst>
                    <a:ext uri="{9D8B030D-6E8A-4147-A177-3AD203B41FA5}">
                      <a16:colId xmlns:a16="http://schemas.microsoft.com/office/drawing/2014/main" val="20000"/>
                    </a:ext>
                  </a:extLst>
                </a:gridCol>
                <a:gridCol w="1243175">
                  <a:extLst>
                    <a:ext uri="{9D8B030D-6E8A-4147-A177-3AD203B41FA5}">
                      <a16:colId xmlns:a16="http://schemas.microsoft.com/office/drawing/2014/main" val="20001"/>
                    </a:ext>
                  </a:extLst>
                </a:gridCol>
                <a:gridCol w="1243175">
                  <a:extLst>
                    <a:ext uri="{9D8B030D-6E8A-4147-A177-3AD203B41FA5}">
                      <a16:colId xmlns:a16="http://schemas.microsoft.com/office/drawing/2014/main" val="20002"/>
                    </a:ext>
                  </a:extLst>
                </a:gridCol>
                <a:gridCol w="1243175">
                  <a:extLst>
                    <a:ext uri="{9D8B030D-6E8A-4147-A177-3AD203B41FA5}">
                      <a16:colId xmlns:a16="http://schemas.microsoft.com/office/drawing/2014/main" val="20003"/>
                    </a:ext>
                  </a:extLst>
                </a:gridCol>
                <a:gridCol w="1243175">
                  <a:extLst>
                    <a:ext uri="{9D8B030D-6E8A-4147-A177-3AD203B41FA5}">
                      <a16:colId xmlns:a16="http://schemas.microsoft.com/office/drawing/2014/main" val="20004"/>
                    </a:ext>
                  </a:extLst>
                </a:gridCol>
                <a:gridCol w="1243175">
                  <a:extLst>
                    <a:ext uri="{9D8B030D-6E8A-4147-A177-3AD203B41FA5}">
                      <a16:colId xmlns:a16="http://schemas.microsoft.com/office/drawing/2014/main" val="20005"/>
                    </a:ext>
                  </a:extLst>
                </a:gridCol>
                <a:gridCol w="1243175">
                  <a:extLst>
                    <a:ext uri="{9D8B030D-6E8A-4147-A177-3AD203B41FA5}">
                      <a16:colId xmlns:a16="http://schemas.microsoft.com/office/drawing/2014/main" val="20006"/>
                    </a:ext>
                  </a:extLst>
                </a:gridCol>
              </a:tblGrid>
              <a:tr h="938575">
                <a:tc>
                  <a:txBody>
                    <a:bodyPr/>
                    <a:lstStyle/>
                    <a:p>
                      <a:pPr marL="0" lvl="0" indent="0" algn="ctr" rtl="0">
                        <a:spcBef>
                          <a:spcPts val="0"/>
                        </a:spcBef>
                        <a:spcAft>
                          <a:spcPts val="0"/>
                        </a:spcAft>
                        <a:buNone/>
                      </a:pPr>
                      <a:r>
                        <a:rPr lang="en-US" sz="1600"/>
                        <a:t>Probability Range (%)</a:t>
                      </a:r>
                      <a:endParaRPr sz="1600"/>
                    </a:p>
                  </a:txBody>
                  <a:tcPr marL="91425" marR="91425" marT="91425" marB="91425" anchor="ctr"/>
                </a:tc>
                <a:tc>
                  <a:txBody>
                    <a:bodyPr/>
                    <a:lstStyle/>
                    <a:p>
                      <a:pPr marL="0" lvl="0" indent="0" algn="ctr" rtl="0">
                        <a:spcBef>
                          <a:spcPts val="0"/>
                        </a:spcBef>
                        <a:spcAft>
                          <a:spcPts val="0"/>
                        </a:spcAft>
                        <a:buNone/>
                      </a:pPr>
                      <a:r>
                        <a:rPr lang="en-US" sz="1600"/>
                        <a:t>50-59</a:t>
                      </a:r>
                      <a:endParaRPr sz="1600"/>
                    </a:p>
                  </a:txBody>
                  <a:tcPr marL="91425" marR="91425" marT="91425" marB="91425" anchor="ctr"/>
                </a:tc>
                <a:tc>
                  <a:txBody>
                    <a:bodyPr/>
                    <a:lstStyle/>
                    <a:p>
                      <a:pPr marL="0" lvl="0" indent="0" algn="ctr" rtl="0">
                        <a:spcBef>
                          <a:spcPts val="0"/>
                        </a:spcBef>
                        <a:spcAft>
                          <a:spcPts val="0"/>
                        </a:spcAft>
                        <a:buNone/>
                      </a:pPr>
                      <a:r>
                        <a:rPr lang="en-US" sz="1600"/>
                        <a:t>60-69</a:t>
                      </a:r>
                      <a:endParaRPr sz="1600"/>
                    </a:p>
                  </a:txBody>
                  <a:tcPr marL="91425" marR="91425" marT="91425" marB="91425" anchor="ctr"/>
                </a:tc>
                <a:tc>
                  <a:txBody>
                    <a:bodyPr/>
                    <a:lstStyle/>
                    <a:p>
                      <a:pPr marL="0" lvl="0" indent="0" algn="ctr" rtl="0">
                        <a:spcBef>
                          <a:spcPts val="0"/>
                        </a:spcBef>
                        <a:spcAft>
                          <a:spcPts val="0"/>
                        </a:spcAft>
                        <a:buNone/>
                      </a:pPr>
                      <a:r>
                        <a:rPr lang="en-US" sz="1600"/>
                        <a:t>70-79</a:t>
                      </a:r>
                      <a:endParaRPr sz="1600"/>
                    </a:p>
                  </a:txBody>
                  <a:tcPr marL="91425" marR="91425" marT="91425" marB="91425" anchor="ctr"/>
                </a:tc>
                <a:tc>
                  <a:txBody>
                    <a:bodyPr/>
                    <a:lstStyle/>
                    <a:p>
                      <a:pPr marL="0" lvl="0" indent="0" algn="ctr" rtl="0">
                        <a:spcBef>
                          <a:spcPts val="0"/>
                        </a:spcBef>
                        <a:spcAft>
                          <a:spcPts val="0"/>
                        </a:spcAft>
                        <a:buNone/>
                      </a:pPr>
                      <a:r>
                        <a:rPr lang="en-US" sz="1600"/>
                        <a:t>80-89</a:t>
                      </a:r>
                      <a:endParaRPr sz="1600"/>
                    </a:p>
                  </a:txBody>
                  <a:tcPr marL="91425" marR="91425" marT="91425" marB="91425" anchor="ctr"/>
                </a:tc>
                <a:tc>
                  <a:txBody>
                    <a:bodyPr/>
                    <a:lstStyle/>
                    <a:p>
                      <a:pPr marL="0" lvl="0" indent="0" algn="ctr" rtl="0">
                        <a:spcBef>
                          <a:spcPts val="0"/>
                        </a:spcBef>
                        <a:spcAft>
                          <a:spcPts val="0"/>
                        </a:spcAft>
                        <a:buNone/>
                      </a:pPr>
                      <a:r>
                        <a:rPr lang="en-US" sz="1600"/>
                        <a:t>90-99</a:t>
                      </a:r>
                      <a:endParaRPr sz="1600"/>
                    </a:p>
                  </a:txBody>
                  <a:tcPr marL="91425" marR="91425" marT="91425" marB="91425" anchor="ctr"/>
                </a:tc>
                <a:tc>
                  <a:txBody>
                    <a:bodyPr/>
                    <a:lstStyle/>
                    <a:p>
                      <a:pPr marL="0" lvl="0" indent="0" algn="ctr" rtl="0">
                        <a:spcBef>
                          <a:spcPts val="0"/>
                        </a:spcBef>
                        <a:spcAft>
                          <a:spcPts val="0"/>
                        </a:spcAft>
                        <a:buNone/>
                      </a:pPr>
                      <a:r>
                        <a:rPr lang="en-US" sz="1600"/>
                        <a:t>100</a:t>
                      </a:r>
                      <a:endParaRPr sz="1600"/>
                    </a:p>
                  </a:txBody>
                  <a:tcPr marL="91425" marR="91425" marT="91425" marB="91425" anchor="ctr"/>
                </a:tc>
                <a:extLst>
                  <a:ext uri="{0D108BD9-81ED-4DB2-BD59-A6C34878D82A}">
                    <a16:rowId xmlns:a16="http://schemas.microsoft.com/office/drawing/2014/main" val="10000"/>
                  </a:ext>
                </a:extLst>
              </a:tr>
              <a:tr h="938575">
                <a:tc>
                  <a:txBody>
                    <a:bodyPr/>
                    <a:lstStyle/>
                    <a:p>
                      <a:pPr marL="0" lvl="0" indent="0" algn="ctr" rtl="0">
                        <a:spcBef>
                          <a:spcPts val="0"/>
                        </a:spcBef>
                        <a:spcAft>
                          <a:spcPts val="0"/>
                        </a:spcAft>
                        <a:buNone/>
                      </a:pPr>
                      <a:r>
                        <a:rPr lang="en-US" sz="1600"/>
                        <a:t>No. of users</a:t>
                      </a:r>
                      <a:endParaRPr sz="1600"/>
                    </a:p>
                  </a:txBody>
                  <a:tcPr marL="91425" marR="91425" marT="91425" marB="91425" anchor="ctr"/>
                </a:tc>
                <a:tc>
                  <a:txBody>
                    <a:bodyPr/>
                    <a:lstStyle/>
                    <a:p>
                      <a:pPr marL="0" lvl="0" indent="0" algn="ctr" rtl="0">
                        <a:spcBef>
                          <a:spcPts val="0"/>
                        </a:spcBef>
                        <a:spcAft>
                          <a:spcPts val="0"/>
                        </a:spcAft>
                        <a:buNone/>
                      </a:pPr>
                      <a:r>
                        <a:rPr lang="en-US" sz="1600"/>
                        <a:t>9</a:t>
                      </a:r>
                      <a:endParaRPr sz="1600"/>
                    </a:p>
                  </a:txBody>
                  <a:tcPr marL="91425" marR="91425" marT="91425" marB="91425" anchor="ctr"/>
                </a:tc>
                <a:tc>
                  <a:txBody>
                    <a:bodyPr/>
                    <a:lstStyle/>
                    <a:p>
                      <a:pPr marL="0" lvl="0" indent="0" algn="ctr" rtl="0">
                        <a:spcBef>
                          <a:spcPts val="0"/>
                        </a:spcBef>
                        <a:spcAft>
                          <a:spcPts val="0"/>
                        </a:spcAft>
                        <a:buNone/>
                      </a:pPr>
                      <a:r>
                        <a:rPr lang="en-US" sz="1600"/>
                        <a:t>11</a:t>
                      </a:r>
                      <a:endParaRPr sz="1600"/>
                    </a:p>
                  </a:txBody>
                  <a:tcPr marL="91425" marR="91425" marT="91425" marB="91425" anchor="ctr"/>
                </a:tc>
                <a:tc>
                  <a:txBody>
                    <a:bodyPr/>
                    <a:lstStyle/>
                    <a:p>
                      <a:pPr marL="0" lvl="0" indent="0" algn="ctr" rtl="0">
                        <a:spcBef>
                          <a:spcPts val="0"/>
                        </a:spcBef>
                        <a:spcAft>
                          <a:spcPts val="0"/>
                        </a:spcAft>
                        <a:buNone/>
                      </a:pPr>
                      <a:r>
                        <a:rPr lang="en-US" sz="1600"/>
                        <a:t>16</a:t>
                      </a:r>
                      <a:endParaRPr sz="1600"/>
                    </a:p>
                  </a:txBody>
                  <a:tcPr marL="91425" marR="91425" marT="91425" marB="91425" anchor="ctr"/>
                </a:tc>
                <a:tc>
                  <a:txBody>
                    <a:bodyPr/>
                    <a:lstStyle/>
                    <a:p>
                      <a:pPr marL="0" lvl="0" indent="0" algn="ctr" rtl="0">
                        <a:spcBef>
                          <a:spcPts val="0"/>
                        </a:spcBef>
                        <a:spcAft>
                          <a:spcPts val="0"/>
                        </a:spcAft>
                        <a:buNone/>
                      </a:pPr>
                      <a:r>
                        <a:rPr lang="en-US" sz="1600"/>
                        <a:t>52</a:t>
                      </a:r>
                      <a:endParaRPr sz="1600"/>
                    </a:p>
                  </a:txBody>
                  <a:tcPr marL="91425" marR="91425" marT="91425" marB="91425" anchor="ctr"/>
                </a:tc>
                <a:tc>
                  <a:txBody>
                    <a:bodyPr/>
                    <a:lstStyle/>
                    <a:p>
                      <a:pPr marL="0" lvl="0" indent="0" algn="ctr" rtl="0">
                        <a:spcBef>
                          <a:spcPts val="0"/>
                        </a:spcBef>
                        <a:spcAft>
                          <a:spcPts val="0"/>
                        </a:spcAft>
                        <a:buNone/>
                      </a:pPr>
                      <a:r>
                        <a:rPr lang="en-US" sz="1600"/>
                        <a:t>260</a:t>
                      </a:r>
                      <a:endParaRPr sz="1600"/>
                    </a:p>
                  </a:txBody>
                  <a:tcPr marL="91425" marR="91425" marT="91425" marB="91425" anchor="ctr"/>
                </a:tc>
                <a:tc>
                  <a:txBody>
                    <a:bodyPr/>
                    <a:lstStyle/>
                    <a:p>
                      <a:pPr marL="0" lvl="0" indent="0" algn="ctr" rtl="0">
                        <a:spcBef>
                          <a:spcPts val="0"/>
                        </a:spcBef>
                        <a:spcAft>
                          <a:spcPts val="0"/>
                        </a:spcAft>
                        <a:buNone/>
                      </a:pPr>
                      <a:r>
                        <a:rPr lang="en-US" sz="1600"/>
                        <a:t>1065</a:t>
                      </a:r>
                      <a:endParaRPr sz="1600"/>
                    </a:p>
                  </a:txBody>
                  <a:tcPr marL="91425" marR="91425" marT="91425" marB="91425" anchor="ctr"/>
                </a:tc>
                <a:extLst>
                  <a:ext uri="{0D108BD9-81ED-4DB2-BD59-A6C34878D82A}">
                    <a16:rowId xmlns:a16="http://schemas.microsoft.com/office/drawing/2014/main" val="10001"/>
                  </a:ext>
                </a:extLst>
              </a:tr>
            </a:tbl>
          </a:graphicData>
        </a:graphic>
      </p:graphicFrame>
      <p:sp>
        <p:nvSpPr>
          <p:cNvPr id="306" name="Google Shape;306;p40"/>
          <p:cNvSpPr txBox="1">
            <a:spLocks noGrp="1"/>
          </p:cNvSpPr>
          <p:nvPr>
            <p:ph type="body" idx="1"/>
          </p:nvPr>
        </p:nvSpPr>
        <p:spPr>
          <a:xfrm>
            <a:off x="715163" y="4782700"/>
            <a:ext cx="7764900" cy="554700"/>
          </a:xfrm>
          <a:prstGeom prst="rect">
            <a:avLst/>
          </a:prstGeom>
        </p:spPr>
        <p:txBody>
          <a:bodyPr spcFirstLastPara="1" wrap="square" lIns="91425" tIns="45700" rIns="91425" bIns="45700" anchor="t" anchorCtr="0">
            <a:noAutofit/>
          </a:bodyPr>
          <a:lstStyle/>
          <a:p>
            <a:pPr marL="0" lvl="0" indent="0" algn="ctr" rtl="0">
              <a:spcBef>
                <a:spcPts val="480"/>
              </a:spcBef>
              <a:spcAft>
                <a:spcPts val="0"/>
              </a:spcAft>
              <a:buNone/>
            </a:pPr>
            <a:r>
              <a:rPr lang="en-US" sz="1600"/>
              <a:t>*Probability values were rounded to the nearest integer</a:t>
            </a:r>
            <a:endParaRPr sz="1600"/>
          </a:p>
        </p:txBody>
      </p:sp>
      <p:sp>
        <p:nvSpPr>
          <p:cNvPr id="307" name="Google Shape;307;p40"/>
          <p:cNvSpPr txBox="1"/>
          <p:nvPr/>
        </p:nvSpPr>
        <p:spPr>
          <a:xfrm>
            <a:off x="835375" y="5337400"/>
            <a:ext cx="7644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a:solidFill>
                  <a:schemeClr val="dk1"/>
                </a:solidFill>
                <a:latin typeface="Calibri"/>
                <a:ea typeface="Calibri"/>
                <a:cs typeface="Calibri"/>
                <a:sym typeface="Calibri"/>
              </a:rPr>
              <a:t>Gender Prediction Probability Distribution the nearest integer</a:t>
            </a:r>
            <a:endParaRPr b="1" i="1">
              <a:solidFill>
                <a:schemeClr val="dk1"/>
              </a:solidFill>
              <a:latin typeface="Calibri"/>
              <a:ea typeface="Calibri"/>
              <a:cs typeface="Calibri"/>
              <a:sym typeface="Calibri"/>
            </a:endParaRPr>
          </a:p>
          <a:p>
            <a:pPr marL="0" lvl="0" indent="0" algn="ctr" rtl="0">
              <a:spcBef>
                <a:spcPts val="0"/>
              </a:spcBef>
              <a:spcAft>
                <a:spcPts val="0"/>
              </a:spcAft>
              <a:buNone/>
            </a:pPr>
            <a:endParaRPr b="1" i="1">
              <a:solidFill>
                <a:schemeClr val="dk1"/>
              </a:solidFill>
              <a:latin typeface="Calibri"/>
              <a:ea typeface="Calibri"/>
              <a:cs typeface="Calibri"/>
              <a:sym typeface="Calibri"/>
            </a:endParaRPr>
          </a:p>
          <a:p>
            <a:pPr marL="0" lvl="0" indent="0" algn="ctr" rtl="0">
              <a:spcBef>
                <a:spcPts val="0"/>
              </a:spcBef>
              <a:spcAft>
                <a:spcPts val="0"/>
              </a:spcAft>
              <a:buNone/>
            </a:pPr>
            <a:endParaRPr b="1" i="1">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Gender Estimation Statistics (contd…)</a:t>
            </a:r>
            <a:endParaRPr/>
          </a:p>
        </p:txBody>
      </p:sp>
      <p:sp>
        <p:nvSpPr>
          <p:cNvPr id="314" name="Google Shape;314;p41"/>
          <p:cNvSpPr txBox="1"/>
          <p:nvPr/>
        </p:nvSpPr>
        <p:spPr>
          <a:xfrm>
            <a:off x="497250" y="6059825"/>
            <a:ext cx="8396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a:solidFill>
                  <a:schemeClr val="dk1"/>
                </a:solidFill>
                <a:latin typeface="Calibri"/>
                <a:ea typeface="Calibri"/>
                <a:cs typeface="Calibri"/>
                <a:sym typeface="Calibri"/>
              </a:rPr>
              <a:t>Figure: Gender Probability Spread of 1413 Twitter Users</a:t>
            </a:r>
            <a:endParaRPr b="1" i="1">
              <a:solidFill>
                <a:schemeClr val="dk1"/>
              </a:solidFill>
              <a:latin typeface="Calibri"/>
              <a:ea typeface="Calibri"/>
              <a:cs typeface="Calibri"/>
              <a:sym typeface="Calibri"/>
            </a:endParaRPr>
          </a:p>
        </p:txBody>
      </p:sp>
      <p:pic>
        <p:nvPicPr>
          <p:cNvPr id="315" name="Google Shape;315;p41"/>
          <p:cNvPicPr preferRelativeResize="0"/>
          <p:nvPr/>
        </p:nvPicPr>
        <p:blipFill>
          <a:blip r:embed="rId3">
            <a:alphaModFix/>
          </a:blip>
          <a:stretch>
            <a:fillRect/>
          </a:stretch>
        </p:blipFill>
        <p:spPr>
          <a:xfrm>
            <a:off x="497250" y="1242165"/>
            <a:ext cx="8149499" cy="48176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N-grams extraction from tweets’ text</a:t>
            </a:r>
            <a:endParaRPr/>
          </a:p>
        </p:txBody>
      </p:sp>
      <p:sp>
        <p:nvSpPr>
          <p:cNvPr id="322" name="Google Shape;322;p42"/>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355600" algn="just" rtl="0">
              <a:spcBef>
                <a:spcPts val="480"/>
              </a:spcBef>
              <a:spcAft>
                <a:spcPts val="0"/>
              </a:spcAft>
              <a:buSzPts val="2000"/>
              <a:buChar char="•"/>
            </a:pPr>
            <a:r>
              <a:rPr lang="en-US" sz="2000"/>
              <a:t>n-grams are continuous sequence of words or tokens in a document. One token is called </a:t>
            </a:r>
            <a:r>
              <a:rPr lang="en-US" sz="2000" b="1"/>
              <a:t>unigram </a:t>
            </a:r>
            <a:r>
              <a:rPr lang="en-US" sz="2000"/>
              <a:t>and two tokens sequence is called </a:t>
            </a:r>
            <a:r>
              <a:rPr lang="en-US" sz="2000" b="1"/>
              <a:t>bigram</a:t>
            </a:r>
            <a:r>
              <a:rPr lang="en-US" sz="2000"/>
              <a:t>.</a:t>
            </a:r>
            <a:endParaRPr sz="2000"/>
          </a:p>
          <a:p>
            <a:pPr marL="457200" lvl="0" indent="0" algn="just" rtl="0">
              <a:spcBef>
                <a:spcPts val="480"/>
              </a:spcBef>
              <a:spcAft>
                <a:spcPts val="0"/>
              </a:spcAft>
              <a:buNone/>
            </a:pPr>
            <a:endParaRPr sz="2000"/>
          </a:p>
          <a:p>
            <a:pPr marL="457200" lvl="0" indent="-355600" algn="just" rtl="0">
              <a:spcBef>
                <a:spcPts val="480"/>
              </a:spcBef>
              <a:spcAft>
                <a:spcPts val="0"/>
              </a:spcAft>
              <a:buSzPts val="2000"/>
              <a:buChar char="•"/>
            </a:pPr>
            <a:r>
              <a:rPr lang="en-US" sz="2000"/>
              <a:t>The text content of the tweets need to be pre-processed before we proceed with extraction of n-grams.</a:t>
            </a:r>
            <a:endParaRPr sz="2000"/>
          </a:p>
          <a:p>
            <a:pPr marL="0" lvl="0" indent="0" algn="just" rtl="0">
              <a:spcBef>
                <a:spcPts val="480"/>
              </a:spcBef>
              <a:spcAft>
                <a:spcPts val="0"/>
              </a:spcAft>
              <a:buNone/>
            </a:pPr>
            <a:endParaRPr sz="2000"/>
          </a:p>
          <a:p>
            <a:pPr marL="457200" lvl="0" indent="-355600" algn="just" rtl="0">
              <a:spcBef>
                <a:spcPts val="480"/>
              </a:spcBef>
              <a:spcAft>
                <a:spcPts val="0"/>
              </a:spcAft>
              <a:buSzPts val="2000"/>
              <a:buChar char="•"/>
            </a:pPr>
            <a:r>
              <a:rPr lang="en-US" sz="2000"/>
              <a:t>This includes converting to lowercase, removing punctuations and unwanted characters, tokenizing and lemmatizing.</a:t>
            </a:r>
            <a:endParaRPr sz="2000"/>
          </a:p>
          <a:p>
            <a:pPr marL="457200" lvl="0" indent="0" algn="just" rtl="0">
              <a:spcBef>
                <a:spcPts val="480"/>
              </a:spcBef>
              <a:spcAft>
                <a:spcPts val="0"/>
              </a:spcAft>
              <a:buNone/>
            </a:pPr>
            <a:endParaRPr sz="2000"/>
          </a:p>
          <a:p>
            <a:pPr marL="457200" lvl="0" indent="-355600" algn="just" rtl="0">
              <a:lnSpc>
                <a:spcPct val="115000"/>
              </a:lnSpc>
              <a:spcBef>
                <a:spcPts val="480"/>
              </a:spcBef>
              <a:spcAft>
                <a:spcPts val="0"/>
              </a:spcAft>
              <a:buSzPts val="2000"/>
              <a:buChar char="•"/>
            </a:pPr>
            <a:r>
              <a:rPr lang="en-US" sz="2000"/>
              <a:t>We have extracted unigrams and bigrams along with the frequency of their occurrence for all the tweets and also male, female and non-persons separately.</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3363913" y="2971801"/>
            <a:ext cx="2452800" cy="7113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endParaRPr/>
          </a:p>
        </p:txBody>
      </p:sp>
      <p:sp>
        <p:nvSpPr>
          <p:cNvPr id="329" name="Google Shape;329;p43"/>
          <p:cNvSpPr txBox="1"/>
          <p:nvPr/>
        </p:nvSpPr>
        <p:spPr>
          <a:xfrm>
            <a:off x="2554200" y="5496575"/>
            <a:ext cx="40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i="1">
                <a:latin typeface="Calibri"/>
                <a:ea typeface="Calibri"/>
                <a:cs typeface="Calibri"/>
                <a:sym typeface="Calibri"/>
              </a:rPr>
              <a:t>Figure: word cloud of top 100 words from all tweets</a:t>
            </a:r>
            <a:endParaRPr b="1" i="1">
              <a:latin typeface="Calibri"/>
              <a:ea typeface="Calibri"/>
              <a:cs typeface="Calibri"/>
              <a:sym typeface="Calibri"/>
            </a:endParaRPr>
          </a:p>
        </p:txBody>
      </p:sp>
      <p:pic>
        <p:nvPicPr>
          <p:cNvPr id="330" name="Google Shape;330;p43"/>
          <p:cNvPicPr preferRelativeResize="0"/>
          <p:nvPr/>
        </p:nvPicPr>
        <p:blipFill>
          <a:blip r:embed="rId3">
            <a:alphaModFix/>
          </a:blip>
          <a:stretch>
            <a:fillRect/>
          </a:stretch>
        </p:blipFill>
        <p:spPr>
          <a:xfrm>
            <a:off x="1058313" y="1105725"/>
            <a:ext cx="7064024" cy="42714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44"/>
          <p:cNvPicPr preferRelativeResize="0"/>
          <p:nvPr/>
        </p:nvPicPr>
        <p:blipFill>
          <a:blip r:embed="rId3">
            <a:alphaModFix/>
          </a:blip>
          <a:stretch>
            <a:fillRect/>
          </a:stretch>
        </p:blipFill>
        <p:spPr>
          <a:xfrm>
            <a:off x="833049" y="463176"/>
            <a:ext cx="7477899" cy="5788100"/>
          </a:xfrm>
          <a:prstGeom prst="rect">
            <a:avLst/>
          </a:prstGeom>
          <a:noFill/>
          <a:ln>
            <a:noFill/>
          </a:ln>
        </p:spPr>
      </p:pic>
      <p:sp>
        <p:nvSpPr>
          <p:cNvPr id="337" name="Google Shape;337;p44"/>
          <p:cNvSpPr txBox="1"/>
          <p:nvPr/>
        </p:nvSpPr>
        <p:spPr>
          <a:xfrm>
            <a:off x="1113950" y="6327950"/>
            <a:ext cx="719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a:latin typeface="Calibri"/>
                <a:ea typeface="Calibri"/>
                <a:cs typeface="Calibri"/>
                <a:sym typeface="Calibri"/>
              </a:rPr>
              <a:t>Figure: Top-20 Unigrams and Top-10 Bigrams from all entity types.</a:t>
            </a:r>
            <a:endParaRPr b="1" i="1">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5"/>
          <p:cNvSpPr txBox="1">
            <a:spLocks noGrp="1"/>
          </p:cNvSpPr>
          <p:nvPr>
            <p:ph type="title"/>
          </p:nvPr>
        </p:nvSpPr>
        <p:spPr>
          <a:xfrm>
            <a:off x="180654" y="202990"/>
            <a:ext cx="7321158"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Observation from Unigrams and Bigrams</a:t>
            </a:r>
            <a:endParaRPr dirty="0"/>
          </a:p>
        </p:txBody>
      </p:sp>
      <p:sp>
        <p:nvSpPr>
          <p:cNvPr id="344" name="Google Shape;344;p45"/>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0" lvl="0" indent="0" algn="l" rtl="0">
              <a:lnSpc>
                <a:spcPct val="115000"/>
              </a:lnSpc>
              <a:spcBef>
                <a:spcPts val="480"/>
              </a:spcBef>
              <a:spcAft>
                <a:spcPts val="0"/>
              </a:spcAft>
              <a:buNone/>
            </a:pPr>
            <a:r>
              <a:rPr lang="en-US" sz="2000"/>
              <a:t>Analysis of the most common unigrams and bigrams used by different groups shows:</a:t>
            </a:r>
            <a:endParaRPr sz="2000"/>
          </a:p>
          <a:p>
            <a:pPr marL="457200" lvl="0" indent="-355600" algn="l" rtl="0">
              <a:lnSpc>
                <a:spcPct val="150000"/>
              </a:lnSpc>
              <a:spcBef>
                <a:spcPts val="480"/>
              </a:spcBef>
              <a:spcAft>
                <a:spcPts val="0"/>
              </a:spcAft>
              <a:buSzPts val="2000"/>
              <a:buChar char="•"/>
            </a:pPr>
            <a:r>
              <a:rPr lang="en-US" sz="2000"/>
              <a:t>Top unigrams and bigrams are mostly similar.</a:t>
            </a:r>
            <a:endParaRPr sz="2000"/>
          </a:p>
          <a:p>
            <a:pPr marL="457200" lvl="0" indent="-355600" algn="l" rtl="0">
              <a:lnSpc>
                <a:spcPct val="150000"/>
              </a:lnSpc>
              <a:spcBef>
                <a:spcPts val="0"/>
              </a:spcBef>
              <a:spcAft>
                <a:spcPts val="0"/>
              </a:spcAft>
              <a:buSzPts val="2000"/>
              <a:buChar char="•"/>
            </a:pPr>
            <a:r>
              <a:rPr lang="en-US" sz="2000"/>
              <a:t>Males may be more concerned on the economic and infrastructural impact of the disaster, use of words such as “development”, “report”, “town”.</a:t>
            </a:r>
            <a:endParaRPr sz="2000"/>
          </a:p>
          <a:p>
            <a:pPr marL="457200" lvl="0" indent="-355600" algn="l" rtl="0">
              <a:lnSpc>
                <a:spcPct val="150000"/>
              </a:lnSpc>
              <a:spcBef>
                <a:spcPts val="0"/>
              </a:spcBef>
              <a:spcAft>
                <a:spcPts val="0"/>
              </a:spcAft>
              <a:buSzPts val="2000"/>
              <a:buChar char="•"/>
            </a:pPr>
            <a:r>
              <a:rPr lang="en-US" sz="2000"/>
              <a:t>Females may be more concerned on the environmental impact of the disaster, use of words such as “nature”, “Himalaya”.</a:t>
            </a:r>
            <a:endParaRPr sz="2000"/>
          </a:p>
          <a:p>
            <a:pPr marL="457200" lvl="0" indent="-355600" algn="l" rtl="0">
              <a:lnSpc>
                <a:spcPct val="150000"/>
              </a:lnSpc>
              <a:spcBef>
                <a:spcPts val="0"/>
              </a:spcBef>
              <a:spcAft>
                <a:spcPts val="0"/>
              </a:spcAft>
              <a:buSzPts val="2000"/>
              <a:buChar char="•"/>
            </a:pPr>
            <a:r>
              <a:rPr lang="en-US" sz="2000"/>
              <a:t>Organisations may be more concerned on the political response to the disaster, use of words such as “Dhami”, “chief minister”.</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t>Sentiment Analysis of Tweets</a:t>
            </a:r>
            <a:endParaRPr/>
          </a:p>
        </p:txBody>
      </p:sp>
      <p:sp>
        <p:nvSpPr>
          <p:cNvPr id="351" name="Google Shape;351;p46"/>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304800" algn="just" rtl="0">
              <a:spcBef>
                <a:spcPts val="480"/>
              </a:spcBef>
              <a:spcAft>
                <a:spcPts val="0"/>
              </a:spcAft>
              <a:buSzPts val="1200"/>
              <a:buChar char="●"/>
            </a:pPr>
            <a:r>
              <a:rPr lang="en-US" sz="2000"/>
              <a:t>Through sentiment analysis, we aim to classify user’s tweets on basis of sentiments and opinions presented in their content. </a:t>
            </a:r>
            <a:endParaRPr sz="2000"/>
          </a:p>
          <a:p>
            <a:pPr marL="457200" lvl="0" indent="0" algn="just" rtl="0">
              <a:spcBef>
                <a:spcPts val="1000"/>
              </a:spcBef>
              <a:spcAft>
                <a:spcPts val="0"/>
              </a:spcAft>
              <a:buNone/>
            </a:pPr>
            <a:endParaRPr sz="2000"/>
          </a:p>
          <a:p>
            <a:pPr marL="457200" lvl="0" indent="-304800" algn="just" rtl="0">
              <a:spcBef>
                <a:spcPts val="1000"/>
              </a:spcBef>
              <a:spcAft>
                <a:spcPts val="0"/>
              </a:spcAft>
              <a:buSzPts val="1200"/>
              <a:buChar char="●"/>
            </a:pPr>
            <a:r>
              <a:rPr lang="en-US" sz="2000"/>
              <a:t>Sentiment analysis was done for the text of the tweets through the </a:t>
            </a:r>
            <a:r>
              <a:rPr lang="en-US" sz="2000" b="1"/>
              <a:t>VADER</a:t>
            </a:r>
            <a:r>
              <a:rPr lang="en-US" sz="2000"/>
              <a:t> library (</a:t>
            </a:r>
            <a:r>
              <a:rPr lang="en-US" sz="2000" u="sng">
                <a:solidFill>
                  <a:schemeClr val="hlink"/>
                </a:solidFill>
                <a:hlinkClick r:id="rId3"/>
              </a:rPr>
              <a:t>https://pypi.org/project/vaderSentiment/</a:t>
            </a:r>
            <a:r>
              <a:rPr lang="en-US" sz="2000"/>
              <a:t>).</a:t>
            </a:r>
            <a:endParaRPr sz="2000"/>
          </a:p>
          <a:p>
            <a:pPr marL="457200" lvl="0" indent="0" algn="just" rtl="0">
              <a:spcBef>
                <a:spcPts val="1000"/>
              </a:spcBef>
              <a:spcAft>
                <a:spcPts val="0"/>
              </a:spcAft>
              <a:buNone/>
            </a:pPr>
            <a:endParaRPr sz="2000"/>
          </a:p>
          <a:p>
            <a:pPr marL="457200" lvl="0" indent="-304800" algn="just" rtl="0">
              <a:spcBef>
                <a:spcPts val="1000"/>
              </a:spcBef>
              <a:spcAft>
                <a:spcPts val="0"/>
              </a:spcAft>
              <a:buSzPts val="1200"/>
              <a:buChar char="●"/>
            </a:pPr>
            <a:r>
              <a:rPr lang="en-US" sz="2000"/>
              <a:t>We can deduce </a:t>
            </a:r>
            <a:r>
              <a:rPr lang="en-US" sz="2000" b="1"/>
              <a:t>gender-wise </a:t>
            </a:r>
            <a:r>
              <a:rPr lang="en-US" sz="2000"/>
              <a:t>sentiments for people and also see how </a:t>
            </a:r>
            <a:r>
              <a:rPr lang="en-US" sz="2000" b="1"/>
              <a:t>organizations </a:t>
            </a:r>
            <a:r>
              <a:rPr lang="en-US" sz="2000"/>
              <a:t>are perceiving this incident. </a:t>
            </a:r>
            <a:endParaRPr sz="2000"/>
          </a:p>
          <a:p>
            <a:pPr marL="457200" lvl="0" indent="0" algn="just" rtl="0">
              <a:spcBef>
                <a:spcPts val="1000"/>
              </a:spcBef>
              <a:spcAft>
                <a:spcPts val="0"/>
              </a:spcAft>
              <a:buNone/>
            </a:pPr>
            <a:endParaRPr sz="2000"/>
          </a:p>
          <a:p>
            <a:pPr marL="457200" lvl="0" indent="-304800" algn="just" rtl="0">
              <a:spcBef>
                <a:spcPts val="1000"/>
              </a:spcBef>
              <a:spcAft>
                <a:spcPts val="1000"/>
              </a:spcAft>
              <a:buSzPts val="1200"/>
              <a:buChar char="●"/>
            </a:pPr>
            <a:r>
              <a:rPr lang="en-US" sz="2000"/>
              <a:t>This can help us get a better understanding of the commonality and differences in views and sentiments of different stakeholders.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a:t>
            </a:r>
            <a:endParaRPr/>
          </a:p>
        </p:txBody>
      </p:sp>
      <p:sp>
        <p:nvSpPr>
          <p:cNvPr id="119" name="Google Shape;119;p16"/>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355600" algn="just" rtl="0">
              <a:spcBef>
                <a:spcPts val="480"/>
              </a:spcBef>
              <a:spcAft>
                <a:spcPts val="0"/>
              </a:spcAft>
              <a:buSzPts val="2000"/>
              <a:buChar char="•"/>
            </a:pPr>
            <a:r>
              <a:rPr lang="en-US" sz="2000"/>
              <a:t>India is prone to many natural disasters like floods, landslides, cyclones, forest fires, earthquakes, drought, etc. </a:t>
            </a:r>
            <a:endParaRPr sz="2000"/>
          </a:p>
          <a:p>
            <a:pPr marL="0" lvl="0" indent="0" algn="just" rtl="0">
              <a:spcBef>
                <a:spcPts val="480"/>
              </a:spcBef>
              <a:spcAft>
                <a:spcPts val="0"/>
              </a:spcAft>
              <a:buNone/>
            </a:pPr>
            <a:endParaRPr sz="2000"/>
          </a:p>
          <a:p>
            <a:pPr marL="457200" lvl="0" indent="-355600" algn="just" rtl="0">
              <a:spcBef>
                <a:spcPts val="480"/>
              </a:spcBef>
              <a:spcAft>
                <a:spcPts val="0"/>
              </a:spcAft>
              <a:buSzPts val="2000"/>
              <a:buChar char="•"/>
            </a:pPr>
            <a:r>
              <a:rPr lang="en-US" sz="2000"/>
              <a:t>Satellites provide observations of the natural disasters at regular intervals that helps in better planning and management of disasters.</a:t>
            </a:r>
            <a:endParaRPr sz="2000"/>
          </a:p>
          <a:p>
            <a:pPr marL="0" lvl="0" indent="0" algn="just" rtl="0">
              <a:spcBef>
                <a:spcPts val="480"/>
              </a:spcBef>
              <a:spcAft>
                <a:spcPts val="0"/>
              </a:spcAft>
              <a:buNone/>
            </a:pPr>
            <a:endParaRPr sz="2000"/>
          </a:p>
          <a:p>
            <a:pPr marL="457200" lvl="0" indent="-355600" algn="just" rtl="0">
              <a:spcBef>
                <a:spcPts val="480"/>
              </a:spcBef>
              <a:spcAft>
                <a:spcPts val="0"/>
              </a:spcAft>
              <a:buSzPts val="2000"/>
              <a:buChar char="•"/>
            </a:pPr>
            <a:r>
              <a:rPr lang="en-US" sz="2000"/>
              <a:t>Pre-processing / Post-processing of satellite imagery is time consuming, leading to delay in rescue efforts by disaster management teams. </a:t>
            </a:r>
            <a:endParaRPr sz="2000"/>
          </a:p>
          <a:p>
            <a:pPr marL="0" lvl="0" indent="0" algn="just" rtl="0">
              <a:spcBef>
                <a:spcPts val="480"/>
              </a:spcBef>
              <a:spcAft>
                <a:spcPts val="0"/>
              </a:spcAft>
              <a:buNone/>
            </a:pPr>
            <a:endParaRPr sz="2000"/>
          </a:p>
          <a:p>
            <a:pPr marL="457200" lvl="0" indent="-355600" algn="just" rtl="0">
              <a:spcBef>
                <a:spcPts val="480"/>
              </a:spcBef>
              <a:spcAft>
                <a:spcPts val="0"/>
              </a:spcAft>
              <a:buSzPts val="2000"/>
              <a:buChar char="•"/>
            </a:pPr>
            <a:r>
              <a:rPr lang="en-US" sz="2000"/>
              <a:t>Possible Solution:</a:t>
            </a:r>
            <a:endParaRPr sz="2000"/>
          </a:p>
          <a:p>
            <a:pPr marL="914400" lvl="1" indent="-355600" algn="just" rtl="0">
              <a:spcBef>
                <a:spcPts val="0"/>
              </a:spcBef>
              <a:spcAft>
                <a:spcPts val="0"/>
              </a:spcAft>
              <a:buSzPts val="2000"/>
              <a:buChar char="–"/>
            </a:pPr>
            <a:r>
              <a:rPr lang="en-US" sz="1800"/>
              <a:t>Machine learning based techniques to predict a landslide caused by rainfall over a long/short period of time.</a:t>
            </a:r>
            <a:r>
              <a:rPr lang="en-US" sz="2000"/>
              <a:t>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Sentiment Analysis of Tweets (</a:t>
            </a:r>
            <a:r>
              <a:rPr lang="en-US" dirty="0" err="1"/>
              <a:t>contd</a:t>
            </a:r>
            <a:r>
              <a:rPr lang="en-US" dirty="0"/>
              <a:t>…)</a:t>
            </a:r>
            <a:endParaRPr dirty="0"/>
          </a:p>
        </p:txBody>
      </p:sp>
      <p:sp>
        <p:nvSpPr>
          <p:cNvPr id="358" name="Google Shape;358;p47"/>
          <p:cNvSpPr txBox="1"/>
          <p:nvPr/>
        </p:nvSpPr>
        <p:spPr>
          <a:xfrm>
            <a:off x="180654" y="979827"/>
            <a:ext cx="8652900" cy="7629600"/>
          </a:xfrm>
          <a:prstGeom prst="rect">
            <a:avLst/>
          </a:prstGeom>
          <a:noFill/>
          <a:ln>
            <a:noFill/>
          </a:ln>
        </p:spPr>
        <p:txBody>
          <a:bodyPr spcFirstLastPara="1" wrap="square" lIns="91425" tIns="91425" rIns="91425" bIns="91425" anchor="t" anchorCtr="0">
            <a:spAutoFit/>
          </a:bodyPr>
          <a:lstStyle/>
          <a:p>
            <a:pPr marL="457200" lvl="0" indent="-304800" algn="just" rtl="0">
              <a:lnSpc>
                <a:spcPct val="150000"/>
              </a:lnSpc>
              <a:spcBef>
                <a:spcPts val="1000"/>
              </a:spcBef>
              <a:spcAft>
                <a:spcPts val="0"/>
              </a:spcAft>
              <a:buClr>
                <a:schemeClr val="dk1"/>
              </a:buClr>
              <a:buSzPts val="1200"/>
              <a:buChar char="●"/>
            </a:pPr>
            <a:r>
              <a:rPr lang="en-US" sz="2000" dirty="0">
                <a:solidFill>
                  <a:schemeClr val="dk1"/>
                </a:solidFill>
              </a:rPr>
              <a:t>Tweets can be classified according to the </a:t>
            </a:r>
            <a:r>
              <a:rPr lang="en-US" sz="2000" b="1" dirty="0">
                <a:solidFill>
                  <a:schemeClr val="dk1"/>
                </a:solidFill>
              </a:rPr>
              <a:t>positive, negative or neutral sentiment</a:t>
            </a:r>
            <a:r>
              <a:rPr lang="en-US" sz="2000" dirty="0">
                <a:solidFill>
                  <a:schemeClr val="dk1"/>
                </a:solidFill>
              </a:rPr>
              <a:t> they reflect. </a:t>
            </a:r>
            <a:endParaRPr sz="2000" dirty="0">
              <a:solidFill>
                <a:schemeClr val="dk1"/>
              </a:solidFill>
            </a:endParaRPr>
          </a:p>
          <a:p>
            <a:pPr marL="457200" lvl="0" indent="-304800" algn="just" rtl="0">
              <a:lnSpc>
                <a:spcPct val="150000"/>
              </a:lnSpc>
              <a:spcBef>
                <a:spcPts val="1000"/>
              </a:spcBef>
              <a:spcAft>
                <a:spcPts val="0"/>
              </a:spcAft>
              <a:buClr>
                <a:schemeClr val="dk1"/>
              </a:buClr>
              <a:buSzPts val="1200"/>
              <a:buChar char="●"/>
            </a:pPr>
            <a:r>
              <a:rPr lang="en-US" sz="2000" dirty="0">
                <a:solidFill>
                  <a:schemeClr val="dk1"/>
                </a:solidFill>
              </a:rPr>
              <a:t>Positive, negative, and neutral aspects of the tweets are measured on a </a:t>
            </a:r>
            <a:r>
              <a:rPr lang="en-US" sz="2000" b="1" dirty="0">
                <a:solidFill>
                  <a:schemeClr val="dk1"/>
                </a:solidFill>
              </a:rPr>
              <a:t>scale of 0 to 1</a:t>
            </a:r>
            <a:r>
              <a:rPr lang="en-US" sz="2000" dirty="0">
                <a:solidFill>
                  <a:schemeClr val="dk1"/>
                </a:solidFill>
              </a:rPr>
              <a:t>.</a:t>
            </a:r>
            <a:endParaRPr sz="2000" dirty="0">
              <a:solidFill>
                <a:schemeClr val="dk1"/>
              </a:solidFill>
            </a:endParaRPr>
          </a:p>
          <a:p>
            <a:pPr marL="457200" lvl="0" indent="-304800" algn="just" rtl="0">
              <a:lnSpc>
                <a:spcPct val="150000"/>
              </a:lnSpc>
              <a:spcBef>
                <a:spcPts val="1000"/>
              </a:spcBef>
              <a:spcAft>
                <a:spcPts val="0"/>
              </a:spcAft>
              <a:buClr>
                <a:schemeClr val="dk1"/>
              </a:buClr>
              <a:buSzPts val="1200"/>
              <a:buChar char="●"/>
            </a:pPr>
            <a:r>
              <a:rPr lang="en-US" sz="2000" dirty="0">
                <a:solidFill>
                  <a:schemeClr val="dk1"/>
                </a:solidFill>
              </a:rPr>
              <a:t>Example Tweet text:</a:t>
            </a:r>
            <a:r>
              <a:rPr lang="en-US" sz="1600" dirty="0">
                <a:solidFill>
                  <a:schemeClr val="dk1"/>
                </a:solidFill>
              </a:rPr>
              <a:t> </a:t>
            </a:r>
            <a:r>
              <a:rPr lang="en-US" sz="1600" dirty="0">
                <a:solidFill>
                  <a:srgbClr val="274E13"/>
                </a:solidFill>
              </a:rPr>
              <a:t>“</a:t>
            </a:r>
            <a:r>
              <a:rPr lang="en-US" sz="1600" i="1" dirty="0">
                <a:solidFill>
                  <a:srgbClr val="274E13"/>
                </a:solidFill>
              </a:rPr>
              <a:t>Although this was posted just 10 days ago on Dec 27, it feels like a long time. It seems unbelievable that the situation has deteriorated so rapidly in #Joshimath in #Uttarakhand. In our own ways, let us express solidarity &amp; hope for the best for the people of the battered town.</a:t>
            </a:r>
            <a:r>
              <a:rPr lang="en-US" sz="1600" dirty="0">
                <a:solidFill>
                  <a:srgbClr val="274E13"/>
                </a:solidFill>
              </a:rPr>
              <a:t>”</a:t>
            </a:r>
            <a:endParaRPr sz="1600" dirty="0">
              <a:solidFill>
                <a:srgbClr val="274E13"/>
              </a:solidFill>
            </a:endParaRPr>
          </a:p>
          <a:p>
            <a:pPr marL="457200" lvl="0" indent="0" algn="just" rtl="0">
              <a:spcBef>
                <a:spcPts val="1000"/>
              </a:spcBef>
              <a:spcAft>
                <a:spcPts val="0"/>
              </a:spcAft>
              <a:buNone/>
            </a:pPr>
            <a:r>
              <a:rPr lang="en-US" sz="2000" dirty="0">
                <a:solidFill>
                  <a:schemeClr val="dk1"/>
                </a:solidFill>
              </a:rPr>
              <a:t>Sentiment analysis result:</a:t>
            </a:r>
            <a:r>
              <a:rPr lang="en-US" sz="1600" dirty="0">
                <a:solidFill>
                  <a:schemeClr val="dk1"/>
                </a:solidFill>
              </a:rPr>
              <a:t> </a:t>
            </a:r>
            <a:r>
              <a:rPr lang="en-US" sz="1600" dirty="0">
                <a:solidFill>
                  <a:srgbClr val="274E13"/>
                </a:solidFill>
              </a:rPr>
              <a:t>{'neg': 0.0, 'neu': 0.757, 'pos': 0.243, 'compound': 0.967}</a:t>
            </a:r>
            <a:endParaRPr sz="1600" dirty="0">
              <a:solidFill>
                <a:srgbClr val="274E13"/>
              </a:solidFill>
            </a:endParaRPr>
          </a:p>
          <a:p>
            <a:pPr marL="457200" lvl="0" indent="0" algn="just" rtl="0">
              <a:spcBef>
                <a:spcPts val="1000"/>
              </a:spcBef>
              <a:spcAft>
                <a:spcPts val="0"/>
              </a:spcAft>
              <a:buNone/>
            </a:pPr>
            <a:r>
              <a:rPr lang="en-US" sz="2000" dirty="0">
                <a:solidFill>
                  <a:schemeClr val="dk1"/>
                </a:solidFill>
              </a:rPr>
              <a:t>The sentiment of the text is highly </a:t>
            </a:r>
            <a:r>
              <a:rPr lang="en-US" sz="2000" b="1" dirty="0">
                <a:solidFill>
                  <a:schemeClr val="dk1"/>
                </a:solidFill>
              </a:rPr>
              <a:t>positive</a:t>
            </a:r>
            <a:r>
              <a:rPr lang="en-US" sz="2000" dirty="0">
                <a:solidFill>
                  <a:schemeClr val="dk1"/>
                </a:solidFill>
              </a:rPr>
              <a:t>.</a:t>
            </a:r>
            <a:endParaRPr sz="2000" dirty="0">
              <a:solidFill>
                <a:schemeClr val="dk1"/>
              </a:solidFill>
            </a:endParaRPr>
          </a:p>
          <a:p>
            <a:pPr marL="457200" lvl="0" indent="-304800" algn="just" rtl="0">
              <a:lnSpc>
                <a:spcPct val="150000"/>
              </a:lnSpc>
              <a:spcBef>
                <a:spcPts val="1000"/>
              </a:spcBef>
              <a:spcAft>
                <a:spcPts val="0"/>
              </a:spcAft>
              <a:buClr>
                <a:schemeClr val="dk1"/>
              </a:buClr>
              <a:buSzPts val="1200"/>
              <a:buChar char="●"/>
            </a:pPr>
            <a:r>
              <a:rPr lang="en-US" sz="2000" dirty="0">
                <a:solidFill>
                  <a:schemeClr val="dk1"/>
                </a:solidFill>
              </a:rPr>
              <a:t>Sentiment analysis results are compared groupwise.</a:t>
            </a:r>
            <a:endParaRPr sz="2000" dirty="0">
              <a:solidFill>
                <a:schemeClr val="dk1"/>
              </a:solidFill>
            </a:endParaRPr>
          </a:p>
          <a:p>
            <a:pPr marL="457200" lvl="0" indent="0" algn="just" rtl="0">
              <a:lnSpc>
                <a:spcPct val="150000"/>
              </a:lnSpc>
              <a:spcBef>
                <a:spcPts val="1000"/>
              </a:spcBef>
              <a:spcAft>
                <a:spcPts val="0"/>
              </a:spcAft>
              <a:buNone/>
            </a:pPr>
            <a:endParaRPr sz="2000" dirty="0">
              <a:solidFill>
                <a:schemeClr val="dk1"/>
              </a:solidFill>
            </a:endParaRPr>
          </a:p>
          <a:p>
            <a:pPr marL="914400" lvl="0" indent="0" algn="just" rtl="0">
              <a:lnSpc>
                <a:spcPct val="150000"/>
              </a:lnSpc>
              <a:spcBef>
                <a:spcPts val="1000"/>
              </a:spcBef>
              <a:spcAft>
                <a:spcPts val="0"/>
              </a:spcAft>
              <a:buNone/>
            </a:pPr>
            <a:endParaRPr sz="2000" dirty="0">
              <a:solidFill>
                <a:schemeClr val="dk1"/>
              </a:solidFill>
            </a:endParaRPr>
          </a:p>
          <a:p>
            <a:pPr marL="457200" lvl="0" indent="0" algn="l" rtl="0">
              <a:lnSpc>
                <a:spcPct val="150000"/>
              </a:lnSpc>
              <a:spcBef>
                <a:spcPts val="1000"/>
              </a:spcBef>
              <a:spcAft>
                <a:spcPts val="0"/>
              </a:spcAft>
              <a:buNone/>
            </a:pPr>
            <a:endParaRPr sz="2000" dirty="0">
              <a:solidFill>
                <a:schemeClr val="dk1"/>
              </a:solidFill>
            </a:endParaRPr>
          </a:p>
          <a:p>
            <a:pPr marL="0" lvl="0" indent="0" algn="l" rtl="0">
              <a:spcBef>
                <a:spcPts val="0"/>
              </a:spcBef>
              <a:spcAft>
                <a:spcPts val="0"/>
              </a:spcAft>
              <a:buNone/>
            </a:pPr>
            <a:endParaRPr sz="1500" dirty="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8"/>
          <p:cNvSpPr txBox="1"/>
          <p:nvPr/>
        </p:nvSpPr>
        <p:spPr>
          <a:xfrm>
            <a:off x="1254777" y="6291025"/>
            <a:ext cx="719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i="1" dirty="0">
                <a:latin typeface="Calibri"/>
                <a:ea typeface="Calibri"/>
                <a:cs typeface="Calibri"/>
                <a:sym typeface="Calibri"/>
              </a:rPr>
              <a:t>Figure: Percentage representations of sentiments of all, male, female and </a:t>
            </a:r>
            <a:r>
              <a:rPr lang="en-US" b="1" i="1" dirty="0" err="1">
                <a:latin typeface="Calibri"/>
                <a:ea typeface="Calibri"/>
                <a:cs typeface="Calibri"/>
                <a:sym typeface="Calibri"/>
              </a:rPr>
              <a:t>organisations</a:t>
            </a:r>
            <a:r>
              <a:rPr lang="en-US" b="1" i="1" dirty="0">
                <a:latin typeface="Calibri"/>
                <a:ea typeface="Calibri"/>
                <a:cs typeface="Calibri"/>
                <a:sym typeface="Calibri"/>
              </a:rPr>
              <a:t> tweets</a:t>
            </a:r>
            <a:endParaRPr b="1" i="1" dirty="0">
              <a:latin typeface="Calibri"/>
              <a:ea typeface="Calibri"/>
              <a:cs typeface="Calibri"/>
              <a:sym typeface="Calibri"/>
            </a:endParaRPr>
          </a:p>
        </p:txBody>
      </p:sp>
      <p:pic>
        <p:nvPicPr>
          <p:cNvPr id="365" name="Google Shape;365;p48"/>
          <p:cNvPicPr preferRelativeResize="0"/>
          <p:nvPr/>
        </p:nvPicPr>
        <p:blipFill>
          <a:blip r:embed="rId3">
            <a:alphaModFix/>
          </a:blip>
          <a:stretch>
            <a:fillRect/>
          </a:stretch>
        </p:blipFill>
        <p:spPr>
          <a:xfrm>
            <a:off x="2207000" y="166775"/>
            <a:ext cx="5535138" cy="623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Observation from Sentiment Analysis</a:t>
            </a:r>
            <a:endParaRPr/>
          </a:p>
        </p:txBody>
      </p:sp>
      <p:sp>
        <p:nvSpPr>
          <p:cNvPr id="372" name="Google Shape;372;p49"/>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0" lvl="0" indent="0" algn="l" rtl="0">
              <a:lnSpc>
                <a:spcPct val="150000"/>
              </a:lnSpc>
              <a:spcBef>
                <a:spcPts val="480"/>
              </a:spcBef>
              <a:spcAft>
                <a:spcPts val="0"/>
              </a:spcAft>
              <a:buNone/>
            </a:pPr>
            <a:r>
              <a:rPr lang="en-US" sz="2000"/>
              <a:t>Combining gender estimation with the sentiment analysis results we observe the following:</a:t>
            </a:r>
            <a:endParaRPr sz="2000"/>
          </a:p>
          <a:p>
            <a:pPr marL="457200" lvl="0" indent="-355600" algn="l" rtl="0">
              <a:lnSpc>
                <a:spcPct val="200000"/>
              </a:lnSpc>
              <a:spcBef>
                <a:spcPts val="480"/>
              </a:spcBef>
              <a:spcAft>
                <a:spcPts val="0"/>
              </a:spcAft>
              <a:buSzPts val="2000"/>
              <a:buChar char="•"/>
            </a:pPr>
            <a:r>
              <a:rPr lang="en-US" sz="2000"/>
              <a:t>More than half of the tweets of all the groups are negative.</a:t>
            </a:r>
            <a:endParaRPr sz="2000"/>
          </a:p>
          <a:p>
            <a:pPr marL="457200" lvl="0" indent="-355600" algn="l" rtl="0">
              <a:lnSpc>
                <a:spcPct val="200000"/>
              </a:lnSpc>
              <a:spcBef>
                <a:spcPts val="0"/>
              </a:spcBef>
              <a:spcAft>
                <a:spcPts val="0"/>
              </a:spcAft>
              <a:buSzPts val="2000"/>
              <a:buChar char="•"/>
            </a:pPr>
            <a:r>
              <a:rPr lang="en-US" sz="2000"/>
              <a:t>All groups have a predominantly negative response to the disaster.</a:t>
            </a:r>
            <a:endParaRPr sz="2000"/>
          </a:p>
          <a:p>
            <a:pPr marL="457200" lvl="0" indent="-355600" algn="l" rtl="0">
              <a:lnSpc>
                <a:spcPct val="150000"/>
              </a:lnSpc>
              <a:spcBef>
                <a:spcPts val="0"/>
              </a:spcBef>
              <a:spcAft>
                <a:spcPts val="0"/>
              </a:spcAft>
              <a:buSzPts val="2000"/>
              <a:buChar char="•"/>
            </a:pPr>
            <a:r>
              <a:rPr lang="en-US" sz="2000"/>
              <a:t>The fact that organizations, which are typically perceived as more stoic and less emotional than individuals, have a similar sentiment distribution to individuals suggests that the crisis elicited a strong emotional response from all stakeholders.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0"/>
          <p:cNvSpPr txBox="1">
            <a:spLocks noGrp="1"/>
          </p:cNvSpPr>
          <p:nvPr>
            <p:ph type="title"/>
          </p:nvPr>
        </p:nvSpPr>
        <p:spPr>
          <a:xfrm>
            <a:off x="1670650" y="2914200"/>
            <a:ext cx="6095700" cy="711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a:t>Conclusions and Future Work</a:t>
            </a:r>
            <a:endParaRPr/>
          </a:p>
        </p:txBody>
      </p:sp>
      <p:sp>
        <p:nvSpPr>
          <p:cNvPr id="378" name="Google Shape;378;p50"/>
          <p:cNvSpPr/>
          <p:nvPr/>
        </p:nvSpPr>
        <p:spPr>
          <a:xfrm>
            <a:off x="1958200" y="3625500"/>
            <a:ext cx="5549700" cy="576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1"/>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Conclusions and Future Work</a:t>
            </a:r>
            <a:endParaRPr/>
          </a:p>
        </p:txBody>
      </p:sp>
      <p:sp>
        <p:nvSpPr>
          <p:cNvPr id="385" name="Google Shape;385;p51"/>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304800" algn="l" rtl="0">
              <a:lnSpc>
                <a:spcPct val="150000"/>
              </a:lnSpc>
              <a:spcBef>
                <a:spcPts val="1000"/>
              </a:spcBef>
              <a:spcAft>
                <a:spcPts val="0"/>
              </a:spcAft>
              <a:buSzPts val="1200"/>
              <a:buChar char="●"/>
            </a:pPr>
            <a:r>
              <a:rPr lang="en-US" sz="1800"/>
              <a:t>Future Work:</a:t>
            </a:r>
            <a:endParaRPr sz="1800"/>
          </a:p>
          <a:p>
            <a:pPr marL="914400" lvl="1" indent="-304800" algn="l" rtl="0">
              <a:lnSpc>
                <a:spcPct val="150000"/>
              </a:lnSpc>
              <a:spcBef>
                <a:spcPts val="1000"/>
              </a:spcBef>
              <a:spcAft>
                <a:spcPts val="0"/>
              </a:spcAft>
              <a:buSzPts val="1200"/>
              <a:buChar char="➢"/>
            </a:pPr>
            <a:r>
              <a:rPr lang="en-US" sz="1800"/>
              <a:t>Examining the impact of other factors such as vegetation, soil and bedrock on occurrence of landslides. Enhancing the datasets like accommodating more landslides cases from different sources in current dataset. Investigating the performance/accuracy of deep learning algorithms.</a:t>
            </a:r>
            <a:endParaRPr sz="1800"/>
          </a:p>
          <a:p>
            <a:pPr marL="914400" lvl="1" indent="-304800" algn="l" rtl="0">
              <a:lnSpc>
                <a:spcPct val="150000"/>
              </a:lnSpc>
              <a:spcBef>
                <a:spcPts val="1000"/>
              </a:spcBef>
              <a:spcAft>
                <a:spcPts val="0"/>
              </a:spcAft>
              <a:buSzPts val="1200"/>
              <a:buChar char="➢"/>
            </a:pPr>
            <a:r>
              <a:rPr lang="en-US" sz="1800"/>
              <a:t>Gender estimation can be improved by graphical analysis of user's profile image. Performing Social Network Analysis can provide an understanding of the network structure, information diffusion, and gender-specific dynamics</a:t>
            </a:r>
            <a:endParaRPr sz="1800"/>
          </a:p>
          <a:p>
            <a:pPr marL="457200" lvl="0" indent="-304800" algn="l" rtl="0">
              <a:lnSpc>
                <a:spcPct val="150000"/>
              </a:lnSpc>
              <a:spcBef>
                <a:spcPts val="1000"/>
              </a:spcBef>
              <a:spcAft>
                <a:spcPts val="1000"/>
              </a:spcAft>
              <a:buSzPts val="1200"/>
              <a:buChar char="●"/>
            </a:pPr>
            <a:r>
              <a:rPr lang="en-US" sz="1800"/>
              <a:t>Even then, our results prove that with better datasets, these systems can find great use in early warning systems for forecasting rainfall-induced landslides.</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2"/>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References</a:t>
            </a:r>
            <a:endParaRPr/>
          </a:p>
        </p:txBody>
      </p:sp>
      <p:sp>
        <p:nvSpPr>
          <p:cNvPr id="392" name="Google Shape;392;p52"/>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269875" lvl="0" indent="-269875" algn="l" rtl="0">
              <a:spcBef>
                <a:spcPts val="280"/>
              </a:spcBef>
              <a:spcAft>
                <a:spcPts val="0"/>
              </a:spcAft>
              <a:buNone/>
            </a:pPr>
            <a:r>
              <a:rPr lang="en-IN" sz="1400" dirty="0">
                <a:latin typeface="Times New Roman"/>
                <a:ea typeface="Times New Roman"/>
                <a:cs typeface="Times New Roman"/>
                <a:sym typeface="Times New Roman"/>
              </a:rPr>
              <a:t>[1] F. Tehrani, G. </a:t>
            </a:r>
            <a:r>
              <a:rPr lang="en-IN" sz="1400" dirty="0" err="1">
                <a:latin typeface="Times New Roman"/>
                <a:ea typeface="Times New Roman"/>
                <a:cs typeface="Times New Roman"/>
                <a:sym typeface="Times New Roman"/>
              </a:rPr>
              <a:t>Santinelli</a:t>
            </a:r>
            <a:r>
              <a:rPr lang="en-IN" sz="1400" dirty="0">
                <a:latin typeface="Times New Roman"/>
                <a:ea typeface="Times New Roman"/>
                <a:cs typeface="Times New Roman"/>
                <a:sym typeface="Times New Roman"/>
              </a:rPr>
              <a:t>, and M. Herrera, “A framework for predicting rainfall-induced landslides</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using machine learning methods un cadre pour </a:t>
            </a:r>
            <a:r>
              <a:rPr lang="en-IN" sz="1400" dirty="0" err="1">
                <a:latin typeface="Times New Roman"/>
                <a:ea typeface="Times New Roman"/>
                <a:cs typeface="Times New Roman"/>
                <a:sym typeface="Times New Roman"/>
              </a:rPr>
              <a:t>predire</a:t>
            </a:r>
            <a:r>
              <a:rPr lang="en-IN" sz="1400" dirty="0">
                <a:latin typeface="Times New Roman"/>
                <a:ea typeface="Times New Roman"/>
                <a:cs typeface="Times New Roman"/>
                <a:sym typeface="Times New Roman"/>
              </a:rPr>
              <a:t> les </a:t>
            </a:r>
            <a:r>
              <a:rPr lang="en-IN" sz="1400" dirty="0" err="1">
                <a:latin typeface="Times New Roman"/>
                <a:ea typeface="Times New Roman"/>
                <a:cs typeface="Times New Roman"/>
                <a:sym typeface="Times New Roman"/>
              </a:rPr>
              <a:t>glissements</a:t>
            </a:r>
            <a:r>
              <a:rPr lang="en-IN" sz="1400" dirty="0">
                <a:latin typeface="Times New Roman"/>
                <a:ea typeface="Times New Roman"/>
                <a:cs typeface="Times New Roman"/>
                <a:sym typeface="Times New Roman"/>
              </a:rPr>
              <a:t> de terrain </a:t>
            </a:r>
            <a:r>
              <a:rPr lang="en-IN" sz="1400" dirty="0" err="1">
                <a:latin typeface="Times New Roman"/>
                <a:ea typeface="Times New Roman"/>
                <a:cs typeface="Times New Roman"/>
                <a:sym typeface="Times New Roman"/>
              </a:rPr>
              <a:t>induits</a:t>
            </a:r>
            <a:r>
              <a:rPr lang="en-IN" sz="1400" dirty="0">
                <a:latin typeface="Times New Roman"/>
                <a:ea typeface="Times New Roman"/>
                <a:cs typeface="Times New Roman"/>
                <a:sym typeface="Times New Roman"/>
              </a:rPr>
              <a:t> par les ´</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precipitations ´ a </a:t>
            </a:r>
            <a:r>
              <a:rPr lang="en-IN" sz="1400" dirty="0" err="1">
                <a:latin typeface="Times New Roman"/>
                <a:ea typeface="Times New Roman"/>
                <a:cs typeface="Times New Roman"/>
                <a:sym typeface="Times New Roman"/>
              </a:rPr>
              <a:t>l’aide</a:t>
            </a:r>
            <a:r>
              <a:rPr lang="en-IN" sz="1400" dirty="0">
                <a:latin typeface="Times New Roman"/>
                <a:ea typeface="Times New Roman"/>
                <a:cs typeface="Times New Roman"/>
                <a:sym typeface="Times New Roman"/>
              </a:rPr>
              <a:t> d’un </a:t>
            </a:r>
            <a:r>
              <a:rPr lang="en-IN" sz="1400" dirty="0" err="1">
                <a:latin typeface="Times New Roman"/>
                <a:ea typeface="Times New Roman"/>
                <a:cs typeface="Times New Roman"/>
                <a:sym typeface="Times New Roman"/>
              </a:rPr>
              <a:t>apprentissage</a:t>
            </a:r>
            <a:r>
              <a:rPr lang="en-IN" sz="1400" dirty="0">
                <a:latin typeface="Times New Roman"/>
                <a:ea typeface="Times New Roman"/>
                <a:cs typeface="Times New Roman"/>
                <a:sym typeface="Times New Roman"/>
              </a:rPr>
              <a:t> </a:t>
            </a:r>
            <a:r>
              <a:rPr lang="en-IN" sz="1400" dirty="0" err="1">
                <a:latin typeface="Times New Roman"/>
                <a:ea typeface="Times New Roman"/>
                <a:cs typeface="Times New Roman"/>
                <a:sym typeface="Times New Roman"/>
              </a:rPr>
              <a:t>automatique</a:t>
            </a:r>
            <a:r>
              <a:rPr lang="en-IN" sz="1400" dirty="0">
                <a:latin typeface="Times New Roman"/>
                <a:ea typeface="Times New Roman"/>
                <a:cs typeface="Times New Roman"/>
                <a:sym typeface="Times New Roman"/>
              </a:rPr>
              <a:t>,” 09 2019. `</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[2] M. J. Froude and D. N. </a:t>
            </a:r>
            <a:r>
              <a:rPr lang="en-IN" sz="1400" dirty="0" err="1">
                <a:latin typeface="Times New Roman"/>
                <a:ea typeface="Times New Roman"/>
                <a:cs typeface="Times New Roman"/>
                <a:sym typeface="Times New Roman"/>
              </a:rPr>
              <a:t>Petley</a:t>
            </a:r>
            <a:r>
              <a:rPr lang="en-IN" sz="1400" dirty="0">
                <a:latin typeface="Times New Roman"/>
                <a:ea typeface="Times New Roman"/>
                <a:cs typeface="Times New Roman"/>
                <a:sym typeface="Times New Roman"/>
              </a:rPr>
              <a:t>, “Global fatal landslide occurrence from 2004 to 2016,” Nat. Hazards</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Earth Syst. Sci, vol. 18, p. 2161–2181, 2018.</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[3] I. S. R. Institute, “Disaster management: National and international,” accessed: Nov 27, 2022.</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[Online]. Available: https://www.isro.gov.in/DisaterManagementNationalInternational.html</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[4] D. Kumar, M. Thakur, C. Dubey, and D. Shukla, “Landslide susceptibility mapping and prediction</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using support vector machine for </a:t>
            </a:r>
            <a:r>
              <a:rPr lang="en-IN" sz="1400" dirty="0" err="1">
                <a:latin typeface="Times New Roman"/>
                <a:ea typeface="Times New Roman"/>
                <a:cs typeface="Times New Roman"/>
                <a:sym typeface="Times New Roman"/>
              </a:rPr>
              <a:t>mandakini</a:t>
            </a:r>
            <a:r>
              <a:rPr lang="en-IN" sz="1400" dirty="0">
                <a:latin typeface="Times New Roman"/>
                <a:ea typeface="Times New Roman"/>
                <a:cs typeface="Times New Roman"/>
                <a:sym typeface="Times New Roman"/>
              </a:rPr>
              <a:t> river basin, </a:t>
            </a:r>
            <a:r>
              <a:rPr lang="en-IN" sz="1400" dirty="0" err="1">
                <a:latin typeface="Times New Roman"/>
                <a:ea typeface="Times New Roman"/>
                <a:cs typeface="Times New Roman"/>
                <a:sym typeface="Times New Roman"/>
              </a:rPr>
              <a:t>garhwal</a:t>
            </a:r>
            <a:r>
              <a:rPr lang="en-IN" sz="1400" dirty="0">
                <a:latin typeface="Times New Roman"/>
                <a:ea typeface="Times New Roman"/>
                <a:cs typeface="Times New Roman"/>
                <a:sym typeface="Times New Roman"/>
              </a:rPr>
              <a:t> </a:t>
            </a:r>
            <a:r>
              <a:rPr lang="en-IN" sz="1400" dirty="0" err="1">
                <a:latin typeface="Times New Roman"/>
                <a:ea typeface="Times New Roman"/>
                <a:cs typeface="Times New Roman"/>
                <a:sym typeface="Times New Roman"/>
              </a:rPr>
              <a:t>himalaya</a:t>
            </a:r>
            <a:r>
              <a:rPr lang="en-IN" sz="1400" dirty="0">
                <a:latin typeface="Times New Roman"/>
                <a:ea typeface="Times New Roman"/>
                <a:cs typeface="Times New Roman"/>
                <a:sym typeface="Times New Roman"/>
              </a:rPr>
              <a:t>, </a:t>
            </a:r>
            <a:r>
              <a:rPr lang="en-IN" sz="1400" dirty="0" err="1">
                <a:latin typeface="Times New Roman"/>
                <a:ea typeface="Times New Roman"/>
                <a:cs typeface="Times New Roman"/>
                <a:sym typeface="Times New Roman"/>
              </a:rPr>
              <a:t>india</a:t>
            </a:r>
            <a:r>
              <a:rPr lang="en-IN" sz="1400" dirty="0">
                <a:latin typeface="Times New Roman"/>
                <a:ea typeface="Times New Roman"/>
                <a:cs typeface="Times New Roman"/>
                <a:sym typeface="Times New Roman"/>
              </a:rPr>
              <a:t>,” Geomorphology,</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vol. 295, 06 2017.</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[5] Y. R M and B. </a:t>
            </a:r>
            <a:r>
              <a:rPr lang="en-IN" sz="1400" dirty="0" err="1">
                <a:latin typeface="Times New Roman"/>
                <a:ea typeface="Times New Roman"/>
                <a:cs typeface="Times New Roman"/>
                <a:sym typeface="Times New Roman"/>
              </a:rPr>
              <a:t>Dolui</a:t>
            </a:r>
            <a:r>
              <a:rPr lang="en-IN" sz="1400" dirty="0">
                <a:latin typeface="Times New Roman"/>
                <a:ea typeface="Times New Roman"/>
                <a:cs typeface="Times New Roman"/>
                <a:sym typeface="Times New Roman"/>
              </a:rPr>
              <a:t>, “Statistical and machine intelligence based model for landslide susceptibility</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mapping of </a:t>
            </a:r>
            <a:r>
              <a:rPr lang="en-IN" sz="1400" dirty="0" err="1">
                <a:latin typeface="Times New Roman"/>
                <a:ea typeface="Times New Roman"/>
                <a:cs typeface="Times New Roman"/>
                <a:sym typeface="Times New Roman"/>
              </a:rPr>
              <a:t>nilgiri</a:t>
            </a:r>
            <a:r>
              <a:rPr lang="en-IN" sz="1400" dirty="0">
                <a:latin typeface="Times New Roman"/>
                <a:ea typeface="Times New Roman"/>
                <a:cs typeface="Times New Roman"/>
                <a:sym typeface="Times New Roman"/>
              </a:rPr>
              <a:t> district in </a:t>
            </a:r>
            <a:r>
              <a:rPr lang="en-IN" sz="1400" dirty="0" err="1">
                <a:latin typeface="Times New Roman"/>
                <a:ea typeface="Times New Roman"/>
                <a:cs typeface="Times New Roman"/>
                <a:sym typeface="Times New Roman"/>
              </a:rPr>
              <a:t>india</a:t>
            </a:r>
            <a:r>
              <a:rPr lang="en-IN" sz="1400" dirty="0">
                <a:latin typeface="Times New Roman"/>
                <a:ea typeface="Times New Roman"/>
                <a:cs typeface="Times New Roman"/>
                <a:sym typeface="Times New Roman"/>
              </a:rPr>
              <a:t>,” Environmental Challenges, vol. 5, p. 100211, 07 2021.</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[6] S. Meena, O. </a:t>
            </a:r>
            <a:r>
              <a:rPr lang="en-IN" sz="1400" dirty="0" err="1">
                <a:latin typeface="Times New Roman"/>
                <a:ea typeface="Times New Roman"/>
                <a:cs typeface="Times New Roman"/>
                <a:sym typeface="Times New Roman"/>
              </a:rPr>
              <a:t>Ghorbanzadeh</a:t>
            </a:r>
            <a:r>
              <a:rPr lang="en-IN" sz="1400" dirty="0">
                <a:latin typeface="Times New Roman"/>
                <a:ea typeface="Times New Roman"/>
                <a:cs typeface="Times New Roman"/>
                <a:sym typeface="Times New Roman"/>
              </a:rPr>
              <a:t>, C. </a:t>
            </a:r>
            <a:r>
              <a:rPr lang="en-IN" sz="1400" dirty="0" err="1">
                <a:latin typeface="Times New Roman"/>
                <a:ea typeface="Times New Roman"/>
                <a:cs typeface="Times New Roman"/>
                <a:sym typeface="Times New Roman"/>
              </a:rPr>
              <a:t>Westen</a:t>
            </a:r>
            <a:r>
              <a:rPr lang="en-IN" sz="1400" dirty="0">
                <a:latin typeface="Times New Roman"/>
                <a:ea typeface="Times New Roman"/>
                <a:cs typeface="Times New Roman"/>
                <a:sym typeface="Times New Roman"/>
              </a:rPr>
              <a:t>, T. </a:t>
            </a:r>
            <a:r>
              <a:rPr lang="en-IN" sz="1400" dirty="0" err="1">
                <a:latin typeface="Times New Roman"/>
                <a:ea typeface="Times New Roman"/>
                <a:cs typeface="Times New Roman"/>
                <a:sym typeface="Times New Roman"/>
              </a:rPr>
              <a:t>Gudiyangada</a:t>
            </a:r>
            <a:r>
              <a:rPr lang="en-IN" sz="1400" dirty="0">
                <a:latin typeface="Times New Roman"/>
                <a:ea typeface="Times New Roman"/>
                <a:cs typeface="Times New Roman"/>
                <a:sym typeface="Times New Roman"/>
              </a:rPr>
              <a:t>, T. </a:t>
            </a:r>
            <a:r>
              <a:rPr lang="en-IN" sz="1400" dirty="0" err="1">
                <a:latin typeface="Times New Roman"/>
                <a:ea typeface="Times New Roman"/>
                <a:cs typeface="Times New Roman"/>
                <a:sym typeface="Times New Roman"/>
              </a:rPr>
              <a:t>Blaschke</a:t>
            </a:r>
            <a:r>
              <a:rPr lang="en-IN" sz="1400" dirty="0">
                <a:latin typeface="Times New Roman"/>
                <a:ea typeface="Times New Roman"/>
                <a:cs typeface="Times New Roman"/>
                <a:sym typeface="Times New Roman"/>
              </a:rPr>
              <a:t>, R. Singh, and R. Sarkar,</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“Rapid mapping of landslides in the western ghats (</a:t>
            </a:r>
            <a:r>
              <a:rPr lang="en-IN" sz="1400" dirty="0" err="1">
                <a:latin typeface="Times New Roman"/>
                <a:ea typeface="Times New Roman"/>
                <a:cs typeface="Times New Roman"/>
                <a:sym typeface="Times New Roman"/>
              </a:rPr>
              <a:t>india</a:t>
            </a:r>
            <a:r>
              <a:rPr lang="en-IN" sz="1400" dirty="0">
                <a:latin typeface="Times New Roman"/>
                <a:ea typeface="Times New Roman"/>
                <a:cs typeface="Times New Roman"/>
                <a:sym typeface="Times New Roman"/>
              </a:rPr>
              <a:t>) triggered by 2018 extreme monsoon</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rainfall using a deep learning approach,” Landslides, 01 2021.</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[7] D. </a:t>
            </a:r>
            <a:r>
              <a:rPr lang="en-IN" sz="1400" dirty="0" err="1">
                <a:latin typeface="Times New Roman"/>
                <a:ea typeface="Times New Roman"/>
                <a:cs typeface="Times New Roman"/>
                <a:sym typeface="Times New Roman"/>
              </a:rPr>
              <a:t>Kirschbaum</a:t>
            </a:r>
            <a:r>
              <a:rPr lang="en-IN" sz="1400" dirty="0">
                <a:latin typeface="Times New Roman"/>
                <a:ea typeface="Times New Roman"/>
                <a:cs typeface="Times New Roman"/>
                <a:sym typeface="Times New Roman"/>
              </a:rPr>
              <a:t>, R. Adler, Y. Hong, S. Hill, and A. Lerner-Lam, “A global landslide </a:t>
            </a:r>
            <a:r>
              <a:rPr lang="en-IN" sz="1400" dirty="0" err="1">
                <a:latin typeface="Times New Roman"/>
                <a:ea typeface="Times New Roman"/>
                <a:cs typeface="Times New Roman"/>
                <a:sym typeface="Times New Roman"/>
              </a:rPr>
              <a:t>catalog</a:t>
            </a:r>
            <a:r>
              <a:rPr lang="en-IN" sz="1400" dirty="0">
                <a:latin typeface="Times New Roman"/>
                <a:ea typeface="Times New Roman"/>
                <a:cs typeface="Times New Roman"/>
                <a:sym typeface="Times New Roman"/>
              </a:rPr>
              <a:t> for</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hazard applications: Method, results, and limitations,” Natural Hazards, vol. 52, pp. 561–575, 03</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2009.</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[8] Open-</a:t>
            </a:r>
            <a:r>
              <a:rPr lang="en-IN" sz="1400" dirty="0" err="1">
                <a:latin typeface="Times New Roman"/>
                <a:ea typeface="Times New Roman"/>
                <a:cs typeface="Times New Roman"/>
                <a:sym typeface="Times New Roman"/>
              </a:rPr>
              <a:t>Meteo</a:t>
            </a:r>
            <a:r>
              <a:rPr lang="en-IN" sz="1400" dirty="0">
                <a:latin typeface="Times New Roman"/>
                <a:ea typeface="Times New Roman"/>
                <a:cs typeface="Times New Roman"/>
                <a:sym typeface="Times New Roman"/>
              </a:rPr>
              <a:t>, Historical Weather API, accessed: Apr 10, 2023. [Online]. Available: </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https://open-meteo.com/en/docs/historical-weather-api</a:t>
            </a:r>
            <a:endParaRPr sz="1400" dirty="0">
              <a:solidFill>
                <a:srgbClr val="FF0000"/>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3"/>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269875" lvl="0" indent="-269875" algn="l" rtl="0">
              <a:spcBef>
                <a:spcPts val="280"/>
              </a:spcBef>
              <a:spcAft>
                <a:spcPts val="0"/>
              </a:spcAft>
              <a:buNone/>
            </a:pPr>
            <a:r>
              <a:rPr lang="en-IN" sz="1400" dirty="0">
                <a:latin typeface="Times New Roman"/>
                <a:ea typeface="Times New Roman"/>
                <a:cs typeface="Times New Roman"/>
                <a:sym typeface="Times New Roman"/>
              </a:rPr>
              <a:t>[9]  H. </a:t>
            </a:r>
            <a:r>
              <a:rPr lang="en-IN" sz="1400" dirty="0" err="1">
                <a:latin typeface="Times New Roman"/>
                <a:ea typeface="Times New Roman"/>
                <a:cs typeface="Times New Roman"/>
                <a:sym typeface="Times New Roman"/>
              </a:rPr>
              <a:t>Hersbach</a:t>
            </a:r>
            <a:r>
              <a:rPr lang="en-IN" sz="1400" dirty="0">
                <a:latin typeface="Times New Roman"/>
                <a:ea typeface="Times New Roman"/>
                <a:cs typeface="Times New Roman"/>
                <a:sym typeface="Times New Roman"/>
              </a:rPr>
              <a:t>, B. Bell, P. </a:t>
            </a:r>
            <a:r>
              <a:rPr lang="en-IN" sz="1400" dirty="0" err="1">
                <a:latin typeface="Times New Roman"/>
                <a:ea typeface="Times New Roman"/>
                <a:cs typeface="Times New Roman"/>
                <a:sym typeface="Times New Roman"/>
              </a:rPr>
              <a:t>Berrisford</a:t>
            </a:r>
            <a:r>
              <a:rPr lang="en-IN" sz="1400" dirty="0">
                <a:latin typeface="Times New Roman"/>
                <a:ea typeface="Times New Roman"/>
                <a:cs typeface="Times New Roman"/>
                <a:sym typeface="Times New Roman"/>
              </a:rPr>
              <a:t>, S. Hirahara, A. </a:t>
            </a:r>
            <a:r>
              <a:rPr lang="en-IN" sz="1400" dirty="0" err="1">
                <a:latin typeface="Times New Roman"/>
                <a:ea typeface="Times New Roman"/>
                <a:cs typeface="Times New Roman"/>
                <a:sym typeface="Times New Roman"/>
              </a:rPr>
              <a:t>Horanyi</a:t>
            </a:r>
            <a:r>
              <a:rPr lang="en-IN" sz="1400" dirty="0">
                <a:latin typeface="Times New Roman"/>
                <a:ea typeface="Times New Roman"/>
                <a:cs typeface="Times New Roman"/>
                <a:sym typeface="Times New Roman"/>
              </a:rPr>
              <a:t>, J. Mu ´ </a:t>
            </a:r>
            <a:r>
              <a:rPr lang="en-IN" sz="1400" dirty="0" err="1">
                <a:latin typeface="Times New Roman"/>
                <a:ea typeface="Times New Roman"/>
                <a:cs typeface="Times New Roman"/>
                <a:sym typeface="Times New Roman"/>
              </a:rPr>
              <a:t>noz</a:t>
            </a:r>
            <a:r>
              <a:rPr lang="en-IN" sz="1400" dirty="0">
                <a:latin typeface="Times New Roman"/>
                <a:ea typeface="Times New Roman"/>
                <a:cs typeface="Times New Roman"/>
                <a:sym typeface="Times New Roman"/>
              </a:rPr>
              <a:t> </a:t>
            </a:r>
            <a:r>
              <a:rPr lang="en-IN" sz="1400" dirty="0" err="1">
                <a:latin typeface="Times New Roman"/>
                <a:ea typeface="Times New Roman"/>
                <a:cs typeface="Times New Roman"/>
                <a:sym typeface="Times New Roman"/>
              </a:rPr>
              <a:t>Sabater</a:t>
            </a:r>
            <a:r>
              <a:rPr lang="en-IN" sz="1400" dirty="0">
                <a:latin typeface="Times New Roman"/>
                <a:ea typeface="Times New Roman"/>
                <a:cs typeface="Times New Roman"/>
                <a:sym typeface="Times New Roman"/>
              </a:rPr>
              <a:t>, J. Nicolas, ˜</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C. </a:t>
            </a:r>
            <a:r>
              <a:rPr lang="en-IN" sz="1400" dirty="0" err="1">
                <a:latin typeface="Times New Roman"/>
                <a:ea typeface="Times New Roman"/>
                <a:cs typeface="Times New Roman"/>
                <a:sym typeface="Times New Roman"/>
              </a:rPr>
              <a:t>Peubey</a:t>
            </a:r>
            <a:r>
              <a:rPr lang="en-IN" sz="1400" dirty="0">
                <a:latin typeface="Times New Roman"/>
                <a:ea typeface="Times New Roman"/>
                <a:cs typeface="Times New Roman"/>
                <a:sym typeface="Times New Roman"/>
              </a:rPr>
              <a:t>, R. Radu, D. </a:t>
            </a:r>
            <a:r>
              <a:rPr lang="en-IN" sz="1400" dirty="0" err="1">
                <a:latin typeface="Times New Roman"/>
                <a:ea typeface="Times New Roman"/>
                <a:cs typeface="Times New Roman"/>
                <a:sym typeface="Times New Roman"/>
              </a:rPr>
              <a:t>Schepers</a:t>
            </a:r>
            <a:r>
              <a:rPr lang="en-IN" sz="1400" dirty="0">
                <a:latin typeface="Times New Roman"/>
                <a:ea typeface="Times New Roman"/>
                <a:cs typeface="Times New Roman"/>
                <a:sym typeface="Times New Roman"/>
              </a:rPr>
              <a:t>, A. Simmons, C. </a:t>
            </a:r>
            <a:r>
              <a:rPr lang="en-IN" sz="1400" dirty="0" err="1">
                <a:latin typeface="Times New Roman"/>
                <a:ea typeface="Times New Roman"/>
                <a:cs typeface="Times New Roman"/>
                <a:sym typeface="Times New Roman"/>
              </a:rPr>
              <a:t>Soci</a:t>
            </a:r>
            <a:r>
              <a:rPr lang="en-IN" sz="1400" dirty="0">
                <a:latin typeface="Times New Roman"/>
                <a:ea typeface="Times New Roman"/>
                <a:cs typeface="Times New Roman"/>
                <a:sym typeface="Times New Roman"/>
              </a:rPr>
              <a:t>, S. Abdalla, X. </a:t>
            </a:r>
            <a:r>
              <a:rPr lang="en-IN" sz="1400" dirty="0" err="1">
                <a:latin typeface="Times New Roman"/>
                <a:ea typeface="Times New Roman"/>
                <a:cs typeface="Times New Roman"/>
                <a:sym typeface="Times New Roman"/>
              </a:rPr>
              <a:t>Abellan</a:t>
            </a:r>
            <a:r>
              <a:rPr lang="en-IN" sz="1400" dirty="0">
                <a:latin typeface="Times New Roman"/>
                <a:ea typeface="Times New Roman"/>
                <a:cs typeface="Times New Roman"/>
                <a:sym typeface="Times New Roman"/>
              </a:rPr>
              <a:t>, G. Balsamo,</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P. Bechtold, G. </a:t>
            </a:r>
            <a:r>
              <a:rPr lang="en-IN" sz="1400" dirty="0" err="1">
                <a:latin typeface="Times New Roman"/>
                <a:ea typeface="Times New Roman"/>
                <a:cs typeface="Times New Roman"/>
                <a:sym typeface="Times New Roman"/>
              </a:rPr>
              <a:t>Biavati</a:t>
            </a:r>
            <a:r>
              <a:rPr lang="en-IN" sz="1400" dirty="0">
                <a:latin typeface="Times New Roman"/>
                <a:ea typeface="Times New Roman"/>
                <a:cs typeface="Times New Roman"/>
                <a:sym typeface="Times New Roman"/>
              </a:rPr>
              <a:t>, J. </a:t>
            </a:r>
            <a:r>
              <a:rPr lang="en-IN" sz="1400" dirty="0" err="1">
                <a:latin typeface="Times New Roman"/>
                <a:ea typeface="Times New Roman"/>
                <a:cs typeface="Times New Roman"/>
                <a:sym typeface="Times New Roman"/>
              </a:rPr>
              <a:t>Bidlot</a:t>
            </a:r>
            <a:r>
              <a:rPr lang="en-IN" sz="1400" dirty="0">
                <a:latin typeface="Times New Roman"/>
                <a:ea typeface="Times New Roman"/>
                <a:cs typeface="Times New Roman"/>
                <a:sym typeface="Times New Roman"/>
              </a:rPr>
              <a:t>, M. </a:t>
            </a:r>
            <a:r>
              <a:rPr lang="en-IN" sz="1400" dirty="0" err="1">
                <a:latin typeface="Times New Roman"/>
                <a:ea typeface="Times New Roman"/>
                <a:cs typeface="Times New Roman"/>
                <a:sym typeface="Times New Roman"/>
              </a:rPr>
              <a:t>Bonavita</a:t>
            </a:r>
            <a:r>
              <a:rPr lang="en-IN" sz="1400" dirty="0">
                <a:latin typeface="Times New Roman"/>
                <a:ea typeface="Times New Roman"/>
                <a:cs typeface="Times New Roman"/>
                <a:sym typeface="Times New Roman"/>
              </a:rPr>
              <a:t>, and J.-N. </a:t>
            </a:r>
            <a:r>
              <a:rPr lang="en-IN" sz="1400" dirty="0" err="1">
                <a:latin typeface="Times New Roman"/>
                <a:ea typeface="Times New Roman"/>
                <a:cs typeface="Times New Roman"/>
                <a:sym typeface="Times New Roman"/>
              </a:rPr>
              <a:t>Thepaut</a:t>
            </a:r>
            <a:r>
              <a:rPr lang="en-IN" sz="1400" dirty="0">
                <a:latin typeface="Times New Roman"/>
                <a:ea typeface="Times New Roman"/>
                <a:cs typeface="Times New Roman"/>
                <a:sym typeface="Times New Roman"/>
              </a:rPr>
              <a:t>, “The era5 global reanalysis,” ´</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Quarterly Journal of the Royal Meteorological Society, 05 2020.</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[10] T. Farr, P. Rosen, E. Caro, R. Crippen, R. Duren, S. Hensley, M. </a:t>
            </a:r>
            <a:r>
              <a:rPr lang="en-IN" sz="1400" dirty="0" err="1">
                <a:latin typeface="Times New Roman"/>
                <a:ea typeface="Times New Roman"/>
                <a:cs typeface="Times New Roman"/>
                <a:sym typeface="Times New Roman"/>
              </a:rPr>
              <a:t>Kobrick</a:t>
            </a:r>
            <a:r>
              <a:rPr lang="en-IN" sz="1400" dirty="0">
                <a:latin typeface="Times New Roman"/>
                <a:ea typeface="Times New Roman"/>
                <a:cs typeface="Times New Roman"/>
                <a:sym typeface="Times New Roman"/>
              </a:rPr>
              <a:t>, M. </a:t>
            </a:r>
            <a:r>
              <a:rPr lang="en-IN" sz="1400" dirty="0" err="1">
                <a:latin typeface="Times New Roman"/>
                <a:ea typeface="Times New Roman"/>
                <a:cs typeface="Times New Roman"/>
                <a:sym typeface="Times New Roman"/>
              </a:rPr>
              <a:t>Paller</a:t>
            </a:r>
            <a:r>
              <a:rPr lang="en-IN" sz="1400" dirty="0">
                <a:latin typeface="Times New Roman"/>
                <a:ea typeface="Times New Roman"/>
                <a:cs typeface="Times New Roman"/>
                <a:sym typeface="Times New Roman"/>
              </a:rPr>
              <a:t>, E. Rodriguez,</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L. Roth, D. Seal, S. Shaffer, J. Shimada, J. Umland, M. Werner, M. Oskin, D. Burbank, and D. </a:t>
            </a:r>
            <a:r>
              <a:rPr lang="en-IN" sz="1400" dirty="0" err="1">
                <a:latin typeface="Times New Roman"/>
                <a:ea typeface="Times New Roman"/>
                <a:cs typeface="Times New Roman"/>
                <a:sym typeface="Times New Roman"/>
              </a:rPr>
              <a:t>Alsdorf</a:t>
            </a:r>
            <a:r>
              <a:rPr lang="en-IN" sz="1400" dirty="0">
                <a:latin typeface="Times New Roman"/>
                <a:ea typeface="Times New Roman"/>
                <a:cs typeface="Times New Roman"/>
                <a:sym typeface="Times New Roman"/>
              </a:rPr>
              <a:t>, </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“The shuttle radar topography mission,” Rev. </a:t>
            </a:r>
            <a:r>
              <a:rPr lang="en-IN" sz="1400" dirty="0" err="1">
                <a:latin typeface="Times New Roman"/>
                <a:ea typeface="Times New Roman"/>
                <a:cs typeface="Times New Roman"/>
                <a:sym typeface="Times New Roman"/>
              </a:rPr>
              <a:t>Geophys</a:t>
            </a:r>
            <a:r>
              <a:rPr lang="en-IN" sz="1400" dirty="0">
                <a:latin typeface="Times New Roman"/>
                <a:ea typeface="Times New Roman"/>
                <a:cs typeface="Times New Roman"/>
                <a:sym typeface="Times New Roman"/>
              </a:rPr>
              <a:t>., vol. 45, 06 2007.</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[11] S. He, J. Wang, and S. Liu, “Rainfall event–duration thresholds for landslide occurrences in </a:t>
            </a:r>
            <a:r>
              <a:rPr lang="en-IN" sz="1400" dirty="0" err="1">
                <a:latin typeface="Times New Roman"/>
                <a:ea typeface="Times New Roman"/>
                <a:cs typeface="Times New Roman"/>
                <a:sym typeface="Times New Roman"/>
              </a:rPr>
              <a:t>china</a:t>
            </a:r>
            <a:r>
              <a:rPr lang="en-IN" sz="1400" dirty="0">
                <a:latin typeface="Times New Roman"/>
                <a:ea typeface="Times New Roman"/>
                <a:cs typeface="Times New Roman"/>
                <a:sym typeface="Times New Roman"/>
              </a:rPr>
              <a:t>,”</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Water, vol. 12, no. 2, 2020. [Online]. Available: https://www.mdpi.com/2073-4441/12/2/494</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[12] T. Hindu, “</a:t>
            </a:r>
            <a:r>
              <a:rPr lang="en-IN" sz="1400" dirty="0" err="1">
                <a:latin typeface="Times New Roman"/>
                <a:ea typeface="Times New Roman"/>
                <a:cs typeface="Times New Roman"/>
                <a:sym typeface="Times New Roman"/>
              </a:rPr>
              <a:t>Joshimath</a:t>
            </a:r>
            <a:r>
              <a:rPr lang="en-IN" sz="1400" dirty="0">
                <a:latin typeface="Times New Roman"/>
                <a:ea typeface="Times New Roman"/>
                <a:cs typeface="Times New Roman"/>
                <a:sym typeface="Times New Roman"/>
              </a:rPr>
              <a:t> sank by 5.4 cm in 12 days, says </a:t>
            </a:r>
            <a:r>
              <a:rPr lang="en-IN" sz="1400" dirty="0" err="1">
                <a:latin typeface="Times New Roman"/>
                <a:ea typeface="Times New Roman"/>
                <a:cs typeface="Times New Roman"/>
                <a:sym typeface="Times New Roman"/>
              </a:rPr>
              <a:t>isro</a:t>
            </a:r>
            <a:r>
              <a:rPr lang="en-IN" sz="1400" dirty="0">
                <a:latin typeface="Times New Roman"/>
                <a:ea typeface="Times New Roman"/>
                <a:cs typeface="Times New Roman"/>
                <a:sym typeface="Times New Roman"/>
              </a:rPr>
              <a:t> report,” accessed: Feb</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25, 2023. [Online]. Available: https://www.thehindu.com/sci-tech/energy-and-environment/</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isro-releases-satellite-images-showing-rise-in-joshimath-land-subsidence/article66373138.ece</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[13] Y. A. </a:t>
            </a:r>
            <a:r>
              <a:rPr lang="en-IN" sz="1400" dirty="0" err="1">
                <a:latin typeface="Times New Roman"/>
                <a:ea typeface="Times New Roman"/>
                <a:cs typeface="Times New Roman"/>
                <a:sym typeface="Times New Roman"/>
              </a:rPr>
              <a:t>Jeddi</a:t>
            </a:r>
            <a:r>
              <a:rPr lang="en-IN" sz="1400" dirty="0">
                <a:latin typeface="Times New Roman"/>
                <a:ea typeface="Times New Roman"/>
                <a:cs typeface="Times New Roman"/>
                <a:sym typeface="Times New Roman"/>
              </a:rPr>
              <a:t>, A simple and unlimited twitter scraper, accessed: Feb 25, 2023. [Online]. Available:</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https://github.com/Altimis/Scweet</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[14] Explosion, Industrial-strength Natural Language Processing (NLP) in Python, accessed: Nov 27,</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2022. [Online]. Available: https://pypi.org/project/spacy/</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[15] ——, Facts and Figures, The hard numbers for </a:t>
            </a:r>
            <a:r>
              <a:rPr lang="en-IN" sz="1400" dirty="0" err="1">
                <a:latin typeface="Times New Roman"/>
                <a:ea typeface="Times New Roman"/>
                <a:cs typeface="Times New Roman"/>
                <a:sym typeface="Times New Roman"/>
              </a:rPr>
              <a:t>spaCy</a:t>
            </a:r>
            <a:r>
              <a:rPr lang="en-IN" sz="1400" dirty="0">
                <a:latin typeface="Times New Roman"/>
                <a:ea typeface="Times New Roman"/>
                <a:cs typeface="Times New Roman"/>
                <a:sym typeface="Times New Roman"/>
              </a:rPr>
              <a:t> and how it compares to other tools, accessed:</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May 12, 2023. [Online]. Available: https://spacy.io/usage/facts-figures</a:t>
            </a:r>
          </a:p>
          <a:p>
            <a:pPr marL="269875" lvl="0" indent="-269875" algn="l" rtl="0">
              <a:spcBef>
                <a:spcPts val="280"/>
              </a:spcBef>
              <a:spcAft>
                <a:spcPts val="0"/>
              </a:spcAft>
              <a:buNone/>
            </a:pPr>
            <a:endParaRPr lang="en-IN" sz="1400" dirty="0">
              <a:solidFill>
                <a:srgbClr val="FF0000"/>
              </a:solidFill>
              <a:latin typeface="Times New Roman"/>
              <a:ea typeface="Times New Roman"/>
              <a:cs typeface="Times New Roman"/>
              <a:sym typeface="Times New Roman"/>
            </a:endParaRPr>
          </a:p>
          <a:p>
            <a:pPr marL="269875" lvl="0" indent="-269875" algn="l" rtl="0">
              <a:spcBef>
                <a:spcPts val="280"/>
              </a:spcBef>
              <a:spcAft>
                <a:spcPts val="0"/>
              </a:spcAft>
              <a:buNone/>
            </a:pPr>
            <a:endParaRPr lang="en-IN" sz="1400" dirty="0">
              <a:solidFill>
                <a:srgbClr val="FF0000"/>
              </a:solidFill>
              <a:latin typeface="Times New Roman"/>
              <a:ea typeface="Times New Roman"/>
              <a:cs typeface="Times New Roman"/>
              <a:sym typeface="Times New Roman"/>
            </a:endParaRPr>
          </a:p>
          <a:p>
            <a:pPr marL="269875" lvl="0" indent="-269875" algn="l" rtl="0">
              <a:spcBef>
                <a:spcPts val="280"/>
              </a:spcBef>
              <a:spcAft>
                <a:spcPts val="0"/>
              </a:spcAft>
              <a:buNone/>
            </a:pPr>
            <a:endParaRPr sz="1400" dirty="0">
              <a:solidFill>
                <a:srgbClr val="FF0000"/>
              </a:solidFill>
              <a:latin typeface="Times New Roman"/>
              <a:ea typeface="Times New Roman"/>
              <a:cs typeface="Times New Roman"/>
              <a:sym typeface="Times New Roman"/>
            </a:endParaRPr>
          </a:p>
          <a:p>
            <a:pPr marL="269875" lvl="0" indent="-269875" algn="l" rtl="0">
              <a:spcBef>
                <a:spcPts val="280"/>
              </a:spcBef>
              <a:spcAft>
                <a:spcPts val="0"/>
              </a:spcAft>
              <a:buNone/>
            </a:pPr>
            <a:endParaRPr sz="1400" dirty="0">
              <a:solidFill>
                <a:srgbClr val="FF0000"/>
              </a:solidFill>
              <a:latin typeface="Times New Roman"/>
              <a:ea typeface="Times New Roman"/>
              <a:cs typeface="Times New Roman"/>
              <a:sym typeface="Times New Roman"/>
            </a:endParaRPr>
          </a:p>
          <a:p>
            <a:pPr marL="0" lvl="0" indent="0" algn="l" rtl="0">
              <a:spcBef>
                <a:spcPts val="280"/>
              </a:spcBef>
              <a:spcAft>
                <a:spcPts val="0"/>
              </a:spcAft>
              <a:buNone/>
            </a:pPr>
            <a:endParaRPr sz="1400" dirty="0">
              <a:solidFill>
                <a:srgbClr val="FF0000"/>
              </a:solidFill>
              <a:latin typeface="Times New Roman"/>
              <a:ea typeface="Times New Roman"/>
              <a:cs typeface="Times New Roman"/>
              <a:sym typeface="Times New Roman"/>
            </a:endParaRPr>
          </a:p>
        </p:txBody>
      </p:sp>
      <p:sp>
        <p:nvSpPr>
          <p:cNvPr id="399" name="Google Shape;399;p53"/>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References (</a:t>
            </a:r>
            <a:r>
              <a:rPr lang="en-US" dirty="0" err="1"/>
              <a:t>contd</a:t>
            </a:r>
            <a:r>
              <a:rPr lang="en-US" dirty="0"/>
              <a:t>…)</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3"/>
          <p:cNvSpPr txBox="1">
            <a:spLocks noGrp="1"/>
          </p:cNvSpPr>
          <p:nvPr>
            <p:ph type="body" idx="1"/>
          </p:nvPr>
        </p:nvSpPr>
        <p:spPr>
          <a:xfrm>
            <a:off x="180653" y="1173984"/>
            <a:ext cx="8814057" cy="5223300"/>
          </a:xfrm>
          <a:prstGeom prst="rect">
            <a:avLst/>
          </a:prstGeom>
        </p:spPr>
        <p:txBody>
          <a:bodyPr spcFirstLastPara="1" wrap="square" lIns="91425" tIns="45700" rIns="91425" bIns="45700" anchor="t" anchorCtr="0">
            <a:noAutofit/>
          </a:bodyPr>
          <a:lstStyle/>
          <a:p>
            <a:pPr marL="269875" lvl="0" indent="-269875" algn="l" rtl="0">
              <a:spcBef>
                <a:spcPts val="280"/>
              </a:spcBef>
              <a:spcAft>
                <a:spcPts val="0"/>
              </a:spcAft>
              <a:buNone/>
            </a:pPr>
            <a:r>
              <a:rPr lang="en-IN" sz="1400" dirty="0">
                <a:latin typeface="Times New Roman"/>
                <a:ea typeface="Times New Roman"/>
                <a:cs typeface="Times New Roman"/>
                <a:sym typeface="Times New Roman"/>
              </a:rPr>
              <a:t>[16] C. </a:t>
            </a:r>
            <a:r>
              <a:rPr lang="en-IN" sz="1400" dirty="0" err="1">
                <a:latin typeface="Times New Roman"/>
                <a:ea typeface="Times New Roman"/>
                <a:cs typeface="Times New Roman"/>
                <a:sym typeface="Times New Roman"/>
              </a:rPr>
              <a:t>Strømgren</a:t>
            </a:r>
            <a:r>
              <a:rPr lang="en-IN" sz="1400" dirty="0">
                <a:latin typeface="Times New Roman"/>
                <a:ea typeface="Times New Roman"/>
                <a:cs typeface="Times New Roman"/>
                <a:sym typeface="Times New Roman"/>
              </a:rPr>
              <a:t>, genderize.io: A simple API to predict the gender of a person given their name,</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accessed: Feb 25, 2023. [Online]. Available: https://genderize.io</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[17] C. Hutto, VADER (Valence Aware Dictionary and sentiment Reasoner), accessed: Feb 25, 2023.</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        [Online]. Available: https://pypi.org/project/vaderSentiment/</a:t>
            </a:r>
          </a:p>
          <a:p>
            <a:pPr marL="269875" lvl="0" indent="-269875" algn="l" rtl="0">
              <a:spcBef>
                <a:spcPts val="280"/>
              </a:spcBef>
              <a:spcAft>
                <a:spcPts val="0"/>
              </a:spcAft>
              <a:buNone/>
            </a:pPr>
            <a:r>
              <a:rPr lang="en-IN" sz="1400" dirty="0">
                <a:latin typeface="Times New Roman"/>
                <a:ea typeface="Times New Roman"/>
                <a:cs typeface="Times New Roman"/>
                <a:sym typeface="Times New Roman"/>
              </a:rPr>
              <a:t>[18] H. Thami, </a:t>
            </a:r>
            <a:r>
              <a:rPr lang="en-IN" sz="1400" dirty="0" err="1">
                <a:latin typeface="Times New Roman"/>
                <a:ea typeface="Times New Roman"/>
                <a:cs typeface="Times New Roman"/>
                <a:sym typeface="Times New Roman"/>
              </a:rPr>
              <a:t>Purushottam</a:t>
            </a:r>
            <a:r>
              <a:rPr lang="en-IN" sz="1400" dirty="0">
                <a:latin typeface="Times New Roman"/>
                <a:ea typeface="Times New Roman"/>
                <a:cs typeface="Times New Roman"/>
                <a:sym typeface="Times New Roman"/>
              </a:rPr>
              <a:t>, and D. Chaudhari, “Twitter dataset,” accessed: Feb 25, 2023. [Online]. Available:      https://docs.google.com/spreadsheets/d/1kg6jav48zBSfbBxroRskB3rFiOWSvnG-TyQyipQj-0Q/edit?usp=sharing</a:t>
            </a:r>
            <a:endParaRPr lang="en-IN" sz="1400" dirty="0">
              <a:solidFill>
                <a:srgbClr val="FF0000"/>
              </a:solidFill>
              <a:latin typeface="Times New Roman"/>
              <a:ea typeface="Times New Roman"/>
              <a:cs typeface="Times New Roman"/>
              <a:sym typeface="Times New Roman"/>
            </a:endParaRPr>
          </a:p>
          <a:p>
            <a:pPr marL="269875" lvl="0" indent="-269875" algn="l" rtl="0">
              <a:spcBef>
                <a:spcPts val="280"/>
              </a:spcBef>
              <a:spcAft>
                <a:spcPts val="0"/>
              </a:spcAft>
              <a:buNone/>
            </a:pPr>
            <a:endParaRPr lang="en-IN" sz="1400" dirty="0">
              <a:solidFill>
                <a:srgbClr val="FF0000"/>
              </a:solidFill>
              <a:latin typeface="Times New Roman"/>
              <a:ea typeface="Times New Roman"/>
              <a:cs typeface="Times New Roman"/>
              <a:sym typeface="Times New Roman"/>
            </a:endParaRPr>
          </a:p>
          <a:p>
            <a:pPr marL="269875" lvl="0" indent="-269875" algn="l" rtl="0">
              <a:spcBef>
                <a:spcPts val="280"/>
              </a:spcBef>
              <a:spcAft>
                <a:spcPts val="0"/>
              </a:spcAft>
              <a:buNone/>
            </a:pPr>
            <a:endParaRPr sz="1400" dirty="0">
              <a:solidFill>
                <a:srgbClr val="FF0000"/>
              </a:solidFill>
              <a:latin typeface="Times New Roman"/>
              <a:ea typeface="Times New Roman"/>
              <a:cs typeface="Times New Roman"/>
              <a:sym typeface="Times New Roman"/>
            </a:endParaRPr>
          </a:p>
          <a:p>
            <a:pPr marL="269875" lvl="0" indent="-269875" algn="l" rtl="0">
              <a:spcBef>
                <a:spcPts val="280"/>
              </a:spcBef>
              <a:spcAft>
                <a:spcPts val="0"/>
              </a:spcAft>
              <a:buNone/>
            </a:pPr>
            <a:endParaRPr sz="1400" dirty="0">
              <a:solidFill>
                <a:srgbClr val="FF0000"/>
              </a:solidFill>
              <a:latin typeface="Times New Roman"/>
              <a:ea typeface="Times New Roman"/>
              <a:cs typeface="Times New Roman"/>
              <a:sym typeface="Times New Roman"/>
            </a:endParaRPr>
          </a:p>
          <a:p>
            <a:pPr marL="0" lvl="0" indent="0" algn="l" rtl="0">
              <a:spcBef>
                <a:spcPts val="280"/>
              </a:spcBef>
              <a:spcAft>
                <a:spcPts val="0"/>
              </a:spcAft>
              <a:buNone/>
            </a:pPr>
            <a:endParaRPr sz="1400" dirty="0">
              <a:solidFill>
                <a:srgbClr val="FF0000"/>
              </a:solidFill>
              <a:latin typeface="Times New Roman"/>
              <a:ea typeface="Times New Roman"/>
              <a:cs typeface="Times New Roman"/>
              <a:sym typeface="Times New Roman"/>
            </a:endParaRPr>
          </a:p>
        </p:txBody>
      </p:sp>
      <p:sp>
        <p:nvSpPr>
          <p:cNvPr id="399" name="Google Shape;399;p53"/>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References (</a:t>
            </a:r>
            <a:r>
              <a:rPr lang="en-US" dirty="0" err="1"/>
              <a:t>contd</a:t>
            </a:r>
            <a:r>
              <a:rPr lang="en-US" dirty="0"/>
              <a:t>…)</a:t>
            </a:r>
            <a:endParaRPr dirty="0"/>
          </a:p>
        </p:txBody>
      </p:sp>
    </p:spTree>
    <p:extLst>
      <p:ext uri="{BB962C8B-B14F-4D97-AF65-F5344CB8AC3E}">
        <p14:creationId xmlns:p14="http://schemas.microsoft.com/office/powerpoint/2010/main" val="3131771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3363913" y="2971801"/>
            <a:ext cx="2452800" cy="711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Thank You</a:t>
            </a:r>
            <a:endParaRPr/>
          </a:p>
        </p:txBody>
      </p:sp>
      <p:pic>
        <p:nvPicPr>
          <p:cNvPr id="405" name="Google Shape;405;p54"/>
          <p:cNvPicPr preferRelativeResize="0"/>
          <p:nvPr/>
        </p:nvPicPr>
        <p:blipFill rotWithShape="1">
          <a:blip r:embed="rId3">
            <a:alphaModFix/>
          </a:blip>
          <a:srcRect/>
          <a:stretch/>
        </p:blipFill>
        <p:spPr>
          <a:xfrm>
            <a:off x="3904456" y="4198980"/>
            <a:ext cx="1371600" cy="1828800"/>
          </a:xfrm>
          <a:prstGeom prst="rect">
            <a:avLst/>
          </a:prstGeom>
          <a:noFill/>
          <a:ln>
            <a:noFill/>
          </a:ln>
        </p:spPr>
      </p:pic>
      <p:sp>
        <p:nvSpPr>
          <p:cNvPr id="406" name="Google Shape;406;p54"/>
          <p:cNvSpPr/>
          <p:nvPr/>
        </p:nvSpPr>
        <p:spPr>
          <a:xfrm>
            <a:off x="3625975" y="3625500"/>
            <a:ext cx="1955400" cy="576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(contd…)</a:t>
            </a:r>
            <a:endParaRPr/>
          </a:p>
        </p:txBody>
      </p:sp>
      <p:sp>
        <p:nvSpPr>
          <p:cNvPr id="126" name="Google Shape;126;p17"/>
          <p:cNvSpPr txBox="1">
            <a:spLocks noGrp="1"/>
          </p:cNvSpPr>
          <p:nvPr>
            <p:ph type="body" idx="1"/>
          </p:nvPr>
        </p:nvSpPr>
        <p:spPr>
          <a:xfrm>
            <a:off x="180653" y="1173984"/>
            <a:ext cx="8768100" cy="5223300"/>
          </a:xfrm>
          <a:prstGeom prst="rect">
            <a:avLst/>
          </a:prstGeom>
        </p:spPr>
        <p:txBody>
          <a:bodyPr spcFirstLastPara="1" wrap="square" lIns="91425" tIns="45700" rIns="91425" bIns="45700" anchor="t" anchorCtr="0">
            <a:noAutofit/>
          </a:bodyPr>
          <a:lstStyle/>
          <a:p>
            <a:pPr marL="457200" lvl="0" indent="-355600" algn="just" rtl="0">
              <a:spcBef>
                <a:spcPts val="480"/>
              </a:spcBef>
              <a:spcAft>
                <a:spcPts val="0"/>
              </a:spcAft>
              <a:buSzPts val="2000"/>
              <a:buChar char="•"/>
            </a:pPr>
            <a:r>
              <a:rPr lang="en-US" sz="1800"/>
              <a:t>This study also takes into account the recent Joshimath, Uttarakhand Incident of Land subsidence.</a:t>
            </a:r>
            <a:endParaRPr sz="1800"/>
          </a:p>
          <a:p>
            <a:pPr marL="457200" lvl="0" indent="0" algn="just" rtl="0">
              <a:spcBef>
                <a:spcPts val="1000"/>
              </a:spcBef>
              <a:spcAft>
                <a:spcPts val="0"/>
              </a:spcAft>
              <a:buNone/>
            </a:pPr>
            <a:r>
              <a:rPr lang="en-US" sz="1800"/>
              <a:t> </a:t>
            </a:r>
            <a:endParaRPr sz="1800"/>
          </a:p>
          <a:p>
            <a:pPr marL="457200" lvl="0" indent="-342900" algn="just" rtl="0">
              <a:spcBef>
                <a:spcPts val="1000"/>
              </a:spcBef>
              <a:spcAft>
                <a:spcPts val="0"/>
              </a:spcAft>
              <a:buSzPts val="1800"/>
              <a:buChar char="•"/>
            </a:pPr>
            <a:r>
              <a:rPr lang="en-US" sz="1800"/>
              <a:t>According to images released by the National Remote Sensing Centre of the Indian Space Research Organisation, </a:t>
            </a:r>
            <a:endParaRPr sz="1800"/>
          </a:p>
          <a:p>
            <a:pPr marL="914400" lvl="1" indent="-342900" algn="just" rtl="0">
              <a:spcBef>
                <a:spcPts val="1000"/>
              </a:spcBef>
              <a:spcAft>
                <a:spcPts val="0"/>
              </a:spcAft>
              <a:buSzPts val="1800"/>
              <a:buChar char="–"/>
            </a:pPr>
            <a:r>
              <a:rPr lang="en-US" sz="1800"/>
              <a:t>Joshimath has witnessed a rapid subsidence of nearly 5.4 cm from Dec 27, 2022 to Jan 8, 2023 and the report stated that a subsidence of nearly 9 cm was recorded between April-November 2022</a:t>
            </a:r>
            <a:endParaRPr sz="1800"/>
          </a:p>
          <a:p>
            <a:pPr marL="457200" lvl="0" indent="0" algn="just" rtl="0">
              <a:spcBef>
                <a:spcPts val="1000"/>
              </a:spcBef>
              <a:spcAft>
                <a:spcPts val="0"/>
              </a:spcAft>
              <a:buNone/>
            </a:pPr>
            <a:endParaRPr sz="1800"/>
          </a:p>
          <a:p>
            <a:pPr marL="457200" lvl="0" indent="-342900" algn="just" rtl="0">
              <a:spcBef>
                <a:spcPts val="1000"/>
              </a:spcBef>
              <a:spcAft>
                <a:spcPts val="1000"/>
              </a:spcAft>
              <a:buSzPts val="1800"/>
              <a:buChar char="•"/>
            </a:pPr>
            <a:r>
              <a:rPr lang="en-US" sz="1800"/>
              <a:t>We present a case study in which we have done sentiment analysis on tweets related to Joshimath Incident, to get an insight into how a large audience reacts to such incidents.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180654" y="202990"/>
            <a:ext cx="7042200"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Problem Statements and Objectives</a:t>
            </a:r>
            <a:endParaRPr/>
          </a:p>
        </p:txBody>
      </p:sp>
      <p:sp>
        <p:nvSpPr>
          <p:cNvPr id="133" name="Google Shape;133;p18"/>
          <p:cNvSpPr txBox="1">
            <a:spLocks noGrp="1"/>
          </p:cNvSpPr>
          <p:nvPr>
            <p:ph type="body" idx="1"/>
          </p:nvPr>
        </p:nvSpPr>
        <p:spPr>
          <a:xfrm>
            <a:off x="180653" y="1173984"/>
            <a:ext cx="8768100" cy="52233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480"/>
              </a:spcBef>
              <a:spcAft>
                <a:spcPts val="0"/>
              </a:spcAft>
              <a:buClr>
                <a:schemeClr val="dk1"/>
              </a:buClr>
              <a:buSzPts val="2000"/>
              <a:buAutoNum type="arabicPeriod"/>
            </a:pPr>
            <a:r>
              <a:rPr lang="en-US" sz="2000"/>
              <a:t>Rainfall-Induced Landslide Prediction</a:t>
            </a:r>
            <a:endParaRPr sz="2000"/>
          </a:p>
          <a:p>
            <a:pPr marL="914400" lvl="1" indent="-342900" algn="just" rtl="0">
              <a:lnSpc>
                <a:spcPct val="115000"/>
              </a:lnSpc>
              <a:spcBef>
                <a:spcPts val="480"/>
              </a:spcBef>
              <a:spcAft>
                <a:spcPts val="0"/>
              </a:spcAft>
              <a:buSzPts val="1800"/>
              <a:buChar char="–"/>
            </a:pPr>
            <a:r>
              <a:rPr lang="en-US" sz="1800"/>
              <a:t>Build a rainfall-induced landslide prediction model using various machine learning classification algorithms such as:</a:t>
            </a:r>
            <a:endParaRPr sz="1800"/>
          </a:p>
          <a:p>
            <a:pPr marL="1371600" lvl="2" indent="-342900" algn="just" rtl="0">
              <a:lnSpc>
                <a:spcPct val="115000"/>
              </a:lnSpc>
              <a:spcBef>
                <a:spcPts val="1000"/>
              </a:spcBef>
              <a:spcAft>
                <a:spcPts val="0"/>
              </a:spcAft>
              <a:buSzPts val="1800"/>
              <a:buChar char="•"/>
            </a:pPr>
            <a:r>
              <a:rPr lang="en-US"/>
              <a:t>Logistic Regression</a:t>
            </a:r>
            <a:endParaRPr/>
          </a:p>
          <a:p>
            <a:pPr marL="1371600" lvl="2" indent="-342900" algn="just" rtl="0">
              <a:lnSpc>
                <a:spcPct val="115000"/>
              </a:lnSpc>
              <a:spcBef>
                <a:spcPts val="1000"/>
              </a:spcBef>
              <a:spcAft>
                <a:spcPts val="0"/>
              </a:spcAft>
              <a:buSzPts val="1800"/>
              <a:buChar char="•"/>
            </a:pPr>
            <a:r>
              <a:rPr lang="en-US"/>
              <a:t>Decision Tree</a:t>
            </a:r>
            <a:endParaRPr/>
          </a:p>
          <a:p>
            <a:pPr marL="1371600" lvl="2" indent="-342900" algn="just" rtl="0">
              <a:lnSpc>
                <a:spcPct val="115000"/>
              </a:lnSpc>
              <a:spcBef>
                <a:spcPts val="1000"/>
              </a:spcBef>
              <a:spcAft>
                <a:spcPts val="0"/>
              </a:spcAft>
              <a:buSzPts val="1800"/>
              <a:buChar char="•"/>
            </a:pPr>
            <a:r>
              <a:rPr lang="en-US"/>
              <a:t>Support Vector Machine</a:t>
            </a:r>
            <a:endParaRPr/>
          </a:p>
          <a:p>
            <a:pPr marL="1371600" lvl="2" indent="-342900" algn="just" rtl="0">
              <a:lnSpc>
                <a:spcPct val="115000"/>
              </a:lnSpc>
              <a:spcBef>
                <a:spcPts val="1000"/>
              </a:spcBef>
              <a:spcAft>
                <a:spcPts val="0"/>
              </a:spcAft>
              <a:buSzPts val="1800"/>
              <a:buChar char="•"/>
            </a:pPr>
            <a:r>
              <a:rPr lang="en-US"/>
              <a:t>Gaussian Naive Bayes </a:t>
            </a:r>
            <a:endParaRPr/>
          </a:p>
          <a:p>
            <a:pPr marL="0" lvl="0" indent="0" algn="just" rtl="0">
              <a:lnSpc>
                <a:spcPct val="115000"/>
              </a:lnSpc>
              <a:spcBef>
                <a:spcPts val="1000"/>
              </a:spcBef>
              <a:spcAft>
                <a:spcPts val="0"/>
              </a:spcAft>
              <a:buNone/>
            </a:pPr>
            <a:endParaRPr sz="1800"/>
          </a:p>
          <a:p>
            <a:pPr marL="914400" lvl="1" indent="-342900" algn="just" rtl="0">
              <a:lnSpc>
                <a:spcPct val="115000"/>
              </a:lnSpc>
              <a:spcBef>
                <a:spcPts val="480"/>
              </a:spcBef>
              <a:spcAft>
                <a:spcPts val="0"/>
              </a:spcAft>
              <a:buSzPts val="1800"/>
              <a:buChar char="–"/>
            </a:pPr>
            <a:r>
              <a:rPr lang="en-US" sz="1800"/>
              <a:t>The problem statement can be further divided into many objectives such as:</a:t>
            </a:r>
            <a:endParaRPr sz="1800"/>
          </a:p>
          <a:p>
            <a:pPr marL="1371600" lvl="2" indent="-342900" algn="just" rtl="0">
              <a:lnSpc>
                <a:spcPct val="115000"/>
              </a:lnSpc>
              <a:spcBef>
                <a:spcPts val="1000"/>
              </a:spcBef>
              <a:spcAft>
                <a:spcPts val="0"/>
              </a:spcAft>
              <a:buSzPts val="1800"/>
              <a:buChar char="•"/>
            </a:pPr>
            <a:r>
              <a:rPr lang="en-US"/>
              <a:t>Data Preparation (Data Collection, Cleaning, Reduction, Integration)</a:t>
            </a:r>
            <a:endParaRPr/>
          </a:p>
          <a:p>
            <a:pPr marL="1371600" lvl="2" indent="-342900" algn="just" rtl="0">
              <a:lnSpc>
                <a:spcPct val="115000"/>
              </a:lnSpc>
              <a:spcBef>
                <a:spcPts val="1000"/>
              </a:spcBef>
              <a:spcAft>
                <a:spcPts val="1000"/>
              </a:spcAft>
              <a:buSzPts val="1800"/>
              <a:buChar char="•"/>
            </a:pPr>
            <a:r>
              <a:rPr lang="en-US"/>
              <a:t>Apply Machine Learning Classification Algorithms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80649" y="203000"/>
            <a:ext cx="8002297" cy="55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Problem Statements and Objectives (</a:t>
            </a:r>
            <a:r>
              <a:rPr lang="en-US" dirty="0" err="1"/>
              <a:t>contd</a:t>
            </a:r>
            <a:r>
              <a:rPr lang="en-US" dirty="0"/>
              <a:t>…)</a:t>
            </a:r>
            <a:endParaRPr dirty="0"/>
          </a:p>
        </p:txBody>
      </p:sp>
      <p:sp>
        <p:nvSpPr>
          <p:cNvPr id="140" name="Google Shape;140;p19"/>
          <p:cNvSpPr txBox="1">
            <a:spLocks noGrp="1"/>
          </p:cNvSpPr>
          <p:nvPr>
            <p:ph type="body" idx="1"/>
          </p:nvPr>
        </p:nvSpPr>
        <p:spPr>
          <a:xfrm>
            <a:off x="180653" y="1173984"/>
            <a:ext cx="8768100" cy="5223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480"/>
              </a:spcBef>
              <a:spcAft>
                <a:spcPts val="0"/>
              </a:spcAft>
              <a:buNone/>
            </a:pPr>
            <a:r>
              <a:rPr lang="en-US" sz="2000"/>
              <a:t>2.</a:t>
            </a:r>
            <a:r>
              <a:rPr lang="en-US"/>
              <a:t>  </a:t>
            </a:r>
            <a:r>
              <a:rPr lang="en-US" sz="2000"/>
              <a:t>Gender-Based Twitter Analysis of Joshimath Crisis</a:t>
            </a:r>
            <a:endParaRPr sz="2000"/>
          </a:p>
          <a:p>
            <a:pPr marL="914400" lvl="1" indent="-342900" algn="just" rtl="0">
              <a:lnSpc>
                <a:spcPct val="115000"/>
              </a:lnSpc>
              <a:spcBef>
                <a:spcPts val="480"/>
              </a:spcBef>
              <a:spcAft>
                <a:spcPts val="0"/>
              </a:spcAft>
              <a:buSzPts val="1800"/>
              <a:buChar char="–"/>
            </a:pPr>
            <a:r>
              <a:rPr lang="en-US" sz="1800"/>
              <a:t>Analyse Tweets related to Joshimath Land Subsidence Crisis  to understand the commonality and differences in views and sentiments of a large audience which includes individuals and organisations.</a:t>
            </a:r>
            <a:endParaRPr sz="1800"/>
          </a:p>
          <a:p>
            <a:pPr marL="914400" lvl="0" indent="0" algn="just" rtl="0">
              <a:lnSpc>
                <a:spcPct val="115000"/>
              </a:lnSpc>
              <a:spcBef>
                <a:spcPts val="1000"/>
              </a:spcBef>
              <a:spcAft>
                <a:spcPts val="0"/>
              </a:spcAft>
              <a:buNone/>
            </a:pPr>
            <a:endParaRPr sz="1800"/>
          </a:p>
          <a:p>
            <a:pPr marL="914400" lvl="1" indent="-342900" algn="just" rtl="0">
              <a:lnSpc>
                <a:spcPct val="115000"/>
              </a:lnSpc>
              <a:spcBef>
                <a:spcPts val="480"/>
              </a:spcBef>
              <a:spcAft>
                <a:spcPts val="0"/>
              </a:spcAft>
              <a:buSzPts val="1800"/>
              <a:buChar char="–"/>
            </a:pPr>
            <a:r>
              <a:rPr lang="en-US" sz="1800"/>
              <a:t>The problem statement can be further divided into many objectives such as:</a:t>
            </a:r>
            <a:endParaRPr sz="1800"/>
          </a:p>
          <a:p>
            <a:pPr marL="1371600" lvl="2" indent="-342900" algn="just" rtl="0">
              <a:lnSpc>
                <a:spcPct val="115000"/>
              </a:lnSpc>
              <a:spcBef>
                <a:spcPts val="1000"/>
              </a:spcBef>
              <a:spcAft>
                <a:spcPts val="0"/>
              </a:spcAft>
              <a:buSzPts val="1800"/>
              <a:buChar char="•"/>
            </a:pPr>
            <a:r>
              <a:rPr lang="en-US"/>
              <a:t>Tweet Extraction and Translation</a:t>
            </a:r>
            <a:endParaRPr/>
          </a:p>
          <a:p>
            <a:pPr marL="1371600" lvl="2" indent="-342900" algn="just" rtl="0">
              <a:lnSpc>
                <a:spcPct val="115000"/>
              </a:lnSpc>
              <a:spcBef>
                <a:spcPts val="1000"/>
              </a:spcBef>
              <a:spcAft>
                <a:spcPts val="0"/>
              </a:spcAft>
              <a:buSzPts val="1800"/>
              <a:buChar char="•"/>
            </a:pPr>
            <a:r>
              <a:rPr lang="en-US"/>
              <a:t>Gender Estimation of Twitter User</a:t>
            </a:r>
            <a:endParaRPr/>
          </a:p>
          <a:p>
            <a:pPr marL="1371600" lvl="2" indent="-342900" algn="just" rtl="0">
              <a:lnSpc>
                <a:spcPct val="115000"/>
              </a:lnSpc>
              <a:spcBef>
                <a:spcPts val="1000"/>
              </a:spcBef>
              <a:spcAft>
                <a:spcPts val="1000"/>
              </a:spcAft>
              <a:buSzPts val="1800"/>
              <a:buChar char="•"/>
            </a:pPr>
            <a:r>
              <a:rPr lang="en-US"/>
              <a:t>Sentiment Analysis of Tweets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1079225" y="3001800"/>
            <a:ext cx="7356300" cy="623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Landslide Prediction: Methodology</a:t>
            </a:r>
            <a:endParaRPr/>
          </a:p>
          <a:p>
            <a:pPr marL="0" lvl="0" indent="0" algn="ctr" rtl="0">
              <a:spcBef>
                <a:spcPts val="0"/>
              </a:spcBef>
              <a:spcAft>
                <a:spcPts val="0"/>
              </a:spcAft>
              <a:buNone/>
            </a:pPr>
            <a:endParaRPr/>
          </a:p>
        </p:txBody>
      </p:sp>
      <p:sp>
        <p:nvSpPr>
          <p:cNvPr id="146" name="Google Shape;146;p20"/>
          <p:cNvSpPr/>
          <p:nvPr/>
        </p:nvSpPr>
        <p:spPr>
          <a:xfrm>
            <a:off x="3467825" y="3625500"/>
            <a:ext cx="2579100" cy="576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180654" y="202990"/>
            <a:ext cx="7042200" cy="55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Flowchart</a:t>
            </a:r>
            <a:endParaRPr/>
          </a:p>
        </p:txBody>
      </p:sp>
      <p:sp>
        <p:nvSpPr>
          <p:cNvPr id="277" name="Google Shape;277;p36"/>
          <p:cNvSpPr txBox="1"/>
          <p:nvPr/>
        </p:nvSpPr>
        <p:spPr>
          <a:xfrm>
            <a:off x="835375" y="5661950"/>
            <a:ext cx="76446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dirty="0">
                <a:solidFill>
                  <a:schemeClr val="dk1"/>
                </a:solidFill>
                <a:latin typeface="Calibri"/>
                <a:ea typeface="Calibri"/>
                <a:cs typeface="Calibri"/>
                <a:sym typeface="Calibri"/>
              </a:rPr>
              <a:t>Figure: Flowchart For Predicting Rainfall-Induced Landslides</a:t>
            </a:r>
            <a:endParaRPr b="1" i="1" dirty="0">
              <a:solidFill>
                <a:schemeClr val="dk1"/>
              </a:solidFill>
              <a:latin typeface="Calibri"/>
              <a:ea typeface="Calibri"/>
              <a:cs typeface="Calibri"/>
              <a:sym typeface="Calibri"/>
            </a:endParaRPr>
          </a:p>
          <a:p>
            <a:pPr marL="0" lvl="0" indent="0" algn="ctr" rtl="0">
              <a:spcBef>
                <a:spcPts val="0"/>
              </a:spcBef>
              <a:spcAft>
                <a:spcPts val="0"/>
              </a:spcAft>
              <a:buNone/>
            </a:pPr>
            <a:endParaRPr b="1" i="1" dirty="0">
              <a:solidFill>
                <a:schemeClr val="dk1"/>
              </a:solidFill>
              <a:latin typeface="Calibri"/>
              <a:ea typeface="Calibri"/>
              <a:cs typeface="Calibri"/>
              <a:sym typeface="Calibri"/>
            </a:endParaRPr>
          </a:p>
          <a:p>
            <a:pPr marL="0" lvl="0" indent="0" algn="ctr" rtl="0">
              <a:spcBef>
                <a:spcPts val="0"/>
              </a:spcBef>
              <a:spcAft>
                <a:spcPts val="0"/>
              </a:spcAft>
              <a:buNone/>
            </a:pPr>
            <a:endParaRPr b="1" i="1" dirty="0">
              <a:solidFill>
                <a:schemeClr val="dk1"/>
              </a:solidFill>
              <a:latin typeface="Calibri"/>
              <a:ea typeface="Calibri"/>
              <a:cs typeface="Calibri"/>
              <a:sym typeface="Calibri"/>
            </a:endParaRPr>
          </a:p>
          <a:p>
            <a:pPr marL="0" lvl="0" indent="0" algn="ctr" rtl="0">
              <a:spcBef>
                <a:spcPts val="0"/>
              </a:spcBef>
              <a:spcAft>
                <a:spcPts val="0"/>
              </a:spcAft>
              <a:buNone/>
            </a:pPr>
            <a:endParaRPr b="1" i="1"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AD5928E7-ED7B-448E-B81F-C2BAE8BCC73F}"/>
              </a:ext>
            </a:extLst>
          </p:cNvPr>
          <p:cNvPicPr>
            <a:picLocks noChangeAspect="1"/>
          </p:cNvPicPr>
          <p:nvPr/>
        </p:nvPicPr>
        <p:blipFill>
          <a:blip r:embed="rId3"/>
          <a:stretch>
            <a:fillRect/>
          </a:stretch>
        </p:blipFill>
        <p:spPr>
          <a:xfrm>
            <a:off x="498050" y="1604005"/>
            <a:ext cx="8319249" cy="4057945"/>
          </a:xfrm>
          <a:prstGeom prst="rect">
            <a:avLst/>
          </a:prstGeom>
        </p:spPr>
      </p:pic>
    </p:spTree>
    <p:extLst>
      <p:ext uri="{BB962C8B-B14F-4D97-AF65-F5344CB8AC3E}">
        <p14:creationId xmlns:p14="http://schemas.microsoft.com/office/powerpoint/2010/main" val="2924839784"/>
      </p:ext>
    </p:extLst>
  </p:cSld>
  <p:clrMapOvr>
    <a:masterClrMapping/>
  </p:clrMapOvr>
</p:sld>
</file>

<file path=ppt/theme/theme1.xml><?xml version="1.0" encoding="utf-8"?>
<a:theme xmlns:a="http://schemas.openxmlformats.org/drawingml/2006/main" name="IITR_PPT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ITR_PPT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3678</Words>
  <Application>Microsoft Office PowerPoint</Application>
  <PresentationFormat>On-screen Show (4:3)</PresentationFormat>
  <Paragraphs>386</Paragraphs>
  <Slides>48</Slides>
  <Notes>48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Times New Roman</vt:lpstr>
      <vt:lpstr>Franklin Gothic</vt:lpstr>
      <vt:lpstr>Calibri</vt:lpstr>
      <vt:lpstr>Arial</vt:lpstr>
      <vt:lpstr>IITR_PPT_Template</vt:lpstr>
      <vt:lpstr>IITR_PPT_Template</vt:lpstr>
      <vt:lpstr>PowerPoint Presentation</vt:lpstr>
      <vt:lpstr>Outline</vt:lpstr>
      <vt:lpstr>Outline (contd…)</vt:lpstr>
      <vt:lpstr>Introduction</vt:lpstr>
      <vt:lpstr>Introduction (contd…)</vt:lpstr>
      <vt:lpstr>Problem Statements and Objectives</vt:lpstr>
      <vt:lpstr>Problem Statements and Objectives (contd…)</vt:lpstr>
      <vt:lpstr>Landslide Prediction: Methodology </vt:lpstr>
      <vt:lpstr>Flowchart</vt:lpstr>
      <vt:lpstr>Dataset Preparation</vt:lpstr>
      <vt:lpstr>Dataset Preparation (contd…)</vt:lpstr>
      <vt:lpstr>Dataset Preparation (contd…)</vt:lpstr>
      <vt:lpstr>Dataset Preparation (contd…)</vt:lpstr>
      <vt:lpstr>Dataset Preparation (contd…)</vt:lpstr>
      <vt:lpstr>Dataset Preparation (contd…)</vt:lpstr>
      <vt:lpstr>Applying Machine Learning Techniques</vt:lpstr>
      <vt:lpstr>Landslide Prediction: Results </vt:lpstr>
      <vt:lpstr>Logistic Regression</vt:lpstr>
      <vt:lpstr>Logistic Regression</vt:lpstr>
      <vt:lpstr>Decision Tree</vt:lpstr>
      <vt:lpstr>Decision Tree</vt:lpstr>
      <vt:lpstr>Support Vector Machine (SVM)</vt:lpstr>
      <vt:lpstr>Support Vector Machine (SVM)</vt:lpstr>
      <vt:lpstr>Gaussian Naive Bayes</vt:lpstr>
      <vt:lpstr>Gaussian Naive Bayes</vt:lpstr>
      <vt:lpstr>Landslide Visualization</vt:lpstr>
      <vt:lpstr>Landslide Visualization (contd…)</vt:lpstr>
      <vt:lpstr>Gender-Based Twitter Analysis</vt:lpstr>
      <vt:lpstr>Flowchart</vt:lpstr>
      <vt:lpstr>Extracting Joshimath Crisis Tweets</vt:lpstr>
      <vt:lpstr>Gender Estimation of user from Tweets</vt:lpstr>
      <vt:lpstr>Gender Estimation Statistics</vt:lpstr>
      <vt:lpstr>Gender Estimation Statistics (contd…)</vt:lpstr>
      <vt:lpstr>Gender Estimation Statistics (contd…)</vt:lpstr>
      <vt:lpstr>N-grams extraction from tweets’ text</vt:lpstr>
      <vt:lpstr>PowerPoint Presentation</vt:lpstr>
      <vt:lpstr>PowerPoint Presentation</vt:lpstr>
      <vt:lpstr>Observation from Unigrams and Bigrams</vt:lpstr>
      <vt:lpstr>Sentiment Analysis of Tweets</vt:lpstr>
      <vt:lpstr>Sentiment Analysis of Tweets (contd…)</vt:lpstr>
      <vt:lpstr>PowerPoint Presentation</vt:lpstr>
      <vt:lpstr>Observation from Sentiment Analysis</vt:lpstr>
      <vt:lpstr>Conclusions and Future Work</vt:lpstr>
      <vt:lpstr>Conclusions and Future Work</vt:lpstr>
      <vt:lpstr>References</vt:lpstr>
      <vt:lpstr>References (contd…)</vt:lpstr>
      <vt:lpstr>References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Hardik Thami</cp:lastModifiedBy>
  <cp:revision>32</cp:revision>
  <dcterms:modified xsi:type="dcterms:W3CDTF">2023-05-18T09:03:32Z</dcterms:modified>
</cp:coreProperties>
</file>