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0.svg" ContentType="image/svg+xml"/>
  <Override PartName="/ppt/media/image12.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29.svg" ContentType="image/svg+xml"/>
  <Override PartName="/ppt/media/image3.svg" ContentType="image/svg+xml"/>
  <Override PartName="/ppt/media/image38.svg" ContentType="image/svg+xml"/>
  <Override PartName="/ppt/media/image5.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8288000" cy="10287000"/>
  <p:notesSz cx="6858000" cy="9144000"/>
  <p:embeddedFontLst>
    <p:embeddedFont>
      <p:font typeface="Poppins" panose="00000500000000000000"/>
      <p:regular r:id="rId16"/>
    </p:embeddedFont>
    <p:embeddedFont>
      <p:font typeface="Poppins Bold" panose="00000800000000000000"/>
      <p:bold r:id="rId17"/>
    </p:embeddedFont>
    <p:embeddedFont>
      <p:font typeface="Canva Sans Bold" panose="020B0803030501040103"/>
      <p:bold r:id="rId18"/>
    </p:embeddedFont>
    <p:embeddedFont>
      <p:font typeface="Calibri" panose="020F050202020403020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3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jpeg"/><Relationship Id="rId3" Type="http://schemas.openxmlformats.org/officeDocument/2006/relationships/image" Target="../media/image3.sv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8.svg"/><Relationship Id="rId4" Type="http://schemas.openxmlformats.org/officeDocument/2006/relationships/image" Target="../media/image37.jpeg"/><Relationship Id="rId3" Type="http://schemas.openxmlformats.org/officeDocument/2006/relationships/image" Target="../media/image1.png"/><Relationship Id="rId2" Type="http://schemas.openxmlformats.org/officeDocument/2006/relationships/image" Target="../media/image10.svg"/><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jpeg"/><Relationship Id="rId3" Type="http://schemas.openxmlformats.org/officeDocument/2006/relationships/image" Target="../media/image1.png"/><Relationship Id="rId2" Type="http://schemas.openxmlformats.org/officeDocument/2006/relationships/image" Target="../media/image5.sv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10.svg"/><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jpeg"/><Relationship Id="rId3" Type="http://schemas.openxmlformats.org/officeDocument/2006/relationships/image" Target="../media/image12.svg"/><Relationship Id="rId2" Type="http://schemas.openxmlformats.org/officeDocument/2006/relationships/image" Target="../media/image11.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image" Target="../media/image18.jpeg"/><Relationship Id="rId8" Type="http://schemas.openxmlformats.org/officeDocument/2006/relationships/image" Target="../media/image17.svg"/><Relationship Id="rId7" Type="http://schemas.openxmlformats.org/officeDocument/2006/relationships/image" Target="../media/image16.jpeg"/><Relationship Id="rId6" Type="http://schemas.openxmlformats.org/officeDocument/2006/relationships/image" Target="../media/image15.svg"/><Relationship Id="rId5" Type="http://schemas.openxmlformats.org/officeDocument/2006/relationships/image" Target="../media/image14.jpeg"/><Relationship Id="rId4" Type="http://schemas.openxmlformats.org/officeDocument/2006/relationships/image" Target="../media/image5.svg"/><Relationship Id="rId3" Type="http://schemas.openxmlformats.org/officeDocument/2006/relationships/image" Target="../media/image4.jpeg"/><Relationship Id="rId2" Type="http://schemas.openxmlformats.org/officeDocument/2006/relationships/image" Target="../media/image13.png"/><Relationship Id="rId13" Type="http://schemas.openxmlformats.org/officeDocument/2006/relationships/slideLayout" Target="../slideLayouts/slideLayout7.xml"/><Relationship Id="rId12" Type="http://schemas.openxmlformats.org/officeDocument/2006/relationships/image" Target="../media/image21.svg"/><Relationship Id="rId11" Type="http://schemas.openxmlformats.org/officeDocument/2006/relationships/image" Target="../media/image20.jpeg"/><Relationship Id="rId10" Type="http://schemas.openxmlformats.org/officeDocument/2006/relationships/image" Target="../media/image19.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image" Target="../media/image26.jpeg"/><Relationship Id="rId8" Type="http://schemas.openxmlformats.org/officeDocument/2006/relationships/image" Target="../media/image25.svg"/><Relationship Id="rId7" Type="http://schemas.openxmlformats.org/officeDocument/2006/relationships/image" Target="../media/image24.jpeg"/><Relationship Id="rId6" Type="http://schemas.openxmlformats.org/officeDocument/2006/relationships/image" Target="../media/image13.png"/><Relationship Id="rId5" Type="http://schemas.openxmlformats.org/officeDocument/2006/relationships/image" Target="../media/image23.svg"/><Relationship Id="rId4" Type="http://schemas.openxmlformats.org/officeDocument/2006/relationships/image" Target="../media/image22.jpeg"/><Relationship Id="rId3" Type="http://schemas.openxmlformats.org/officeDocument/2006/relationships/image" Target="../media/image10.svg"/><Relationship Id="rId2" Type="http://schemas.openxmlformats.org/officeDocument/2006/relationships/image" Target="../media/image9.jpeg"/><Relationship Id="rId13" Type="http://schemas.openxmlformats.org/officeDocument/2006/relationships/slideLayout" Target="../slideLayouts/slideLayout7.xml"/><Relationship Id="rId12" Type="http://schemas.openxmlformats.org/officeDocument/2006/relationships/image" Target="../media/image29.svg"/><Relationship Id="rId11" Type="http://schemas.openxmlformats.org/officeDocument/2006/relationships/image" Target="../media/image28.jpeg"/><Relationship Id="rId10" Type="http://schemas.openxmlformats.org/officeDocument/2006/relationships/image" Target="../media/image27.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image" Target="../media/image28.jpeg"/><Relationship Id="rId8" Type="http://schemas.openxmlformats.org/officeDocument/2006/relationships/image" Target="../media/image25.svg"/><Relationship Id="rId7" Type="http://schemas.openxmlformats.org/officeDocument/2006/relationships/image" Target="../media/image24.jpeg"/><Relationship Id="rId6" Type="http://schemas.openxmlformats.org/officeDocument/2006/relationships/image" Target="../media/image27.svg"/><Relationship Id="rId5" Type="http://schemas.openxmlformats.org/officeDocument/2006/relationships/image" Target="../media/image26.jpeg"/><Relationship Id="rId4" Type="http://schemas.openxmlformats.org/officeDocument/2006/relationships/image" Target="../media/image1.png"/><Relationship Id="rId3" Type="http://schemas.openxmlformats.org/officeDocument/2006/relationships/image" Target="../media/image13.png"/><Relationship Id="rId2" Type="http://schemas.openxmlformats.org/officeDocument/2006/relationships/image" Target="../media/image10.svg"/><Relationship Id="rId11" Type="http://schemas.openxmlformats.org/officeDocument/2006/relationships/slideLayout" Target="../slideLayouts/slideLayout7.xml"/><Relationship Id="rId10" Type="http://schemas.openxmlformats.org/officeDocument/2006/relationships/image" Target="../media/image29.sv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image" Target="../media/image13.png"/><Relationship Id="rId2" Type="http://schemas.openxmlformats.org/officeDocument/2006/relationships/image" Target="../media/image5.sv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6.png"/><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10.sv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EC6408"/>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000000"/>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2319992" y="-1680508"/>
            <a:ext cx="13648016" cy="1364801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a:off x="3640768" y="-164456"/>
            <a:ext cx="11725929" cy="11711272"/>
          </a:xfrm>
          <a:custGeom>
            <a:avLst/>
            <a:gdLst/>
            <a:ahLst/>
            <a:cxnLst/>
            <a:rect l="l" t="t" r="r" b="b"/>
            <a:pathLst>
              <a:path w="11725929" h="11711272">
                <a:moveTo>
                  <a:pt x="0" y="0"/>
                </a:moveTo>
                <a:lnTo>
                  <a:pt x="11725929" y="0"/>
                </a:lnTo>
                <a:lnTo>
                  <a:pt x="11725929" y="11711272"/>
                </a:lnTo>
                <a:lnTo>
                  <a:pt x="0" y="11711272"/>
                </a:lnTo>
                <a:lnTo>
                  <a:pt x="0" y="0"/>
                </a:lnTo>
                <a:close/>
              </a:path>
            </a:pathLst>
          </a:custGeom>
          <a:blipFill>
            <a:blip r:embed="rId1"/>
            <a:stretch>
              <a:fillRect/>
            </a:stretch>
          </a:blipFill>
        </p:spPr>
      </p:sp>
      <p:grpSp>
        <p:nvGrpSpPr>
          <p:cNvPr id="12" name="Group 12"/>
          <p:cNvGrpSpPr/>
          <p:nvPr/>
        </p:nvGrpSpPr>
        <p:grpSpPr>
          <a:xfrm rot="0">
            <a:off x="3367381" y="-633119"/>
            <a:ext cx="11553237" cy="1155323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15" name="Freeform 15"/>
          <p:cNvSpPr/>
          <p:nvPr/>
        </p:nvSpPr>
        <p:spPr>
          <a:xfrm>
            <a:off x="1476280" y="4348446"/>
            <a:ext cx="1658466" cy="1656393"/>
          </a:xfrm>
          <a:custGeom>
            <a:avLst/>
            <a:gdLst/>
            <a:ahLst/>
            <a:cxnLst/>
            <a:rect l="l" t="t" r="r" b="b"/>
            <a:pathLst>
              <a:path w="1658466" h="1656393">
                <a:moveTo>
                  <a:pt x="0" y="0"/>
                </a:moveTo>
                <a:lnTo>
                  <a:pt x="1658465" y="0"/>
                </a:lnTo>
                <a:lnTo>
                  <a:pt x="1658465" y="1656393"/>
                </a:lnTo>
                <a:lnTo>
                  <a:pt x="0" y="1656393"/>
                </a:lnTo>
                <a:lnTo>
                  <a:pt x="0" y="0"/>
                </a:lnTo>
                <a:close/>
              </a:path>
            </a:pathLst>
          </a:custGeom>
          <a:blipFill>
            <a:blip r:embed="rId1"/>
            <a:stretch>
              <a:fillRect/>
            </a:stretch>
          </a:blipFill>
        </p:spPr>
      </p:sp>
      <p:grpSp>
        <p:nvGrpSpPr>
          <p:cNvPr id="16" name="Group 16"/>
          <p:cNvGrpSpPr/>
          <p:nvPr/>
        </p:nvGrpSpPr>
        <p:grpSpPr>
          <a:xfrm rot="0">
            <a:off x="1437613" y="4282161"/>
            <a:ext cx="1634041" cy="1634041"/>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19" name="Freeform 19"/>
          <p:cNvSpPr/>
          <p:nvPr/>
        </p:nvSpPr>
        <p:spPr>
          <a:xfrm flipH="1">
            <a:off x="2086248" y="4847440"/>
            <a:ext cx="336771" cy="503483"/>
          </a:xfrm>
          <a:custGeom>
            <a:avLst/>
            <a:gdLst/>
            <a:ahLst/>
            <a:cxnLst/>
            <a:rect l="l" t="t" r="r" b="b"/>
            <a:pathLst>
              <a:path w="336771" h="503483">
                <a:moveTo>
                  <a:pt x="336771" y="0"/>
                </a:moveTo>
                <a:lnTo>
                  <a:pt x="0" y="0"/>
                </a:lnTo>
                <a:lnTo>
                  <a:pt x="0" y="503483"/>
                </a:lnTo>
                <a:lnTo>
                  <a:pt x="336771" y="503483"/>
                </a:lnTo>
                <a:lnTo>
                  <a:pt x="336771"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a:off x="15191921" y="4348446"/>
            <a:ext cx="1658466" cy="1656393"/>
          </a:xfrm>
          <a:custGeom>
            <a:avLst/>
            <a:gdLst/>
            <a:ahLst/>
            <a:cxnLst/>
            <a:rect l="l" t="t" r="r" b="b"/>
            <a:pathLst>
              <a:path w="1658466" h="1656393">
                <a:moveTo>
                  <a:pt x="0" y="0"/>
                </a:moveTo>
                <a:lnTo>
                  <a:pt x="1658466" y="0"/>
                </a:lnTo>
                <a:lnTo>
                  <a:pt x="1658466" y="1656393"/>
                </a:lnTo>
                <a:lnTo>
                  <a:pt x="0" y="1656393"/>
                </a:lnTo>
                <a:lnTo>
                  <a:pt x="0" y="0"/>
                </a:lnTo>
                <a:close/>
              </a:path>
            </a:pathLst>
          </a:custGeom>
          <a:blipFill>
            <a:blip r:embed="rId1"/>
            <a:stretch>
              <a:fillRect/>
            </a:stretch>
          </a:blipFill>
        </p:spPr>
      </p:sp>
      <p:grpSp>
        <p:nvGrpSpPr>
          <p:cNvPr id="21" name="Group 21"/>
          <p:cNvGrpSpPr/>
          <p:nvPr/>
        </p:nvGrpSpPr>
        <p:grpSpPr>
          <a:xfrm rot="0">
            <a:off x="15153255" y="4282161"/>
            <a:ext cx="1634041" cy="1634041"/>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24" name="Freeform 24"/>
          <p:cNvSpPr/>
          <p:nvPr/>
        </p:nvSpPr>
        <p:spPr>
          <a:xfrm>
            <a:off x="15801890" y="4847440"/>
            <a:ext cx="336771" cy="503483"/>
          </a:xfrm>
          <a:custGeom>
            <a:avLst/>
            <a:gdLst/>
            <a:ahLst/>
            <a:cxnLst/>
            <a:rect l="l" t="t" r="r" b="b"/>
            <a:pathLst>
              <a:path w="336771" h="503483">
                <a:moveTo>
                  <a:pt x="0" y="0"/>
                </a:moveTo>
                <a:lnTo>
                  <a:pt x="336770" y="0"/>
                </a:lnTo>
                <a:lnTo>
                  <a:pt x="336770" y="503483"/>
                </a:lnTo>
                <a:lnTo>
                  <a:pt x="0" y="5034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5" name="Group 25"/>
          <p:cNvGrpSpPr/>
          <p:nvPr/>
        </p:nvGrpSpPr>
        <p:grpSpPr>
          <a:xfrm rot="0">
            <a:off x="7951657" y="8760444"/>
            <a:ext cx="2003612" cy="775869"/>
            <a:chOff x="0" y="0"/>
            <a:chExt cx="2098984" cy="812800"/>
          </a:xfrm>
        </p:grpSpPr>
        <p:sp>
          <p:nvSpPr>
            <p:cNvPr id="26" name="Freeform 26"/>
            <p:cNvSpPr/>
            <p:nvPr/>
          </p:nvSpPr>
          <p:spPr>
            <a:xfrm>
              <a:off x="0" y="0"/>
              <a:ext cx="2098984" cy="812800"/>
            </a:xfrm>
            <a:custGeom>
              <a:avLst/>
              <a:gdLst/>
              <a:ahLst/>
              <a:cxnLst/>
              <a:rect l="l" t="t" r="r" b="b"/>
              <a:pathLst>
                <a:path w="2098984" h="812800">
                  <a:moveTo>
                    <a:pt x="386398" y="0"/>
                  </a:moveTo>
                  <a:lnTo>
                    <a:pt x="1712586" y="0"/>
                  </a:lnTo>
                  <a:cubicBezTo>
                    <a:pt x="1925987" y="0"/>
                    <a:pt x="2098984" y="172996"/>
                    <a:pt x="2098984" y="386398"/>
                  </a:cubicBezTo>
                  <a:lnTo>
                    <a:pt x="2098984" y="426402"/>
                  </a:lnTo>
                  <a:cubicBezTo>
                    <a:pt x="2098984" y="639804"/>
                    <a:pt x="1925987" y="812800"/>
                    <a:pt x="1712586" y="812800"/>
                  </a:cubicBezTo>
                  <a:lnTo>
                    <a:pt x="386398" y="812800"/>
                  </a:lnTo>
                  <a:cubicBezTo>
                    <a:pt x="172996" y="812800"/>
                    <a:pt x="0" y="639804"/>
                    <a:pt x="0" y="426402"/>
                  </a:cubicBezTo>
                  <a:lnTo>
                    <a:pt x="0" y="386398"/>
                  </a:lnTo>
                  <a:cubicBezTo>
                    <a:pt x="0" y="172996"/>
                    <a:pt x="172996" y="0"/>
                    <a:pt x="386398" y="0"/>
                  </a:cubicBezTo>
                  <a:close/>
                </a:path>
              </a:pathLst>
            </a:custGeom>
            <a:solidFill>
              <a:srgbClr val="EC6408"/>
            </a:solidFill>
          </p:spPr>
        </p:sp>
        <p:sp>
          <p:nvSpPr>
            <p:cNvPr id="27" name="TextBox 27"/>
            <p:cNvSpPr txBox="1"/>
            <p:nvPr/>
          </p:nvSpPr>
          <p:spPr>
            <a:xfrm>
              <a:off x="0" y="-38100"/>
              <a:ext cx="2098984" cy="850900"/>
            </a:xfrm>
            <a:prstGeom prst="rect">
              <a:avLst/>
            </a:prstGeom>
          </p:spPr>
          <p:txBody>
            <a:bodyPr lIns="50800" tIns="50800" rIns="50800" bIns="50800" rtlCol="0" anchor="ctr"/>
            <a:lstStyle/>
            <a:p>
              <a:pPr algn="ctr">
                <a:lnSpc>
                  <a:spcPts val="2660"/>
                </a:lnSpc>
              </a:pPr>
            </a:p>
          </p:txBody>
        </p:sp>
      </p:grpSp>
      <p:sp>
        <p:nvSpPr>
          <p:cNvPr id="28" name="Freeform 28"/>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9" name="Group 29"/>
          <p:cNvGrpSpPr/>
          <p:nvPr/>
        </p:nvGrpSpPr>
        <p:grpSpPr>
          <a:xfrm rot="0">
            <a:off x="17491799" y="8458418"/>
            <a:ext cx="951769" cy="799882"/>
            <a:chOff x="0" y="0"/>
            <a:chExt cx="967140" cy="812800"/>
          </a:xfrm>
        </p:grpSpPr>
        <p:sp>
          <p:nvSpPr>
            <p:cNvPr id="30" name="Freeform 30"/>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EC6408"/>
            </a:solidFill>
          </p:spPr>
        </p:sp>
        <p:sp>
          <p:nvSpPr>
            <p:cNvPr id="31" name="TextBox 31"/>
            <p:cNvSpPr txBox="1"/>
            <p:nvPr/>
          </p:nvSpPr>
          <p:spPr>
            <a:xfrm>
              <a:off x="0" y="-38100"/>
              <a:ext cx="967140" cy="850900"/>
            </a:xfrm>
            <a:prstGeom prst="rect">
              <a:avLst/>
            </a:prstGeom>
          </p:spPr>
          <p:txBody>
            <a:bodyPr lIns="50800" tIns="50800" rIns="50800" bIns="50800" rtlCol="0" anchor="ctr"/>
            <a:lstStyle/>
            <a:p>
              <a:pPr algn="ctr">
                <a:lnSpc>
                  <a:spcPts val="2660"/>
                </a:lnSpc>
              </a:pPr>
            </a:p>
          </p:txBody>
        </p:sp>
      </p:grpSp>
      <p:sp>
        <p:nvSpPr>
          <p:cNvPr id="32" name="Freeform 32"/>
          <p:cNvSpPr/>
          <p:nvPr/>
        </p:nvSpPr>
        <p:spPr>
          <a:xfrm>
            <a:off x="5421047" y="-956857"/>
            <a:ext cx="7445906" cy="7445906"/>
          </a:xfrm>
          <a:custGeom>
            <a:avLst/>
            <a:gdLst/>
            <a:ahLst/>
            <a:cxnLst/>
            <a:rect l="l" t="t" r="r" b="b"/>
            <a:pathLst>
              <a:path w="7445906" h="7445906">
                <a:moveTo>
                  <a:pt x="0" y="0"/>
                </a:moveTo>
                <a:lnTo>
                  <a:pt x="7445906" y="0"/>
                </a:lnTo>
                <a:lnTo>
                  <a:pt x="7445906" y="7445906"/>
                </a:lnTo>
                <a:lnTo>
                  <a:pt x="0" y="7445906"/>
                </a:lnTo>
                <a:lnTo>
                  <a:pt x="0" y="0"/>
                </a:lnTo>
                <a:close/>
              </a:path>
            </a:pathLst>
          </a:custGeom>
          <a:blipFill>
            <a:blip r:embed="rId6"/>
            <a:stretch>
              <a:fillRect/>
            </a:stretch>
          </a:blipFill>
        </p:spPr>
      </p:sp>
      <p:sp>
        <p:nvSpPr>
          <p:cNvPr id="33" name="TextBox 33"/>
          <p:cNvSpPr txBox="1"/>
          <p:nvPr/>
        </p:nvSpPr>
        <p:spPr>
          <a:xfrm>
            <a:off x="15940842" y="508149"/>
            <a:ext cx="9784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Contact</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34" name="TextBox 34"/>
          <p:cNvSpPr txBox="1"/>
          <p:nvPr/>
        </p:nvSpPr>
        <p:spPr>
          <a:xfrm>
            <a:off x="14385046" y="508149"/>
            <a:ext cx="1060497"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About Us</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35" name="TextBox 35"/>
          <p:cNvSpPr txBox="1"/>
          <p:nvPr/>
        </p:nvSpPr>
        <p:spPr>
          <a:xfrm>
            <a:off x="13154289" y="508149"/>
            <a:ext cx="735456"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Service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36" name="TextBox 36"/>
          <p:cNvSpPr txBox="1"/>
          <p:nvPr/>
        </p:nvSpPr>
        <p:spPr>
          <a:xfrm>
            <a:off x="11898530" y="508149"/>
            <a:ext cx="8097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Home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37" name="TextBox 37"/>
          <p:cNvSpPr txBox="1"/>
          <p:nvPr/>
        </p:nvSpPr>
        <p:spPr>
          <a:xfrm>
            <a:off x="3776739" y="4046773"/>
            <a:ext cx="10773189" cy="2246350"/>
          </a:xfrm>
          <a:prstGeom prst="rect">
            <a:avLst/>
          </a:prstGeom>
        </p:spPr>
        <p:txBody>
          <a:bodyPr lIns="0" tIns="0" rIns="0" bIns="0" rtlCol="0" anchor="t">
            <a:spAutoFit/>
          </a:bodyPr>
          <a:lstStyle/>
          <a:p>
            <a:pPr algn="ctr">
              <a:lnSpc>
                <a:spcPts val="17585"/>
              </a:lnSpc>
              <a:spcBef>
                <a:spcPct val="0"/>
              </a:spcBef>
            </a:pPr>
            <a:r>
              <a:rPr lang="en-US" sz="12560">
                <a:solidFill>
                  <a:srgbClr val="EC6408"/>
                </a:solidFill>
                <a:latin typeface="Poppins Bold" panose="00000800000000000000"/>
                <a:ea typeface="Poppins Bold" panose="00000800000000000000"/>
                <a:cs typeface="Poppins Bold" panose="00000800000000000000"/>
                <a:sym typeface="Poppins Bold" panose="00000800000000000000"/>
              </a:rPr>
              <a:t>Pitch Deck</a:t>
            </a:r>
            <a:endParaRPr lang="en-US" sz="1256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38" name="TextBox 38"/>
          <p:cNvSpPr txBox="1"/>
          <p:nvPr/>
        </p:nvSpPr>
        <p:spPr>
          <a:xfrm>
            <a:off x="3947159" y="6235973"/>
            <a:ext cx="10437887" cy="1884680"/>
          </a:xfrm>
          <a:prstGeom prst="rect">
            <a:avLst/>
          </a:prstGeom>
        </p:spPr>
        <p:txBody>
          <a:bodyPr lIns="0" tIns="0" rIns="0" bIns="0" rtlCol="0" anchor="t">
            <a:spAutoFit/>
          </a:bodyPr>
          <a:lstStyle/>
          <a:p>
            <a:pPr algn="ctr">
              <a:lnSpc>
                <a:spcPts val="2940"/>
              </a:lnSpc>
              <a:spcBef>
                <a:spcPct val="0"/>
              </a:spcBef>
            </a:pPr>
            <a:r>
              <a:rPr lang="en-US" sz="2100">
                <a:solidFill>
                  <a:srgbClr val="1F2020"/>
                </a:solidFill>
                <a:latin typeface="Poppins" panose="00000500000000000000"/>
                <a:ea typeface="Poppins" panose="00000500000000000000"/>
                <a:cs typeface="Poppins" panose="00000500000000000000"/>
                <a:sym typeface="Poppins" panose="00000500000000000000"/>
              </a:rPr>
              <a:t>Introducing.</a:t>
            </a:r>
            <a:r>
              <a:rPr lang="en-US" sz="2100" b="1">
                <a:solidFill>
                  <a:srgbClr val="EC6309"/>
                </a:solidFill>
                <a:latin typeface="Poppins" panose="00000500000000000000"/>
                <a:ea typeface="Poppins" panose="00000500000000000000"/>
                <a:cs typeface="Poppins" panose="00000500000000000000"/>
                <a:sym typeface="Poppins" panose="00000500000000000000"/>
              </a:rPr>
              <a:t> Flex Trips</a:t>
            </a:r>
            <a:r>
              <a:rPr lang="en-US" sz="2100">
                <a:solidFill>
                  <a:srgbClr val="1F2020"/>
                </a:solidFill>
                <a:latin typeface="Poppins" panose="00000500000000000000"/>
                <a:ea typeface="Poppins" panose="00000500000000000000"/>
                <a:cs typeface="Poppins" panose="00000500000000000000"/>
                <a:sym typeface="Poppins" panose="00000500000000000000"/>
              </a:rPr>
              <a:t> Indias first. All in one solution. App. hello i am the foundrr of flex trips in market we have noticed many of things while booking. While going trips with family friends and more. And also noticed price hike and no hotel rooms  when you plan suddenly.</a:t>
            </a:r>
            <a:r>
              <a:rPr lang="en-US" sz="2100" b="1">
                <a:solidFill>
                  <a:srgbClr val="EC6309"/>
                </a:solidFill>
                <a:latin typeface="Poppins" panose="00000500000000000000"/>
                <a:ea typeface="Poppins" panose="00000500000000000000"/>
                <a:cs typeface="Poppins" panose="00000500000000000000"/>
                <a:sym typeface="Poppins" panose="00000500000000000000"/>
              </a:rPr>
              <a:t> Flex trips </a:t>
            </a:r>
            <a:r>
              <a:rPr lang="en-US" sz="2100">
                <a:solidFill>
                  <a:srgbClr val="1F2020"/>
                </a:solidFill>
                <a:latin typeface="Poppins" panose="00000500000000000000"/>
                <a:ea typeface="Poppins" panose="00000500000000000000"/>
                <a:cs typeface="Poppins" panose="00000500000000000000"/>
                <a:sym typeface="Poppins" panose="00000500000000000000"/>
              </a:rPr>
              <a:t>will make this things easy with many features  lets start with introduction.  </a:t>
            </a:r>
            <a:endParaRPr lang="en-US" sz="21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39" name="TextBox 39"/>
          <p:cNvSpPr txBox="1"/>
          <p:nvPr/>
        </p:nvSpPr>
        <p:spPr>
          <a:xfrm>
            <a:off x="7951657" y="9000357"/>
            <a:ext cx="2003612" cy="257943"/>
          </a:xfrm>
          <a:prstGeom prst="rect">
            <a:avLst/>
          </a:prstGeom>
        </p:spPr>
        <p:txBody>
          <a:bodyPr lIns="0" tIns="0" rIns="0" bIns="0" rtlCol="0" anchor="t">
            <a:spAutoFit/>
          </a:bodyPr>
          <a:lstStyle/>
          <a:p>
            <a:pPr algn="ctr">
              <a:lnSpc>
                <a:spcPts val="2055"/>
              </a:lnSpc>
              <a:spcBef>
                <a:spcPct val="0"/>
              </a:spcBef>
            </a:pPr>
            <a:r>
              <a:rPr lang="en-US" sz="1470">
                <a:solidFill>
                  <a:srgbClr val="FFFFFF"/>
                </a:solidFill>
                <a:latin typeface="Poppins Bold" panose="00000800000000000000"/>
                <a:ea typeface="Poppins Bold" panose="00000800000000000000"/>
                <a:cs typeface="Poppins Bold" panose="00000800000000000000"/>
                <a:sym typeface="Poppins Bold" panose="00000800000000000000"/>
              </a:rPr>
              <a:t>Explore Now</a:t>
            </a:r>
            <a:endParaRPr lang="en-US" sz="1470">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
        <p:nvSpPr>
          <p:cNvPr id="40" name="TextBox 40"/>
          <p:cNvSpPr txBox="1"/>
          <p:nvPr/>
        </p:nvSpPr>
        <p:spPr>
          <a:xfrm>
            <a:off x="17674380" y="8710688"/>
            <a:ext cx="442747" cy="257943"/>
          </a:xfrm>
          <a:prstGeom prst="rect">
            <a:avLst/>
          </a:prstGeom>
        </p:spPr>
        <p:txBody>
          <a:bodyPr lIns="0" tIns="0" rIns="0" bIns="0" rtlCol="0" anchor="t">
            <a:spAutoFit/>
          </a:bodyPr>
          <a:lstStyle/>
          <a:p>
            <a:pPr algn="ctr">
              <a:lnSpc>
                <a:spcPts val="2055"/>
              </a:lnSpc>
              <a:spcBef>
                <a:spcPct val="0"/>
              </a:spcBef>
            </a:pPr>
            <a:r>
              <a:rPr lang="en-US" sz="1470">
                <a:solidFill>
                  <a:srgbClr val="FFFFFF"/>
                </a:solidFill>
                <a:latin typeface="Poppins Bold" panose="00000800000000000000"/>
                <a:ea typeface="Poppins Bold" panose="00000800000000000000"/>
                <a:cs typeface="Poppins Bold" panose="00000800000000000000"/>
                <a:sym typeface="Poppins Bold" panose="00000800000000000000"/>
              </a:rPr>
              <a:t>01</a:t>
            </a:r>
            <a:endParaRPr lang="en-US" sz="1470">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
        <p:nvSpPr>
          <p:cNvPr id="41" name="TextBox 41"/>
          <p:cNvSpPr txBox="1"/>
          <p:nvPr/>
        </p:nvSpPr>
        <p:spPr>
          <a:xfrm>
            <a:off x="963854" y="314913"/>
            <a:ext cx="1839367" cy="511810"/>
          </a:xfrm>
          <a:prstGeom prst="rect">
            <a:avLst/>
          </a:prstGeom>
        </p:spPr>
        <p:txBody>
          <a:bodyPr lIns="0" tIns="0" rIns="0" bIns="0" rtlCol="0" anchor="t">
            <a:spAutoFit/>
          </a:bodyPr>
          <a:lstStyle/>
          <a:p>
            <a:pPr algn="ctr">
              <a:lnSpc>
                <a:spcPts val="4340"/>
              </a:lnSpc>
            </a:pPr>
            <a:r>
              <a:rPr lang="en-US" sz="3100">
                <a:solidFill>
                  <a:srgbClr val="EC6408"/>
                </a:solidFill>
                <a:latin typeface="Canva Sans Bold" panose="020B0803030501040103"/>
                <a:ea typeface="Canva Sans Bold" panose="020B0803030501040103"/>
                <a:cs typeface="Canva Sans Bold" panose="020B0803030501040103"/>
                <a:sym typeface="Canva Sans Bold" panose="020B0803030501040103"/>
              </a:rPr>
              <a:t>Flex Trips</a:t>
            </a:r>
            <a:endParaRPr lang="en-US" sz="3100">
              <a:solidFill>
                <a:srgbClr val="EC6408"/>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EC650B"/>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EC650B"/>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15940842" y="508149"/>
            <a:ext cx="9784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Contact</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9" name="TextBox 9"/>
          <p:cNvSpPr txBox="1"/>
          <p:nvPr/>
        </p:nvSpPr>
        <p:spPr>
          <a:xfrm>
            <a:off x="14385046" y="508149"/>
            <a:ext cx="1060497"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About Us</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0" name="TextBox 10"/>
          <p:cNvSpPr txBox="1"/>
          <p:nvPr/>
        </p:nvSpPr>
        <p:spPr>
          <a:xfrm>
            <a:off x="13154289" y="508149"/>
            <a:ext cx="735456"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Service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1" name="TextBox 11"/>
          <p:cNvSpPr txBox="1"/>
          <p:nvPr/>
        </p:nvSpPr>
        <p:spPr>
          <a:xfrm>
            <a:off x="11898530" y="508149"/>
            <a:ext cx="8097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Home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2" name="TextBox 12"/>
          <p:cNvSpPr txBox="1"/>
          <p:nvPr/>
        </p:nvSpPr>
        <p:spPr>
          <a:xfrm>
            <a:off x="1028700" y="378413"/>
            <a:ext cx="1633768" cy="375285"/>
          </a:xfrm>
          <a:prstGeom prst="rect">
            <a:avLst/>
          </a:prstGeom>
        </p:spPr>
        <p:txBody>
          <a:bodyPr lIns="0" tIns="0" rIns="0" bIns="0" rtlCol="0" anchor="t">
            <a:spAutoFit/>
          </a:bodyPr>
          <a:lstStyle/>
          <a:p>
            <a:pPr algn="l">
              <a:lnSpc>
                <a:spcPts val="2940"/>
              </a:lnSpc>
              <a:spcBef>
                <a:spcPct val="0"/>
              </a:spcBef>
            </a:pPr>
            <a:r>
              <a:rPr lang="en-US" sz="2100">
                <a:solidFill>
                  <a:srgbClr val="EC6408"/>
                </a:solidFill>
                <a:latin typeface="Poppins Bold" panose="00000800000000000000"/>
                <a:ea typeface="Poppins Bold" panose="00000800000000000000"/>
                <a:cs typeface="Poppins Bold" panose="00000800000000000000"/>
                <a:sym typeface="Poppins Bold" panose="00000800000000000000"/>
              </a:rPr>
              <a:t>Flex Trips</a:t>
            </a:r>
            <a:endParaRPr lang="en-US" sz="210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13" name="Freeform 13"/>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14" name="Group 14"/>
          <p:cNvGrpSpPr/>
          <p:nvPr/>
        </p:nvGrpSpPr>
        <p:grpSpPr>
          <a:xfrm rot="0">
            <a:off x="17491799" y="8458418"/>
            <a:ext cx="951769" cy="799882"/>
            <a:chOff x="0" y="0"/>
            <a:chExt cx="967140" cy="812800"/>
          </a:xfrm>
        </p:grpSpPr>
        <p:sp>
          <p:nvSpPr>
            <p:cNvPr id="15" name="Freeform 15"/>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EC650B"/>
            </a:solidFill>
          </p:spPr>
        </p:sp>
        <p:sp>
          <p:nvSpPr>
            <p:cNvPr id="16" name="TextBox 16"/>
            <p:cNvSpPr txBox="1"/>
            <p:nvPr/>
          </p:nvSpPr>
          <p:spPr>
            <a:xfrm>
              <a:off x="0" y="-38100"/>
              <a:ext cx="967140" cy="850900"/>
            </a:xfrm>
            <a:prstGeom prst="rect">
              <a:avLst/>
            </a:prstGeom>
          </p:spPr>
          <p:txBody>
            <a:bodyPr lIns="50800" tIns="50800" rIns="50800" bIns="50800" rtlCol="0" anchor="ctr"/>
            <a:lstStyle/>
            <a:p>
              <a:pPr algn="ctr">
                <a:lnSpc>
                  <a:spcPts val="2660"/>
                </a:lnSpc>
              </a:pPr>
            </a:p>
          </p:txBody>
        </p:sp>
      </p:grpSp>
      <p:sp>
        <p:nvSpPr>
          <p:cNvPr id="17" name="TextBox 17"/>
          <p:cNvSpPr txBox="1"/>
          <p:nvPr/>
        </p:nvSpPr>
        <p:spPr>
          <a:xfrm>
            <a:off x="17674380" y="8710688"/>
            <a:ext cx="442747" cy="257943"/>
          </a:xfrm>
          <a:prstGeom prst="rect">
            <a:avLst/>
          </a:prstGeom>
        </p:spPr>
        <p:txBody>
          <a:bodyPr lIns="0" tIns="0" rIns="0" bIns="0" rtlCol="0" anchor="t">
            <a:spAutoFit/>
          </a:bodyPr>
          <a:lstStyle/>
          <a:p>
            <a:pPr algn="ctr">
              <a:lnSpc>
                <a:spcPts val="2055"/>
              </a:lnSpc>
              <a:spcBef>
                <a:spcPct val="0"/>
              </a:spcBef>
            </a:pPr>
            <a:r>
              <a:rPr lang="en-US" sz="1470">
                <a:solidFill>
                  <a:srgbClr val="FFFFFF"/>
                </a:solidFill>
                <a:latin typeface="Poppins Bold" panose="00000800000000000000"/>
                <a:ea typeface="Poppins Bold" panose="00000800000000000000"/>
                <a:cs typeface="Poppins Bold" panose="00000800000000000000"/>
                <a:sym typeface="Poppins Bold" panose="00000800000000000000"/>
              </a:rPr>
              <a:t>10</a:t>
            </a:r>
            <a:endParaRPr lang="en-US" sz="1470">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grpSp>
        <p:nvGrpSpPr>
          <p:cNvPr id="18" name="Group 18"/>
          <p:cNvGrpSpPr/>
          <p:nvPr/>
        </p:nvGrpSpPr>
        <p:grpSpPr>
          <a:xfrm rot="0">
            <a:off x="2292826" y="1028700"/>
            <a:ext cx="13648016" cy="13648016"/>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21" name="Freeform 21"/>
          <p:cNvSpPr/>
          <p:nvPr/>
        </p:nvSpPr>
        <p:spPr>
          <a:xfrm>
            <a:off x="3613602" y="2544752"/>
            <a:ext cx="11725929" cy="11711272"/>
          </a:xfrm>
          <a:custGeom>
            <a:avLst/>
            <a:gdLst/>
            <a:ahLst/>
            <a:cxnLst/>
            <a:rect l="l" t="t" r="r" b="b"/>
            <a:pathLst>
              <a:path w="11725929" h="11711272">
                <a:moveTo>
                  <a:pt x="0" y="0"/>
                </a:moveTo>
                <a:lnTo>
                  <a:pt x="11725930" y="0"/>
                </a:lnTo>
                <a:lnTo>
                  <a:pt x="11725930" y="11711272"/>
                </a:lnTo>
                <a:lnTo>
                  <a:pt x="0" y="11711272"/>
                </a:lnTo>
                <a:lnTo>
                  <a:pt x="0" y="0"/>
                </a:lnTo>
                <a:close/>
              </a:path>
            </a:pathLst>
          </a:custGeom>
          <a:blipFill>
            <a:blip r:embed="rId3"/>
            <a:stretch>
              <a:fillRect/>
            </a:stretch>
          </a:blipFill>
        </p:spPr>
      </p:sp>
      <p:grpSp>
        <p:nvGrpSpPr>
          <p:cNvPr id="22" name="Group 22"/>
          <p:cNvGrpSpPr/>
          <p:nvPr/>
        </p:nvGrpSpPr>
        <p:grpSpPr>
          <a:xfrm rot="0">
            <a:off x="3340216" y="2076089"/>
            <a:ext cx="11553237" cy="1155323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25" name="Freeform 25"/>
          <p:cNvSpPr/>
          <p:nvPr/>
        </p:nvSpPr>
        <p:spPr>
          <a:xfrm>
            <a:off x="1449114" y="6435106"/>
            <a:ext cx="1658466" cy="1656393"/>
          </a:xfrm>
          <a:custGeom>
            <a:avLst/>
            <a:gdLst/>
            <a:ahLst/>
            <a:cxnLst/>
            <a:rect l="l" t="t" r="r" b="b"/>
            <a:pathLst>
              <a:path w="1658466" h="1656393">
                <a:moveTo>
                  <a:pt x="0" y="0"/>
                </a:moveTo>
                <a:lnTo>
                  <a:pt x="1658466" y="0"/>
                </a:lnTo>
                <a:lnTo>
                  <a:pt x="1658466" y="1656393"/>
                </a:lnTo>
                <a:lnTo>
                  <a:pt x="0" y="1656393"/>
                </a:lnTo>
                <a:lnTo>
                  <a:pt x="0" y="0"/>
                </a:lnTo>
                <a:close/>
              </a:path>
            </a:pathLst>
          </a:custGeom>
          <a:blipFill>
            <a:blip r:embed="rId3"/>
            <a:stretch>
              <a:fillRect/>
            </a:stretch>
          </a:blipFill>
        </p:spPr>
      </p:sp>
      <p:grpSp>
        <p:nvGrpSpPr>
          <p:cNvPr id="26" name="Group 26"/>
          <p:cNvGrpSpPr/>
          <p:nvPr/>
        </p:nvGrpSpPr>
        <p:grpSpPr>
          <a:xfrm rot="0">
            <a:off x="1410448" y="6368821"/>
            <a:ext cx="1634041" cy="1634041"/>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29" name="Freeform 29"/>
          <p:cNvSpPr/>
          <p:nvPr/>
        </p:nvSpPr>
        <p:spPr>
          <a:xfrm flipH="1">
            <a:off x="2059083" y="6934100"/>
            <a:ext cx="336771" cy="503483"/>
          </a:xfrm>
          <a:custGeom>
            <a:avLst/>
            <a:gdLst/>
            <a:ahLst/>
            <a:cxnLst/>
            <a:rect l="l" t="t" r="r" b="b"/>
            <a:pathLst>
              <a:path w="336771" h="503483">
                <a:moveTo>
                  <a:pt x="336770" y="0"/>
                </a:moveTo>
                <a:lnTo>
                  <a:pt x="0" y="0"/>
                </a:lnTo>
                <a:lnTo>
                  <a:pt x="0" y="503483"/>
                </a:lnTo>
                <a:lnTo>
                  <a:pt x="336770" y="503483"/>
                </a:lnTo>
                <a:lnTo>
                  <a:pt x="33677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a:off x="15164756" y="6435106"/>
            <a:ext cx="1658466" cy="1656393"/>
          </a:xfrm>
          <a:custGeom>
            <a:avLst/>
            <a:gdLst/>
            <a:ahLst/>
            <a:cxnLst/>
            <a:rect l="l" t="t" r="r" b="b"/>
            <a:pathLst>
              <a:path w="1658466" h="1656393">
                <a:moveTo>
                  <a:pt x="0" y="0"/>
                </a:moveTo>
                <a:lnTo>
                  <a:pt x="1658465" y="0"/>
                </a:lnTo>
                <a:lnTo>
                  <a:pt x="1658465" y="1656393"/>
                </a:lnTo>
                <a:lnTo>
                  <a:pt x="0" y="1656393"/>
                </a:lnTo>
                <a:lnTo>
                  <a:pt x="0" y="0"/>
                </a:lnTo>
                <a:close/>
              </a:path>
            </a:pathLst>
          </a:custGeom>
          <a:blipFill>
            <a:blip r:embed="rId3"/>
            <a:stretch>
              <a:fillRect/>
            </a:stretch>
          </a:blipFill>
        </p:spPr>
      </p:sp>
      <p:grpSp>
        <p:nvGrpSpPr>
          <p:cNvPr id="31" name="Group 31"/>
          <p:cNvGrpSpPr/>
          <p:nvPr/>
        </p:nvGrpSpPr>
        <p:grpSpPr>
          <a:xfrm rot="0">
            <a:off x="15126089" y="6368821"/>
            <a:ext cx="1634041" cy="1634041"/>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34" name="Freeform 34"/>
          <p:cNvSpPr/>
          <p:nvPr/>
        </p:nvSpPr>
        <p:spPr>
          <a:xfrm>
            <a:off x="15774724" y="6934100"/>
            <a:ext cx="336771" cy="503483"/>
          </a:xfrm>
          <a:custGeom>
            <a:avLst/>
            <a:gdLst/>
            <a:ahLst/>
            <a:cxnLst/>
            <a:rect l="l" t="t" r="r" b="b"/>
            <a:pathLst>
              <a:path w="336771" h="503483">
                <a:moveTo>
                  <a:pt x="0" y="0"/>
                </a:moveTo>
                <a:lnTo>
                  <a:pt x="336771" y="0"/>
                </a:lnTo>
                <a:lnTo>
                  <a:pt x="336771" y="503483"/>
                </a:lnTo>
                <a:lnTo>
                  <a:pt x="0" y="5034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5" name="TextBox 35"/>
          <p:cNvSpPr txBox="1"/>
          <p:nvPr/>
        </p:nvSpPr>
        <p:spPr>
          <a:xfrm>
            <a:off x="5955480" y="3747894"/>
            <a:ext cx="6322709" cy="3205131"/>
          </a:xfrm>
          <a:prstGeom prst="rect">
            <a:avLst/>
          </a:prstGeom>
        </p:spPr>
        <p:txBody>
          <a:bodyPr lIns="0" tIns="0" rIns="0" bIns="0" rtlCol="0" anchor="t">
            <a:spAutoFit/>
          </a:bodyPr>
          <a:lstStyle/>
          <a:p>
            <a:pPr algn="ctr">
              <a:lnSpc>
                <a:spcPts val="11950"/>
              </a:lnSpc>
            </a:pPr>
            <a:r>
              <a:rPr lang="en-US" sz="11600">
                <a:solidFill>
                  <a:srgbClr val="EC650B"/>
                </a:solidFill>
                <a:latin typeface="Poppins Bold" panose="00000800000000000000"/>
                <a:ea typeface="Poppins Bold" panose="00000800000000000000"/>
                <a:cs typeface="Poppins Bold" panose="00000800000000000000"/>
                <a:sym typeface="Poppins Bold" panose="00000800000000000000"/>
              </a:rPr>
              <a:t>Thank</a:t>
            </a:r>
            <a:endParaRPr lang="en-US" sz="11600">
              <a:solidFill>
                <a:srgbClr val="EC650B"/>
              </a:solidFill>
              <a:latin typeface="Poppins Bold" panose="00000800000000000000"/>
              <a:ea typeface="Poppins Bold" panose="00000800000000000000"/>
              <a:cs typeface="Poppins Bold" panose="00000800000000000000"/>
              <a:sym typeface="Poppins Bold" panose="00000800000000000000"/>
            </a:endParaRPr>
          </a:p>
          <a:p>
            <a:pPr algn="ctr">
              <a:lnSpc>
                <a:spcPts val="11950"/>
              </a:lnSpc>
            </a:pPr>
            <a:r>
              <a:rPr lang="en-US" sz="11600">
                <a:solidFill>
                  <a:srgbClr val="EC650B"/>
                </a:solidFill>
                <a:latin typeface="Poppins Bold" panose="00000800000000000000"/>
                <a:ea typeface="Poppins Bold" panose="00000800000000000000"/>
                <a:cs typeface="Poppins Bold" panose="00000800000000000000"/>
                <a:sym typeface="Poppins Bold" panose="00000800000000000000"/>
              </a:rPr>
              <a:t>You</a:t>
            </a:r>
            <a:endParaRPr lang="en-US" sz="1160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sp>
        <p:nvSpPr>
          <p:cNvPr id="36" name="TextBox 36"/>
          <p:cNvSpPr txBox="1"/>
          <p:nvPr/>
        </p:nvSpPr>
        <p:spPr>
          <a:xfrm>
            <a:off x="5984590" y="7310928"/>
            <a:ext cx="6318820" cy="626298"/>
          </a:xfrm>
          <a:prstGeom prst="rect">
            <a:avLst/>
          </a:prstGeom>
        </p:spPr>
        <p:txBody>
          <a:bodyPr lIns="0" tIns="0" rIns="0" bIns="0" rtlCol="0" anchor="t">
            <a:spAutoFit/>
          </a:bodyPr>
          <a:lstStyle/>
          <a:p>
            <a:pPr algn="ctr">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Lorem ipsum dolor sit amet, consectetur adipiscing elit, sed do eiusmod tempor incididunt ut labore et dolore magna aliqua. Ut enim ad minim veniam, quis nostrud exercitation ullamco laboris nisi ut aliquip </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37" name="TextBox 37"/>
          <p:cNvSpPr txBox="1"/>
          <p:nvPr/>
        </p:nvSpPr>
        <p:spPr>
          <a:xfrm>
            <a:off x="6890054" y="8343238"/>
            <a:ext cx="4453560" cy="325755"/>
          </a:xfrm>
          <a:prstGeom prst="rect">
            <a:avLst/>
          </a:prstGeom>
        </p:spPr>
        <p:txBody>
          <a:bodyPr lIns="0" tIns="0" rIns="0" bIns="0" rtlCol="0" anchor="t">
            <a:spAutoFit/>
          </a:bodyPr>
          <a:lstStyle/>
          <a:p>
            <a:pPr algn="ctr">
              <a:lnSpc>
                <a:spcPts val="2520"/>
              </a:lnSpc>
              <a:spcBef>
                <a:spcPct val="0"/>
              </a:spcBef>
            </a:pPr>
            <a:r>
              <a:rPr lang="en-US" sz="1800">
                <a:solidFill>
                  <a:srgbClr val="EC650B"/>
                </a:solidFill>
                <a:latin typeface="Poppins Bold" panose="00000800000000000000"/>
                <a:ea typeface="Poppins Bold" panose="00000800000000000000"/>
                <a:cs typeface="Poppins Bold" panose="00000800000000000000"/>
                <a:sym typeface="Poppins Bold" panose="00000800000000000000"/>
              </a:rPr>
              <a:t>www.reallygreatsite.com</a:t>
            </a:r>
            <a:endParaRPr lang="en-US" sz="180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EC6408"/>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000000"/>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sp>
        <p:nvSpPr>
          <p:cNvPr id="8" name="Freeform 8"/>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AutoShape 9"/>
          <p:cNvSpPr/>
          <p:nvPr/>
        </p:nvSpPr>
        <p:spPr>
          <a:xfrm flipV="1">
            <a:off x="8314040" y="2497113"/>
            <a:ext cx="1898560" cy="1304496"/>
          </a:xfrm>
          <a:prstGeom prst="line">
            <a:avLst/>
          </a:prstGeom>
          <a:ln w="28575" cap="flat">
            <a:solidFill>
              <a:srgbClr val="F8F8F8"/>
            </a:solidFill>
            <a:prstDash val="solid"/>
            <a:headEnd type="none" w="sm" len="sm"/>
            <a:tailEnd type="none" w="sm" len="sm"/>
          </a:ln>
        </p:spPr>
      </p:sp>
      <p:sp>
        <p:nvSpPr>
          <p:cNvPr id="10" name="AutoShape 10"/>
          <p:cNvSpPr/>
          <p:nvPr/>
        </p:nvSpPr>
        <p:spPr>
          <a:xfrm flipH="1" flipV="1">
            <a:off x="8316800" y="6477427"/>
            <a:ext cx="1893040" cy="1312494"/>
          </a:xfrm>
          <a:prstGeom prst="line">
            <a:avLst/>
          </a:prstGeom>
          <a:ln w="28575" cap="flat">
            <a:solidFill>
              <a:srgbClr val="F8F8F8"/>
            </a:solidFill>
            <a:prstDash val="solid"/>
            <a:headEnd type="none" w="sm" len="sm"/>
            <a:tailEnd type="none" w="sm" len="sm"/>
          </a:ln>
        </p:spPr>
      </p:sp>
      <p:sp>
        <p:nvSpPr>
          <p:cNvPr id="11" name="AutoShape 11"/>
          <p:cNvSpPr/>
          <p:nvPr/>
        </p:nvSpPr>
        <p:spPr>
          <a:xfrm flipV="1">
            <a:off x="8532606" y="4267293"/>
            <a:ext cx="2635124" cy="563602"/>
          </a:xfrm>
          <a:prstGeom prst="line">
            <a:avLst/>
          </a:prstGeom>
          <a:ln w="28575" cap="flat">
            <a:solidFill>
              <a:srgbClr val="F8F8F8"/>
            </a:solidFill>
            <a:prstDash val="solid"/>
            <a:headEnd type="none" w="sm" len="sm"/>
            <a:tailEnd type="none" w="sm" len="sm"/>
          </a:ln>
        </p:spPr>
      </p:sp>
      <p:sp>
        <p:nvSpPr>
          <p:cNvPr id="12" name="AutoShape 12"/>
          <p:cNvSpPr/>
          <p:nvPr/>
        </p:nvSpPr>
        <p:spPr>
          <a:xfrm>
            <a:off x="8530566" y="5475506"/>
            <a:ext cx="2639203" cy="544180"/>
          </a:xfrm>
          <a:prstGeom prst="line">
            <a:avLst/>
          </a:prstGeom>
          <a:ln w="28575" cap="flat">
            <a:solidFill>
              <a:srgbClr val="F8F8F8"/>
            </a:solidFill>
            <a:prstDash val="solid"/>
            <a:headEnd type="none" w="sm" len="sm"/>
            <a:tailEnd type="none" w="sm" len="sm"/>
          </a:ln>
        </p:spPr>
      </p:sp>
      <p:grpSp>
        <p:nvGrpSpPr>
          <p:cNvPr id="13" name="Group 13"/>
          <p:cNvGrpSpPr/>
          <p:nvPr/>
        </p:nvGrpSpPr>
        <p:grpSpPr>
          <a:xfrm rot="0">
            <a:off x="1792023" y="1731496"/>
            <a:ext cx="6824008" cy="682400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16" name="Freeform 16"/>
          <p:cNvSpPr/>
          <p:nvPr/>
        </p:nvSpPr>
        <p:spPr>
          <a:xfrm>
            <a:off x="2452411" y="2489522"/>
            <a:ext cx="5862965" cy="5855636"/>
          </a:xfrm>
          <a:custGeom>
            <a:avLst/>
            <a:gdLst/>
            <a:ahLst/>
            <a:cxnLst/>
            <a:rect l="l" t="t" r="r" b="b"/>
            <a:pathLst>
              <a:path w="5862965" h="5855636">
                <a:moveTo>
                  <a:pt x="0" y="0"/>
                </a:moveTo>
                <a:lnTo>
                  <a:pt x="5862964" y="0"/>
                </a:lnTo>
                <a:lnTo>
                  <a:pt x="5862964" y="5855636"/>
                </a:lnTo>
                <a:lnTo>
                  <a:pt x="0" y="5855636"/>
                </a:lnTo>
                <a:lnTo>
                  <a:pt x="0" y="0"/>
                </a:lnTo>
                <a:close/>
              </a:path>
            </a:pathLst>
          </a:custGeom>
          <a:blipFill>
            <a:blip r:embed="rId3"/>
            <a:stretch>
              <a:fillRect/>
            </a:stretch>
          </a:blipFill>
        </p:spPr>
      </p:sp>
      <p:grpSp>
        <p:nvGrpSpPr>
          <p:cNvPr id="17" name="Group 17"/>
          <p:cNvGrpSpPr/>
          <p:nvPr/>
        </p:nvGrpSpPr>
        <p:grpSpPr>
          <a:xfrm rot="0">
            <a:off x="2315717" y="2255191"/>
            <a:ext cx="5776619" cy="5776619"/>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20" name="Freeform 20"/>
          <p:cNvSpPr/>
          <p:nvPr/>
        </p:nvSpPr>
        <p:spPr>
          <a:xfrm>
            <a:off x="4634643" y="3680624"/>
            <a:ext cx="1138768" cy="1138768"/>
          </a:xfrm>
          <a:custGeom>
            <a:avLst/>
            <a:gdLst/>
            <a:ahLst/>
            <a:cxnLst/>
            <a:rect l="l" t="t" r="r" b="b"/>
            <a:pathLst>
              <a:path w="1138768" h="1138768">
                <a:moveTo>
                  <a:pt x="0" y="0"/>
                </a:moveTo>
                <a:lnTo>
                  <a:pt x="1138768" y="0"/>
                </a:lnTo>
                <a:lnTo>
                  <a:pt x="1138768" y="1138768"/>
                </a:lnTo>
                <a:lnTo>
                  <a:pt x="0" y="11387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1" name="Group 21"/>
          <p:cNvGrpSpPr/>
          <p:nvPr/>
        </p:nvGrpSpPr>
        <p:grpSpPr>
          <a:xfrm rot="0">
            <a:off x="10647893" y="1855723"/>
            <a:ext cx="4950613" cy="1272624"/>
            <a:chOff x="0" y="0"/>
            <a:chExt cx="1013318" cy="260488"/>
          </a:xfrm>
        </p:grpSpPr>
        <p:sp>
          <p:nvSpPr>
            <p:cNvPr id="22" name="Freeform 22"/>
            <p:cNvSpPr/>
            <p:nvPr/>
          </p:nvSpPr>
          <p:spPr>
            <a:xfrm>
              <a:off x="0" y="0"/>
              <a:ext cx="1013318" cy="260488"/>
            </a:xfrm>
            <a:custGeom>
              <a:avLst/>
              <a:gdLst/>
              <a:ahLst/>
              <a:cxnLst/>
              <a:rect l="l" t="t" r="r" b="b"/>
              <a:pathLst>
                <a:path w="1013318" h="26048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id="23" name="TextBox 23"/>
            <p:cNvSpPr txBox="1"/>
            <p:nvPr/>
          </p:nvSpPr>
          <p:spPr>
            <a:xfrm>
              <a:off x="0" y="-38100"/>
              <a:ext cx="1013318" cy="298588"/>
            </a:xfrm>
            <a:prstGeom prst="rect">
              <a:avLst/>
            </a:prstGeom>
          </p:spPr>
          <p:txBody>
            <a:bodyPr lIns="47086" tIns="47086" rIns="47086" bIns="47086" rtlCol="0" anchor="ctr"/>
            <a:lstStyle/>
            <a:p>
              <a:pPr algn="ctr">
                <a:lnSpc>
                  <a:spcPts val="2660"/>
                </a:lnSpc>
              </a:pPr>
            </a:p>
          </p:txBody>
        </p:sp>
      </p:grpSp>
      <p:sp>
        <p:nvSpPr>
          <p:cNvPr id="24" name="Freeform 24"/>
          <p:cNvSpPr/>
          <p:nvPr/>
        </p:nvSpPr>
        <p:spPr>
          <a:xfrm>
            <a:off x="10820934" y="2012087"/>
            <a:ext cx="1026728" cy="1025445"/>
          </a:xfrm>
          <a:custGeom>
            <a:avLst/>
            <a:gdLst/>
            <a:ahLst/>
            <a:cxnLst/>
            <a:rect l="l" t="t" r="r" b="b"/>
            <a:pathLst>
              <a:path w="1026728" h="1025445">
                <a:moveTo>
                  <a:pt x="0" y="0"/>
                </a:moveTo>
                <a:lnTo>
                  <a:pt x="1026729" y="0"/>
                </a:lnTo>
                <a:lnTo>
                  <a:pt x="1026729" y="1025445"/>
                </a:lnTo>
                <a:lnTo>
                  <a:pt x="0" y="1025445"/>
                </a:lnTo>
                <a:lnTo>
                  <a:pt x="0" y="0"/>
                </a:lnTo>
                <a:close/>
              </a:path>
            </a:pathLst>
          </a:custGeom>
          <a:blipFill>
            <a:blip r:embed="rId3"/>
            <a:stretch>
              <a:fillRect/>
            </a:stretch>
          </a:blipFill>
        </p:spPr>
      </p:sp>
      <p:grpSp>
        <p:nvGrpSpPr>
          <p:cNvPr id="25" name="Group 25"/>
          <p:cNvGrpSpPr/>
          <p:nvPr/>
        </p:nvGrpSpPr>
        <p:grpSpPr>
          <a:xfrm rot="0">
            <a:off x="10796997" y="1971051"/>
            <a:ext cx="1011607" cy="10116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7" name="TextBox 27"/>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28" name="Group 28"/>
          <p:cNvGrpSpPr/>
          <p:nvPr/>
        </p:nvGrpSpPr>
        <p:grpSpPr>
          <a:xfrm rot="0">
            <a:off x="10104764" y="2367684"/>
            <a:ext cx="218342" cy="218342"/>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408"/>
            </a:solidFill>
          </p:spPr>
        </p:sp>
        <p:sp>
          <p:nvSpPr>
            <p:cNvPr id="30" name="TextBox 30"/>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31" name="Group 31"/>
          <p:cNvGrpSpPr/>
          <p:nvPr/>
        </p:nvGrpSpPr>
        <p:grpSpPr>
          <a:xfrm rot="0">
            <a:off x="11604025" y="3623366"/>
            <a:ext cx="4950613" cy="1272624"/>
            <a:chOff x="0" y="0"/>
            <a:chExt cx="1013318" cy="260488"/>
          </a:xfrm>
        </p:grpSpPr>
        <p:sp>
          <p:nvSpPr>
            <p:cNvPr id="32" name="Freeform 32"/>
            <p:cNvSpPr/>
            <p:nvPr/>
          </p:nvSpPr>
          <p:spPr>
            <a:xfrm>
              <a:off x="0" y="0"/>
              <a:ext cx="1013318" cy="260488"/>
            </a:xfrm>
            <a:custGeom>
              <a:avLst/>
              <a:gdLst/>
              <a:ahLst/>
              <a:cxnLst/>
              <a:rect l="l" t="t" r="r" b="b"/>
              <a:pathLst>
                <a:path w="1013318" h="26048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id="33" name="TextBox 33"/>
            <p:cNvSpPr txBox="1"/>
            <p:nvPr/>
          </p:nvSpPr>
          <p:spPr>
            <a:xfrm>
              <a:off x="0" y="-38100"/>
              <a:ext cx="1013318" cy="298588"/>
            </a:xfrm>
            <a:prstGeom prst="rect">
              <a:avLst/>
            </a:prstGeom>
          </p:spPr>
          <p:txBody>
            <a:bodyPr lIns="47086" tIns="47086" rIns="47086" bIns="47086" rtlCol="0" anchor="ctr"/>
            <a:lstStyle/>
            <a:p>
              <a:pPr algn="ctr">
                <a:lnSpc>
                  <a:spcPts val="2660"/>
                </a:lnSpc>
              </a:pPr>
            </a:p>
          </p:txBody>
        </p:sp>
      </p:grpSp>
      <p:sp>
        <p:nvSpPr>
          <p:cNvPr id="34" name="Freeform 34"/>
          <p:cNvSpPr/>
          <p:nvPr/>
        </p:nvSpPr>
        <p:spPr>
          <a:xfrm>
            <a:off x="11777067" y="3779730"/>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3"/>
            <a:stretch>
              <a:fillRect/>
            </a:stretch>
          </a:blipFill>
        </p:spPr>
      </p:sp>
      <p:grpSp>
        <p:nvGrpSpPr>
          <p:cNvPr id="35" name="Group 35"/>
          <p:cNvGrpSpPr/>
          <p:nvPr/>
        </p:nvGrpSpPr>
        <p:grpSpPr>
          <a:xfrm rot="0">
            <a:off x="11753129" y="3738694"/>
            <a:ext cx="1011607" cy="10116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7" name="TextBox 37"/>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38" name="Group 38"/>
          <p:cNvGrpSpPr/>
          <p:nvPr/>
        </p:nvGrpSpPr>
        <p:grpSpPr>
          <a:xfrm rot="0">
            <a:off x="11060897" y="4135327"/>
            <a:ext cx="218342" cy="218342"/>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408"/>
            </a:solidFill>
          </p:spPr>
        </p:sp>
        <p:sp>
          <p:nvSpPr>
            <p:cNvPr id="40" name="TextBox 40"/>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41" name="Group 41"/>
          <p:cNvGrpSpPr/>
          <p:nvPr/>
        </p:nvGrpSpPr>
        <p:grpSpPr>
          <a:xfrm rot="0">
            <a:off x="11604025" y="5391009"/>
            <a:ext cx="4950613" cy="1272624"/>
            <a:chOff x="0" y="0"/>
            <a:chExt cx="1013318" cy="260488"/>
          </a:xfrm>
        </p:grpSpPr>
        <p:sp>
          <p:nvSpPr>
            <p:cNvPr id="42" name="Freeform 42"/>
            <p:cNvSpPr/>
            <p:nvPr/>
          </p:nvSpPr>
          <p:spPr>
            <a:xfrm>
              <a:off x="0" y="0"/>
              <a:ext cx="1013318" cy="260488"/>
            </a:xfrm>
            <a:custGeom>
              <a:avLst/>
              <a:gdLst/>
              <a:ahLst/>
              <a:cxnLst/>
              <a:rect l="l" t="t" r="r" b="b"/>
              <a:pathLst>
                <a:path w="1013318" h="26048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id="43" name="TextBox 43"/>
            <p:cNvSpPr txBox="1"/>
            <p:nvPr/>
          </p:nvSpPr>
          <p:spPr>
            <a:xfrm>
              <a:off x="0" y="-38100"/>
              <a:ext cx="1013318" cy="298588"/>
            </a:xfrm>
            <a:prstGeom prst="rect">
              <a:avLst/>
            </a:prstGeom>
          </p:spPr>
          <p:txBody>
            <a:bodyPr lIns="47086" tIns="47086" rIns="47086" bIns="47086" rtlCol="0" anchor="ctr"/>
            <a:lstStyle/>
            <a:p>
              <a:pPr algn="ctr">
                <a:lnSpc>
                  <a:spcPts val="2660"/>
                </a:lnSpc>
              </a:pPr>
            </a:p>
          </p:txBody>
        </p:sp>
      </p:grpSp>
      <p:sp>
        <p:nvSpPr>
          <p:cNvPr id="44" name="Freeform 44"/>
          <p:cNvSpPr/>
          <p:nvPr/>
        </p:nvSpPr>
        <p:spPr>
          <a:xfrm>
            <a:off x="11777067" y="5547373"/>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3"/>
            <a:stretch>
              <a:fillRect/>
            </a:stretch>
          </a:blipFill>
        </p:spPr>
      </p:sp>
      <p:grpSp>
        <p:nvGrpSpPr>
          <p:cNvPr id="45" name="Group 45"/>
          <p:cNvGrpSpPr/>
          <p:nvPr/>
        </p:nvGrpSpPr>
        <p:grpSpPr>
          <a:xfrm rot="0">
            <a:off x="11753129" y="5506337"/>
            <a:ext cx="1011607" cy="1011607"/>
            <a:chOff x="0" y="0"/>
            <a:chExt cx="812800" cy="812800"/>
          </a:xfrm>
        </p:grpSpPr>
        <p:sp>
          <p:nvSpPr>
            <p:cNvPr id="46" name="Freeform 4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47" name="TextBox 47"/>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48" name="Group 48"/>
          <p:cNvGrpSpPr/>
          <p:nvPr/>
        </p:nvGrpSpPr>
        <p:grpSpPr>
          <a:xfrm rot="0">
            <a:off x="11060897" y="5902970"/>
            <a:ext cx="218342" cy="218342"/>
            <a:chOff x="0" y="0"/>
            <a:chExt cx="812800" cy="812800"/>
          </a:xfrm>
        </p:grpSpPr>
        <p:sp>
          <p:nvSpPr>
            <p:cNvPr id="49" name="Freeform 4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408"/>
            </a:solidFill>
          </p:spPr>
        </p:sp>
        <p:sp>
          <p:nvSpPr>
            <p:cNvPr id="50" name="TextBox 50"/>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51" name="Group 51"/>
          <p:cNvGrpSpPr/>
          <p:nvPr/>
        </p:nvGrpSpPr>
        <p:grpSpPr>
          <a:xfrm rot="0">
            <a:off x="10647893" y="7158653"/>
            <a:ext cx="4950613" cy="1272624"/>
            <a:chOff x="0" y="0"/>
            <a:chExt cx="1013318" cy="260488"/>
          </a:xfrm>
        </p:grpSpPr>
        <p:sp>
          <p:nvSpPr>
            <p:cNvPr id="52" name="Freeform 52"/>
            <p:cNvSpPr/>
            <p:nvPr/>
          </p:nvSpPr>
          <p:spPr>
            <a:xfrm>
              <a:off x="0" y="0"/>
              <a:ext cx="1013318" cy="260488"/>
            </a:xfrm>
            <a:custGeom>
              <a:avLst/>
              <a:gdLst/>
              <a:ahLst/>
              <a:cxnLst/>
              <a:rect l="l" t="t" r="r" b="b"/>
              <a:pathLst>
                <a:path w="1013318" h="26048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id="53" name="TextBox 53"/>
            <p:cNvSpPr txBox="1"/>
            <p:nvPr/>
          </p:nvSpPr>
          <p:spPr>
            <a:xfrm>
              <a:off x="0" y="-38100"/>
              <a:ext cx="1013318" cy="298588"/>
            </a:xfrm>
            <a:prstGeom prst="rect">
              <a:avLst/>
            </a:prstGeom>
          </p:spPr>
          <p:txBody>
            <a:bodyPr lIns="47086" tIns="47086" rIns="47086" bIns="47086" rtlCol="0" anchor="ctr"/>
            <a:lstStyle/>
            <a:p>
              <a:pPr algn="ctr">
                <a:lnSpc>
                  <a:spcPts val="2660"/>
                </a:lnSpc>
              </a:pPr>
            </a:p>
          </p:txBody>
        </p:sp>
      </p:grpSp>
      <p:sp>
        <p:nvSpPr>
          <p:cNvPr id="54" name="Freeform 54"/>
          <p:cNvSpPr/>
          <p:nvPr/>
        </p:nvSpPr>
        <p:spPr>
          <a:xfrm>
            <a:off x="10820934" y="7315016"/>
            <a:ext cx="1026728" cy="1025445"/>
          </a:xfrm>
          <a:custGeom>
            <a:avLst/>
            <a:gdLst/>
            <a:ahLst/>
            <a:cxnLst/>
            <a:rect l="l" t="t" r="r" b="b"/>
            <a:pathLst>
              <a:path w="1026728" h="1025445">
                <a:moveTo>
                  <a:pt x="0" y="0"/>
                </a:moveTo>
                <a:lnTo>
                  <a:pt x="1026729" y="0"/>
                </a:lnTo>
                <a:lnTo>
                  <a:pt x="1026729" y="1025445"/>
                </a:lnTo>
                <a:lnTo>
                  <a:pt x="0" y="1025445"/>
                </a:lnTo>
                <a:lnTo>
                  <a:pt x="0" y="0"/>
                </a:lnTo>
                <a:close/>
              </a:path>
            </a:pathLst>
          </a:custGeom>
          <a:blipFill>
            <a:blip r:embed="rId3"/>
            <a:stretch>
              <a:fillRect/>
            </a:stretch>
          </a:blipFill>
        </p:spPr>
      </p:sp>
      <p:grpSp>
        <p:nvGrpSpPr>
          <p:cNvPr id="55" name="Group 55"/>
          <p:cNvGrpSpPr/>
          <p:nvPr/>
        </p:nvGrpSpPr>
        <p:grpSpPr>
          <a:xfrm rot="0">
            <a:off x="10796997" y="7273980"/>
            <a:ext cx="1011607" cy="1011607"/>
            <a:chOff x="0" y="0"/>
            <a:chExt cx="812800" cy="812800"/>
          </a:xfrm>
        </p:grpSpPr>
        <p:sp>
          <p:nvSpPr>
            <p:cNvPr id="56" name="Freeform 5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57" name="TextBox 57"/>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58" name="Group 58"/>
          <p:cNvGrpSpPr/>
          <p:nvPr/>
        </p:nvGrpSpPr>
        <p:grpSpPr>
          <a:xfrm rot="0">
            <a:off x="10104764" y="7670613"/>
            <a:ext cx="218342" cy="218342"/>
            <a:chOff x="0" y="0"/>
            <a:chExt cx="812800" cy="812800"/>
          </a:xfrm>
        </p:grpSpPr>
        <p:sp>
          <p:nvSpPr>
            <p:cNvPr id="59" name="Freeform 5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408"/>
            </a:solidFill>
          </p:spPr>
        </p:sp>
        <p:sp>
          <p:nvSpPr>
            <p:cNvPr id="60" name="TextBox 60"/>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61" name="Group 61"/>
          <p:cNvGrpSpPr/>
          <p:nvPr/>
        </p:nvGrpSpPr>
        <p:grpSpPr>
          <a:xfrm rot="0">
            <a:off x="17491799" y="8458418"/>
            <a:ext cx="951769" cy="799882"/>
            <a:chOff x="0" y="0"/>
            <a:chExt cx="967140" cy="812800"/>
          </a:xfrm>
        </p:grpSpPr>
        <p:sp>
          <p:nvSpPr>
            <p:cNvPr id="62" name="Freeform 62"/>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EC6408"/>
            </a:solidFill>
          </p:spPr>
        </p:sp>
        <p:sp>
          <p:nvSpPr>
            <p:cNvPr id="63" name="TextBox 63"/>
            <p:cNvSpPr txBox="1"/>
            <p:nvPr/>
          </p:nvSpPr>
          <p:spPr>
            <a:xfrm>
              <a:off x="0" y="-38100"/>
              <a:ext cx="967140" cy="850900"/>
            </a:xfrm>
            <a:prstGeom prst="rect">
              <a:avLst/>
            </a:prstGeom>
          </p:spPr>
          <p:txBody>
            <a:bodyPr lIns="50800" tIns="50800" rIns="50800" bIns="50800" rtlCol="0" anchor="ctr"/>
            <a:lstStyle/>
            <a:p>
              <a:pPr algn="ctr">
                <a:lnSpc>
                  <a:spcPts val="2660"/>
                </a:lnSpc>
              </a:pPr>
            </a:p>
          </p:txBody>
        </p:sp>
      </p:grpSp>
      <p:sp>
        <p:nvSpPr>
          <p:cNvPr id="64" name="TextBox 64"/>
          <p:cNvSpPr txBox="1"/>
          <p:nvPr/>
        </p:nvSpPr>
        <p:spPr>
          <a:xfrm>
            <a:off x="15940842" y="508149"/>
            <a:ext cx="9784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Contact</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65" name="TextBox 65"/>
          <p:cNvSpPr txBox="1"/>
          <p:nvPr/>
        </p:nvSpPr>
        <p:spPr>
          <a:xfrm>
            <a:off x="14385046" y="508149"/>
            <a:ext cx="1060497"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About Us</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66" name="TextBox 66"/>
          <p:cNvSpPr txBox="1"/>
          <p:nvPr/>
        </p:nvSpPr>
        <p:spPr>
          <a:xfrm>
            <a:off x="13154289" y="508149"/>
            <a:ext cx="735456"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Service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67" name="TextBox 67"/>
          <p:cNvSpPr txBox="1"/>
          <p:nvPr/>
        </p:nvSpPr>
        <p:spPr>
          <a:xfrm>
            <a:off x="11898530" y="508149"/>
            <a:ext cx="8097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Home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68" name="TextBox 68"/>
          <p:cNvSpPr txBox="1"/>
          <p:nvPr/>
        </p:nvSpPr>
        <p:spPr>
          <a:xfrm>
            <a:off x="1028700" y="372184"/>
            <a:ext cx="1633768" cy="441325"/>
          </a:xfrm>
          <a:prstGeom prst="rect">
            <a:avLst/>
          </a:prstGeom>
        </p:spPr>
        <p:txBody>
          <a:bodyPr lIns="0" tIns="0" rIns="0" bIns="0" rtlCol="0" anchor="t">
            <a:spAutoFit/>
          </a:bodyPr>
          <a:lstStyle/>
          <a:p>
            <a:pPr algn="l">
              <a:lnSpc>
                <a:spcPts val="3500"/>
              </a:lnSpc>
              <a:spcBef>
                <a:spcPct val="0"/>
              </a:spcBef>
            </a:pPr>
            <a:r>
              <a:rPr lang="en-US" sz="2500">
                <a:solidFill>
                  <a:srgbClr val="EC6408"/>
                </a:solidFill>
                <a:latin typeface="Poppins Bold" panose="00000800000000000000"/>
                <a:ea typeface="Poppins Bold" panose="00000800000000000000"/>
                <a:cs typeface="Poppins Bold" panose="00000800000000000000"/>
                <a:sym typeface="Poppins Bold" panose="00000800000000000000"/>
              </a:rPr>
              <a:t>Flex Trips</a:t>
            </a:r>
            <a:endParaRPr lang="en-US" sz="250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69" name="TextBox 69"/>
          <p:cNvSpPr txBox="1"/>
          <p:nvPr/>
        </p:nvSpPr>
        <p:spPr>
          <a:xfrm>
            <a:off x="3229539" y="4988741"/>
            <a:ext cx="3948976" cy="1617992"/>
          </a:xfrm>
          <a:prstGeom prst="rect">
            <a:avLst/>
          </a:prstGeom>
        </p:spPr>
        <p:txBody>
          <a:bodyPr lIns="0" tIns="0" rIns="0" bIns="0" rtlCol="0" anchor="t">
            <a:spAutoFit/>
          </a:bodyPr>
          <a:lstStyle/>
          <a:p>
            <a:pPr algn="ctr">
              <a:lnSpc>
                <a:spcPts val="6385"/>
              </a:lnSpc>
            </a:pPr>
            <a:r>
              <a:rPr lang="en-US" sz="4560">
                <a:solidFill>
                  <a:srgbClr val="EC6408"/>
                </a:solidFill>
                <a:latin typeface="Poppins Bold" panose="00000800000000000000"/>
                <a:ea typeface="Poppins Bold" panose="00000800000000000000"/>
                <a:cs typeface="Poppins Bold" panose="00000800000000000000"/>
                <a:sym typeface="Poppins Bold" panose="00000800000000000000"/>
              </a:rPr>
              <a:t>Points to be </a:t>
            </a:r>
            <a:endParaRPr lang="en-US" sz="4560">
              <a:solidFill>
                <a:srgbClr val="EC6408"/>
              </a:solidFill>
              <a:latin typeface="Poppins Bold" panose="00000800000000000000"/>
              <a:ea typeface="Poppins Bold" panose="00000800000000000000"/>
              <a:cs typeface="Poppins Bold" panose="00000800000000000000"/>
              <a:sym typeface="Poppins Bold" panose="00000800000000000000"/>
            </a:endParaRPr>
          </a:p>
          <a:p>
            <a:pPr algn="ctr">
              <a:lnSpc>
                <a:spcPts val="6385"/>
              </a:lnSpc>
              <a:spcBef>
                <a:spcPct val="0"/>
              </a:spcBef>
            </a:pPr>
            <a:r>
              <a:rPr lang="en-US" sz="4560">
                <a:solidFill>
                  <a:srgbClr val="EC6408"/>
                </a:solidFill>
                <a:latin typeface="Poppins Bold" panose="00000800000000000000"/>
                <a:ea typeface="Poppins Bold" panose="00000800000000000000"/>
                <a:cs typeface="Poppins Bold" panose="00000800000000000000"/>
                <a:sym typeface="Poppins Bold" panose="00000800000000000000"/>
              </a:rPr>
              <a:t>noticed</a:t>
            </a:r>
            <a:endParaRPr lang="en-US" sz="456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70" name="TextBox 70"/>
          <p:cNvSpPr txBox="1"/>
          <p:nvPr/>
        </p:nvSpPr>
        <p:spPr>
          <a:xfrm>
            <a:off x="12149516" y="2274750"/>
            <a:ext cx="3448990" cy="368300"/>
          </a:xfrm>
          <a:prstGeom prst="rect">
            <a:avLst/>
          </a:prstGeom>
        </p:spPr>
        <p:txBody>
          <a:bodyPr lIns="0" tIns="0" rIns="0" bIns="0" rtlCol="0" anchor="t">
            <a:spAutoFit/>
          </a:bodyPr>
          <a:lstStyle/>
          <a:p>
            <a:pPr algn="l">
              <a:lnSpc>
                <a:spcPts val="2800"/>
              </a:lnSpc>
              <a:spcBef>
                <a:spcPct val="0"/>
              </a:spcBef>
            </a:pPr>
            <a:r>
              <a:rPr lang="en-US" sz="2000">
                <a:solidFill>
                  <a:srgbClr val="3B3B3B"/>
                </a:solidFill>
                <a:latin typeface="Poppins" panose="00000500000000000000"/>
                <a:ea typeface="Poppins" panose="00000500000000000000"/>
                <a:cs typeface="Poppins" panose="00000500000000000000"/>
                <a:sym typeface="Poppins" panose="00000500000000000000"/>
              </a:rPr>
              <a:t>Hotels. Hourly and full day</a:t>
            </a:r>
            <a:endParaRPr lang="en-US" sz="2000">
              <a:solidFill>
                <a:srgbClr val="3B3B3B"/>
              </a:solidFill>
              <a:latin typeface="Poppins" panose="00000500000000000000"/>
              <a:ea typeface="Poppins" panose="00000500000000000000"/>
              <a:cs typeface="Poppins" panose="00000500000000000000"/>
              <a:sym typeface="Poppins" panose="00000500000000000000"/>
            </a:endParaRPr>
          </a:p>
        </p:txBody>
      </p:sp>
      <p:sp>
        <p:nvSpPr>
          <p:cNvPr id="71" name="TextBox 71"/>
          <p:cNvSpPr txBox="1"/>
          <p:nvPr/>
        </p:nvSpPr>
        <p:spPr>
          <a:xfrm>
            <a:off x="10932277" y="2244238"/>
            <a:ext cx="741046" cy="398557"/>
          </a:xfrm>
          <a:prstGeom prst="rect">
            <a:avLst/>
          </a:prstGeom>
        </p:spPr>
        <p:txBody>
          <a:bodyPr lIns="0" tIns="0" rIns="0" bIns="0" rtlCol="0" anchor="t">
            <a:spAutoFit/>
          </a:bodyPr>
          <a:lstStyle/>
          <a:p>
            <a:pPr algn="ctr">
              <a:lnSpc>
                <a:spcPts val="3055"/>
              </a:lnSpc>
              <a:spcBef>
                <a:spcPct val="0"/>
              </a:spcBef>
            </a:pPr>
            <a:r>
              <a:rPr lang="en-US" sz="2180">
                <a:solidFill>
                  <a:srgbClr val="EC6408"/>
                </a:solidFill>
                <a:latin typeface="Poppins Bold" panose="00000800000000000000"/>
                <a:ea typeface="Poppins Bold" panose="00000800000000000000"/>
                <a:cs typeface="Poppins Bold" panose="00000800000000000000"/>
                <a:sym typeface="Poppins Bold" panose="00000800000000000000"/>
              </a:rPr>
              <a:t>98%</a:t>
            </a:r>
            <a:endParaRPr lang="en-US" sz="218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72" name="TextBox 72"/>
          <p:cNvSpPr txBox="1"/>
          <p:nvPr/>
        </p:nvSpPr>
        <p:spPr>
          <a:xfrm>
            <a:off x="12838468" y="3966869"/>
            <a:ext cx="4153651" cy="443066"/>
          </a:xfrm>
          <a:prstGeom prst="rect">
            <a:avLst/>
          </a:prstGeom>
        </p:spPr>
        <p:txBody>
          <a:bodyPr lIns="0" tIns="0" rIns="0" bIns="0" rtlCol="0" anchor="t">
            <a:spAutoFit/>
          </a:bodyPr>
          <a:lstStyle/>
          <a:p>
            <a:pPr algn="l">
              <a:lnSpc>
                <a:spcPts val="3420"/>
              </a:lnSpc>
              <a:spcBef>
                <a:spcPct val="0"/>
              </a:spcBef>
            </a:pPr>
            <a:r>
              <a:rPr lang="en-US" sz="2445">
                <a:solidFill>
                  <a:srgbClr val="3B3B3B"/>
                </a:solidFill>
                <a:latin typeface="Poppins" panose="00000500000000000000"/>
                <a:ea typeface="Poppins" panose="00000500000000000000"/>
                <a:cs typeface="Poppins" panose="00000500000000000000"/>
                <a:sym typeface="Poppins" panose="00000500000000000000"/>
              </a:rPr>
              <a:t>Location and allotment </a:t>
            </a:r>
            <a:endParaRPr lang="en-US" sz="2445">
              <a:solidFill>
                <a:srgbClr val="3B3B3B"/>
              </a:solidFill>
              <a:latin typeface="Poppins" panose="00000500000000000000"/>
              <a:ea typeface="Poppins" panose="00000500000000000000"/>
              <a:cs typeface="Poppins" panose="00000500000000000000"/>
              <a:sym typeface="Poppins" panose="00000500000000000000"/>
            </a:endParaRPr>
          </a:p>
        </p:txBody>
      </p:sp>
      <p:sp>
        <p:nvSpPr>
          <p:cNvPr id="73" name="TextBox 73"/>
          <p:cNvSpPr txBox="1"/>
          <p:nvPr/>
        </p:nvSpPr>
        <p:spPr>
          <a:xfrm>
            <a:off x="11888409" y="4011881"/>
            <a:ext cx="741046" cy="398557"/>
          </a:xfrm>
          <a:prstGeom prst="rect">
            <a:avLst/>
          </a:prstGeom>
        </p:spPr>
        <p:txBody>
          <a:bodyPr lIns="0" tIns="0" rIns="0" bIns="0" rtlCol="0" anchor="t">
            <a:spAutoFit/>
          </a:bodyPr>
          <a:lstStyle/>
          <a:p>
            <a:pPr algn="ctr">
              <a:lnSpc>
                <a:spcPts val="3055"/>
              </a:lnSpc>
              <a:spcBef>
                <a:spcPct val="0"/>
              </a:spcBef>
            </a:pPr>
            <a:r>
              <a:rPr lang="en-US" sz="2180">
                <a:solidFill>
                  <a:srgbClr val="EC6408"/>
                </a:solidFill>
                <a:latin typeface="Poppins Bold" panose="00000800000000000000"/>
                <a:ea typeface="Poppins Bold" panose="00000800000000000000"/>
                <a:cs typeface="Poppins Bold" panose="00000800000000000000"/>
                <a:sym typeface="Poppins Bold" panose="00000800000000000000"/>
              </a:rPr>
              <a:t>33%</a:t>
            </a:r>
            <a:endParaRPr lang="en-US" sz="218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74" name="TextBox 74"/>
          <p:cNvSpPr txBox="1"/>
          <p:nvPr/>
        </p:nvSpPr>
        <p:spPr>
          <a:xfrm>
            <a:off x="13105649" y="5800511"/>
            <a:ext cx="3448990" cy="443066"/>
          </a:xfrm>
          <a:prstGeom prst="rect">
            <a:avLst/>
          </a:prstGeom>
        </p:spPr>
        <p:txBody>
          <a:bodyPr lIns="0" tIns="0" rIns="0" bIns="0" rtlCol="0" anchor="t">
            <a:spAutoFit/>
          </a:bodyPr>
          <a:lstStyle/>
          <a:p>
            <a:pPr algn="l">
              <a:lnSpc>
                <a:spcPts val="3420"/>
              </a:lnSpc>
              <a:spcBef>
                <a:spcPct val="0"/>
              </a:spcBef>
            </a:pPr>
            <a:r>
              <a:rPr lang="en-US" sz="2445">
                <a:solidFill>
                  <a:srgbClr val="3B3B3B"/>
                </a:solidFill>
                <a:latin typeface="Poppins" panose="00000500000000000000"/>
                <a:ea typeface="Poppins" panose="00000500000000000000"/>
                <a:cs typeface="Poppins" panose="00000500000000000000"/>
                <a:sym typeface="Poppins" panose="00000500000000000000"/>
              </a:rPr>
              <a:t>Trips in group</a:t>
            </a:r>
            <a:endParaRPr lang="en-US" sz="2445">
              <a:solidFill>
                <a:srgbClr val="3B3B3B"/>
              </a:solidFill>
              <a:latin typeface="Poppins" panose="00000500000000000000"/>
              <a:ea typeface="Poppins" panose="00000500000000000000"/>
              <a:cs typeface="Poppins" panose="00000500000000000000"/>
              <a:sym typeface="Poppins" panose="00000500000000000000"/>
            </a:endParaRPr>
          </a:p>
        </p:txBody>
      </p:sp>
      <p:sp>
        <p:nvSpPr>
          <p:cNvPr id="75" name="TextBox 75"/>
          <p:cNvSpPr txBox="1"/>
          <p:nvPr/>
        </p:nvSpPr>
        <p:spPr>
          <a:xfrm>
            <a:off x="11888409" y="5779525"/>
            <a:ext cx="741046" cy="398557"/>
          </a:xfrm>
          <a:prstGeom prst="rect">
            <a:avLst/>
          </a:prstGeom>
        </p:spPr>
        <p:txBody>
          <a:bodyPr lIns="0" tIns="0" rIns="0" bIns="0" rtlCol="0" anchor="t">
            <a:spAutoFit/>
          </a:bodyPr>
          <a:lstStyle/>
          <a:p>
            <a:pPr algn="ctr">
              <a:lnSpc>
                <a:spcPts val="3055"/>
              </a:lnSpc>
              <a:spcBef>
                <a:spcPct val="0"/>
              </a:spcBef>
            </a:pPr>
            <a:r>
              <a:rPr lang="en-US" sz="2180">
                <a:solidFill>
                  <a:srgbClr val="EC6408"/>
                </a:solidFill>
                <a:latin typeface="Poppins Bold" panose="00000800000000000000"/>
                <a:ea typeface="Poppins Bold" panose="00000800000000000000"/>
                <a:cs typeface="Poppins Bold" panose="00000800000000000000"/>
                <a:sym typeface="Poppins Bold" panose="00000800000000000000"/>
              </a:rPr>
              <a:t>75%</a:t>
            </a:r>
            <a:endParaRPr lang="en-US" sz="218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76" name="TextBox 76"/>
          <p:cNvSpPr txBox="1"/>
          <p:nvPr/>
        </p:nvSpPr>
        <p:spPr>
          <a:xfrm>
            <a:off x="12149516" y="7568154"/>
            <a:ext cx="3448990" cy="443066"/>
          </a:xfrm>
          <a:prstGeom prst="rect">
            <a:avLst/>
          </a:prstGeom>
        </p:spPr>
        <p:txBody>
          <a:bodyPr lIns="0" tIns="0" rIns="0" bIns="0" rtlCol="0" anchor="t">
            <a:spAutoFit/>
          </a:bodyPr>
          <a:lstStyle/>
          <a:p>
            <a:pPr algn="l">
              <a:lnSpc>
                <a:spcPts val="3420"/>
              </a:lnSpc>
              <a:spcBef>
                <a:spcPct val="0"/>
              </a:spcBef>
            </a:pPr>
            <a:r>
              <a:rPr lang="en-US" sz="2445">
                <a:solidFill>
                  <a:srgbClr val="3B3B3B"/>
                </a:solidFill>
                <a:latin typeface="Poppins" panose="00000500000000000000"/>
                <a:ea typeface="Poppins" panose="00000500000000000000"/>
                <a:cs typeface="Poppins" panose="00000500000000000000"/>
                <a:sym typeface="Poppins" panose="00000500000000000000"/>
              </a:rPr>
              <a:t>Book anything </a:t>
            </a:r>
            <a:endParaRPr lang="en-US" sz="2445">
              <a:solidFill>
                <a:srgbClr val="3B3B3B"/>
              </a:solidFill>
              <a:latin typeface="Poppins" panose="00000500000000000000"/>
              <a:ea typeface="Poppins" panose="00000500000000000000"/>
              <a:cs typeface="Poppins" panose="00000500000000000000"/>
              <a:sym typeface="Poppins" panose="00000500000000000000"/>
            </a:endParaRPr>
          </a:p>
        </p:txBody>
      </p:sp>
      <p:sp>
        <p:nvSpPr>
          <p:cNvPr id="77" name="TextBox 77"/>
          <p:cNvSpPr txBox="1"/>
          <p:nvPr/>
        </p:nvSpPr>
        <p:spPr>
          <a:xfrm>
            <a:off x="10932277" y="7547168"/>
            <a:ext cx="741046" cy="398557"/>
          </a:xfrm>
          <a:prstGeom prst="rect">
            <a:avLst/>
          </a:prstGeom>
        </p:spPr>
        <p:txBody>
          <a:bodyPr lIns="0" tIns="0" rIns="0" bIns="0" rtlCol="0" anchor="t">
            <a:spAutoFit/>
          </a:bodyPr>
          <a:lstStyle/>
          <a:p>
            <a:pPr algn="ctr">
              <a:lnSpc>
                <a:spcPts val="3055"/>
              </a:lnSpc>
              <a:spcBef>
                <a:spcPct val="0"/>
              </a:spcBef>
            </a:pPr>
            <a:r>
              <a:rPr lang="en-US" sz="2180">
                <a:solidFill>
                  <a:srgbClr val="EC6408"/>
                </a:solidFill>
                <a:latin typeface="Poppins Bold" panose="00000800000000000000"/>
                <a:ea typeface="Poppins Bold" panose="00000800000000000000"/>
                <a:cs typeface="Poppins Bold" panose="00000800000000000000"/>
                <a:sym typeface="Poppins Bold" panose="00000800000000000000"/>
              </a:rPr>
              <a:t>80%</a:t>
            </a:r>
            <a:endParaRPr lang="en-US" sz="218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78" name="TextBox 78"/>
          <p:cNvSpPr txBox="1"/>
          <p:nvPr/>
        </p:nvSpPr>
        <p:spPr>
          <a:xfrm>
            <a:off x="17674380" y="8710688"/>
            <a:ext cx="442747" cy="257943"/>
          </a:xfrm>
          <a:prstGeom prst="rect">
            <a:avLst/>
          </a:prstGeom>
        </p:spPr>
        <p:txBody>
          <a:bodyPr lIns="0" tIns="0" rIns="0" bIns="0" rtlCol="0" anchor="t">
            <a:spAutoFit/>
          </a:bodyPr>
          <a:lstStyle/>
          <a:p>
            <a:pPr algn="ctr">
              <a:lnSpc>
                <a:spcPts val="2055"/>
              </a:lnSpc>
              <a:spcBef>
                <a:spcPct val="0"/>
              </a:spcBef>
            </a:pPr>
            <a:r>
              <a:rPr lang="en-US" sz="1470">
                <a:solidFill>
                  <a:srgbClr val="FFFFFF"/>
                </a:solidFill>
                <a:latin typeface="Poppins Bold" panose="00000800000000000000"/>
                <a:ea typeface="Poppins Bold" panose="00000800000000000000"/>
                <a:cs typeface="Poppins Bold" panose="00000800000000000000"/>
                <a:sym typeface="Poppins Bold" panose="00000800000000000000"/>
              </a:rPr>
              <a:t>02</a:t>
            </a:r>
            <a:endParaRPr lang="en-US" sz="1470">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EC6408"/>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000000"/>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15940842" y="508149"/>
            <a:ext cx="9784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Contact</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9" name="TextBox 9"/>
          <p:cNvSpPr txBox="1"/>
          <p:nvPr/>
        </p:nvSpPr>
        <p:spPr>
          <a:xfrm>
            <a:off x="14385046" y="508149"/>
            <a:ext cx="1060497"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About Us</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0" name="TextBox 10"/>
          <p:cNvSpPr txBox="1"/>
          <p:nvPr/>
        </p:nvSpPr>
        <p:spPr>
          <a:xfrm>
            <a:off x="13154289" y="508149"/>
            <a:ext cx="735456"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Service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1" name="TextBox 11"/>
          <p:cNvSpPr txBox="1"/>
          <p:nvPr/>
        </p:nvSpPr>
        <p:spPr>
          <a:xfrm>
            <a:off x="11898530" y="508149"/>
            <a:ext cx="8097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Home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2" name="TextBox 12"/>
          <p:cNvSpPr txBox="1"/>
          <p:nvPr/>
        </p:nvSpPr>
        <p:spPr>
          <a:xfrm>
            <a:off x="952500" y="453390"/>
            <a:ext cx="2049780" cy="358775"/>
          </a:xfrm>
          <a:prstGeom prst="rect">
            <a:avLst/>
          </a:prstGeom>
        </p:spPr>
        <p:txBody>
          <a:bodyPr wrap="square" lIns="0" tIns="0" rIns="0" bIns="0" rtlCol="0" anchor="t">
            <a:spAutoFit/>
          </a:bodyPr>
          <a:lstStyle/>
          <a:p>
            <a:pPr algn="l">
              <a:lnSpc>
                <a:spcPts val="2800"/>
              </a:lnSpc>
              <a:spcBef>
                <a:spcPct val="0"/>
              </a:spcBef>
            </a:pPr>
            <a:r>
              <a:rPr lang="en-US" sz="2800">
                <a:solidFill>
                  <a:srgbClr val="EC650B"/>
                </a:solidFill>
                <a:latin typeface="Poppins Bold" panose="00000800000000000000"/>
                <a:ea typeface="Poppins Bold" panose="00000800000000000000"/>
                <a:cs typeface="Poppins Bold" panose="00000800000000000000"/>
                <a:sym typeface="Poppins Bold" panose="00000800000000000000"/>
              </a:rPr>
              <a:t>Flex Trips</a:t>
            </a:r>
            <a:endParaRPr lang="en-US" sz="280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sp>
        <p:nvSpPr>
          <p:cNvPr id="13" name="Freeform 13"/>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14" name="Group 14"/>
          <p:cNvGrpSpPr/>
          <p:nvPr/>
        </p:nvGrpSpPr>
        <p:grpSpPr>
          <a:xfrm rot="0">
            <a:off x="17491799" y="8458418"/>
            <a:ext cx="951769" cy="799882"/>
            <a:chOff x="0" y="0"/>
            <a:chExt cx="967140" cy="812800"/>
          </a:xfrm>
        </p:grpSpPr>
        <p:sp>
          <p:nvSpPr>
            <p:cNvPr id="15" name="Freeform 15"/>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EC650B"/>
            </a:solidFill>
          </p:spPr>
        </p:sp>
        <p:sp>
          <p:nvSpPr>
            <p:cNvPr id="16" name="TextBox 16"/>
            <p:cNvSpPr txBox="1"/>
            <p:nvPr/>
          </p:nvSpPr>
          <p:spPr>
            <a:xfrm>
              <a:off x="0" y="-38100"/>
              <a:ext cx="967140" cy="850900"/>
            </a:xfrm>
            <a:prstGeom prst="rect">
              <a:avLst/>
            </a:prstGeom>
          </p:spPr>
          <p:txBody>
            <a:bodyPr lIns="50800" tIns="50800" rIns="50800" bIns="50800" rtlCol="0" anchor="ctr"/>
            <a:lstStyle/>
            <a:p>
              <a:pPr algn="ctr">
                <a:lnSpc>
                  <a:spcPts val="2660"/>
                </a:lnSpc>
              </a:pPr>
            </a:p>
          </p:txBody>
        </p:sp>
      </p:grpSp>
      <p:sp>
        <p:nvSpPr>
          <p:cNvPr id="17" name="TextBox 17"/>
          <p:cNvSpPr txBox="1"/>
          <p:nvPr/>
        </p:nvSpPr>
        <p:spPr>
          <a:xfrm>
            <a:off x="17674380" y="8710688"/>
            <a:ext cx="442747" cy="257943"/>
          </a:xfrm>
          <a:prstGeom prst="rect">
            <a:avLst/>
          </a:prstGeom>
        </p:spPr>
        <p:txBody>
          <a:bodyPr lIns="0" tIns="0" rIns="0" bIns="0" rtlCol="0" anchor="t">
            <a:spAutoFit/>
          </a:bodyPr>
          <a:lstStyle/>
          <a:p>
            <a:pPr algn="ctr">
              <a:lnSpc>
                <a:spcPts val="2055"/>
              </a:lnSpc>
              <a:spcBef>
                <a:spcPct val="0"/>
              </a:spcBef>
            </a:pPr>
            <a:r>
              <a:rPr lang="en-US" sz="1470">
                <a:solidFill>
                  <a:srgbClr val="FFFFFF"/>
                </a:solidFill>
                <a:latin typeface="Poppins Bold" panose="00000800000000000000"/>
                <a:ea typeface="Poppins Bold" panose="00000800000000000000"/>
                <a:cs typeface="Poppins Bold" panose="00000800000000000000"/>
                <a:sym typeface="Poppins Bold" panose="00000800000000000000"/>
              </a:rPr>
              <a:t>03</a:t>
            </a:r>
            <a:endParaRPr lang="en-US" sz="1470">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grpSp>
        <p:nvGrpSpPr>
          <p:cNvPr id="18" name="Group 18"/>
          <p:cNvGrpSpPr/>
          <p:nvPr/>
        </p:nvGrpSpPr>
        <p:grpSpPr>
          <a:xfrm rot="0">
            <a:off x="2409860" y="3351068"/>
            <a:ext cx="4950613" cy="1272624"/>
            <a:chOff x="0" y="0"/>
            <a:chExt cx="1013318" cy="260488"/>
          </a:xfrm>
        </p:grpSpPr>
        <p:sp>
          <p:nvSpPr>
            <p:cNvPr id="19" name="Freeform 19"/>
            <p:cNvSpPr/>
            <p:nvPr/>
          </p:nvSpPr>
          <p:spPr>
            <a:xfrm>
              <a:off x="0" y="0"/>
              <a:ext cx="1013318" cy="260488"/>
            </a:xfrm>
            <a:custGeom>
              <a:avLst/>
              <a:gdLst/>
              <a:ahLst/>
              <a:cxnLst/>
              <a:rect l="l" t="t" r="r" b="b"/>
              <a:pathLst>
                <a:path w="1013318" h="26048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id="20" name="TextBox 20"/>
            <p:cNvSpPr txBox="1"/>
            <p:nvPr/>
          </p:nvSpPr>
          <p:spPr>
            <a:xfrm>
              <a:off x="0" y="-38100"/>
              <a:ext cx="1013318" cy="298588"/>
            </a:xfrm>
            <a:prstGeom prst="rect">
              <a:avLst/>
            </a:prstGeom>
          </p:spPr>
          <p:txBody>
            <a:bodyPr lIns="47086" tIns="47086" rIns="47086" bIns="47086" rtlCol="0" anchor="ctr"/>
            <a:lstStyle/>
            <a:p>
              <a:pPr algn="ctr">
                <a:lnSpc>
                  <a:spcPts val="2660"/>
                </a:lnSpc>
              </a:pPr>
            </a:p>
          </p:txBody>
        </p:sp>
      </p:grpSp>
      <p:sp>
        <p:nvSpPr>
          <p:cNvPr id="21" name="Freeform 21"/>
          <p:cNvSpPr/>
          <p:nvPr/>
        </p:nvSpPr>
        <p:spPr>
          <a:xfrm>
            <a:off x="6204710" y="3507432"/>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3"/>
            <a:stretch>
              <a:fillRect/>
            </a:stretch>
          </a:blipFill>
        </p:spPr>
      </p:sp>
      <p:grpSp>
        <p:nvGrpSpPr>
          <p:cNvPr id="22" name="Group 22"/>
          <p:cNvGrpSpPr/>
          <p:nvPr/>
        </p:nvGrpSpPr>
        <p:grpSpPr>
          <a:xfrm rot="0">
            <a:off x="6180772" y="3466395"/>
            <a:ext cx="1011607" cy="10116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4" name="TextBox 24"/>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25" name="TextBox 25"/>
          <p:cNvSpPr txBox="1"/>
          <p:nvPr/>
        </p:nvSpPr>
        <p:spPr>
          <a:xfrm>
            <a:off x="2662468" y="3727916"/>
            <a:ext cx="3448990" cy="442728"/>
          </a:xfrm>
          <a:prstGeom prst="rect">
            <a:avLst/>
          </a:prstGeom>
        </p:spPr>
        <p:txBody>
          <a:bodyPr lIns="0" tIns="0" rIns="0" bIns="0" rtlCol="0" anchor="t">
            <a:spAutoFit/>
          </a:bodyPr>
          <a:lstStyle/>
          <a:p>
            <a:pPr algn="r">
              <a:lnSpc>
                <a:spcPts val="3420"/>
              </a:lnSpc>
              <a:spcBef>
                <a:spcPct val="0"/>
              </a:spcBef>
            </a:pPr>
            <a:r>
              <a:rPr lang="en-US" sz="2445">
                <a:solidFill>
                  <a:srgbClr val="3B3B3B"/>
                </a:solidFill>
                <a:latin typeface="Poppins" panose="00000500000000000000"/>
                <a:ea typeface="Poppins" panose="00000500000000000000"/>
                <a:cs typeface="Poppins" panose="00000500000000000000"/>
                <a:sym typeface="Poppins" panose="00000500000000000000"/>
              </a:rPr>
              <a:t>Hourly base booking</a:t>
            </a:r>
            <a:endParaRPr lang="en-US" sz="2445">
              <a:solidFill>
                <a:srgbClr val="3B3B3B"/>
              </a:solidFill>
              <a:latin typeface="Poppins" panose="00000500000000000000"/>
              <a:ea typeface="Poppins" panose="00000500000000000000"/>
              <a:cs typeface="Poppins" panose="00000500000000000000"/>
              <a:sym typeface="Poppins" panose="00000500000000000000"/>
            </a:endParaRPr>
          </a:p>
        </p:txBody>
      </p:sp>
      <p:sp>
        <p:nvSpPr>
          <p:cNvPr id="26" name="TextBox 26"/>
          <p:cNvSpPr txBox="1"/>
          <p:nvPr/>
        </p:nvSpPr>
        <p:spPr>
          <a:xfrm>
            <a:off x="6316053" y="3739583"/>
            <a:ext cx="741046" cy="398557"/>
          </a:xfrm>
          <a:prstGeom prst="rect">
            <a:avLst/>
          </a:prstGeom>
        </p:spPr>
        <p:txBody>
          <a:bodyPr lIns="0" tIns="0" rIns="0" bIns="0" rtlCol="0" anchor="t">
            <a:spAutoFit/>
          </a:bodyPr>
          <a:lstStyle/>
          <a:p>
            <a:pPr algn="ctr">
              <a:lnSpc>
                <a:spcPts val="3055"/>
              </a:lnSpc>
              <a:spcBef>
                <a:spcPct val="0"/>
              </a:spcBef>
            </a:pPr>
            <a:r>
              <a:rPr lang="en-US" sz="2180">
                <a:solidFill>
                  <a:srgbClr val="EC650B"/>
                </a:solidFill>
                <a:latin typeface="Poppins Bold" panose="00000800000000000000"/>
                <a:ea typeface="Poppins Bold" panose="00000800000000000000"/>
                <a:cs typeface="Poppins Bold" panose="00000800000000000000"/>
                <a:sym typeface="Poppins Bold" panose="00000800000000000000"/>
              </a:rPr>
              <a:t>82%</a:t>
            </a:r>
            <a:endParaRPr lang="en-US" sz="218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grpSp>
        <p:nvGrpSpPr>
          <p:cNvPr id="27" name="Group 27"/>
          <p:cNvGrpSpPr/>
          <p:nvPr/>
        </p:nvGrpSpPr>
        <p:grpSpPr>
          <a:xfrm rot="0">
            <a:off x="2409860" y="5404742"/>
            <a:ext cx="4950613" cy="1272624"/>
            <a:chOff x="0" y="0"/>
            <a:chExt cx="1013318" cy="260488"/>
          </a:xfrm>
        </p:grpSpPr>
        <p:sp>
          <p:nvSpPr>
            <p:cNvPr id="28" name="Freeform 28"/>
            <p:cNvSpPr/>
            <p:nvPr/>
          </p:nvSpPr>
          <p:spPr>
            <a:xfrm>
              <a:off x="0" y="0"/>
              <a:ext cx="1013318" cy="260488"/>
            </a:xfrm>
            <a:custGeom>
              <a:avLst/>
              <a:gdLst/>
              <a:ahLst/>
              <a:cxnLst/>
              <a:rect l="l" t="t" r="r" b="b"/>
              <a:pathLst>
                <a:path w="1013318" h="26048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id="29" name="TextBox 29"/>
            <p:cNvSpPr txBox="1"/>
            <p:nvPr/>
          </p:nvSpPr>
          <p:spPr>
            <a:xfrm>
              <a:off x="0" y="-38100"/>
              <a:ext cx="1013318" cy="298588"/>
            </a:xfrm>
            <a:prstGeom prst="rect">
              <a:avLst/>
            </a:prstGeom>
          </p:spPr>
          <p:txBody>
            <a:bodyPr lIns="47086" tIns="47086" rIns="47086" bIns="47086" rtlCol="0" anchor="ctr"/>
            <a:lstStyle/>
            <a:p>
              <a:pPr algn="ctr">
                <a:lnSpc>
                  <a:spcPts val="2660"/>
                </a:lnSpc>
              </a:pPr>
            </a:p>
          </p:txBody>
        </p:sp>
      </p:grpSp>
      <p:sp>
        <p:nvSpPr>
          <p:cNvPr id="30" name="Freeform 30"/>
          <p:cNvSpPr/>
          <p:nvPr/>
        </p:nvSpPr>
        <p:spPr>
          <a:xfrm>
            <a:off x="6204710" y="5561106"/>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3"/>
            <a:stretch>
              <a:fillRect/>
            </a:stretch>
          </a:blipFill>
        </p:spPr>
      </p:sp>
      <p:grpSp>
        <p:nvGrpSpPr>
          <p:cNvPr id="31" name="Group 31"/>
          <p:cNvGrpSpPr/>
          <p:nvPr/>
        </p:nvGrpSpPr>
        <p:grpSpPr>
          <a:xfrm rot="0">
            <a:off x="6180772" y="5520070"/>
            <a:ext cx="1011607" cy="101160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3" name="TextBox 33"/>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34" name="TextBox 34"/>
          <p:cNvSpPr txBox="1"/>
          <p:nvPr/>
        </p:nvSpPr>
        <p:spPr>
          <a:xfrm>
            <a:off x="2314610" y="5781590"/>
            <a:ext cx="3448990" cy="442728"/>
          </a:xfrm>
          <a:prstGeom prst="rect">
            <a:avLst/>
          </a:prstGeom>
        </p:spPr>
        <p:txBody>
          <a:bodyPr lIns="0" tIns="0" rIns="0" bIns="0" rtlCol="0" anchor="t">
            <a:spAutoFit/>
          </a:bodyPr>
          <a:lstStyle/>
          <a:p>
            <a:pPr algn="r">
              <a:lnSpc>
                <a:spcPts val="3420"/>
              </a:lnSpc>
              <a:spcBef>
                <a:spcPct val="0"/>
              </a:spcBef>
            </a:pPr>
            <a:r>
              <a:rPr lang="en-US" sz="2445">
                <a:solidFill>
                  <a:srgbClr val="3B3B3B"/>
                </a:solidFill>
                <a:latin typeface="Poppins" panose="00000500000000000000"/>
                <a:ea typeface="Poppins" panose="00000500000000000000"/>
                <a:cs typeface="Poppins" panose="00000500000000000000"/>
                <a:sym typeface="Poppins" panose="00000500000000000000"/>
              </a:rPr>
              <a:t>Scroll &amp; Roll </a:t>
            </a:r>
            <a:endParaRPr lang="en-US" sz="2445">
              <a:solidFill>
                <a:srgbClr val="3B3B3B"/>
              </a:solidFill>
              <a:latin typeface="Poppins" panose="00000500000000000000"/>
              <a:ea typeface="Poppins" panose="00000500000000000000"/>
              <a:cs typeface="Poppins" panose="00000500000000000000"/>
              <a:sym typeface="Poppins" panose="00000500000000000000"/>
            </a:endParaRPr>
          </a:p>
        </p:txBody>
      </p:sp>
      <p:sp>
        <p:nvSpPr>
          <p:cNvPr id="35" name="TextBox 35"/>
          <p:cNvSpPr txBox="1"/>
          <p:nvPr/>
        </p:nvSpPr>
        <p:spPr>
          <a:xfrm>
            <a:off x="6316053" y="5793257"/>
            <a:ext cx="741046" cy="398557"/>
          </a:xfrm>
          <a:prstGeom prst="rect">
            <a:avLst/>
          </a:prstGeom>
        </p:spPr>
        <p:txBody>
          <a:bodyPr lIns="0" tIns="0" rIns="0" bIns="0" rtlCol="0" anchor="t">
            <a:spAutoFit/>
          </a:bodyPr>
          <a:lstStyle/>
          <a:p>
            <a:pPr algn="ctr">
              <a:lnSpc>
                <a:spcPts val="3055"/>
              </a:lnSpc>
              <a:spcBef>
                <a:spcPct val="0"/>
              </a:spcBef>
            </a:pPr>
            <a:r>
              <a:rPr lang="en-US" sz="2180">
                <a:solidFill>
                  <a:srgbClr val="EC650B"/>
                </a:solidFill>
                <a:latin typeface="Poppins Bold" panose="00000800000000000000"/>
                <a:ea typeface="Poppins Bold" panose="00000800000000000000"/>
                <a:cs typeface="Poppins Bold" panose="00000800000000000000"/>
                <a:sym typeface="Poppins Bold" panose="00000800000000000000"/>
              </a:rPr>
              <a:t>67%</a:t>
            </a:r>
            <a:endParaRPr lang="en-US" sz="218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grpSp>
        <p:nvGrpSpPr>
          <p:cNvPr id="36" name="Group 36"/>
          <p:cNvGrpSpPr/>
          <p:nvPr/>
        </p:nvGrpSpPr>
        <p:grpSpPr>
          <a:xfrm rot="0">
            <a:off x="2409860" y="7458416"/>
            <a:ext cx="4950613" cy="1272624"/>
            <a:chOff x="0" y="0"/>
            <a:chExt cx="1013318" cy="260488"/>
          </a:xfrm>
        </p:grpSpPr>
        <p:sp>
          <p:nvSpPr>
            <p:cNvPr id="37" name="Freeform 37"/>
            <p:cNvSpPr/>
            <p:nvPr/>
          </p:nvSpPr>
          <p:spPr>
            <a:xfrm>
              <a:off x="0" y="0"/>
              <a:ext cx="1013318" cy="260488"/>
            </a:xfrm>
            <a:custGeom>
              <a:avLst/>
              <a:gdLst/>
              <a:ahLst/>
              <a:cxnLst/>
              <a:rect l="l" t="t" r="r" b="b"/>
              <a:pathLst>
                <a:path w="1013318" h="26048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id="38" name="TextBox 38"/>
            <p:cNvSpPr txBox="1"/>
            <p:nvPr/>
          </p:nvSpPr>
          <p:spPr>
            <a:xfrm>
              <a:off x="0" y="-38100"/>
              <a:ext cx="1013318" cy="298588"/>
            </a:xfrm>
            <a:prstGeom prst="rect">
              <a:avLst/>
            </a:prstGeom>
          </p:spPr>
          <p:txBody>
            <a:bodyPr lIns="47086" tIns="47086" rIns="47086" bIns="47086" rtlCol="0" anchor="ctr"/>
            <a:lstStyle/>
            <a:p>
              <a:pPr algn="ctr">
                <a:lnSpc>
                  <a:spcPts val="2660"/>
                </a:lnSpc>
              </a:pPr>
            </a:p>
          </p:txBody>
        </p:sp>
      </p:grpSp>
      <p:sp>
        <p:nvSpPr>
          <p:cNvPr id="39" name="Freeform 39"/>
          <p:cNvSpPr/>
          <p:nvPr/>
        </p:nvSpPr>
        <p:spPr>
          <a:xfrm>
            <a:off x="6204710" y="7614780"/>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3"/>
            <a:stretch>
              <a:fillRect/>
            </a:stretch>
          </a:blipFill>
        </p:spPr>
      </p:sp>
      <p:grpSp>
        <p:nvGrpSpPr>
          <p:cNvPr id="40" name="Group 40"/>
          <p:cNvGrpSpPr/>
          <p:nvPr/>
        </p:nvGrpSpPr>
        <p:grpSpPr>
          <a:xfrm rot="0">
            <a:off x="6180772" y="7573744"/>
            <a:ext cx="1011607" cy="1011607"/>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42" name="TextBox 42"/>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43" name="TextBox 43"/>
          <p:cNvSpPr txBox="1"/>
          <p:nvPr/>
        </p:nvSpPr>
        <p:spPr>
          <a:xfrm>
            <a:off x="2314610" y="7835265"/>
            <a:ext cx="3448990" cy="442728"/>
          </a:xfrm>
          <a:prstGeom prst="rect">
            <a:avLst/>
          </a:prstGeom>
        </p:spPr>
        <p:txBody>
          <a:bodyPr lIns="0" tIns="0" rIns="0" bIns="0" rtlCol="0" anchor="t">
            <a:spAutoFit/>
          </a:bodyPr>
          <a:lstStyle/>
          <a:p>
            <a:pPr algn="r">
              <a:lnSpc>
                <a:spcPts val="3420"/>
              </a:lnSpc>
              <a:spcBef>
                <a:spcPct val="0"/>
              </a:spcBef>
            </a:pPr>
            <a:r>
              <a:rPr lang="en-US" sz="2445">
                <a:solidFill>
                  <a:srgbClr val="3B3B3B"/>
                </a:solidFill>
                <a:latin typeface="Poppins" panose="00000500000000000000"/>
                <a:ea typeface="Poppins" panose="00000500000000000000"/>
                <a:cs typeface="Poppins" panose="00000500000000000000"/>
                <a:sym typeface="Poppins" panose="00000500000000000000"/>
              </a:rPr>
              <a:t>Book your trips </a:t>
            </a:r>
            <a:endParaRPr lang="en-US" sz="2445">
              <a:solidFill>
                <a:srgbClr val="3B3B3B"/>
              </a:solidFill>
              <a:latin typeface="Poppins" panose="00000500000000000000"/>
              <a:ea typeface="Poppins" panose="00000500000000000000"/>
              <a:cs typeface="Poppins" panose="00000500000000000000"/>
              <a:sym typeface="Poppins" panose="00000500000000000000"/>
            </a:endParaRPr>
          </a:p>
        </p:txBody>
      </p:sp>
      <p:sp>
        <p:nvSpPr>
          <p:cNvPr id="44" name="TextBox 44"/>
          <p:cNvSpPr txBox="1"/>
          <p:nvPr/>
        </p:nvSpPr>
        <p:spPr>
          <a:xfrm>
            <a:off x="6316053" y="7846931"/>
            <a:ext cx="741046" cy="398557"/>
          </a:xfrm>
          <a:prstGeom prst="rect">
            <a:avLst/>
          </a:prstGeom>
        </p:spPr>
        <p:txBody>
          <a:bodyPr lIns="0" tIns="0" rIns="0" bIns="0" rtlCol="0" anchor="t">
            <a:spAutoFit/>
          </a:bodyPr>
          <a:lstStyle/>
          <a:p>
            <a:pPr algn="ctr">
              <a:lnSpc>
                <a:spcPts val="3055"/>
              </a:lnSpc>
              <a:spcBef>
                <a:spcPct val="0"/>
              </a:spcBef>
            </a:pPr>
            <a:r>
              <a:rPr lang="en-US" sz="2180">
                <a:solidFill>
                  <a:srgbClr val="EC650B"/>
                </a:solidFill>
                <a:latin typeface="Poppins Bold" panose="00000800000000000000"/>
                <a:ea typeface="Poppins Bold" panose="00000800000000000000"/>
                <a:cs typeface="Poppins Bold" panose="00000800000000000000"/>
                <a:sym typeface="Poppins Bold" panose="00000800000000000000"/>
              </a:rPr>
              <a:t>39%</a:t>
            </a:r>
            <a:endParaRPr lang="en-US" sz="218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grpSp>
        <p:nvGrpSpPr>
          <p:cNvPr id="45" name="Group 45"/>
          <p:cNvGrpSpPr/>
          <p:nvPr/>
        </p:nvGrpSpPr>
        <p:grpSpPr>
          <a:xfrm rot="0">
            <a:off x="10927526" y="3351068"/>
            <a:ext cx="4950613" cy="1272624"/>
            <a:chOff x="0" y="0"/>
            <a:chExt cx="1013318" cy="260488"/>
          </a:xfrm>
        </p:grpSpPr>
        <p:sp>
          <p:nvSpPr>
            <p:cNvPr id="46" name="Freeform 46"/>
            <p:cNvSpPr/>
            <p:nvPr/>
          </p:nvSpPr>
          <p:spPr>
            <a:xfrm>
              <a:off x="0" y="0"/>
              <a:ext cx="1013318" cy="260488"/>
            </a:xfrm>
            <a:custGeom>
              <a:avLst/>
              <a:gdLst/>
              <a:ahLst/>
              <a:cxnLst/>
              <a:rect l="l" t="t" r="r" b="b"/>
              <a:pathLst>
                <a:path w="1013318" h="26048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id="47" name="TextBox 47"/>
            <p:cNvSpPr txBox="1"/>
            <p:nvPr/>
          </p:nvSpPr>
          <p:spPr>
            <a:xfrm>
              <a:off x="0" y="-38100"/>
              <a:ext cx="1013318" cy="298588"/>
            </a:xfrm>
            <a:prstGeom prst="rect">
              <a:avLst/>
            </a:prstGeom>
          </p:spPr>
          <p:txBody>
            <a:bodyPr lIns="47086" tIns="47086" rIns="47086" bIns="47086" rtlCol="0" anchor="ctr"/>
            <a:lstStyle/>
            <a:p>
              <a:pPr algn="ctr">
                <a:lnSpc>
                  <a:spcPts val="2660"/>
                </a:lnSpc>
              </a:pPr>
            </a:p>
          </p:txBody>
        </p:sp>
      </p:grpSp>
      <p:sp>
        <p:nvSpPr>
          <p:cNvPr id="48" name="Freeform 48"/>
          <p:cNvSpPr/>
          <p:nvPr/>
        </p:nvSpPr>
        <p:spPr>
          <a:xfrm>
            <a:off x="11100568" y="3507432"/>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3"/>
            <a:stretch>
              <a:fillRect/>
            </a:stretch>
          </a:blipFill>
        </p:spPr>
      </p:sp>
      <p:grpSp>
        <p:nvGrpSpPr>
          <p:cNvPr id="49" name="Group 49"/>
          <p:cNvGrpSpPr/>
          <p:nvPr/>
        </p:nvGrpSpPr>
        <p:grpSpPr>
          <a:xfrm rot="0">
            <a:off x="11076630" y="3466395"/>
            <a:ext cx="1011607" cy="1011607"/>
            <a:chOff x="0" y="0"/>
            <a:chExt cx="812800" cy="812800"/>
          </a:xfrm>
        </p:grpSpPr>
        <p:sp>
          <p:nvSpPr>
            <p:cNvPr id="50" name="Freeform 5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51" name="TextBox 51"/>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52" name="TextBox 52"/>
          <p:cNvSpPr txBox="1"/>
          <p:nvPr/>
        </p:nvSpPr>
        <p:spPr>
          <a:xfrm>
            <a:off x="12524400" y="3760569"/>
            <a:ext cx="3448990" cy="443066"/>
          </a:xfrm>
          <a:prstGeom prst="rect">
            <a:avLst/>
          </a:prstGeom>
        </p:spPr>
        <p:txBody>
          <a:bodyPr lIns="0" tIns="0" rIns="0" bIns="0" rtlCol="0" anchor="t">
            <a:spAutoFit/>
          </a:bodyPr>
          <a:lstStyle/>
          <a:p>
            <a:pPr algn="l">
              <a:lnSpc>
                <a:spcPts val="3420"/>
              </a:lnSpc>
              <a:spcBef>
                <a:spcPct val="0"/>
              </a:spcBef>
            </a:pPr>
            <a:r>
              <a:rPr lang="en-US" sz="2445">
                <a:solidFill>
                  <a:srgbClr val="3B3B3B"/>
                </a:solidFill>
                <a:latin typeface="Poppins" panose="00000500000000000000"/>
                <a:ea typeface="Poppins" panose="00000500000000000000"/>
                <a:cs typeface="Poppins" panose="00000500000000000000"/>
                <a:sym typeface="Poppins" panose="00000500000000000000"/>
              </a:rPr>
              <a:t>Order anything </a:t>
            </a:r>
            <a:endParaRPr lang="en-US" sz="2445">
              <a:solidFill>
                <a:srgbClr val="3B3B3B"/>
              </a:solidFill>
              <a:latin typeface="Poppins" panose="00000500000000000000"/>
              <a:ea typeface="Poppins" panose="00000500000000000000"/>
              <a:cs typeface="Poppins" panose="00000500000000000000"/>
              <a:sym typeface="Poppins" panose="00000500000000000000"/>
            </a:endParaRPr>
          </a:p>
        </p:txBody>
      </p:sp>
      <p:sp>
        <p:nvSpPr>
          <p:cNvPr id="53" name="TextBox 53"/>
          <p:cNvSpPr txBox="1"/>
          <p:nvPr/>
        </p:nvSpPr>
        <p:spPr>
          <a:xfrm>
            <a:off x="11211911" y="3739583"/>
            <a:ext cx="741046" cy="398557"/>
          </a:xfrm>
          <a:prstGeom prst="rect">
            <a:avLst/>
          </a:prstGeom>
        </p:spPr>
        <p:txBody>
          <a:bodyPr lIns="0" tIns="0" rIns="0" bIns="0" rtlCol="0" anchor="t">
            <a:spAutoFit/>
          </a:bodyPr>
          <a:lstStyle/>
          <a:p>
            <a:pPr algn="ctr">
              <a:lnSpc>
                <a:spcPts val="3055"/>
              </a:lnSpc>
              <a:spcBef>
                <a:spcPct val="0"/>
              </a:spcBef>
            </a:pPr>
            <a:r>
              <a:rPr lang="en-US" sz="2180">
                <a:solidFill>
                  <a:srgbClr val="EC650B"/>
                </a:solidFill>
                <a:latin typeface="Poppins Bold" panose="00000800000000000000"/>
                <a:ea typeface="Poppins Bold" panose="00000800000000000000"/>
                <a:cs typeface="Poppins Bold" panose="00000800000000000000"/>
                <a:sym typeface="Poppins Bold" panose="00000800000000000000"/>
              </a:rPr>
              <a:t>98%</a:t>
            </a:r>
            <a:endParaRPr lang="en-US" sz="218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grpSp>
        <p:nvGrpSpPr>
          <p:cNvPr id="54" name="Group 54"/>
          <p:cNvGrpSpPr/>
          <p:nvPr/>
        </p:nvGrpSpPr>
        <p:grpSpPr>
          <a:xfrm rot="0">
            <a:off x="10927526" y="5404742"/>
            <a:ext cx="4950613" cy="1272624"/>
            <a:chOff x="0" y="0"/>
            <a:chExt cx="1013318" cy="260488"/>
          </a:xfrm>
        </p:grpSpPr>
        <p:sp>
          <p:nvSpPr>
            <p:cNvPr id="55" name="Freeform 55"/>
            <p:cNvSpPr/>
            <p:nvPr/>
          </p:nvSpPr>
          <p:spPr>
            <a:xfrm>
              <a:off x="0" y="0"/>
              <a:ext cx="1013318" cy="260488"/>
            </a:xfrm>
            <a:custGeom>
              <a:avLst/>
              <a:gdLst/>
              <a:ahLst/>
              <a:cxnLst/>
              <a:rect l="l" t="t" r="r" b="b"/>
              <a:pathLst>
                <a:path w="1013318" h="26048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id="56" name="TextBox 56"/>
            <p:cNvSpPr txBox="1"/>
            <p:nvPr/>
          </p:nvSpPr>
          <p:spPr>
            <a:xfrm>
              <a:off x="0" y="-38100"/>
              <a:ext cx="1013318" cy="298588"/>
            </a:xfrm>
            <a:prstGeom prst="rect">
              <a:avLst/>
            </a:prstGeom>
          </p:spPr>
          <p:txBody>
            <a:bodyPr lIns="47086" tIns="47086" rIns="47086" bIns="47086" rtlCol="0" anchor="ctr"/>
            <a:lstStyle/>
            <a:p>
              <a:pPr algn="ctr">
                <a:lnSpc>
                  <a:spcPts val="2660"/>
                </a:lnSpc>
              </a:pPr>
            </a:p>
          </p:txBody>
        </p:sp>
      </p:grpSp>
      <p:sp>
        <p:nvSpPr>
          <p:cNvPr id="57" name="Freeform 57"/>
          <p:cNvSpPr/>
          <p:nvPr/>
        </p:nvSpPr>
        <p:spPr>
          <a:xfrm>
            <a:off x="11100568" y="5561106"/>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3"/>
            <a:stretch>
              <a:fillRect/>
            </a:stretch>
          </a:blipFill>
        </p:spPr>
      </p:sp>
      <p:grpSp>
        <p:nvGrpSpPr>
          <p:cNvPr id="58" name="Group 58"/>
          <p:cNvGrpSpPr/>
          <p:nvPr/>
        </p:nvGrpSpPr>
        <p:grpSpPr>
          <a:xfrm rot="0">
            <a:off x="11076630" y="5520070"/>
            <a:ext cx="1011607" cy="1011607"/>
            <a:chOff x="0" y="0"/>
            <a:chExt cx="812800" cy="812800"/>
          </a:xfrm>
        </p:grpSpPr>
        <p:sp>
          <p:nvSpPr>
            <p:cNvPr id="59" name="Freeform 5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0" name="TextBox 60"/>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61" name="TextBox 61"/>
          <p:cNvSpPr txBox="1"/>
          <p:nvPr/>
        </p:nvSpPr>
        <p:spPr>
          <a:xfrm>
            <a:off x="12524400" y="5814243"/>
            <a:ext cx="3448990" cy="443066"/>
          </a:xfrm>
          <a:prstGeom prst="rect">
            <a:avLst/>
          </a:prstGeom>
        </p:spPr>
        <p:txBody>
          <a:bodyPr lIns="0" tIns="0" rIns="0" bIns="0" rtlCol="0" anchor="t">
            <a:spAutoFit/>
          </a:bodyPr>
          <a:lstStyle/>
          <a:p>
            <a:pPr algn="l">
              <a:lnSpc>
                <a:spcPts val="3420"/>
              </a:lnSpc>
              <a:spcBef>
                <a:spcPct val="0"/>
              </a:spcBef>
            </a:pPr>
            <a:r>
              <a:rPr lang="en-US" sz="2445">
                <a:solidFill>
                  <a:srgbClr val="3B3B3B"/>
                </a:solidFill>
                <a:latin typeface="Poppins" panose="00000500000000000000"/>
                <a:ea typeface="Poppins" panose="00000500000000000000"/>
                <a:cs typeface="Poppins" panose="00000500000000000000"/>
                <a:sym typeface="Poppins" panose="00000500000000000000"/>
              </a:rPr>
              <a:t>field event trips </a:t>
            </a:r>
            <a:endParaRPr lang="en-US" sz="2445">
              <a:solidFill>
                <a:srgbClr val="3B3B3B"/>
              </a:solidFill>
              <a:latin typeface="Poppins" panose="00000500000000000000"/>
              <a:ea typeface="Poppins" panose="00000500000000000000"/>
              <a:cs typeface="Poppins" panose="00000500000000000000"/>
              <a:sym typeface="Poppins" panose="00000500000000000000"/>
            </a:endParaRPr>
          </a:p>
        </p:txBody>
      </p:sp>
      <p:sp>
        <p:nvSpPr>
          <p:cNvPr id="62" name="TextBox 62"/>
          <p:cNvSpPr txBox="1"/>
          <p:nvPr/>
        </p:nvSpPr>
        <p:spPr>
          <a:xfrm>
            <a:off x="11211911" y="5793257"/>
            <a:ext cx="741046" cy="398557"/>
          </a:xfrm>
          <a:prstGeom prst="rect">
            <a:avLst/>
          </a:prstGeom>
        </p:spPr>
        <p:txBody>
          <a:bodyPr lIns="0" tIns="0" rIns="0" bIns="0" rtlCol="0" anchor="t">
            <a:spAutoFit/>
          </a:bodyPr>
          <a:lstStyle/>
          <a:p>
            <a:pPr algn="ctr">
              <a:lnSpc>
                <a:spcPts val="3055"/>
              </a:lnSpc>
              <a:spcBef>
                <a:spcPct val="0"/>
              </a:spcBef>
            </a:pPr>
            <a:r>
              <a:rPr lang="en-US" sz="2180">
                <a:solidFill>
                  <a:srgbClr val="EC6408"/>
                </a:solidFill>
                <a:latin typeface="Poppins Bold" panose="00000800000000000000"/>
                <a:ea typeface="Poppins Bold" panose="00000800000000000000"/>
                <a:cs typeface="Poppins Bold" panose="00000800000000000000"/>
                <a:sym typeface="Poppins Bold" panose="00000800000000000000"/>
              </a:rPr>
              <a:t>75%</a:t>
            </a:r>
            <a:endParaRPr lang="en-US" sz="218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grpSp>
        <p:nvGrpSpPr>
          <p:cNvPr id="63" name="Group 63"/>
          <p:cNvGrpSpPr/>
          <p:nvPr/>
        </p:nvGrpSpPr>
        <p:grpSpPr>
          <a:xfrm rot="0">
            <a:off x="10927526" y="7458416"/>
            <a:ext cx="4950613" cy="1272624"/>
            <a:chOff x="0" y="0"/>
            <a:chExt cx="1013318" cy="260488"/>
          </a:xfrm>
        </p:grpSpPr>
        <p:sp>
          <p:nvSpPr>
            <p:cNvPr id="64" name="Freeform 64"/>
            <p:cNvSpPr/>
            <p:nvPr/>
          </p:nvSpPr>
          <p:spPr>
            <a:xfrm>
              <a:off x="0" y="0"/>
              <a:ext cx="1013318" cy="260488"/>
            </a:xfrm>
            <a:custGeom>
              <a:avLst/>
              <a:gdLst/>
              <a:ahLst/>
              <a:cxnLst/>
              <a:rect l="l" t="t" r="r" b="b"/>
              <a:pathLst>
                <a:path w="1013318" h="26048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id="65" name="TextBox 65"/>
            <p:cNvSpPr txBox="1"/>
            <p:nvPr/>
          </p:nvSpPr>
          <p:spPr>
            <a:xfrm>
              <a:off x="0" y="-38100"/>
              <a:ext cx="1013318" cy="298588"/>
            </a:xfrm>
            <a:prstGeom prst="rect">
              <a:avLst/>
            </a:prstGeom>
          </p:spPr>
          <p:txBody>
            <a:bodyPr lIns="47086" tIns="47086" rIns="47086" bIns="47086" rtlCol="0" anchor="ctr"/>
            <a:lstStyle/>
            <a:p>
              <a:pPr algn="ctr">
                <a:lnSpc>
                  <a:spcPts val="2660"/>
                </a:lnSpc>
              </a:pPr>
            </a:p>
          </p:txBody>
        </p:sp>
      </p:grpSp>
      <p:sp>
        <p:nvSpPr>
          <p:cNvPr id="66" name="Freeform 66"/>
          <p:cNvSpPr/>
          <p:nvPr/>
        </p:nvSpPr>
        <p:spPr>
          <a:xfrm>
            <a:off x="11100568" y="7614780"/>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3"/>
            <a:stretch>
              <a:fillRect/>
            </a:stretch>
          </a:blipFill>
        </p:spPr>
      </p:sp>
      <p:grpSp>
        <p:nvGrpSpPr>
          <p:cNvPr id="67" name="Group 67"/>
          <p:cNvGrpSpPr/>
          <p:nvPr/>
        </p:nvGrpSpPr>
        <p:grpSpPr>
          <a:xfrm rot="0">
            <a:off x="11076630" y="7573744"/>
            <a:ext cx="1011607" cy="1011607"/>
            <a:chOff x="0" y="0"/>
            <a:chExt cx="812800" cy="812800"/>
          </a:xfrm>
        </p:grpSpPr>
        <p:sp>
          <p:nvSpPr>
            <p:cNvPr id="68" name="Freeform 6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9" name="TextBox 69"/>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70" name="TextBox 70"/>
          <p:cNvSpPr txBox="1"/>
          <p:nvPr/>
        </p:nvSpPr>
        <p:spPr>
          <a:xfrm>
            <a:off x="12524400" y="7867918"/>
            <a:ext cx="3448990" cy="443066"/>
          </a:xfrm>
          <a:prstGeom prst="rect">
            <a:avLst/>
          </a:prstGeom>
        </p:spPr>
        <p:txBody>
          <a:bodyPr lIns="0" tIns="0" rIns="0" bIns="0" rtlCol="0" anchor="t">
            <a:spAutoFit/>
          </a:bodyPr>
          <a:lstStyle/>
          <a:p>
            <a:pPr algn="l">
              <a:lnSpc>
                <a:spcPts val="3420"/>
              </a:lnSpc>
              <a:spcBef>
                <a:spcPct val="0"/>
              </a:spcBef>
            </a:pPr>
            <a:r>
              <a:rPr lang="en-US" sz="2445">
                <a:solidFill>
                  <a:srgbClr val="3B3B3B"/>
                </a:solidFill>
                <a:latin typeface="Poppins" panose="00000500000000000000"/>
                <a:ea typeface="Poppins" panose="00000500000000000000"/>
                <a:cs typeface="Poppins" panose="00000500000000000000"/>
                <a:sym typeface="Poppins" panose="00000500000000000000"/>
              </a:rPr>
              <a:t>earn from hotels </a:t>
            </a:r>
            <a:endParaRPr lang="en-US" sz="2445">
              <a:solidFill>
                <a:srgbClr val="3B3B3B"/>
              </a:solidFill>
              <a:latin typeface="Poppins" panose="00000500000000000000"/>
              <a:ea typeface="Poppins" panose="00000500000000000000"/>
              <a:cs typeface="Poppins" panose="00000500000000000000"/>
              <a:sym typeface="Poppins" panose="00000500000000000000"/>
            </a:endParaRPr>
          </a:p>
        </p:txBody>
      </p:sp>
      <p:sp>
        <p:nvSpPr>
          <p:cNvPr id="71" name="TextBox 71"/>
          <p:cNvSpPr txBox="1"/>
          <p:nvPr/>
        </p:nvSpPr>
        <p:spPr>
          <a:xfrm>
            <a:off x="11211911" y="7846931"/>
            <a:ext cx="741046" cy="398557"/>
          </a:xfrm>
          <a:prstGeom prst="rect">
            <a:avLst/>
          </a:prstGeom>
        </p:spPr>
        <p:txBody>
          <a:bodyPr lIns="0" tIns="0" rIns="0" bIns="0" rtlCol="0" anchor="t">
            <a:spAutoFit/>
          </a:bodyPr>
          <a:lstStyle/>
          <a:p>
            <a:pPr algn="ctr">
              <a:lnSpc>
                <a:spcPts val="3055"/>
              </a:lnSpc>
              <a:spcBef>
                <a:spcPct val="0"/>
              </a:spcBef>
            </a:pPr>
            <a:r>
              <a:rPr lang="en-US" sz="2180">
                <a:solidFill>
                  <a:srgbClr val="EC650B"/>
                </a:solidFill>
                <a:latin typeface="Poppins Bold" panose="00000800000000000000"/>
                <a:ea typeface="Poppins Bold" panose="00000800000000000000"/>
                <a:cs typeface="Poppins Bold" panose="00000800000000000000"/>
                <a:sym typeface="Poppins Bold" panose="00000800000000000000"/>
              </a:rPr>
              <a:t>44%</a:t>
            </a:r>
            <a:endParaRPr lang="en-US" sz="218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sp>
        <p:nvSpPr>
          <p:cNvPr id="72" name="TextBox 72"/>
          <p:cNvSpPr txBox="1"/>
          <p:nvPr/>
        </p:nvSpPr>
        <p:spPr>
          <a:xfrm>
            <a:off x="5346047" y="1757104"/>
            <a:ext cx="7595905" cy="817749"/>
          </a:xfrm>
          <a:prstGeom prst="rect">
            <a:avLst/>
          </a:prstGeom>
        </p:spPr>
        <p:txBody>
          <a:bodyPr lIns="0" tIns="0" rIns="0" bIns="0" rtlCol="0" anchor="t">
            <a:spAutoFit/>
          </a:bodyPr>
          <a:lstStyle/>
          <a:p>
            <a:pPr algn="ctr">
              <a:lnSpc>
                <a:spcPts val="6385"/>
              </a:lnSpc>
              <a:spcBef>
                <a:spcPct val="0"/>
              </a:spcBef>
            </a:pPr>
            <a:r>
              <a:rPr lang="en-US" sz="4560">
                <a:solidFill>
                  <a:srgbClr val="1F2020"/>
                </a:solidFill>
                <a:latin typeface="Poppins Bold" panose="00000800000000000000"/>
                <a:ea typeface="Poppins Bold" panose="00000800000000000000"/>
                <a:cs typeface="Poppins Bold" panose="00000800000000000000"/>
                <a:sym typeface="Poppins Bold" panose="00000800000000000000"/>
              </a:rPr>
              <a:t>Features Of </a:t>
            </a:r>
            <a:r>
              <a:rPr lang="en-US" sz="4560">
                <a:solidFill>
                  <a:srgbClr val="EC6309"/>
                </a:solidFill>
                <a:latin typeface="Poppins Bold" panose="00000800000000000000"/>
                <a:ea typeface="Poppins Bold" panose="00000800000000000000"/>
                <a:cs typeface="Poppins Bold" panose="00000800000000000000"/>
                <a:sym typeface="Poppins Bold" panose="00000800000000000000"/>
              </a:rPr>
              <a:t>Flex Trips</a:t>
            </a:r>
            <a:endParaRPr lang="en-US" sz="4560">
              <a:solidFill>
                <a:srgbClr val="EC6309"/>
              </a:solidFill>
              <a:latin typeface="Poppins Bold" panose="00000800000000000000"/>
              <a:ea typeface="Poppins Bold" panose="00000800000000000000"/>
              <a:cs typeface="Poppins Bold" panose="00000800000000000000"/>
              <a:sym typeface="Poppins Bold" panose="00000800000000000000"/>
            </a:endParaRPr>
          </a:p>
        </p:txBody>
      </p:sp>
      <p:sp>
        <p:nvSpPr>
          <p:cNvPr id="73" name="AutoShape 73"/>
          <p:cNvSpPr/>
          <p:nvPr/>
        </p:nvSpPr>
        <p:spPr>
          <a:xfrm>
            <a:off x="7766528" y="3987380"/>
            <a:ext cx="2754945" cy="0"/>
          </a:xfrm>
          <a:prstGeom prst="line">
            <a:avLst/>
          </a:prstGeom>
          <a:ln w="28575" cap="flat">
            <a:solidFill>
              <a:srgbClr val="F8F8F8"/>
            </a:solidFill>
            <a:prstDash val="solid"/>
            <a:headEnd type="none" w="sm" len="sm"/>
            <a:tailEnd type="none" w="sm" len="sm"/>
          </a:ln>
        </p:spPr>
      </p:sp>
      <p:sp>
        <p:nvSpPr>
          <p:cNvPr id="74" name="AutoShape 74"/>
          <p:cNvSpPr/>
          <p:nvPr/>
        </p:nvSpPr>
        <p:spPr>
          <a:xfrm>
            <a:off x="7766528" y="6041054"/>
            <a:ext cx="2754945" cy="0"/>
          </a:xfrm>
          <a:prstGeom prst="line">
            <a:avLst/>
          </a:prstGeom>
          <a:ln w="28575" cap="flat">
            <a:solidFill>
              <a:srgbClr val="F8F8F8"/>
            </a:solidFill>
            <a:prstDash val="solid"/>
            <a:headEnd type="none" w="sm" len="sm"/>
            <a:tailEnd type="none" w="sm" len="sm"/>
          </a:ln>
        </p:spPr>
      </p:sp>
      <p:sp>
        <p:nvSpPr>
          <p:cNvPr id="75" name="AutoShape 75"/>
          <p:cNvSpPr/>
          <p:nvPr/>
        </p:nvSpPr>
        <p:spPr>
          <a:xfrm>
            <a:off x="7766528" y="8094728"/>
            <a:ext cx="2754945" cy="0"/>
          </a:xfrm>
          <a:prstGeom prst="line">
            <a:avLst/>
          </a:prstGeom>
          <a:ln w="28575" cap="flat">
            <a:solidFill>
              <a:srgbClr val="F8F8F8"/>
            </a:solidFill>
            <a:prstDash val="solid"/>
            <a:headEnd type="none" w="sm" len="sm"/>
            <a:tailEnd type="none" w="sm" len="sm"/>
          </a:ln>
        </p:spPr>
      </p:sp>
      <p:grpSp>
        <p:nvGrpSpPr>
          <p:cNvPr id="76" name="Group 76"/>
          <p:cNvGrpSpPr/>
          <p:nvPr/>
        </p:nvGrpSpPr>
        <p:grpSpPr>
          <a:xfrm rot="0">
            <a:off x="7657357" y="3878209"/>
            <a:ext cx="218342" cy="218342"/>
            <a:chOff x="0" y="0"/>
            <a:chExt cx="812800" cy="812800"/>
          </a:xfrm>
        </p:grpSpPr>
        <p:sp>
          <p:nvSpPr>
            <p:cNvPr id="77" name="Freeform 7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50B"/>
            </a:solidFill>
          </p:spPr>
        </p:sp>
        <p:sp>
          <p:nvSpPr>
            <p:cNvPr id="78" name="TextBox 78"/>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79" name="Group 79"/>
          <p:cNvGrpSpPr/>
          <p:nvPr/>
        </p:nvGrpSpPr>
        <p:grpSpPr>
          <a:xfrm rot="0">
            <a:off x="10412301" y="3878209"/>
            <a:ext cx="218342" cy="218342"/>
            <a:chOff x="0" y="0"/>
            <a:chExt cx="812800" cy="812800"/>
          </a:xfrm>
        </p:grpSpPr>
        <p:sp>
          <p:nvSpPr>
            <p:cNvPr id="80" name="Freeform 8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50B"/>
            </a:solidFill>
          </p:spPr>
        </p:sp>
        <p:sp>
          <p:nvSpPr>
            <p:cNvPr id="81" name="TextBox 81"/>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82" name="Group 82"/>
          <p:cNvGrpSpPr/>
          <p:nvPr/>
        </p:nvGrpSpPr>
        <p:grpSpPr>
          <a:xfrm rot="0">
            <a:off x="7657357" y="5931883"/>
            <a:ext cx="218342" cy="218342"/>
            <a:chOff x="0" y="0"/>
            <a:chExt cx="812800" cy="812800"/>
          </a:xfrm>
        </p:grpSpPr>
        <p:sp>
          <p:nvSpPr>
            <p:cNvPr id="83" name="Freeform 8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50B"/>
            </a:solidFill>
          </p:spPr>
        </p:sp>
        <p:sp>
          <p:nvSpPr>
            <p:cNvPr id="84" name="TextBox 84"/>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85" name="Group 85"/>
          <p:cNvGrpSpPr/>
          <p:nvPr/>
        </p:nvGrpSpPr>
        <p:grpSpPr>
          <a:xfrm rot="0">
            <a:off x="10412301" y="5931883"/>
            <a:ext cx="218342" cy="218342"/>
            <a:chOff x="0" y="0"/>
            <a:chExt cx="812800" cy="812800"/>
          </a:xfrm>
        </p:grpSpPr>
        <p:sp>
          <p:nvSpPr>
            <p:cNvPr id="86" name="Freeform 8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50B"/>
            </a:solidFill>
          </p:spPr>
        </p:sp>
        <p:sp>
          <p:nvSpPr>
            <p:cNvPr id="87" name="TextBox 87"/>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88" name="Group 88"/>
          <p:cNvGrpSpPr/>
          <p:nvPr/>
        </p:nvGrpSpPr>
        <p:grpSpPr>
          <a:xfrm rot="0">
            <a:off x="7657357" y="7985557"/>
            <a:ext cx="218342" cy="218342"/>
            <a:chOff x="0" y="0"/>
            <a:chExt cx="812800" cy="812800"/>
          </a:xfrm>
        </p:grpSpPr>
        <p:sp>
          <p:nvSpPr>
            <p:cNvPr id="89" name="Freeform 8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50B"/>
            </a:solidFill>
          </p:spPr>
        </p:sp>
        <p:sp>
          <p:nvSpPr>
            <p:cNvPr id="90" name="TextBox 90"/>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91" name="Group 91"/>
          <p:cNvGrpSpPr/>
          <p:nvPr/>
        </p:nvGrpSpPr>
        <p:grpSpPr>
          <a:xfrm rot="0">
            <a:off x="10412301" y="7985557"/>
            <a:ext cx="218342" cy="218342"/>
            <a:chOff x="0" y="0"/>
            <a:chExt cx="812800" cy="812800"/>
          </a:xfrm>
        </p:grpSpPr>
        <p:sp>
          <p:nvSpPr>
            <p:cNvPr id="92" name="Freeform 9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50B"/>
            </a:solidFill>
          </p:spPr>
        </p:sp>
        <p:sp>
          <p:nvSpPr>
            <p:cNvPr id="93" name="TextBox 93"/>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94" name="AutoShape 94"/>
          <p:cNvSpPr/>
          <p:nvPr/>
        </p:nvSpPr>
        <p:spPr>
          <a:xfrm>
            <a:off x="9144000" y="4001667"/>
            <a:ext cx="0" cy="6555277"/>
          </a:xfrm>
          <a:prstGeom prst="line">
            <a:avLst/>
          </a:prstGeom>
          <a:ln w="28575" cap="flat">
            <a:solidFill>
              <a:srgbClr val="F8F8F8"/>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EC650B"/>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000000"/>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15940842" y="508149"/>
            <a:ext cx="9784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Contact</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9" name="TextBox 9"/>
          <p:cNvSpPr txBox="1"/>
          <p:nvPr/>
        </p:nvSpPr>
        <p:spPr>
          <a:xfrm>
            <a:off x="14385046" y="508149"/>
            <a:ext cx="1060497"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About Us</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0" name="TextBox 10"/>
          <p:cNvSpPr txBox="1"/>
          <p:nvPr/>
        </p:nvSpPr>
        <p:spPr>
          <a:xfrm>
            <a:off x="13154289" y="508149"/>
            <a:ext cx="735456"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Service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1" name="TextBox 11"/>
          <p:cNvSpPr txBox="1"/>
          <p:nvPr/>
        </p:nvSpPr>
        <p:spPr>
          <a:xfrm>
            <a:off x="11898530" y="508149"/>
            <a:ext cx="8097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Home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grpSp>
        <p:nvGrpSpPr>
          <p:cNvPr id="12" name="Group 12"/>
          <p:cNvGrpSpPr/>
          <p:nvPr/>
        </p:nvGrpSpPr>
        <p:grpSpPr>
          <a:xfrm rot="0">
            <a:off x="12003983" y="2453514"/>
            <a:ext cx="4203560" cy="1272624"/>
            <a:chOff x="0" y="0"/>
            <a:chExt cx="860407" cy="260488"/>
          </a:xfrm>
        </p:grpSpPr>
        <p:sp>
          <p:nvSpPr>
            <p:cNvPr id="13" name="Freeform 13"/>
            <p:cNvSpPr/>
            <p:nvPr/>
          </p:nvSpPr>
          <p:spPr>
            <a:xfrm>
              <a:off x="0" y="0"/>
              <a:ext cx="860407" cy="260488"/>
            </a:xfrm>
            <a:custGeom>
              <a:avLst/>
              <a:gdLst/>
              <a:ahLst/>
              <a:cxnLst/>
              <a:rect l="l" t="t" r="r" b="b"/>
              <a:pathLst>
                <a:path w="860407" h="260488">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id="14" name="TextBox 14"/>
            <p:cNvSpPr txBox="1"/>
            <p:nvPr/>
          </p:nvSpPr>
          <p:spPr>
            <a:xfrm>
              <a:off x="0" y="-38100"/>
              <a:ext cx="860407" cy="298588"/>
            </a:xfrm>
            <a:prstGeom prst="rect">
              <a:avLst/>
            </a:prstGeom>
          </p:spPr>
          <p:txBody>
            <a:bodyPr lIns="47086" tIns="47086" rIns="47086" bIns="47086" rtlCol="0" anchor="ctr"/>
            <a:lstStyle/>
            <a:p>
              <a:pPr algn="ctr">
                <a:lnSpc>
                  <a:spcPts val="2660"/>
                </a:lnSpc>
              </a:pPr>
            </a:p>
          </p:txBody>
        </p:sp>
      </p:grpSp>
      <p:sp>
        <p:nvSpPr>
          <p:cNvPr id="15" name="Freeform 15"/>
          <p:cNvSpPr/>
          <p:nvPr/>
        </p:nvSpPr>
        <p:spPr>
          <a:xfrm>
            <a:off x="12177025" y="2609878"/>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1"/>
            <a:stretch>
              <a:fillRect/>
            </a:stretch>
          </a:blipFill>
        </p:spPr>
      </p:sp>
      <p:grpSp>
        <p:nvGrpSpPr>
          <p:cNvPr id="16" name="Group 16"/>
          <p:cNvGrpSpPr/>
          <p:nvPr/>
        </p:nvGrpSpPr>
        <p:grpSpPr>
          <a:xfrm rot="0">
            <a:off x="12153087" y="2568841"/>
            <a:ext cx="1011607" cy="10116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8" name="TextBox 18"/>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19" name="TextBox 19"/>
          <p:cNvSpPr txBox="1"/>
          <p:nvPr/>
        </p:nvSpPr>
        <p:spPr>
          <a:xfrm>
            <a:off x="13600856" y="2863015"/>
            <a:ext cx="2606686" cy="443066"/>
          </a:xfrm>
          <a:prstGeom prst="rect">
            <a:avLst/>
          </a:prstGeom>
        </p:spPr>
        <p:txBody>
          <a:bodyPr lIns="0" tIns="0" rIns="0" bIns="0" rtlCol="0" anchor="t">
            <a:spAutoFit/>
          </a:bodyPr>
          <a:lstStyle/>
          <a:p>
            <a:pPr algn="l">
              <a:lnSpc>
                <a:spcPts val="3420"/>
              </a:lnSpc>
              <a:spcBef>
                <a:spcPct val="0"/>
              </a:spcBef>
            </a:pPr>
            <a:r>
              <a:rPr lang="en-US" sz="2445">
                <a:solidFill>
                  <a:srgbClr val="3B3B3B"/>
                </a:solidFill>
                <a:latin typeface="Poppins" panose="00000500000000000000"/>
                <a:ea typeface="Poppins" panose="00000500000000000000"/>
                <a:cs typeface="Poppins" panose="00000500000000000000"/>
                <a:sym typeface="Poppins" panose="00000500000000000000"/>
              </a:rPr>
              <a:t>Hotels </a:t>
            </a:r>
            <a:endParaRPr lang="en-US" sz="2445">
              <a:solidFill>
                <a:srgbClr val="3B3B3B"/>
              </a:solidFill>
              <a:latin typeface="Poppins" panose="00000500000000000000"/>
              <a:ea typeface="Poppins" panose="00000500000000000000"/>
              <a:cs typeface="Poppins" panose="00000500000000000000"/>
              <a:sym typeface="Poppins" panose="00000500000000000000"/>
            </a:endParaRPr>
          </a:p>
        </p:txBody>
      </p:sp>
      <p:sp>
        <p:nvSpPr>
          <p:cNvPr id="20" name="TextBox 20"/>
          <p:cNvSpPr txBox="1"/>
          <p:nvPr/>
        </p:nvSpPr>
        <p:spPr>
          <a:xfrm>
            <a:off x="12288367" y="2842029"/>
            <a:ext cx="741046" cy="398557"/>
          </a:xfrm>
          <a:prstGeom prst="rect">
            <a:avLst/>
          </a:prstGeom>
        </p:spPr>
        <p:txBody>
          <a:bodyPr lIns="0" tIns="0" rIns="0" bIns="0" rtlCol="0" anchor="t">
            <a:spAutoFit/>
          </a:bodyPr>
          <a:lstStyle/>
          <a:p>
            <a:pPr algn="ctr">
              <a:lnSpc>
                <a:spcPts val="3055"/>
              </a:lnSpc>
              <a:spcBef>
                <a:spcPct val="0"/>
              </a:spcBef>
            </a:pPr>
            <a:r>
              <a:rPr lang="en-US" sz="2180">
                <a:solidFill>
                  <a:srgbClr val="EC650B"/>
                </a:solidFill>
                <a:latin typeface="Poppins Bold" panose="00000800000000000000"/>
                <a:ea typeface="Poppins Bold" panose="00000800000000000000"/>
                <a:cs typeface="Poppins Bold" panose="00000800000000000000"/>
                <a:sym typeface="Poppins Bold" panose="00000800000000000000"/>
              </a:rPr>
              <a:t>75%</a:t>
            </a:r>
            <a:endParaRPr lang="en-US" sz="218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grpSp>
        <p:nvGrpSpPr>
          <p:cNvPr id="21" name="Group 21"/>
          <p:cNvGrpSpPr/>
          <p:nvPr/>
        </p:nvGrpSpPr>
        <p:grpSpPr>
          <a:xfrm rot="0">
            <a:off x="12003983" y="4507188"/>
            <a:ext cx="4203560" cy="1272624"/>
            <a:chOff x="0" y="0"/>
            <a:chExt cx="860407" cy="260488"/>
          </a:xfrm>
        </p:grpSpPr>
        <p:sp>
          <p:nvSpPr>
            <p:cNvPr id="22" name="Freeform 22"/>
            <p:cNvSpPr/>
            <p:nvPr/>
          </p:nvSpPr>
          <p:spPr>
            <a:xfrm>
              <a:off x="0" y="0"/>
              <a:ext cx="860407" cy="260488"/>
            </a:xfrm>
            <a:custGeom>
              <a:avLst/>
              <a:gdLst/>
              <a:ahLst/>
              <a:cxnLst/>
              <a:rect l="l" t="t" r="r" b="b"/>
              <a:pathLst>
                <a:path w="860407" h="260488">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id="23" name="TextBox 23"/>
            <p:cNvSpPr txBox="1"/>
            <p:nvPr/>
          </p:nvSpPr>
          <p:spPr>
            <a:xfrm>
              <a:off x="0" y="-38100"/>
              <a:ext cx="860407" cy="298588"/>
            </a:xfrm>
            <a:prstGeom prst="rect">
              <a:avLst/>
            </a:prstGeom>
          </p:spPr>
          <p:txBody>
            <a:bodyPr lIns="47086" tIns="47086" rIns="47086" bIns="47086" rtlCol="0" anchor="ctr"/>
            <a:lstStyle/>
            <a:p>
              <a:pPr algn="ctr">
                <a:lnSpc>
                  <a:spcPts val="2660"/>
                </a:lnSpc>
              </a:pPr>
            </a:p>
          </p:txBody>
        </p:sp>
      </p:grpSp>
      <p:sp>
        <p:nvSpPr>
          <p:cNvPr id="24" name="Freeform 24"/>
          <p:cNvSpPr/>
          <p:nvPr/>
        </p:nvSpPr>
        <p:spPr>
          <a:xfrm>
            <a:off x="12177025" y="4663552"/>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1"/>
            <a:stretch>
              <a:fillRect/>
            </a:stretch>
          </a:blipFill>
        </p:spPr>
      </p:sp>
      <p:grpSp>
        <p:nvGrpSpPr>
          <p:cNvPr id="25" name="Group 25"/>
          <p:cNvGrpSpPr/>
          <p:nvPr/>
        </p:nvGrpSpPr>
        <p:grpSpPr>
          <a:xfrm rot="0">
            <a:off x="12153087" y="4622515"/>
            <a:ext cx="1011607" cy="10116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7" name="TextBox 27"/>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28" name="TextBox 28"/>
          <p:cNvSpPr txBox="1"/>
          <p:nvPr/>
        </p:nvSpPr>
        <p:spPr>
          <a:xfrm>
            <a:off x="13600856" y="4916689"/>
            <a:ext cx="2606686" cy="443066"/>
          </a:xfrm>
          <a:prstGeom prst="rect">
            <a:avLst/>
          </a:prstGeom>
        </p:spPr>
        <p:txBody>
          <a:bodyPr lIns="0" tIns="0" rIns="0" bIns="0" rtlCol="0" anchor="t">
            <a:spAutoFit/>
          </a:bodyPr>
          <a:lstStyle/>
          <a:p>
            <a:pPr algn="l">
              <a:lnSpc>
                <a:spcPts val="3420"/>
              </a:lnSpc>
              <a:spcBef>
                <a:spcPct val="0"/>
              </a:spcBef>
            </a:pPr>
            <a:r>
              <a:rPr lang="en-US" sz="2445">
                <a:solidFill>
                  <a:srgbClr val="3B3B3B"/>
                </a:solidFill>
                <a:latin typeface="Poppins" panose="00000500000000000000"/>
                <a:ea typeface="Poppins" panose="00000500000000000000"/>
                <a:cs typeface="Poppins" panose="00000500000000000000"/>
                <a:sym typeface="Poppins" panose="00000500000000000000"/>
              </a:rPr>
              <a:t>Customer </a:t>
            </a:r>
            <a:endParaRPr lang="en-US" sz="2445">
              <a:solidFill>
                <a:srgbClr val="3B3B3B"/>
              </a:solidFill>
              <a:latin typeface="Poppins" panose="00000500000000000000"/>
              <a:ea typeface="Poppins" panose="00000500000000000000"/>
              <a:cs typeface="Poppins" panose="00000500000000000000"/>
              <a:sym typeface="Poppins" panose="00000500000000000000"/>
            </a:endParaRPr>
          </a:p>
        </p:txBody>
      </p:sp>
      <p:sp>
        <p:nvSpPr>
          <p:cNvPr id="29" name="TextBox 29"/>
          <p:cNvSpPr txBox="1"/>
          <p:nvPr/>
        </p:nvSpPr>
        <p:spPr>
          <a:xfrm>
            <a:off x="12288367" y="4895703"/>
            <a:ext cx="741046" cy="398557"/>
          </a:xfrm>
          <a:prstGeom prst="rect">
            <a:avLst/>
          </a:prstGeom>
        </p:spPr>
        <p:txBody>
          <a:bodyPr lIns="0" tIns="0" rIns="0" bIns="0" rtlCol="0" anchor="t">
            <a:spAutoFit/>
          </a:bodyPr>
          <a:lstStyle/>
          <a:p>
            <a:pPr algn="ctr">
              <a:lnSpc>
                <a:spcPts val="3055"/>
              </a:lnSpc>
              <a:spcBef>
                <a:spcPct val="0"/>
              </a:spcBef>
            </a:pPr>
            <a:r>
              <a:rPr lang="en-US" sz="2180">
                <a:solidFill>
                  <a:srgbClr val="EC6408"/>
                </a:solidFill>
                <a:latin typeface="Poppins Bold" panose="00000800000000000000"/>
                <a:ea typeface="Poppins Bold" panose="00000800000000000000"/>
                <a:cs typeface="Poppins Bold" panose="00000800000000000000"/>
                <a:sym typeface="Poppins Bold" panose="00000800000000000000"/>
              </a:rPr>
              <a:t>89%</a:t>
            </a:r>
            <a:endParaRPr lang="en-US" sz="218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grpSp>
        <p:nvGrpSpPr>
          <p:cNvPr id="30" name="Group 30"/>
          <p:cNvGrpSpPr/>
          <p:nvPr/>
        </p:nvGrpSpPr>
        <p:grpSpPr>
          <a:xfrm rot="0">
            <a:off x="12003983" y="6560862"/>
            <a:ext cx="4203560" cy="1272624"/>
            <a:chOff x="0" y="0"/>
            <a:chExt cx="860407" cy="260488"/>
          </a:xfrm>
        </p:grpSpPr>
        <p:sp>
          <p:nvSpPr>
            <p:cNvPr id="31" name="Freeform 31"/>
            <p:cNvSpPr/>
            <p:nvPr/>
          </p:nvSpPr>
          <p:spPr>
            <a:xfrm>
              <a:off x="0" y="0"/>
              <a:ext cx="860407" cy="260488"/>
            </a:xfrm>
            <a:custGeom>
              <a:avLst/>
              <a:gdLst/>
              <a:ahLst/>
              <a:cxnLst/>
              <a:rect l="l" t="t" r="r" b="b"/>
              <a:pathLst>
                <a:path w="860407" h="260488">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id="32" name="TextBox 32"/>
            <p:cNvSpPr txBox="1"/>
            <p:nvPr/>
          </p:nvSpPr>
          <p:spPr>
            <a:xfrm>
              <a:off x="0" y="-38100"/>
              <a:ext cx="860407" cy="298588"/>
            </a:xfrm>
            <a:prstGeom prst="rect">
              <a:avLst/>
            </a:prstGeom>
          </p:spPr>
          <p:txBody>
            <a:bodyPr lIns="47086" tIns="47086" rIns="47086" bIns="47086" rtlCol="0" anchor="ctr"/>
            <a:lstStyle/>
            <a:p>
              <a:pPr algn="ctr">
                <a:lnSpc>
                  <a:spcPts val="2660"/>
                </a:lnSpc>
              </a:pPr>
            </a:p>
          </p:txBody>
        </p:sp>
      </p:grpSp>
      <p:sp>
        <p:nvSpPr>
          <p:cNvPr id="33" name="Freeform 33"/>
          <p:cNvSpPr/>
          <p:nvPr/>
        </p:nvSpPr>
        <p:spPr>
          <a:xfrm>
            <a:off x="12177025" y="6717226"/>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1"/>
            <a:stretch>
              <a:fillRect/>
            </a:stretch>
          </a:blipFill>
        </p:spPr>
      </p:sp>
      <p:grpSp>
        <p:nvGrpSpPr>
          <p:cNvPr id="34" name="Group 34"/>
          <p:cNvGrpSpPr/>
          <p:nvPr/>
        </p:nvGrpSpPr>
        <p:grpSpPr>
          <a:xfrm rot="0">
            <a:off x="12153087" y="6676190"/>
            <a:ext cx="1011607" cy="1011607"/>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6" name="TextBox 36"/>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37" name="TextBox 37"/>
          <p:cNvSpPr txBox="1"/>
          <p:nvPr/>
        </p:nvSpPr>
        <p:spPr>
          <a:xfrm>
            <a:off x="13600856" y="6970363"/>
            <a:ext cx="2606686" cy="443066"/>
          </a:xfrm>
          <a:prstGeom prst="rect">
            <a:avLst/>
          </a:prstGeom>
        </p:spPr>
        <p:txBody>
          <a:bodyPr lIns="0" tIns="0" rIns="0" bIns="0" rtlCol="0" anchor="t">
            <a:spAutoFit/>
          </a:bodyPr>
          <a:lstStyle/>
          <a:p>
            <a:pPr algn="l">
              <a:lnSpc>
                <a:spcPts val="3420"/>
              </a:lnSpc>
              <a:spcBef>
                <a:spcPct val="0"/>
              </a:spcBef>
            </a:pPr>
            <a:r>
              <a:rPr lang="en-US" sz="2445">
                <a:solidFill>
                  <a:srgbClr val="3B3B3B"/>
                </a:solidFill>
                <a:latin typeface="Poppins" panose="00000500000000000000"/>
                <a:ea typeface="Poppins" panose="00000500000000000000"/>
                <a:cs typeface="Poppins" panose="00000500000000000000"/>
                <a:sym typeface="Poppins" panose="00000500000000000000"/>
              </a:rPr>
              <a:t>Tour agency </a:t>
            </a:r>
            <a:endParaRPr lang="en-US" sz="2445">
              <a:solidFill>
                <a:srgbClr val="3B3B3B"/>
              </a:solidFill>
              <a:latin typeface="Poppins" panose="00000500000000000000"/>
              <a:ea typeface="Poppins" panose="00000500000000000000"/>
              <a:cs typeface="Poppins" panose="00000500000000000000"/>
              <a:sym typeface="Poppins" panose="00000500000000000000"/>
            </a:endParaRPr>
          </a:p>
        </p:txBody>
      </p:sp>
      <p:sp>
        <p:nvSpPr>
          <p:cNvPr id="38" name="TextBox 38"/>
          <p:cNvSpPr txBox="1"/>
          <p:nvPr/>
        </p:nvSpPr>
        <p:spPr>
          <a:xfrm>
            <a:off x="12288367" y="6949377"/>
            <a:ext cx="741046" cy="398557"/>
          </a:xfrm>
          <a:prstGeom prst="rect">
            <a:avLst/>
          </a:prstGeom>
        </p:spPr>
        <p:txBody>
          <a:bodyPr lIns="0" tIns="0" rIns="0" bIns="0" rtlCol="0" anchor="t">
            <a:spAutoFit/>
          </a:bodyPr>
          <a:lstStyle/>
          <a:p>
            <a:pPr algn="ctr">
              <a:lnSpc>
                <a:spcPts val="3055"/>
              </a:lnSpc>
              <a:spcBef>
                <a:spcPct val="0"/>
              </a:spcBef>
            </a:pPr>
            <a:r>
              <a:rPr lang="en-US" sz="2180">
                <a:solidFill>
                  <a:srgbClr val="EC6408"/>
                </a:solidFill>
                <a:latin typeface="Poppins Bold" panose="00000800000000000000"/>
                <a:ea typeface="Poppins Bold" panose="00000800000000000000"/>
                <a:cs typeface="Poppins Bold" panose="00000800000000000000"/>
                <a:sym typeface="Poppins Bold" panose="00000800000000000000"/>
              </a:rPr>
              <a:t>44%</a:t>
            </a:r>
            <a:endParaRPr lang="en-US" sz="218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39" name="AutoShape 39"/>
          <p:cNvSpPr/>
          <p:nvPr/>
        </p:nvSpPr>
        <p:spPr>
          <a:xfrm>
            <a:off x="8842984" y="3089826"/>
            <a:ext cx="2754945" cy="0"/>
          </a:xfrm>
          <a:prstGeom prst="line">
            <a:avLst/>
          </a:prstGeom>
          <a:ln w="28575" cap="flat">
            <a:solidFill>
              <a:srgbClr val="F8F8F8"/>
            </a:solidFill>
            <a:prstDash val="solid"/>
            <a:headEnd type="none" w="sm" len="sm"/>
            <a:tailEnd type="none" w="sm" len="sm"/>
          </a:ln>
        </p:spPr>
      </p:sp>
      <p:sp>
        <p:nvSpPr>
          <p:cNvPr id="40" name="AutoShape 40"/>
          <p:cNvSpPr/>
          <p:nvPr/>
        </p:nvSpPr>
        <p:spPr>
          <a:xfrm>
            <a:off x="8842984" y="5143500"/>
            <a:ext cx="2754945" cy="0"/>
          </a:xfrm>
          <a:prstGeom prst="line">
            <a:avLst/>
          </a:prstGeom>
          <a:ln w="28575" cap="flat">
            <a:solidFill>
              <a:srgbClr val="F8F8F8"/>
            </a:solidFill>
            <a:prstDash val="solid"/>
            <a:headEnd type="none" w="sm" len="sm"/>
            <a:tailEnd type="none" w="sm" len="sm"/>
          </a:ln>
        </p:spPr>
      </p:sp>
      <p:sp>
        <p:nvSpPr>
          <p:cNvPr id="41" name="AutoShape 41"/>
          <p:cNvSpPr/>
          <p:nvPr/>
        </p:nvSpPr>
        <p:spPr>
          <a:xfrm>
            <a:off x="8842984" y="7197174"/>
            <a:ext cx="2754945" cy="0"/>
          </a:xfrm>
          <a:prstGeom prst="line">
            <a:avLst/>
          </a:prstGeom>
          <a:ln w="28575" cap="flat">
            <a:solidFill>
              <a:srgbClr val="F8F8F8"/>
            </a:solidFill>
            <a:prstDash val="solid"/>
            <a:headEnd type="none" w="sm" len="sm"/>
            <a:tailEnd type="none" w="sm" len="sm"/>
          </a:ln>
        </p:spPr>
      </p:sp>
      <p:grpSp>
        <p:nvGrpSpPr>
          <p:cNvPr id="42" name="Group 42"/>
          <p:cNvGrpSpPr/>
          <p:nvPr/>
        </p:nvGrpSpPr>
        <p:grpSpPr>
          <a:xfrm rot="0">
            <a:off x="11488758" y="2980655"/>
            <a:ext cx="218342" cy="218342"/>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50B"/>
            </a:solidFill>
          </p:spPr>
        </p:sp>
        <p:sp>
          <p:nvSpPr>
            <p:cNvPr id="44" name="TextBox 44"/>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45" name="Group 45"/>
          <p:cNvGrpSpPr/>
          <p:nvPr/>
        </p:nvGrpSpPr>
        <p:grpSpPr>
          <a:xfrm rot="0">
            <a:off x="11488758" y="5034329"/>
            <a:ext cx="218342" cy="218342"/>
            <a:chOff x="0" y="0"/>
            <a:chExt cx="812800" cy="812800"/>
          </a:xfrm>
        </p:grpSpPr>
        <p:sp>
          <p:nvSpPr>
            <p:cNvPr id="46" name="Freeform 4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50B"/>
            </a:solidFill>
          </p:spPr>
        </p:sp>
        <p:sp>
          <p:nvSpPr>
            <p:cNvPr id="47" name="TextBox 47"/>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48" name="Group 48"/>
          <p:cNvGrpSpPr/>
          <p:nvPr/>
        </p:nvGrpSpPr>
        <p:grpSpPr>
          <a:xfrm rot="0">
            <a:off x="11488758" y="7088003"/>
            <a:ext cx="218342" cy="218342"/>
            <a:chOff x="0" y="0"/>
            <a:chExt cx="812800" cy="812800"/>
          </a:xfrm>
        </p:grpSpPr>
        <p:sp>
          <p:nvSpPr>
            <p:cNvPr id="49" name="Freeform 4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50B"/>
            </a:solidFill>
          </p:spPr>
        </p:sp>
        <p:sp>
          <p:nvSpPr>
            <p:cNvPr id="50" name="TextBox 50"/>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51" name="Group 51"/>
          <p:cNvGrpSpPr/>
          <p:nvPr/>
        </p:nvGrpSpPr>
        <p:grpSpPr>
          <a:xfrm rot="0">
            <a:off x="-5028295" y="-2149242"/>
            <a:ext cx="14585483" cy="14585483"/>
            <a:chOff x="0" y="0"/>
            <a:chExt cx="812800" cy="812800"/>
          </a:xfrm>
        </p:grpSpPr>
        <p:sp>
          <p:nvSpPr>
            <p:cNvPr id="52" name="Freeform 5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53" name="TextBox 53"/>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54" name="Freeform 54"/>
          <p:cNvSpPr/>
          <p:nvPr/>
        </p:nvSpPr>
        <p:spPr>
          <a:xfrm>
            <a:off x="-3616796" y="-529054"/>
            <a:ext cx="12531371" cy="12515707"/>
          </a:xfrm>
          <a:custGeom>
            <a:avLst/>
            <a:gdLst/>
            <a:ahLst/>
            <a:cxnLst/>
            <a:rect l="l" t="t" r="r" b="b"/>
            <a:pathLst>
              <a:path w="12531371" h="12515707">
                <a:moveTo>
                  <a:pt x="0" y="0"/>
                </a:moveTo>
                <a:lnTo>
                  <a:pt x="12531370" y="0"/>
                </a:lnTo>
                <a:lnTo>
                  <a:pt x="12531370" y="12515706"/>
                </a:lnTo>
                <a:lnTo>
                  <a:pt x="0" y="12515706"/>
                </a:lnTo>
                <a:lnTo>
                  <a:pt x="0" y="0"/>
                </a:lnTo>
                <a:close/>
              </a:path>
            </a:pathLst>
          </a:custGeom>
          <a:blipFill>
            <a:blip r:embed="rId1"/>
            <a:stretch>
              <a:fillRect/>
            </a:stretch>
          </a:blipFill>
        </p:spPr>
      </p:sp>
      <p:grpSp>
        <p:nvGrpSpPr>
          <p:cNvPr id="55" name="Group 55"/>
          <p:cNvGrpSpPr/>
          <p:nvPr/>
        </p:nvGrpSpPr>
        <p:grpSpPr>
          <a:xfrm rot="0">
            <a:off x="-3908961" y="-1029908"/>
            <a:ext cx="12346817" cy="12346817"/>
            <a:chOff x="0" y="0"/>
            <a:chExt cx="812800" cy="812800"/>
          </a:xfrm>
        </p:grpSpPr>
        <p:sp>
          <p:nvSpPr>
            <p:cNvPr id="56" name="Freeform 5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57" name="TextBox 57"/>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58" name="TextBox 58"/>
          <p:cNvSpPr txBox="1"/>
          <p:nvPr/>
        </p:nvSpPr>
        <p:spPr>
          <a:xfrm>
            <a:off x="1028700" y="366666"/>
            <a:ext cx="1633768" cy="398780"/>
          </a:xfrm>
          <a:prstGeom prst="rect">
            <a:avLst/>
          </a:prstGeom>
        </p:spPr>
        <p:txBody>
          <a:bodyPr lIns="0" tIns="0" rIns="0" bIns="0" rtlCol="0" anchor="t">
            <a:spAutoFit/>
          </a:bodyPr>
          <a:lstStyle/>
          <a:p>
            <a:pPr algn="l">
              <a:lnSpc>
                <a:spcPts val="3220"/>
              </a:lnSpc>
              <a:spcBef>
                <a:spcPct val="0"/>
              </a:spcBef>
            </a:pPr>
            <a:r>
              <a:rPr lang="en-US" sz="2300">
                <a:solidFill>
                  <a:srgbClr val="EC6408"/>
                </a:solidFill>
                <a:latin typeface="Poppins Bold" panose="00000800000000000000"/>
                <a:ea typeface="Poppins Bold" panose="00000800000000000000"/>
                <a:cs typeface="Poppins Bold" panose="00000800000000000000"/>
                <a:sym typeface="Poppins Bold" panose="00000800000000000000"/>
              </a:rPr>
              <a:t>Flex Trips</a:t>
            </a:r>
            <a:endParaRPr lang="en-US" sz="230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59" name="Freeform 59"/>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0" name="Group 60"/>
          <p:cNvGrpSpPr/>
          <p:nvPr/>
        </p:nvGrpSpPr>
        <p:grpSpPr>
          <a:xfrm rot="0">
            <a:off x="17491799" y="8458418"/>
            <a:ext cx="951769" cy="799882"/>
            <a:chOff x="0" y="0"/>
            <a:chExt cx="967140" cy="812800"/>
          </a:xfrm>
        </p:grpSpPr>
        <p:sp>
          <p:nvSpPr>
            <p:cNvPr id="61" name="Freeform 61"/>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EC650B"/>
            </a:solidFill>
          </p:spPr>
        </p:sp>
        <p:sp>
          <p:nvSpPr>
            <p:cNvPr id="62" name="TextBox 62"/>
            <p:cNvSpPr txBox="1"/>
            <p:nvPr/>
          </p:nvSpPr>
          <p:spPr>
            <a:xfrm>
              <a:off x="0" y="-38100"/>
              <a:ext cx="967140" cy="850900"/>
            </a:xfrm>
            <a:prstGeom prst="rect">
              <a:avLst/>
            </a:prstGeom>
          </p:spPr>
          <p:txBody>
            <a:bodyPr lIns="50800" tIns="50800" rIns="50800" bIns="50800" rtlCol="0" anchor="ctr"/>
            <a:lstStyle/>
            <a:p>
              <a:pPr algn="ctr">
                <a:lnSpc>
                  <a:spcPts val="2660"/>
                </a:lnSpc>
              </a:pPr>
            </a:p>
          </p:txBody>
        </p:sp>
      </p:grpSp>
      <p:sp>
        <p:nvSpPr>
          <p:cNvPr id="63" name="TextBox 63"/>
          <p:cNvSpPr txBox="1"/>
          <p:nvPr/>
        </p:nvSpPr>
        <p:spPr>
          <a:xfrm>
            <a:off x="17674380" y="8710688"/>
            <a:ext cx="442747" cy="257943"/>
          </a:xfrm>
          <a:prstGeom prst="rect">
            <a:avLst/>
          </a:prstGeom>
        </p:spPr>
        <p:txBody>
          <a:bodyPr lIns="0" tIns="0" rIns="0" bIns="0" rtlCol="0" anchor="t">
            <a:spAutoFit/>
          </a:bodyPr>
          <a:lstStyle/>
          <a:p>
            <a:pPr algn="ctr">
              <a:lnSpc>
                <a:spcPts val="2055"/>
              </a:lnSpc>
              <a:spcBef>
                <a:spcPct val="0"/>
              </a:spcBef>
            </a:pPr>
            <a:r>
              <a:rPr lang="en-US" sz="1470">
                <a:solidFill>
                  <a:srgbClr val="FFFFFF"/>
                </a:solidFill>
                <a:latin typeface="Poppins Bold" panose="00000800000000000000"/>
                <a:ea typeface="Poppins Bold" panose="00000800000000000000"/>
                <a:cs typeface="Poppins Bold" panose="00000800000000000000"/>
                <a:sym typeface="Poppins Bold" panose="00000800000000000000"/>
              </a:rPr>
              <a:t>04</a:t>
            </a:r>
            <a:endParaRPr lang="en-US" sz="1470">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
        <p:nvSpPr>
          <p:cNvPr id="64" name="Freeform 64"/>
          <p:cNvSpPr/>
          <p:nvPr/>
        </p:nvSpPr>
        <p:spPr>
          <a:xfrm>
            <a:off x="3509892" y="3313366"/>
            <a:ext cx="1138768" cy="1138768"/>
          </a:xfrm>
          <a:custGeom>
            <a:avLst/>
            <a:gdLst/>
            <a:ahLst/>
            <a:cxnLst/>
            <a:rect l="l" t="t" r="r" b="b"/>
            <a:pathLst>
              <a:path w="1138768" h="1138768">
                <a:moveTo>
                  <a:pt x="0" y="0"/>
                </a:moveTo>
                <a:lnTo>
                  <a:pt x="1138768" y="0"/>
                </a:lnTo>
                <a:lnTo>
                  <a:pt x="1138768" y="1138768"/>
                </a:lnTo>
                <a:lnTo>
                  <a:pt x="0" y="11387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5" name="TextBox 65"/>
          <p:cNvSpPr txBox="1"/>
          <p:nvPr/>
        </p:nvSpPr>
        <p:spPr>
          <a:xfrm>
            <a:off x="2104788" y="4621483"/>
            <a:ext cx="3948976" cy="2418235"/>
          </a:xfrm>
          <a:prstGeom prst="rect">
            <a:avLst/>
          </a:prstGeom>
        </p:spPr>
        <p:txBody>
          <a:bodyPr lIns="0" tIns="0" rIns="0" bIns="0" rtlCol="0" anchor="t">
            <a:spAutoFit/>
          </a:bodyPr>
          <a:lstStyle/>
          <a:p>
            <a:pPr algn="ctr">
              <a:lnSpc>
                <a:spcPts val="6385"/>
              </a:lnSpc>
              <a:spcBef>
                <a:spcPct val="0"/>
              </a:spcBef>
            </a:pPr>
            <a:r>
              <a:rPr lang="en-US" sz="4560">
                <a:solidFill>
                  <a:srgbClr val="1F2020"/>
                </a:solidFill>
                <a:latin typeface="Poppins Bold" panose="00000800000000000000"/>
                <a:ea typeface="Poppins Bold" panose="00000800000000000000"/>
                <a:cs typeface="Poppins Bold" panose="00000800000000000000"/>
                <a:sym typeface="Poppins Bold" panose="00000800000000000000"/>
              </a:rPr>
              <a:t>Feedback before launhing</a:t>
            </a:r>
            <a:endParaRPr lang="en-US" sz="4560">
              <a:solidFill>
                <a:srgbClr val="1F2020"/>
              </a:solidFill>
              <a:latin typeface="Poppins Bold" panose="00000800000000000000"/>
              <a:ea typeface="Poppins Bold" panose="00000800000000000000"/>
              <a:cs typeface="Poppins Bold" panose="00000800000000000000"/>
              <a:sym typeface="Poppins Bold" panose="000008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9144000" y="-3982363"/>
            <a:ext cx="13240663" cy="1324066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5" name="Freeform 5"/>
          <p:cNvSpPr/>
          <p:nvPr/>
        </p:nvSpPr>
        <p:spPr>
          <a:xfrm>
            <a:off x="10425354" y="-2511561"/>
            <a:ext cx="11375945" cy="11361725"/>
          </a:xfrm>
          <a:custGeom>
            <a:avLst/>
            <a:gdLst/>
            <a:ahLst/>
            <a:cxnLst/>
            <a:rect l="l" t="t" r="r" b="b"/>
            <a:pathLst>
              <a:path w="11375945" h="11361725">
                <a:moveTo>
                  <a:pt x="0" y="0"/>
                </a:moveTo>
                <a:lnTo>
                  <a:pt x="11375946" y="0"/>
                </a:lnTo>
                <a:lnTo>
                  <a:pt x="11375946" y="11361725"/>
                </a:lnTo>
                <a:lnTo>
                  <a:pt x="0" y="11361725"/>
                </a:lnTo>
                <a:lnTo>
                  <a:pt x="0" y="0"/>
                </a:lnTo>
                <a:close/>
              </a:path>
            </a:pathLst>
          </a:custGeom>
          <a:blipFill>
            <a:blip r:embed="rId1"/>
            <a:stretch>
              <a:fillRect/>
            </a:stretch>
          </a:blipFill>
        </p:spPr>
      </p:sp>
      <p:grpSp>
        <p:nvGrpSpPr>
          <p:cNvPr id="6" name="Group 6"/>
          <p:cNvGrpSpPr/>
          <p:nvPr/>
        </p:nvGrpSpPr>
        <p:grpSpPr>
          <a:xfrm rot="0">
            <a:off x="10160128" y="-2966235"/>
            <a:ext cx="11208407" cy="1120840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9" name="Freeform 9"/>
          <p:cNvSpPr/>
          <p:nvPr/>
        </p:nvSpPr>
        <p:spPr>
          <a:xfrm>
            <a:off x="7797052" y="5013139"/>
            <a:ext cx="5572451" cy="3998234"/>
          </a:xfrm>
          <a:custGeom>
            <a:avLst/>
            <a:gdLst/>
            <a:ahLst/>
            <a:cxnLst/>
            <a:rect l="l" t="t" r="r" b="b"/>
            <a:pathLst>
              <a:path w="5572451" h="3998234">
                <a:moveTo>
                  <a:pt x="0" y="0"/>
                </a:moveTo>
                <a:lnTo>
                  <a:pt x="5572451" y="0"/>
                </a:lnTo>
                <a:lnTo>
                  <a:pt x="5572451" y="3998234"/>
                </a:lnTo>
                <a:lnTo>
                  <a:pt x="0" y="3998234"/>
                </a:lnTo>
                <a:lnTo>
                  <a:pt x="0" y="0"/>
                </a:lnTo>
                <a:close/>
              </a:path>
            </a:pathLst>
          </a:custGeom>
          <a:blipFill>
            <a:blip r:embed="rId2">
              <a:alphaModFix amt="50000"/>
            </a:blip>
            <a:stretch>
              <a:fillRect/>
            </a:stretch>
          </a:blipFill>
        </p:spPr>
      </p:sp>
      <p:grpSp>
        <p:nvGrpSpPr>
          <p:cNvPr id="10" name="Group 10"/>
          <p:cNvGrpSpPr/>
          <p:nvPr/>
        </p:nvGrpSpPr>
        <p:grpSpPr>
          <a:xfrm rot="0">
            <a:off x="17293116" y="565634"/>
            <a:ext cx="397367" cy="28996"/>
            <a:chOff x="0" y="0"/>
            <a:chExt cx="128243" cy="9358"/>
          </a:xfrm>
        </p:grpSpPr>
        <p:sp>
          <p:nvSpPr>
            <p:cNvPr id="11" name="Freeform 11"/>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EC6408"/>
            </a:solidFill>
          </p:spPr>
        </p:sp>
        <p:sp>
          <p:nvSpPr>
            <p:cNvPr id="12" name="TextBox 12"/>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grpSp>
        <p:nvGrpSpPr>
          <p:cNvPr id="13" name="Group 13"/>
          <p:cNvGrpSpPr/>
          <p:nvPr/>
        </p:nvGrpSpPr>
        <p:grpSpPr>
          <a:xfrm rot="0">
            <a:off x="17293116" y="657737"/>
            <a:ext cx="397367" cy="28996"/>
            <a:chOff x="0" y="0"/>
            <a:chExt cx="128243" cy="9358"/>
          </a:xfrm>
        </p:grpSpPr>
        <p:sp>
          <p:nvSpPr>
            <p:cNvPr id="14" name="Freeform 1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000000"/>
            </a:solidFill>
          </p:spPr>
        </p:sp>
        <p:sp>
          <p:nvSpPr>
            <p:cNvPr id="15" name="TextBox 15"/>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sp>
        <p:nvSpPr>
          <p:cNvPr id="16" name="Freeform 16"/>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7" name="Group 17"/>
          <p:cNvGrpSpPr/>
          <p:nvPr/>
        </p:nvGrpSpPr>
        <p:grpSpPr>
          <a:xfrm rot="0">
            <a:off x="17491799" y="8458418"/>
            <a:ext cx="951769" cy="799882"/>
            <a:chOff x="0" y="0"/>
            <a:chExt cx="967140" cy="812800"/>
          </a:xfrm>
        </p:grpSpPr>
        <p:sp>
          <p:nvSpPr>
            <p:cNvPr id="18" name="Freeform 18"/>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EC6408"/>
            </a:solidFill>
          </p:spPr>
        </p:sp>
        <p:sp>
          <p:nvSpPr>
            <p:cNvPr id="19" name="TextBox 19"/>
            <p:cNvSpPr txBox="1"/>
            <p:nvPr/>
          </p:nvSpPr>
          <p:spPr>
            <a:xfrm>
              <a:off x="0" y="-38100"/>
              <a:ext cx="967140" cy="850900"/>
            </a:xfrm>
            <a:prstGeom prst="rect">
              <a:avLst/>
            </a:prstGeom>
          </p:spPr>
          <p:txBody>
            <a:bodyPr lIns="50800" tIns="50800" rIns="50800" bIns="50800" rtlCol="0" anchor="ctr"/>
            <a:lstStyle/>
            <a:p>
              <a:pPr algn="ctr">
                <a:lnSpc>
                  <a:spcPts val="2660"/>
                </a:lnSpc>
              </a:pPr>
            </a:p>
          </p:txBody>
        </p:sp>
      </p:grpSp>
      <p:sp>
        <p:nvSpPr>
          <p:cNvPr id="20" name="TextBox 20"/>
          <p:cNvSpPr txBox="1"/>
          <p:nvPr/>
        </p:nvSpPr>
        <p:spPr>
          <a:xfrm>
            <a:off x="12708290" y="3967493"/>
            <a:ext cx="3948976" cy="1617992"/>
          </a:xfrm>
          <a:prstGeom prst="rect">
            <a:avLst/>
          </a:prstGeom>
        </p:spPr>
        <p:txBody>
          <a:bodyPr lIns="0" tIns="0" rIns="0" bIns="0" rtlCol="0" anchor="t">
            <a:spAutoFit/>
          </a:bodyPr>
          <a:lstStyle/>
          <a:p>
            <a:pPr algn="ctr">
              <a:lnSpc>
                <a:spcPts val="6385"/>
              </a:lnSpc>
              <a:spcBef>
                <a:spcPct val="0"/>
              </a:spcBef>
            </a:pPr>
            <a:r>
              <a:rPr lang="en-US" sz="4560">
                <a:solidFill>
                  <a:srgbClr val="EC6408"/>
                </a:solidFill>
                <a:latin typeface="Poppins Bold" panose="00000800000000000000"/>
                <a:ea typeface="Poppins Bold" panose="00000800000000000000"/>
                <a:cs typeface="Poppins Bold" panose="00000800000000000000"/>
                <a:sym typeface="Poppins Bold" panose="00000800000000000000"/>
              </a:rPr>
              <a:t>Flex trips Services</a:t>
            </a:r>
            <a:endParaRPr lang="en-US" sz="456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grpSp>
        <p:nvGrpSpPr>
          <p:cNvPr id="21" name="Group 21"/>
          <p:cNvGrpSpPr/>
          <p:nvPr/>
        </p:nvGrpSpPr>
        <p:grpSpPr>
          <a:xfrm rot="0">
            <a:off x="1828563" y="2023242"/>
            <a:ext cx="5139841" cy="2819922"/>
            <a:chOff x="0" y="0"/>
            <a:chExt cx="1052050" cy="577197"/>
          </a:xfrm>
        </p:grpSpPr>
        <p:sp>
          <p:nvSpPr>
            <p:cNvPr id="22" name="Freeform 22"/>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sp>
        <p:sp>
          <p:nvSpPr>
            <p:cNvPr id="23" name="TextBox 23"/>
            <p:cNvSpPr txBox="1"/>
            <p:nvPr/>
          </p:nvSpPr>
          <p:spPr>
            <a:xfrm>
              <a:off x="0" y="-38100"/>
              <a:ext cx="1052050" cy="615297"/>
            </a:xfrm>
            <a:prstGeom prst="rect">
              <a:avLst/>
            </a:prstGeom>
          </p:spPr>
          <p:txBody>
            <a:bodyPr lIns="47086" tIns="47086" rIns="47086" bIns="47086" rtlCol="0" anchor="ctr"/>
            <a:lstStyle/>
            <a:p>
              <a:pPr algn="ctr">
                <a:lnSpc>
                  <a:spcPts val="2660"/>
                </a:lnSpc>
              </a:pPr>
            </a:p>
          </p:txBody>
        </p:sp>
      </p:grpSp>
      <p:sp>
        <p:nvSpPr>
          <p:cNvPr id="24" name="Freeform 24"/>
          <p:cNvSpPr/>
          <p:nvPr/>
        </p:nvSpPr>
        <p:spPr>
          <a:xfrm>
            <a:off x="2427347" y="2556692"/>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1"/>
            <a:stretch>
              <a:fillRect/>
            </a:stretch>
          </a:blipFill>
        </p:spPr>
      </p:sp>
      <p:grpSp>
        <p:nvGrpSpPr>
          <p:cNvPr id="25" name="Group 25"/>
          <p:cNvGrpSpPr/>
          <p:nvPr/>
        </p:nvGrpSpPr>
        <p:grpSpPr>
          <a:xfrm rot="0">
            <a:off x="2403409" y="2515656"/>
            <a:ext cx="1011607" cy="10116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7" name="TextBox 27"/>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28" name="Group 28"/>
          <p:cNvGrpSpPr/>
          <p:nvPr/>
        </p:nvGrpSpPr>
        <p:grpSpPr>
          <a:xfrm rot="0">
            <a:off x="1828563" y="5443836"/>
            <a:ext cx="5139841" cy="2819922"/>
            <a:chOff x="0" y="0"/>
            <a:chExt cx="1052050" cy="577197"/>
          </a:xfrm>
        </p:grpSpPr>
        <p:sp>
          <p:nvSpPr>
            <p:cNvPr id="29" name="Freeform 29"/>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sp>
        <p:sp>
          <p:nvSpPr>
            <p:cNvPr id="30" name="TextBox 30"/>
            <p:cNvSpPr txBox="1"/>
            <p:nvPr/>
          </p:nvSpPr>
          <p:spPr>
            <a:xfrm>
              <a:off x="0" y="-38100"/>
              <a:ext cx="1052050" cy="615297"/>
            </a:xfrm>
            <a:prstGeom prst="rect">
              <a:avLst/>
            </a:prstGeom>
          </p:spPr>
          <p:txBody>
            <a:bodyPr lIns="47086" tIns="47086" rIns="47086" bIns="47086" rtlCol="0" anchor="ctr"/>
            <a:lstStyle/>
            <a:p>
              <a:pPr algn="ctr">
                <a:lnSpc>
                  <a:spcPts val="2660"/>
                </a:lnSpc>
              </a:pPr>
            </a:p>
          </p:txBody>
        </p:sp>
      </p:grpSp>
      <p:sp>
        <p:nvSpPr>
          <p:cNvPr id="31" name="Freeform 31"/>
          <p:cNvSpPr/>
          <p:nvPr/>
        </p:nvSpPr>
        <p:spPr>
          <a:xfrm>
            <a:off x="2427347" y="5977286"/>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1"/>
            <a:stretch>
              <a:fillRect/>
            </a:stretch>
          </a:blipFill>
        </p:spPr>
      </p:sp>
      <p:grpSp>
        <p:nvGrpSpPr>
          <p:cNvPr id="32" name="Group 32"/>
          <p:cNvGrpSpPr/>
          <p:nvPr/>
        </p:nvGrpSpPr>
        <p:grpSpPr>
          <a:xfrm rot="0">
            <a:off x="2403409" y="5936250"/>
            <a:ext cx="1011607" cy="10116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4" name="TextBox 34"/>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grpSp>
        <p:nvGrpSpPr>
          <p:cNvPr id="35" name="Group 35"/>
          <p:cNvGrpSpPr/>
          <p:nvPr/>
        </p:nvGrpSpPr>
        <p:grpSpPr>
          <a:xfrm rot="0">
            <a:off x="7590208" y="5443836"/>
            <a:ext cx="5139841" cy="2819922"/>
            <a:chOff x="0" y="0"/>
            <a:chExt cx="1052050" cy="577197"/>
          </a:xfrm>
        </p:grpSpPr>
        <p:sp>
          <p:nvSpPr>
            <p:cNvPr id="36" name="Freeform 36"/>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EC6408"/>
            </a:solidFill>
          </p:spPr>
        </p:sp>
        <p:sp>
          <p:nvSpPr>
            <p:cNvPr id="37" name="TextBox 37"/>
            <p:cNvSpPr txBox="1"/>
            <p:nvPr/>
          </p:nvSpPr>
          <p:spPr>
            <a:xfrm>
              <a:off x="0" y="-38100"/>
              <a:ext cx="1052050" cy="615297"/>
            </a:xfrm>
            <a:prstGeom prst="rect">
              <a:avLst/>
            </a:prstGeom>
          </p:spPr>
          <p:txBody>
            <a:bodyPr lIns="47086" tIns="47086" rIns="47086" bIns="47086" rtlCol="0" anchor="ctr"/>
            <a:lstStyle/>
            <a:p>
              <a:pPr algn="ctr">
                <a:lnSpc>
                  <a:spcPts val="2660"/>
                </a:lnSpc>
              </a:pPr>
            </a:p>
          </p:txBody>
        </p:sp>
      </p:grpSp>
      <p:sp>
        <p:nvSpPr>
          <p:cNvPr id="38" name="Freeform 38"/>
          <p:cNvSpPr/>
          <p:nvPr/>
        </p:nvSpPr>
        <p:spPr>
          <a:xfrm>
            <a:off x="8188991" y="5977286"/>
            <a:ext cx="1026728" cy="1025445"/>
          </a:xfrm>
          <a:custGeom>
            <a:avLst/>
            <a:gdLst/>
            <a:ahLst/>
            <a:cxnLst/>
            <a:rect l="l" t="t" r="r" b="b"/>
            <a:pathLst>
              <a:path w="1026728" h="1025445">
                <a:moveTo>
                  <a:pt x="0" y="0"/>
                </a:moveTo>
                <a:lnTo>
                  <a:pt x="1026729" y="0"/>
                </a:lnTo>
                <a:lnTo>
                  <a:pt x="1026729" y="1025445"/>
                </a:lnTo>
                <a:lnTo>
                  <a:pt x="0" y="1025445"/>
                </a:lnTo>
                <a:lnTo>
                  <a:pt x="0" y="0"/>
                </a:lnTo>
                <a:close/>
              </a:path>
            </a:pathLst>
          </a:custGeom>
          <a:blipFill>
            <a:blip r:embed="rId1"/>
            <a:stretch>
              <a:fillRect/>
            </a:stretch>
          </a:blipFill>
        </p:spPr>
      </p:sp>
      <p:grpSp>
        <p:nvGrpSpPr>
          <p:cNvPr id="39" name="Group 39"/>
          <p:cNvGrpSpPr/>
          <p:nvPr/>
        </p:nvGrpSpPr>
        <p:grpSpPr>
          <a:xfrm rot="0">
            <a:off x="8165054" y="5936250"/>
            <a:ext cx="1011607" cy="1011607"/>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41" name="TextBox 41"/>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42" name="Freeform 42"/>
          <p:cNvSpPr/>
          <p:nvPr/>
        </p:nvSpPr>
        <p:spPr>
          <a:xfrm>
            <a:off x="2721737" y="2875931"/>
            <a:ext cx="374951" cy="291056"/>
          </a:xfrm>
          <a:custGeom>
            <a:avLst/>
            <a:gdLst/>
            <a:ahLst/>
            <a:cxnLst/>
            <a:rect l="l" t="t" r="r" b="b"/>
            <a:pathLst>
              <a:path w="374951" h="291056">
                <a:moveTo>
                  <a:pt x="0" y="0"/>
                </a:moveTo>
                <a:lnTo>
                  <a:pt x="374951" y="0"/>
                </a:lnTo>
                <a:lnTo>
                  <a:pt x="374951" y="291056"/>
                </a:lnTo>
                <a:lnTo>
                  <a:pt x="0" y="2910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3" name="Freeform 43"/>
          <p:cNvSpPr/>
          <p:nvPr/>
        </p:nvSpPr>
        <p:spPr>
          <a:xfrm>
            <a:off x="8467690" y="6244058"/>
            <a:ext cx="406334" cy="395991"/>
          </a:xfrm>
          <a:custGeom>
            <a:avLst/>
            <a:gdLst/>
            <a:ahLst/>
            <a:cxnLst/>
            <a:rect l="l" t="t" r="r" b="b"/>
            <a:pathLst>
              <a:path w="406334" h="395991">
                <a:moveTo>
                  <a:pt x="0" y="0"/>
                </a:moveTo>
                <a:lnTo>
                  <a:pt x="406334" y="0"/>
                </a:lnTo>
                <a:lnTo>
                  <a:pt x="406334" y="395991"/>
                </a:lnTo>
                <a:lnTo>
                  <a:pt x="0" y="3959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44" name="Freeform 44"/>
          <p:cNvSpPr/>
          <p:nvPr/>
        </p:nvSpPr>
        <p:spPr>
          <a:xfrm>
            <a:off x="2731638" y="6262189"/>
            <a:ext cx="355150" cy="359728"/>
          </a:xfrm>
          <a:custGeom>
            <a:avLst/>
            <a:gdLst/>
            <a:ahLst/>
            <a:cxnLst/>
            <a:rect l="l" t="t" r="r" b="b"/>
            <a:pathLst>
              <a:path w="355150" h="359728">
                <a:moveTo>
                  <a:pt x="0" y="0"/>
                </a:moveTo>
                <a:lnTo>
                  <a:pt x="355149" y="0"/>
                </a:lnTo>
                <a:lnTo>
                  <a:pt x="355149" y="359728"/>
                </a:lnTo>
                <a:lnTo>
                  <a:pt x="0" y="35972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45" name="Freeform 45"/>
          <p:cNvSpPr/>
          <p:nvPr/>
        </p:nvSpPr>
        <p:spPr>
          <a:xfrm>
            <a:off x="13801947" y="2504924"/>
            <a:ext cx="1307274" cy="1324127"/>
          </a:xfrm>
          <a:custGeom>
            <a:avLst/>
            <a:gdLst/>
            <a:ahLst/>
            <a:cxnLst/>
            <a:rect l="l" t="t" r="r" b="b"/>
            <a:pathLst>
              <a:path w="1307274" h="1324127">
                <a:moveTo>
                  <a:pt x="0" y="0"/>
                </a:moveTo>
                <a:lnTo>
                  <a:pt x="1307275" y="0"/>
                </a:lnTo>
                <a:lnTo>
                  <a:pt x="1307275" y="1324127"/>
                </a:lnTo>
                <a:lnTo>
                  <a:pt x="0" y="132412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46" name="TextBox 46"/>
          <p:cNvSpPr txBox="1"/>
          <p:nvPr/>
        </p:nvSpPr>
        <p:spPr>
          <a:xfrm>
            <a:off x="15940842" y="508149"/>
            <a:ext cx="9784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Contact</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47" name="TextBox 47"/>
          <p:cNvSpPr txBox="1"/>
          <p:nvPr/>
        </p:nvSpPr>
        <p:spPr>
          <a:xfrm>
            <a:off x="14385046" y="508149"/>
            <a:ext cx="1060497"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About Us</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48" name="TextBox 48"/>
          <p:cNvSpPr txBox="1"/>
          <p:nvPr/>
        </p:nvSpPr>
        <p:spPr>
          <a:xfrm>
            <a:off x="13154289" y="508149"/>
            <a:ext cx="735456"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Service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49" name="TextBox 49"/>
          <p:cNvSpPr txBox="1"/>
          <p:nvPr/>
        </p:nvSpPr>
        <p:spPr>
          <a:xfrm>
            <a:off x="11898530" y="508149"/>
            <a:ext cx="8097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Home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50" name="TextBox 50"/>
          <p:cNvSpPr txBox="1"/>
          <p:nvPr/>
        </p:nvSpPr>
        <p:spPr>
          <a:xfrm>
            <a:off x="1011679" y="394923"/>
            <a:ext cx="1633768" cy="342265"/>
          </a:xfrm>
          <a:prstGeom prst="rect">
            <a:avLst/>
          </a:prstGeom>
        </p:spPr>
        <p:txBody>
          <a:bodyPr lIns="0" tIns="0" rIns="0" bIns="0" rtlCol="0" anchor="t">
            <a:spAutoFit/>
          </a:bodyPr>
          <a:lstStyle/>
          <a:p>
            <a:pPr algn="l">
              <a:lnSpc>
                <a:spcPts val="2660"/>
              </a:lnSpc>
              <a:spcBef>
                <a:spcPct val="0"/>
              </a:spcBef>
            </a:pPr>
            <a:r>
              <a:rPr lang="en-US" sz="1900">
                <a:solidFill>
                  <a:srgbClr val="EC6408"/>
                </a:solidFill>
                <a:latin typeface="Poppins Bold" panose="00000800000000000000"/>
                <a:ea typeface="Poppins Bold" panose="00000800000000000000"/>
                <a:cs typeface="Poppins Bold" panose="00000800000000000000"/>
                <a:sym typeface="Poppins Bold" panose="00000800000000000000"/>
              </a:rPr>
              <a:t>Flex Trips </a:t>
            </a:r>
            <a:endParaRPr lang="en-US" sz="190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51" name="TextBox 51"/>
          <p:cNvSpPr txBox="1"/>
          <p:nvPr/>
        </p:nvSpPr>
        <p:spPr>
          <a:xfrm>
            <a:off x="17674380" y="8710688"/>
            <a:ext cx="442747" cy="257943"/>
          </a:xfrm>
          <a:prstGeom prst="rect">
            <a:avLst/>
          </a:prstGeom>
        </p:spPr>
        <p:txBody>
          <a:bodyPr lIns="0" tIns="0" rIns="0" bIns="0" rtlCol="0" anchor="t">
            <a:spAutoFit/>
          </a:bodyPr>
          <a:lstStyle/>
          <a:p>
            <a:pPr algn="ctr">
              <a:lnSpc>
                <a:spcPts val="2055"/>
              </a:lnSpc>
              <a:spcBef>
                <a:spcPct val="0"/>
              </a:spcBef>
            </a:pPr>
            <a:r>
              <a:rPr lang="en-US" sz="1470">
                <a:solidFill>
                  <a:srgbClr val="FFFFFF"/>
                </a:solidFill>
                <a:latin typeface="Poppins Bold" panose="00000800000000000000"/>
                <a:ea typeface="Poppins Bold" panose="00000800000000000000"/>
                <a:cs typeface="Poppins Bold" panose="00000800000000000000"/>
                <a:sym typeface="Poppins Bold" panose="00000800000000000000"/>
              </a:rPr>
              <a:t>05</a:t>
            </a:r>
            <a:endParaRPr lang="en-US" sz="1470">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
        <p:nvSpPr>
          <p:cNvPr id="52" name="TextBox 52"/>
          <p:cNvSpPr txBox="1"/>
          <p:nvPr/>
        </p:nvSpPr>
        <p:spPr>
          <a:xfrm>
            <a:off x="3851275" y="2480310"/>
            <a:ext cx="3386455" cy="438150"/>
          </a:xfrm>
          <a:prstGeom prst="rect">
            <a:avLst/>
          </a:prstGeom>
        </p:spPr>
        <p:txBody>
          <a:bodyPr wrap="square" lIns="0" tIns="0" rIns="0" bIns="0" rtlCol="0" anchor="t">
            <a:spAutoFit/>
          </a:bodyPr>
          <a:lstStyle/>
          <a:p>
            <a:pPr algn="l">
              <a:lnSpc>
                <a:spcPts val="3420"/>
              </a:lnSpc>
              <a:spcBef>
                <a:spcPct val="0"/>
              </a:spcBef>
            </a:pPr>
            <a:r>
              <a:rPr lang="en-US" sz="2000">
                <a:solidFill>
                  <a:srgbClr val="EC6408"/>
                </a:solidFill>
                <a:latin typeface="Poppins Bold" panose="00000800000000000000"/>
                <a:ea typeface="Poppins Bold" panose="00000800000000000000"/>
                <a:cs typeface="Poppins Bold" panose="00000800000000000000"/>
                <a:sym typeface="Poppins Bold" panose="00000800000000000000"/>
              </a:rPr>
              <a:t>01 HOURLY BOOKING</a:t>
            </a:r>
            <a:endParaRPr lang="en-US" sz="200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53" name="TextBox 53"/>
          <p:cNvSpPr txBox="1"/>
          <p:nvPr/>
        </p:nvSpPr>
        <p:spPr>
          <a:xfrm>
            <a:off x="3851275" y="3140710"/>
            <a:ext cx="2789555" cy="1292225"/>
          </a:xfrm>
          <a:prstGeom prst="rect">
            <a:avLst/>
          </a:prstGeom>
        </p:spPr>
        <p:txBody>
          <a:bodyPr wrap="square"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IN HOURLY BOOKING CUSTOMER WILL PAY ACCORDING TO HOURLS STARTING FROM RS 65 PER PERSON FOR PER HOUR MINIMUM HOURLS WILL BE SETTED BY FLEX TRIP INTRODUCING SLIDER </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54" name="TextBox 54"/>
          <p:cNvSpPr txBox="1"/>
          <p:nvPr/>
        </p:nvSpPr>
        <p:spPr>
          <a:xfrm>
            <a:off x="3657600" y="5829300"/>
            <a:ext cx="3997325" cy="438150"/>
          </a:xfrm>
          <a:prstGeom prst="rect">
            <a:avLst/>
          </a:prstGeom>
        </p:spPr>
        <p:txBody>
          <a:bodyPr wrap="square" lIns="0" tIns="0" rIns="0" bIns="0" rtlCol="0" anchor="t">
            <a:spAutoFit/>
          </a:bodyPr>
          <a:lstStyle/>
          <a:p>
            <a:pPr algn="l">
              <a:lnSpc>
                <a:spcPts val="3420"/>
              </a:lnSpc>
              <a:spcBef>
                <a:spcPct val="0"/>
              </a:spcBef>
            </a:pPr>
            <a:r>
              <a:rPr lang="en-US" sz="2000">
                <a:solidFill>
                  <a:srgbClr val="EC6408"/>
                </a:solidFill>
                <a:latin typeface="Poppins Bold" panose="00000800000000000000"/>
                <a:ea typeface="Poppins Bold" panose="00000800000000000000"/>
                <a:cs typeface="Poppins Bold" panose="00000800000000000000"/>
                <a:sym typeface="Poppins Bold" panose="00000800000000000000"/>
              </a:rPr>
              <a:t>LOCATION  &amp; ALLOTMENT</a:t>
            </a:r>
            <a:endParaRPr lang="en-US" sz="200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55" name="TextBox 55"/>
          <p:cNvSpPr txBox="1"/>
          <p:nvPr/>
        </p:nvSpPr>
        <p:spPr>
          <a:xfrm>
            <a:off x="3851275" y="6508750"/>
            <a:ext cx="2889885" cy="1292225"/>
          </a:xfrm>
          <a:prstGeom prst="rect">
            <a:avLst/>
          </a:prstGeom>
        </p:spPr>
        <p:txBody>
          <a:bodyPr wrap="square"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IN LOCATION &amp; ALLOTMENT APP WILL FIND AUTOMATICALLY BEST HOTELS NEAR BY TO CUSTOMER  AND IF CUSTOMER WANT TO BOOK CUSTOMER JUST HAVE TO CLICK ON ALLOT ME  AND THE ROOM WILL BE BOOKED </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56" name="TextBox 56"/>
          <p:cNvSpPr txBox="1"/>
          <p:nvPr/>
        </p:nvSpPr>
        <p:spPr>
          <a:xfrm>
            <a:off x="9612630" y="5901055"/>
            <a:ext cx="3036570" cy="438150"/>
          </a:xfrm>
          <a:prstGeom prst="rect">
            <a:avLst/>
          </a:prstGeom>
        </p:spPr>
        <p:txBody>
          <a:bodyPr wrap="square" lIns="0" tIns="0" rIns="0" bIns="0" rtlCol="0" anchor="t">
            <a:spAutoFit/>
          </a:bodyPr>
          <a:lstStyle/>
          <a:p>
            <a:pPr algn="l">
              <a:lnSpc>
                <a:spcPts val="3420"/>
              </a:lnSpc>
              <a:spcBef>
                <a:spcPct val="0"/>
              </a:spcBef>
            </a:pPr>
            <a:r>
              <a:rPr lang="en-US" sz="2445">
                <a:solidFill>
                  <a:srgbClr val="FFFFFF"/>
                </a:solidFill>
                <a:latin typeface="Poppins Bold" panose="00000800000000000000"/>
                <a:ea typeface="Poppins Bold" panose="00000800000000000000"/>
                <a:cs typeface="Poppins Bold" panose="00000800000000000000"/>
                <a:sym typeface="Poppins Bold" panose="00000800000000000000"/>
              </a:rPr>
              <a:t>HOTELS &amp; REVIEW</a:t>
            </a:r>
            <a:endParaRPr lang="en-US" sz="2445">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
        <p:nvSpPr>
          <p:cNvPr id="57" name="TextBox 57"/>
          <p:cNvSpPr txBox="1"/>
          <p:nvPr/>
        </p:nvSpPr>
        <p:spPr>
          <a:xfrm>
            <a:off x="9612630" y="6561455"/>
            <a:ext cx="2871470" cy="1508125"/>
          </a:xfrm>
          <a:prstGeom prst="rect">
            <a:avLst/>
          </a:prstGeom>
        </p:spPr>
        <p:txBody>
          <a:bodyPr wrap="square" lIns="0" tIns="0" rIns="0" bIns="0" rtlCol="0" anchor="t">
            <a:spAutoFit/>
          </a:bodyPr>
          <a:lstStyle/>
          <a:p>
            <a:pPr algn="l">
              <a:lnSpc>
                <a:spcPts val="1680"/>
              </a:lnSpc>
              <a:spcBef>
                <a:spcPct val="0"/>
              </a:spcBef>
            </a:pPr>
            <a:r>
              <a:rPr lang="en-US" sz="1200">
                <a:solidFill>
                  <a:srgbClr val="FFFFFF"/>
                </a:solidFill>
                <a:latin typeface="Poppins" panose="00000500000000000000"/>
                <a:ea typeface="Poppins" panose="00000500000000000000"/>
                <a:cs typeface="Poppins" panose="00000500000000000000"/>
                <a:sym typeface="Poppins" panose="00000500000000000000"/>
              </a:rPr>
              <a:t>CUSTOMER  WILL REVIEW THEIR HOTEL BEFORE BOOKING BY FELX 360  IT WILLK HELP OUT CUSTOMER TO SHORT TOUR HOTEL AND ROOMS  THIS FEATURES WILL NEVER COMPRAMISE WITH CUSTOMER COMFORTABLE  AND LUXURY</a:t>
            </a:r>
            <a:endParaRPr lang="en-US" sz="1200">
              <a:solidFill>
                <a:srgbClr val="FFFFFF"/>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EC650B"/>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EC650B"/>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15940842" y="508149"/>
            <a:ext cx="9784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Contact</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grpSp>
        <p:nvGrpSpPr>
          <p:cNvPr id="9" name="Group 9"/>
          <p:cNvGrpSpPr/>
          <p:nvPr/>
        </p:nvGrpSpPr>
        <p:grpSpPr>
          <a:xfrm rot="0">
            <a:off x="2702224" y="-6441776"/>
            <a:ext cx="12883553" cy="1288355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12" name="Freeform 12"/>
          <p:cNvSpPr/>
          <p:nvPr/>
        </p:nvSpPr>
        <p:spPr>
          <a:xfrm>
            <a:off x="3949019" y="-5010643"/>
            <a:ext cx="11069128" cy="11055291"/>
          </a:xfrm>
          <a:custGeom>
            <a:avLst/>
            <a:gdLst/>
            <a:ahLst/>
            <a:cxnLst/>
            <a:rect l="l" t="t" r="r" b="b"/>
            <a:pathLst>
              <a:path w="11069128" h="11055291">
                <a:moveTo>
                  <a:pt x="0" y="0"/>
                </a:moveTo>
                <a:lnTo>
                  <a:pt x="11069128" y="0"/>
                </a:lnTo>
                <a:lnTo>
                  <a:pt x="11069128" y="11055291"/>
                </a:lnTo>
                <a:lnTo>
                  <a:pt x="0" y="11055291"/>
                </a:lnTo>
                <a:lnTo>
                  <a:pt x="0" y="0"/>
                </a:lnTo>
                <a:close/>
              </a:path>
            </a:pathLst>
          </a:custGeom>
          <a:blipFill>
            <a:blip r:embed="rId1"/>
            <a:stretch>
              <a:fillRect/>
            </a:stretch>
          </a:blipFill>
        </p:spPr>
      </p:sp>
      <p:grpSp>
        <p:nvGrpSpPr>
          <p:cNvPr id="13" name="Group 13"/>
          <p:cNvGrpSpPr/>
          <p:nvPr/>
        </p:nvGrpSpPr>
        <p:grpSpPr>
          <a:xfrm rot="0">
            <a:off x="3690946" y="-5453054"/>
            <a:ext cx="10906108" cy="1090610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16" name="TextBox 16"/>
          <p:cNvSpPr txBox="1"/>
          <p:nvPr/>
        </p:nvSpPr>
        <p:spPr>
          <a:xfrm>
            <a:off x="14385046" y="508149"/>
            <a:ext cx="1060497"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About Us</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7" name="TextBox 17"/>
          <p:cNvSpPr txBox="1"/>
          <p:nvPr/>
        </p:nvSpPr>
        <p:spPr>
          <a:xfrm>
            <a:off x="13154289" y="508149"/>
            <a:ext cx="735456"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Service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8" name="TextBox 18"/>
          <p:cNvSpPr txBox="1"/>
          <p:nvPr/>
        </p:nvSpPr>
        <p:spPr>
          <a:xfrm>
            <a:off x="11898530" y="508149"/>
            <a:ext cx="8097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Home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9" name="TextBox 19"/>
          <p:cNvSpPr txBox="1"/>
          <p:nvPr/>
        </p:nvSpPr>
        <p:spPr>
          <a:xfrm>
            <a:off x="954313" y="394923"/>
            <a:ext cx="1633768" cy="342265"/>
          </a:xfrm>
          <a:prstGeom prst="rect">
            <a:avLst/>
          </a:prstGeom>
        </p:spPr>
        <p:txBody>
          <a:bodyPr lIns="0" tIns="0" rIns="0" bIns="0" rtlCol="0" anchor="t">
            <a:spAutoFit/>
          </a:bodyPr>
          <a:lstStyle/>
          <a:p>
            <a:pPr algn="l">
              <a:lnSpc>
                <a:spcPts val="2660"/>
              </a:lnSpc>
              <a:spcBef>
                <a:spcPct val="0"/>
              </a:spcBef>
            </a:pPr>
            <a:r>
              <a:rPr lang="en-US" sz="1900">
                <a:solidFill>
                  <a:srgbClr val="EC6408"/>
                </a:solidFill>
                <a:latin typeface="Poppins Bold" panose="00000800000000000000"/>
                <a:ea typeface="Poppins Bold" panose="00000800000000000000"/>
                <a:cs typeface="Poppins Bold" panose="00000800000000000000"/>
                <a:sym typeface="Poppins Bold" panose="00000800000000000000"/>
              </a:rPr>
              <a:t>Flex Trips</a:t>
            </a:r>
            <a:endParaRPr lang="en-US" sz="190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20" name="Freeform 20"/>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1" name="Group 21"/>
          <p:cNvGrpSpPr/>
          <p:nvPr/>
        </p:nvGrpSpPr>
        <p:grpSpPr>
          <a:xfrm rot="0">
            <a:off x="17491799" y="8458418"/>
            <a:ext cx="951769" cy="799882"/>
            <a:chOff x="0" y="0"/>
            <a:chExt cx="967140" cy="812800"/>
          </a:xfrm>
        </p:grpSpPr>
        <p:sp>
          <p:nvSpPr>
            <p:cNvPr id="22" name="Freeform 22"/>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EC650B"/>
            </a:solidFill>
          </p:spPr>
        </p:sp>
        <p:sp>
          <p:nvSpPr>
            <p:cNvPr id="23" name="TextBox 23"/>
            <p:cNvSpPr txBox="1"/>
            <p:nvPr/>
          </p:nvSpPr>
          <p:spPr>
            <a:xfrm>
              <a:off x="0" y="-38100"/>
              <a:ext cx="967140" cy="850900"/>
            </a:xfrm>
            <a:prstGeom prst="rect">
              <a:avLst/>
            </a:prstGeom>
          </p:spPr>
          <p:txBody>
            <a:bodyPr lIns="50800" tIns="50800" rIns="50800" bIns="50800" rtlCol="0" anchor="ctr"/>
            <a:lstStyle/>
            <a:p>
              <a:pPr algn="ctr">
                <a:lnSpc>
                  <a:spcPts val="2660"/>
                </a:lnSpc>
              </a:pPr>
            </a:p>
          </p:txBody>
        </p:sp>
      </p:grpSp>
      <p:sp>
        <p:nvSpPr>
          <p:cNvPr id="24" name="TextBox 24"/>
          <p:cNvSpPr txBox="1"/>
          <p:nvPr/>
        </p:nvSpPr>
        <p:spPr>
          <a:xfrm>
            <a:off x="17674380" y="8710688"/>
            <a:ext cx="442747" cy="257943"/>
          </a:xfrm>
          <a:prstGeom prst="rect">
            <a:avLst/>
          </a:prstGeom>
        </p:spPr>
        <p:txBody>
          <a:bodyPr lIns="0" tIns="0" rIns="0" bIns="0" rtlCol="0" anchor="t">
            <a:spAutoFit/>
          </a:bodyPr>
          <a:lstStyle/>
          <a:p>
            <a:pPr algn="ctr">
              <a:lnSpc>
                <a:spcPts val="2055"/>
              </a:lnSpc>
              <a:spcBef>
                <a:spcPct val="0"/>
              </a:spcBef>
            </a:pPr>
            <a:r>
              <a:rPr lang="en-US" sz="1470">
                <a:solidFill>
                  <a:srgbClr val="FFFFFF"/>
                </a:solidFill>
                <a:latin typeface="Poppins Bold" panose="00000800000000000000"/>
                <a:ea typeface="Poppins Bold" panose="00000800000000000000"/>
                <a:cs typeface="Poppins Bold" panose="00000800000000000000"/>
                <a:sym typeface="Poppins Bold" panose="00000800000000000000"/>
              </a:rPr>
              <a:t>06</a:t>
            </a:r>
            <a:endParaRPr lang="en-US" sz="1470">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
        <p:nvSpPr>
          <p:cNvPr id="25" name="TextBox 25"/>
          <p:cNvSpPr txBox="1"/>
          <p:nvPr/>
        </p:nvSpPr>
        <p:spPr>
          <a:xfrm>
            <a:off x="6852695" y="2879531"/>
            <a:ext cx="4582611" cy="1617635"/>
          </a:xfrm>
          <a:prstGeom prst="rect">
            <a:avLst/>
          </a:prstGeom>
        </p:spPr>
        <p:txBody>
          <a:bodyPr lIns="0" tIns="0" rIns="0" bIns="0" rtlCol="0" anchor="t">
            <a:spAutoFit/>
          </a:bodyPr>
          <a:lstStyle/>
          <a:p>
            <a:pPr algn="ctr">
              <a:lnSpc>
                <a:spcPts val="6385"/>
              </a:lnSpc>
            </a:pPr>
            <a:r>
              <a:rPr lang="en-US" sz="4560">
                <a:solidFill>
                  <a:srgbClr val="1F2020"/>
                </a:solidFill>
                <a:latin typeface="Poppins Bold" panose="00000800000000000000"/>
                <a:ea typeface="Poppins Bold" panose="00000800000000000000"/>
                <a:cs typeface="Poppins Bold" panose="00000800000000000000"/>
                <a:sym typeface="Poppins Bold" panose="00000800000000000000"/>
              </a:rPr>
              <a:t>Company</a:t>
            </a:r>
            <a:endParaRPr lang="en-US" sz="4560">
              <a:solidFill>
                <a:srgbClr val="1F2020"/>
              </a:solidFill>
              <a:latin typeface="Poppins Bold" panose="00000800000000000000"/>
              <a:ea typeface="Poppins Bold" panose="00000800000000000000"/>
              <a:cs typeface="Poppins Bold" panose="00000800000000000000"/>
              <a:sym typeface="Poppins Bold" panose="00000800000000000000"/>
            </a:endParaRPr>
          </a:p>
          <a:p>
            <a:pPr algn="ctr">
              <a:lnSpc>
                <a:spcPts val="6385"/>
              </a:lnSpc>
              <a:spcBef>
                <a:spcPct val="0"/>
              </a:spcBef>
            </a:pPr>
            <a:r>
              <a:rPr lang="en-US" sz="4560">
                <a:solidFill>
                  <a:srgbClr val="1F2020"/>
                </a:solidFill>
                <a:latin typeface="Poppins Bold" panose="00000800000000000000"/>
                <a:ea typeface="Poppins Bold" panose="00000800000000000000"/>
                <a:cs typeface="Poppins Bold" panose="00000800000000000000"/>
                <a:sym typeface="Poppins Bold" panose="00000800000000000000"/>
              </a:rPr>
              <a:t>Service</a:t>
            </a:r>
            <a:endParaRPr lang="en-US" sz="4560">
              <a:solidFill>
                <a:srgbClr val="1F2020"/>
              </a:solidFill>
              <a:latin typeface="Poppins Bold" panose="00000800000000000000"/>
              <a:ea typeface="Poppins Bold" panose="00000800000000000000"/>
              <a:cs typeface="Poppins Bold" panose="00000800000000000000"/>
              <a:sym typeface="Poppins Bold" panose="00000800000000000000"/>
            </a:endParaRPr>
          </a:p>
        </p:txBody>
      </p:sp>
      <p:sp>
        <p:nvSpPr>
          <p:cNvPr id="26" name="Freeform 26"/>
          <p:cNvSpPr/>
          <p:nvPr/>
        </p:nvSpPr>
        <p:spPr>
          <a:xfrm>
            <a:off x="8490363" y="1438369"/>
            <a:ext cx="1307274" cy="1324127"/>
          </a:xfrm>
          <a:custGeom>
            <a:avLst/>
            <a:gdLst/>
            <a:ahLst/>
            <a:cxnLst/>
            <a:rect l="l" t="t" r="r" b="b"/>
            <a:pathLst>
              <a:path w="1307274" h="1324127">
                <a:moveTo>
                  <a:pt x="0" y="0"/>
                </a:moveTo>
                <a:lnTo>
                  <a:pt x="1307274" y="0"/>
                </a:lnTo>
                <a:lnTo>
                  <a:pt x="1307274" y="1324127"/>
                </a:lnTo>
                <a:lnTo>
                  <a:pt x="0" y="1324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7" name="Freeform 27"/>
          <p:cNvSpPr/>
          <p:nvPr/>
        </p:nvSpPr>
        <p:spPr>
          <a:xfrm>
            <a:off x="785323" y="5059140"/>
            <a:ext cx="5572451" cy="3998234"/>
          </a:xfrm>
          <a:custGeom>
            <a:avLst/>
            <a:gdLst/>
            <a:ahLst/>
            <a:cxnLst/>
            <a:rect l="l" t="t" r="r" b="b"/>
            <a:pathLst>
              <a:path w="5572451" h="3998234">
                <a:moveTo>
                  <a:pt x="0" y="0"/>
                </a:moveTo>
                <a:lnTo>
                  <a:pt x="5572451" y="0"/>
                </a:lnTo>
                <a:lnTo>
                  <a:pt x="5572451" y="3998234"/>
                </a:lnTo>
                <a:lnTo>
                  <a:pt x="0" y="3998234"/>
                </a:lnTo>
                <a:lnTo>
                  <a:pt x="0" y="0"/>
                </a:lnTo>
                <a:close/>
              </a:path>
            </a:pathLst>
          </a:custGeom>
          <a:blipFill>
            <a:blip r:embed="rId6">
              <a:alphaModFix amt="50000"/>
            </a:blip>
            <a:stretch>
              <a:fillRect/>
            </a:stretch>
          </a:blipFill>
        </p:spPr>
      </p:sp>
      <p:grpSp>
        <p:nvGrpSpPr>
          <p:cNvPr id="28" name="Group 28"/>
          <p:cNvGrpSpPr/>
          <p:nvPr/>
        </p:nvGrpSpPr>
        <p:grpSpPr>
          <a:xfrm rot="0">
            <a:off x="1001628" y="5648297"/>
            <a:ext cx="5139841" cy="2819922"/>
            <a:chOff x="0" y="0"/>
            <a:chExt cx="1052050" cy="577197"/>
          </a:xfrm>
        </p:grpSpPr>
        <p:sp>
          <p:nvSpPr>
            <p:cNvPr id="29" name="Freeform 29"/>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id="30" name="TextBox 30"/>
            <p:cNvSpPr txBox="1"/>
            <p:nvPr/>
          </p:nvSpPr>
          <p:spPr>
            <a:xfrm>
              <a:off x="0" y="-38100"/>
              <a:ext cx="1052050" cy="615297"/>
            </a:xfrm>
            <a:prstGeom prst="rect">
              <a:avLst/>
            </a:prstGeom>
          </p:spPr>
          <p:txBody>
            <a:bodyPr lIns="47086" tIns="47086" rIns="47086" bIns="47086" rtlCol="0" anchor="ctr"/>
            <a:lstStyle/>
            <a:p>
              <a:pPr algn="ctr">
                <a:lnSpc>
                  <a:spcPts val="2660"/>
                </a:lnSpc>
              </a:pPr>
            </a:p>
          </p:txBody>
        </p:sp>
      </p:grpSp>
      <p:sp>
        <p:nvSpPr>
          <p:cNvPr id="31" name="Freeform 31"/>
          <p:cNvSpPr/>
          <p:nvPr/>
        </p:nvSpPr>
        <p:spPr>
          <a:xfrm>
            <a:off x="1600412" y="6181746"/>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1"/>
            <a:stretch>
              <a:fillRect/>
            </a:stretch>
          </a:blipFill>
        </p:spPr>
      </p:sp>
      <p:grpSp>
        <p:nvGrpSpPr>
          <p:cNvPr id="32" name="Group 32"/>
          <p:cNvGrpSpPr/>
          <p:nvPr/>
        </p:nvGrpSpPr>
        <p:grpSpPr>
          <a:xfrm rot="0">
            <a:off x="1576474" y="6140710"/>
            <a:ext cx="1011607" cy="10116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4" name="TextBox 34"/>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35" name="TextBox 35"/>
          <p:cNvSpPr txBox="1"/>
          <p:nvPr/>
        </p:nvSpPr>
        <p:spPr>
          <a:xfrm>
            <a:off x="3024505" y="6105525"/>
            <a:ext cx="2983865" cy="438150"/>
          </a:xfrm>
          <a:prstGeom prst="rect">
            <a:avLst/>
          </a:prstGeom>
        </p:spPr>
        <p:txBody>
          <a:bodyPr wrap="square" lIns="0" tIns="0" rIns="0" bIns="0" rtlCol="0" anchor="t">
            <a:spAutoFit/>
          </a:bodyPr>
          <a:lstStyle/>
          <a:p>
            <a:pPr algn="l">
              <a:lnSpc>
                <a:spcPts val="3420"/>
              </a:lnSpc>
              <a:spcBef>
                <a:spcPct val="0"/>
              </a:spcBef>
            </a:pPr>
            <a:r>
              <a:rPr lang="en-US" sz="2445">
                <a:solidFill>
                  <a:srgbClr val="EC650B"/>
                </a:solidFill>
                <a:latin typeface="Poppins Bold" panose="00000800000000000000"/>
                <a:ea typeface="Poppins Bold" panose="00000800000000000000"/>
                <a:cs typeface="Poppins Bold" panose="00000800000000000000"/>
                <a:sym typeface="Poppins Bold" panose="00000800000000000000"/>
              </a:rPr>
              <a:t>ORDER THE BEST</a:t>
            </a:r>
            <a:endParaRPr lang="en-US" sz="2445">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sp>
        <p:nvSpPr>
          <p:cNvPr id="36" name="TextBox 36"/>
          <p:cNvSpPr txBox="1"/>
          <p:nvPr/>
        </p:nvSpPr>
        <p:spPr>
          <a:xfrm>
            <a:off x="2948305" y="6689725"/>
            <a:ext cx="3333750" cy="1723390"/>
          </a:xfrm>
          <a:prstGeom prst="rect">
            <a:avLst/>
          </a:prstGeom>
        </p:spPr>
        <p:txBody>
          <a:bodyPr wrap="square"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IN ORDER THE BEST SECTION : WE HAVE NOTICED THAT EVERY CUSTOMER AND WE ALSO LIKE TO TRY BEST FOOD AND BEST THINGS TO BUY WHWR WE GO FOR PICNIC  OR TOUR IN THIS SECTION CUSTOMER WILL GET BEST THINGS LIKE FOOD  GOODS  ETC BY LOCATION IT WILL SHOW THE THINGS ACCORDING TO LOCATION</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37" name="Freeform 37"/>
          <p:cNvSpPr/>
          <p:nvPr/>
        </p:nvSpPr>
        <p:spPr>
          <a:xfrm>
            <a:off x="6357774" y="5819950"/>
            <a:ext cx="5572451" cy="3998234"/>
          </a:xfrm>
          <a:custGeom>
            <a:avLst/>
            <a:gdLst/>
            <a:ahLst/>
            <a:cxnLst/>
            <a:rect l="l" t="t" r="r" b="b"/>
            <a:pathLst>
              <a:path w="5572451" h="3998234">
                <a:moveTo>
                  <a:pt x="0" y="0"/>
                </a:moveTo>
                <a:lnTo>
                  <a:pt x="5572452" y="0"/>
                </a:lnTo>
                <a:lnTo>
                  <a:pt x="5572452" y="3998234"/>
                </a:lnTo>
                <a:lnTo>
                  <a:pt x="0" y="3998234"/>
                </a:lnTo>
                <a:lnTo>
                  <a:pt x="0" y="0"/>
                </a:lnTo>
                <a:close/>
              </a:path>
            </a:pathLst>
          </a:custGeom>
          <a:blipFill>
            <a:blip r:embed="rId6">
              <a:alphaModFix amt="50000"/>
            </a:blip>
            <a:stretch>
              <a:fillRect/>
            </a:stretch>
          </a:blipFill>
        </p:spPr>
      </p:sp>
      <p:grpSp>
        <p:nvGrpSpPr>
          <p:cNvPr id="38" name="Group 38"/>
          <p:cNvGrpSpPr/>
          <p:nvPr/>
        </p:nvGrpSpPr>
        <p:grpSpPr>
          <a:xfrm rot="0">
            <a:off x="6574080" y="6409107"/>
            <a:ext cx="5139841" cy="2819922"/>
            <a:chOff x="0" y="0"/>
            <a:chExt cx="1052050" cy="577197"/>
          </a:xfrm>
        </p:grpSpPr>
        <p:sp>
          <p:nvSpPr>
            <p:cNvPr id="39" name="Freeform 39"/>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id="40" name="TextBox 40"/>
            <p:cNvSpPr txBox="1"/>
            <p:nvPr/>
          </p:nvSpPr>
          <p:spPr>
            <a:xfrm>
              <a:off x="0" y="-38100"/>
              <a:ext cx="1052050" cy="615297"/>
            </a:xfrm>
            <a:prstGeom prst="rect">
              <a:avLst/>
            </a:prstGeom>
          </p:spPr>
          <p:txBody>
            <a:bodyPr lIns="47086" tIns="47086" rIns="47086" bIns="47086" rtlCol="0" anchor="ctr"/>
            <a:lstStyle/>
            <a:p>
              <a:pPr algn="ctr">
                <a:lnSpc>
                  <a:spcPts val="2660"/>
                </a:lnSpc>
              </a:pPr>
            </a:p>
          </p:txBody>
        </p:sp>
      </p:grpSp>
      <p:sp>
        <p:nvSpPr>
          <p:cNvPr id="41" name="Freeform 41"/>
          <p:cNvSpPr/>
          <p:nvPr/>
        </p:nvSpPr>
        <p:spPr>
          <a:xfrm>
            <a:off x="7172864" y="6942556"/>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1"/>
            <a:stretch>
              <a:fillRect/>
            </a:stretch>
          </a:blipFill>
        </p:spPr>
      </p:sp>
      <p:grpSp>
        <p:nvGrpSpPr>
          <p:cNvPr id="42" name="Group 42"/>
          <p:cNvGrpSpPr/>
          <p:nvPr/>
        </p:nvGrpSpPr>
        <p:grpSpPr>
          <a:xfrm rot="0">
            <a:off x="7148926" y="6901520"/>
            <a:ext cx="1011607" cy="1011607"/>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44" name="TextBox 44"/>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45" name="Freeform 45"/>
          <p:cNvSpPr/>
          <p:nvPr/>
        </p:nvSpPr>
        <p:spPr>
          <a:xfrm>
            <a:off x="7477155" y="7227460"/>
            <a:ext cx="355150" cy="359728"/>
          </a:xfrm>
          <a:custGeom>
            <a:avLst/>
            <a:gdLst/>
            <a:ahLst/>
            <a:cxnLst/>
            <a:rect l="l" t="t" r="r" b="b"/>
            <a:pathLst>
              <a:path w="355150" h="359728">
                <a:moveTo>
                  <a:pt x="0" y="0"/>
                </a:moveTo>
                <a:lnTo>
                  <a:pt x="355149" y="0"/>
                </a:lnTo>
                <a:lnTo>
                  <a:pt x="355149" y="359728"/>
                </a:lnTo>
                <a:lnTo>
                  <a:pt x="0" y="35972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46" name="TextBox 46"/>
          <p:cNvSpPr txBox="1"/>
          <p:nvPr/>
        </p:nvSpPr>
        <p:spPr>
          <a:xfrm>
            <a:off x="8596630" y="6637655"/>
            <a:ext cx="3302000" cy="876935"/>
          </a:xfrm>
          <a:prstGeom prst="rect">
            <a:avLst/>
          </a:prstGeom>
        </p:spPr>
        <p:txBody>
          <a:bodyPr wrap="square" lIns="0" tIns="0" rIns="0" bIns="0" rtlCol="0" anchor="t">
            <a:spAutoFit/>
          </a:bodyPr>
          <a:lstStyle/>
          <a:p>
            <a:pPr algn="l">
              <a:lnSpc>
                <a:spcPts val="3420"/>
              </a:lnSpc>
              <a:spcBef>
                <a:spcPct val="0"/>
              </a:spcBef>
            </a:pPr>
            <a:r>
              <a:rPr lang="en-US" sz="2445">
                <a:solidFill>
                  <a:srgbClr val="EC650B"/>
                </a:solidFill>
                <a:latin typeface="Poppins Bold" panose="00000800000000000000"/>
                <a:ea typeface="Poppins Bold" panose="00000800000000000000"/>
                <a:cs typeface="Poppins Bold" panose="00000800000000000000"/>
                <a:sym typeface="Poppins Bold" panose="00000800000000000000"/>
              </a:rPr>
              <a:t>BOOK ANYTHING</a:t>
            </a:r>
            <a:endParaRPr lang="en-US" sz="2445">
              <a:solidFill>
                <a:srgbClr val="EC650B"/>
              </a:solidFill>
              <a:latin typeface="Poppins Bold" panose="00000800000000000000"/>
              <a:ea typeface="Poppins Bold" panose="00000800000000000000"/>
              <a:cs typeface="Poppins Bold" panose="00000800000000000000"/>
              <a:sym typeface="Poppins Bold" panose="00000800000000000000"/>
            </a:endParaRPr>
          </a:p>
          <a:p>
            <a:pPr algn="l">
              <a:lnSpc>
                <a:spcPts val="3420"/>
              </a:lnSpc>
              <a:spcBef>
                <a:spcPct val="0"/>
              </a:spcBef>
            </a:pPr>
            <a:r>
              <a:rPr lang="en-US" sz="2445">
                <a:solidFill>
                  <a:srgbClr val="EC650B"/>
                </a:solidFill>
                <a:latin typeface="Poppins Bold" panose="00000800000000000000"/>
                <a:ea typeface="Poppins Bold" panose="00000800000000000000"/>
                <a:cs typeface="Poppins Bold" panose="00000800000000000000"/>
                <a:sym typeface="Poppins Bold" panose="00000800000000000000"/>
              </a:rPr>
              <a:t>FLEX TOUR </a:t>
            </a:r>
            <a:endParaRPr lang="en-US" sz="2445">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sp>
        <p:nvSpPr>
          <p:cNvPr id="47" name="TextBox 47"/>
          <p:cNvSpPr txBox="1"/>
          <p:nvPr/>
        </p:nvSpPr>
        <p:spPr>
          <a:xfrm>
            <a:off x="8596695" y="7526866"/>
            <a:ext cx="2363995" cy="1292225"/>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CUSTOMER WILL BOOK ANYTHING LIKE FLIGHT BUS AND TRAIN EVEN THEY CAN BOOK RENTED BUS AND CABS FOR FAMILY TOURS WELCOME TO FLEX TOUR </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48" name="Freeform 48"/>
          <p:cNvSpPr/>
          <p:nvPr/>
        </p:nvSpPr>
        <p:spPr>
          <a:xfrm>
            <a:off x="11930226" y="5059140"/>
            <a:ext cx="5572451" cy="3998234"/>
          </a:xfrm>
          <a:custGeom>
            <a:avLst/>
            <a:gdLst/>
            <a:ahLst/>
            <a:cxnLst/>
            <a:rect l="l" t="t" r="r" b="b"/>
            <a:pathLst>
              <a:path w="5572451" h="3998234">
                <a:moveTo>
                  <a:pt x="0" y="0"/>
                </a:moveTo>
                <a:lnTo>
                  <a:pt x="5572451" y="0"/>
                </a:lnTo>
                <a:lnTo>
                  <a:pt x="5572451" y="3998234"/>
                </a:lnTo>
                <a:lnTo>
                  <a:pt x="0" y="3998234"/>
                </a:lnTo>
                <a:lnTo>
                  <a:pt x="0" y="0"/>
                </a:lnTo>
                <a:close/>
              </a:path>
            </a:pathLst>
          </a:custGeom>
          <a:blipFill>
            <a:blip r:embed="rId6">
              <a:alphaModFix amt="50000"/>
            </a:blip>
            <a:stretch>
              <a:fillRect/>
            </a:stretch>
          </a:blipFill>
        </p:spPr>
      </p:sp>
      <p:grpSp>
        <p:nvGrpSpPr>
          <p:cNvPr id="49" name="Group 49"/>
          <p:cNvGrpSpPr/>
          <p:nvPr/>
        </p:nvGrpSpPr>
        <p:grpSpPr>
          <a:xfrm rot="0">
            <a:off x="12146531" y="5648297"/>
            <a:ext cx="5139841" cy="2819922"/>
            <a:chOff x="0" y="0"/>
            <a:chExt cx="1052050" cy="577197"/>
          </a:xfrm>
        </p:grpSpPr>
        <p:sp>
          <p:nvSpPr>
            <p:cNvPr id="50" name="Freeform 50"/>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id="51" name="TextBox 51"/>
            <p:cNvSpPr txBox="1"/>
            <p:nvPr/>
          </p:nvSpPr>
          <p:spPr>
            <a:xfrm>
              <a:off x="0" y="-38100"/>
              <a:ext cx="1052050" cy="615297"/>
            </a:xfrm>
            <a:prstGeom prst="rect">
              <a:avLst/>
            </a:prstGeom>
          </p:spPr>
          <p:txBody>
            <a:bodyPr lIns="47086" tIns="47086" rIns="47086" bIns="47086" rtlCol="0" anchor="ctr"/>
            <a:lstStyle/>
            <a:p>
              <a:pPr algn="ctr">
                <a:lnSpc>
                  <a:spcPts val="2660"/>
                </a:lnSpc>
              </a:pPr>
            </a:p>
          </p:txBody>
        </p:sp>
      </p:grpSp>
      <p:sp>
        <p:nvSpPr>
          <p:cNvPr id="52" name="Freeform 52"/>
          <p:cNvSpPr/>
          <p:nvPr/>
        </p:nvSpPr>
        <p:spPr>
          <a:xfrm>
            <a:off x="12745315" y="6181746"/>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1"/>
            <a:stretch>
              <a:fillRect/>
            </a:stretch>
          </a:blipFill>
        </p:spPr>
      </p:sp>
      <p:grpSp>
        <p:nvGrpSpPr>
          <p:cNvPr id="53" name="Group 53"/>
          <p:cNvGrpSpPr/>
          <p:nvPr/>
        </p:nvGrpSpPr>
        <p:grpSpPr>
          <a:xfrm rot="0">
            <a:off x="12721377" y="6140710"/>
            <a:ext cx="1011607" cy="1011607"/>
            <a:chOff x="0" y="0"/>
            <a:chExt cx="812800" cy="812800"/>
          </a:xfrm>
        </p:grpSpPr>
        <p:sp>
          <p:nvSpPr>
            <p:cNvPr id="54" name="Freeform 5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55" name="TextBox 55"/>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56" name="TextBox 56"/>
          <p:cNvSpPr txBox="1"/>
          <p:nvPr/>
        </p:nvSpPr>
        <p:spPr>
          <a:xfrm>
            <a:off x="13788390" y="6181725"/>
            <a:ext cx="4023995" cy="438150"/>
          </a:xfrm>
          <a:prstGeom prst="rect">
            <a:avLst/>
          </a:prstGeom>
        </p:spPr>
        <p:txBody>
          <a:bodyPr wrap="square" lIns="0" tIns="0" rIns="0" bIns="0" rtlCol="0" anchor="t">
            <a:spAutoFit/>
          </a:bodyPr>
          <a:lstStyle/>
          <a:p>
            <a:pPr algn="l">
              <a:lnSpc>
                <a:spcPts val="3420"/>
              </a:lnSpc>
              <a:spcBef>
                <a:spcPct val="0"/>
              </a:spcBef>
            </a:pPr>
            <a:r>
              <a:rPr lang="en-US" sz="2445">
                <a:solidFill>
                  <a:srgbClr val="EC650B"/>
                </a:solidFill>
                <a:latin typeface="Poppins Bold" panose="00000800000000000000"/>
                <a:ea typeface="Poppins Bold" panose="00000800000000000000"/>
                <a:cs typeface="Poppins Bold" panose="00000800000000000000"/>
                <a:sym typeface="Poppins Bold" panose="00000800000000000000"/>
              </a:rPr>
              <a:t>EARN WITH BOOKINGS</a:t>
            </a:r>
            <a:endParaRPr lang="en-US" sz="2445">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sp>
        <p:nvSpPr>
          <p:cNvPr id="57" name="TextBox 57"/>
          <p:cNvSpPr txBox="1"/>
          <p:nvPr/>
        </p:nvSpPr>
        <p:spPr>
          <a:xfrm>
            <a:off x="13788390" y="6765925"/>
            <a:ext cx="3298825" cy="1292225"/>
          </a:xfrm>
          <a:prstGeom prst="rect">
            <a:avLst/>
          </a:prstGeom>
        </p:spPr>
        <p:txBody>
          <a:bodyPr wrap="square"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EARN WITH BOOKING : ON EVERY BOOKING BY CUSTOMER THEY WILL GET CASHBACK MONEY AND EVERY 100 BOOKING CUSTOMER WILL GET 2 FREE BOOKING  ON HOTELS EVENTS AND TRIPS  CASH BACK MONEY CAN BE CLAIM ON FOOD STAY AND HOTELS</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58" name="Freeform 58"/>
          <p:cNvSpPr/>
          <p:nvPr/>
        </p:nvSpPr>
        <p:spPr>
          <a:xfrm>
            <a:off x="1894802" y="6500986"/>
            <a:ext cx="374951" cy="291056"/>
          </a:xfrm>
          <a:custGeom>
            <a:avLst/>
            <a:gdLst/>
            <a:ahLst/>
            <a:cxnLst/>
            <a:rect l="l" t="t" r="r" b="b"/>
            <a:pathLst>
              <a:path w="374951" h="291056">
                <a:moveTo>
                  <a:pt x="0" y="0"/>
                </a:moveTo>
                <a:lnTo>
                  <a:pt x="374952" y="0"/>
                </a:lnTo>
                <a:lnTo>
                  <a:pt x="374952" y="291056"/>
                </a:lnTo>
                <a:lnTo>
                  <a:pt x="0" y="29105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59" name="Freeform 59"/>
          <p:cNvSpPr/>
          <p:nvPr/>
        </p:nvSpPr>
        <p:spPr>
          <a:xfrm>
            <a:off x="13024014" y="6448518"/>
            <a:ext cx="406334" cy="395991"/>
          </a:xfrm>
          <a:custGeom>
            <a:avLst/>
            <a:gdLst/>
            <a:ahLst/>
            <a:cxnLst/>
            <a:rect l="l" t="t" r="r" b="b"/>
            <a:pathLst>
              <a:path w="406334" h="395991">
                <a:moveTo>
                  <a:pt x="0" y="0"/>
                </a:moveTo>
                <a:lnTo>
                  <a:pt x="406334" y="0"/>
                </a:lnTo>
                <a:lnTo>
                  <a:pt x="406334" y="395991"/>
                </a:lnTo>
                <a:lnTo>
                  <a:pt x="0" y="39599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EC650B"/>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EC650B"/>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15940842" y="508149"/>
            <a:ext cx="9784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Contact</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9" name="TextBox 9"/>
          <p:cNvSpPr txBox="1"/>
          <p:nvPr/>
        </p:nvSpPr>
        <p:spPr>
          <a:xfrm>
            <a:off x="14385046" y="508149"/>
            <a:ext cx="1060497"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About Us</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0" name="TextBox 10"/>
          <p:cNvSpPr txBox="1"/>
          <p:nvPr/>
        </p:nvSpPr>
        <p:spPr>
          <a:xfrm>
            <a:off x="13154289" y="508149"/>
            <a:ext cx="735456"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Service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1" name="TextBox 11"/>
          <p:cNvSpPr txBox="1"/>
          <p:nvPr/>
        </p:nvSpPr>
        <p:spPr>
          <a:xfrm>
            <a:off x="11898530" y="508149"/>
            <a:ext cx="8097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Home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2" name="TextBox 12"/>
          <p:cNvSpPr txBox="1"/>
          <p:nvPr/>
        </p:nvSpPr>
        <p:spPr>
          <a:xfrm>
            <a:off x="964097" y="370158"/>
            <a:ext cx="1633768" cy="391795"/>
          </a:xfrm>
          <a:prstGeom prst="rect">
            <a:avLst/>
          </a:prstGeom>
        </p:spPr>
        <p:txBody>
          <a:bodyPr lIns="0" tIns="0" rIns="0" bIns="0" rtlCol="0" anchor="t">
            <a:spAutoFit/>
          </a:bodyPr>
          <a:lstStyle/>
          <a:p>
            <a:pPr algn="l">
              <a:lnSpc>
                <a:spcPts val="3080"/>
              </a:lnSpc>
              <a:spcBef>
                <a:spcPct val="0"/>
              </a:spcBef>
            </a:pPr>
            <a:r>
              <a:rPr lang="en-US" sz="2200">
                <a:solidFill>
                  <a:srgbClr val="EC6408"/>
                </a:solidFill>
                <a:latin typeface="Poppins Bold" panose="00000800000000000000"/>
                <a:ea typeface="Poppins Bold" panose="00000800000000000000"/>
                <a:cs typeface="Poppins Bold" panose="00000800000000000000"/>
                <a:sym typeface="Poppins Bold" panose="00000800000000000000"/>
              </a:rPr>
              <a:t>Flex Trips</a:t>
            </a:r>
            <a:endParaRPr lang="en-US" sz="220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13" name="Freeform 13"/>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14" name="Group 14"/>
          <p:cNvGrpSpPr/>
          <p:nvPr/>
        </p:nvGrpSpPr>
        <p:grpSpPr>
          <a:xfrm rot="0">
            <a:off x="17491799" y="8458418"/>
            <a:ext cx="951769" cy="799882"/>
            <a:chOff x="0" y="0"/>
            <a:chExt cx="967140" cy="812800"/>
          </a:xfrm>
        </p:grpSpPr>
        <p:sp>
          <p:nvSpPr>
            <p:cNvPr id="15" name="Freeform 15"/>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EC650B"/>
            </a:solidFill>
          </p:spPr>
        </p:sp>
        <p:sp>
          <p:nvSpPr>
            <p:cNvPr id="16" name="TextBox 16"/>
            <p:cNvSpPr txBox="1"/>
            <p:nvPr/>
          </p:nvSpPr>
          <p:spPr>
            <a:xfrm>
              <a:off x="0" y="-38100"/>
              <a:ext cx="967140" cy="850900"/>
            </a:xfrm>
            <a:prstGeom prst="rect">
              <a:avLst/>
            </a:prstGeom>
          </p:spPr>
          <p:txBody>
            <a:bodyPr lIns="50800" tIns="50800" rIns="50800" bIns="50800" rtlCol="0" anchor="ctr"/>
            <a:lstStyle/>
            <a:p>
              <a:pPr algn="ctr">
                <a:lnSpc>
                  <a:spcPts val="2660"/>
                </a:lnSpc>
              </a:pPr>
            </a:p>
          </p:txBody>
        </p:sp>
      </p:grpSp>
      <p:sp>
        <p:nvSpPr>
          <p:cNvPr id="17" name="TextBox 17"/>
          <p:cNvSpPr txBox="1"/>
          <p:nvPr/>
        </p:nvSpPr>
        <p:spPr>
          <a:xfrm>
            <a:off x="17674380" y="8710688"/>
            <a:ext cx="442747" cy="257943"/>
          </a:xfrm>
          <a:prstGeom prst="rect">
            <a:avLst/>
          </a:prstGeom>
        </p:spPr>
        <p:txBody>
          <a:bodyPr lIns="0" tIns="0" rIns="0" bIns="0" rtlCol="0" anchor="t">
            <a:spAutoFit/>
          </a:bodyPr>
          <a:lstStyle/>
          <a:p>
            <a:pPr algn="ctr">
              <a:lnSpc>
                <a:spcPts val="2055"/>
              </a:lnSpc>
              <a:spcBef>
                <a:spcPct val="0"/>
              </a:spcBef>
            </a:pPr>
            <a:r>
              <a:rPr lang="en-US" sz="1470">
                <a:solidFill>
                  <a:srgbClr val="FFFFFF"/>
                </a:solidFill>
                <a:latin typeface="Poppins Bold" panose="00000800000000000000"/>
                <a:ea typeface="Poppins Bold" panose="00000800000000000000"/>
                <a:cs typeface="Poppins Bold" panose="00000800000000000000"/>
                <a:sym typeface="Poppins Bold" panose="00000800000000000000"/>
              </a:rPr>
              <a:t>07</a:t>
            </a:r>
            <a:endParaRPr lang="en-US" sz="1470">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
        <p:nvSpPr>
          <p:cNvPr id="18" name="Freeform 18"/>
          <p:cNvSpPr/>
          <p:nvPr/>
        </p:nvSpPr>
        <p:spPr>
          <a:xfrm>
            <a:off x="785323" y="3044685"/>
            <a:ext cx="5572451" cy="3998234"/>
          </a:xfrm>
          <a:custGeom>
            <a:avLst/>
            <a:gdLst/>
            <a:ahLst/>
            <a:cxnLst/>
            <a:rect l="l" t="t" r="r" b="b"/>
            <a:pathLst>
              <a:path w="5572451" h="3998234">
                <a:moveTo>
                  <a:pt x="0" y="0"/>
                </a:moveTo>
                <a:lnTo>
                  <a:pt x="5572451" y="0"/>
                </a:lnTo>
                <a:lnTo>
                  <a:pt x="5572451" y="3998234"/>
                </a:lnTo>
                <a:lnTo>
                  <a:pt x="0" y="3998234"/>
                </a:lnTo>
                <a:lnTo>
                  <a:pt x="0" y="0"/>
                </a:lnTo>
                <a:close/>
              </a:path>
            </a:pathLst>
          </a:custGeom>
          <a:blipFill>
            <a:blip r:embed="rId3">
              <a:alphaModFix amt="50000"/>
            </a:blip>
            <a:stretch>
              <a:fillRect/>
            </a:stretch>
          </a:blipFill>
        </p:spPr>
      </p:sp>
      <p:grpSp>
        <p:nvGrpSpPr>
          <p:cNvPr id="19" name="Group 19"/>
          <p:cNvGrpSpPr/>
          <p:nvPr/>
        </p:nvGrpSpPr>
        <p:grpSpPr>
          <a:xfrm rot="0">
            <a:off x="1001628" y="3633841"/>
            <a:ext cx="5139841" cy="2819922"/>
            <a:chOff x="0" y="0"/>
            <a:chExt cx="1052050" cy="577197"/>
          </a:xfrm>
        </p:grpSpPr>
        <p:sp>
          <p:nvSpPr>
            <p:cNvPr id="20" name="Freeform 20"/>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id="21" name="TextBox 21"/>
            <p:cNvSpPr txBox="1"/>
            <p:nvPr/>
          </p:nvSpPr>
          <p:spPr>
            <a:xfrm>
              <a:off x="0" y="-38100"/>
              <a:ext cx="1052050" cy="615297"/>
            </a:xfrm>
            <a:prstGeom prst="rect">
              <a:avLst/>
            </a:prstGeom>
          </p:spPr>
          <p:txBody>
            <a:bodyPr lIns="47086" tIns="47086" rIns="47086" bIns="47086" rtlCol="0" anchor="ctr"/>
            <a:lstStyle/>
            <a:p>
              <a:pPr algn="ctr">
                <a:lnSpc>
                  <a:spcPts val="2660"/>
                </a:lnSpc>
              </a:pPr>
            </a:p>
          </p:txBody>
        </p:sp>
      </p:grpSp>
      <p:sp>
        <p:nvSpPr>
          <p:cNvPr id="22" name="Freeform 22"/>
          <p:cNvSpPr/>
          <p:nvPr/>
        </p:nvSpPr>
        <p:spPr>
          <a:xfrm>
            <a:off x="1600412" y="4167291"/>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4"/>
            <a:stretch>
              <a:fillRect/>
            </a:stretch>
          </a:blipFill>
        </p:spPr>
      </p:sp>
      <p:grpSp>
        <p:nvGrpSpPr>
          <p:cNvPr id="23" name="Group 23"/>
          <p:cNvGrpSpPr/>
          <p:nvPr/>
        </p:nvGrpSpPr>
        <p:grpSpPr>
          <a:xfrm rot="0">
            <a:off x="1576474" y="4126254"/>
            <a:ext cx="1011607" cy="10116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5" name="TextBox 25"/>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26" name="TextBox 26"/>
          <p:cNvSpPr txBox="1"/>
          <p:nvPr/>
        </p:nvSpPr>
        <p:spPr>
          <a:xfrm>
            <a:off x="3024505" y="4091305"/>
            <a:ext cx="2849880" cy="438150"/>
          </a:xfrm>
          <a:prstGeom prst="rect">
            <a:avLst/>
          </a:prstGeom>
        </p:spPr>
        <p:txBody>
          <a:bodyPr wrap="square" lIns="0" tIns="0" rIns="0" bIns="0" rtlCol="0" anchor="t">
            <a:spAutoFit/>
          </a:bodyPr>
          <a:lstStyle/>
          <a:p>
            <a:pPr algn="l">
              <a:lnSpc>
                <a:spcPts val="3420"/>
              </a:lnSpc>
              <a:spcBef>
                <a:spcPct val="0"/>
              </a:spcBef>
            </a:pPr>
            <a:r>
              <a:rPr lang="en-US" sz="2445">
                <a:solidFill>
                  <a:srgbClr val="EC650B"/>
                </a:solidFill>
                <a:latin typeface="Poppins Bold" panose="00000800000000000000"/>
                <a:ea typeface="Poppins Bold" panose="00000800000000000000"/>
                <a:cs typeface="Poppins Bold" panose="00000800000000000000"/>
                <a:sym typeface="Poppins Bold" panose="00000800000000000000"/>
              </a:rPr>
              <a:t>SCROLL SHORTS </a:t>
            </a:r>
            <a:endParaRPr lang="en-US" sz="2445">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sp>
        <p:nvSpPr>
          <p:cNvPr id="27" name="TextBox 27"/>
          <p:cNvSpPr txBox="1"/>
          <p:nvPr/>
        </p:nvSpPr>
        <p:spPr>
          <a:xfrm>
            <a:off x="3024244" y="4751600"/>
            <a:ext cx="2363995" cy="1292225"/>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SCROLL SECTION : CUSTOMER WILL SCROLL ALL THE HOTELS ON VIDEOS FORMS AND AS WELL AS ALL UPCOMING TRIPS WHICH ARE UPLOADED  BY TRAVEL AGENCY  </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28" name="Freeform 28"/>
          <p:cNvSpPr/>
          <p:nvPr/>
        </p:nvSpPr>
        <p:spPr>
          <a:xfrm>
            <a:off x="1894802" y="4486530"/>
            <a:ext cx="374951" cy="291056"/>
          </a:xfrm>
          <a:custGeom>
            <a:avLst/>
            <a:gdLst/>
            <a:ahLst/>
            <a:cxnLst/>
            <a:rect l="l" t="t" r="r" b="b"/>
            <a:pathLst>
              <a:path w="374951" h="291056">
                <a:moveTo>
                  <a:pt x="0" y="0"/>
                </a:moveTo>
                <a:lnTo>
                  <a:pt x="374952" y="0"/>
                </a:lnTo>
                <a:lnTo>
                  <a:pt x="374952" y="291056"/>
                </a:lnTo>
                <a:lnTo>
                  <a:pt x="0" y="2910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9" name="Freeform 29"/>
          <p:cNvSpPr/>
          <p:nvPr/>
        </p:nvSpPr>
        <p:spPr>
          <a:xfrm>
            <a:off x="6357774" y="3044685"/>
            <a:ext cx="5572451" cy="3998234"/>
          </a:xfrm>
          <a:custGeom>
            <a:avLst/>
            <a:gdLst/>
            <a:ahLst/>
            <a:cxnLst/>
            <a:rect l="l" t="t" r="r" b="b"/>
            <a:pathLst>
              <a:path w="5572451" h="3998234">
                <a:moveTo>
                  <a:pt x="0" y="0"/>
                </a:moveTo>
                <a:lnTo>
                  <a:pt x="5572452" y="0"/>
                </a:lnTo>
                <a:lnTo>
                  <a:pt x="5572452" y="3998234"/>
                </a:lnTo>
                <a:lnTo>
                  <a:pt x="0" y="3998234"/>
                </a:lnTo>
                <a:lnTo>
                  <a:pt x="0" y="0"/>
                </a:lnTo>
                <a:close/>
              </a:path>
            </a:pathLst>
          </a:custGeom>
          <a:blipFill>
            <a:blip r:embed="rId3">
              <a:alphaModFix amt="50000"/>
            </a:blip>
            <a:stretch>
              <a:fillRect/>
            </a:stretch>
          </a:blipFill>
        </p:spPr>
      </p:sp>
      <p:grpSp>
        <p:nvGrpSpPr>
          <p:cNvPr id="30" name="Group 30"/>
          <p:cNvGrpSpPr/>
          <p:nvPr/>
        </p:nvGrpSpPr>
        <p:grpSpPr>
          <a:xfrm rot="0">
            <a:off x="6574080" y="3633841"/>
            <a:ext cx="5139841" cy="2819922"/>
            <a:chOff x="0" y="0"/>
            <a:chExt cx="1052050" cy="577197"/>
          </a:xfrm>
        </p:grpSpPr>
        <p:sp>
          <p:nvSpPr>
            <p:cNvPr id="31" name="Freeform 31"/>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id="32" name="TextBox 32"/>
            <p:cNvSpPr txBox="1"/>
            <p:nvPr/>
          </p:nvSpPr>
          <p:spPr>
            <a:xfrm>
              <a:off x="0" y="-38100"/>
              <a:ext cx="1052050" cy="615297"/>
            </a:xfrm>
            <a:prstGeom prst="rect">
              <a:avLst/>
            </a:prstGeom>
          </p:spPr>
          <p:txBody>
            <a:bodyPr lIns="47086" tIns="47086" rIns="47086" bIns="47086" rtlCol="0" anchor="ctr"/>
            <a:lstStyle/>
            <a:p>
              <a:pPr algn="ctr">
                <a:lnSpc>
                  <a:spcPts val="2660"/>
                </a:lnSpc>
              </a:pPr>
            </a:p>
          </p:txBody>
        </p:sp>
      </p:grpSp>
      <p:sp>
        <p:nvSpPr>
          <p:cNvPr id="33" name="Freeform 33"/>
          <p:cNvSpPr/>
          <p:nvPr/>
        </p:nvSpPr>
        <p:spPr>
          <a:xfrm>
            <a:off x="7172864" y="4167291"/>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4"/>
            <a:stretch>
              <a:fillRect/>
            </a:stretch>
          </a:blipFill>
        </p:spPr>
      </p:sp>
      <p:grpSp>
        <p:nvGrpSpPr>
          <p:cNvPr id="34" name="Group 34"/>
          <p:cNvGrpSpPr/>
          <p:nvPr/>
        </p:nvGrpSpPr>
        <p:grpSpPr>
          <a:xfrm rot="0">
            <a:off x="7148926" y="4126254"/>
            <a:ext cx="1011607" cy="1011607"/>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6" name="TextBox 36"/>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37" name="TextBox 37"/>
          <p:cNvSpPr txBox="1"/>
          <p:nvPr/>
        </p:nvSpPr>
        <p:spPr>
          <a:xfrm>
            <a:off x="8596695" y="4091091"/>
            <a:ext cx="2063297" cy="438150"/>
          </a:xfrm>
          <a:prstGeom prst="rect">
            <a:avLst/>
          </a:prstGeom>
        </p:spPr>
        <p:txBody>
          <a:bodyPr lIns="0" tIns="0" rIns="0" bIns="0" rtlCol="0" anchor="t">
            <a:spAutoFit/>
          </a:bodyPr>
          <a:lstStyle/>
          <a:p>
            <a:pPr algn="l">
              <a:lnSpc>
                <a:spcPts val="3420"/>
              </a:lnSpc>
              <a:spcBef>
                <a:spcPct val="0"/>
              </a:spcBef>
            </a:pPr>
            <a:r>
              <a:rPr lang="en-US" sz="2445">
                <a:solidFill>
                  <a:srgbClr val="EC650B"/>
                </a:solidFill>
                <a:latin typeface="Poppins Bold" panose="00000800000000000000"/>
                <a:ea typeface="Poppins Bold" panose="00000800000000000000"/>
                <a:cs typeface="Poppins Bold" panose="00000800000000000000"/>
                <a:sym typeface="Poppins Bold" panose="00000800000000000000"/>
              </a:rPr>
              <a:t>ROLL SHORTS </a:t>
            </a:r>
            <a:endParaRPr lang="en-US" sz="2445">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sp>
        <p:nvSpPr>
          <p:cNvPr id="38" name="TextBox 38"/>
          <p:cNvSpPr txBox="1"/>
          <p:nvPr/>
        </p:nvSpPr>
        <p:spPr>
          <a:xfrm>
            <a:off x="8596695" y="4751600"/>
            <a:ext cx="2363995" cy="861695"/>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CUSTOMER WILL SHARE THIER TRIPS AND ADVENTURE SHORTS HOW WAS THE EXPERIANCE OF OUR FLEX TRIPS TOUR </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39" name="Freeform 39"/>
          <p:cNvSpPr/>
          <p:nvPr/>
        </p:nvSpPr>
        <p:spPr>
          <a:xfrm>
            <a:off x="11930226" y="3044685"/>
            <a:ext cx="5572451" cy="3998234"/>
          </a:xfrm>
          <a:custGeom>
            <a:avLst/>
            <a:gdLst/>
            <a:ahLst/>
            <a:cxnLst/>
            <a:rect l="l" t="t" r="r" b="b"/>
            <a:pathLst>
              <a:path w="5572451" h="3998234">
                <a:moveTo>
                  <a:pt x="0" y="0"/>
                </a:moveTo>
                <a:lnTo>
                  <a:pt x="5572451" y="0"/>
                </a:lnTo>
                <a:lnTo>
                  <a:pt x="5572451" y="3998234"/>
                </a:lnTo>
                <a:lnTo>
                  <a:pt x="0" y="3998234"/>
                </a:lnTo>
                <a:lnTo>
                  <a:pt x="0" y="0"/>
                </a:lnTo>
                <a:close/>
              </a:path>
            </a:pathLst>
          </a:custGeom>
          <a:blipFill>
            <a:blip r:embed="rId3">
              <a:alphaModFix amt="50000"/>
            </a:blip>
            <a:stretch>
              <a:fillRect/>
            </a:stretch>
          </a:blipFill>
        </p:spPr>
      </p:sp>
      <p:grpSp>
        <p:nvGrpSpPr>
          <p:cNvPr id="40" name="Group 40"/>
          <p:cNvGrpSpPr/>
          <p:nvPr/>
        </p:nvGrpSpPr>
        <p:grpSpPr>
          <a:xfrm rot="0">
            <a:off x="12146531" y="3633841"/>
            <a:ext cx="5139841" cy="2819922"/>
            <a:chOff x="0" y="0"/>
            <a:chExt cx="1052050" cy="577197"/>
          </a:xfrm>
        </p:grpSpPr>
        <p:sp>
          <p:nvSpPr>
            <p:cNvPr id="41" name="Freeform 41"/>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id="42" name="TextBox 42"/>
            <p:cNvSpPr txBox="1"/>
            <p:nvPr/>
          </p:nvSpPr>
          <p:spPr>
            <a:xfrm>
              <a:off x="0" y="-38100"/>
              <a:ext cx="1052050" cy="615297"/>
            </a:xfrm>
            <a:prstGeom prst="rect">
              <a:avLst/>
            </a:prstGeom>
          </p:spPr>
          <p:txBody>
            <a:bodyPr lIns="47086" tIns="47086" rIns="47086" bIns="47086" rtlCol="0" anchor="ctr"/>
            <a:lstStyle/>
            <a:p>
              <a:pPr algn="ctr">
                <a:lnSpc>
                  <a:spcPts val="2660"/>
                </a:lnSpc>
              </a:pPr>
            </a:p>
          </p:txBody>
        </p:sp>
      </p:grpSp>
      <p:sp>
        <p:nvSpPr>
          <p:cNvPr id="43" name="Freeform 43"/>
          <p:cNvSpPr/>
          <p:nvPr/>
        </p:nvSpPr>
        <p:spPr>
          <a:xfrm>
            <a:off x="12745315" y="4167291"/>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4"/>
            <a:stretch>
              <a:fillRect/>
            </a:stretch>
          </a:blipFill>
        </p:spPr>
      </p:sp>
      <p:grpSp>
        <p:nvGrpSpPr>
          <p:cNvPr id="44" name="Group 44"/>
          <p:cNvGrpSpPr/>
          <p:nvPr/>
        </p:nvGrpSpPr>
        <p:grpSpPr>
          <a:xfrm rot="0">
            <a:off x="12721377" y="4126254"/>
            <a:ext cx="1011607" cy="10116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46" name="TextBox 46"/>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47" name="TextBox 47"/>
          <p:cNvSpPr txBox="1"/>
          <p:nvPr/>
        </p:nvSpPr>
        <p:spPr>
          <a:xfrm>
            <a:off x="14169390" y="4091305"/>
            <a:ext cx="2981960" cy="438150"/>
          </a:xfrm>
          <a:prstGeom prst="rect">
            <a:avLst/>
          </a:prstGeom>
        </p:spPr>
        <p:txBody>
          <a:bodyPr wrap="square" lIns="0" tIns="0" rIns="0" bIns="0" rtlCol="0" anchor="t">
            <a:spAutoFit/>
          </a:bodyPr>
          <a:lstStyle/>
          <a:p>
            <a:pPr algn="l">
              <a:lnSpc>
                <a:spcPts val="3420"/>
              </a:lnSpc>
              <a:spcBef>
                <a:spcPct val="0"/>
              </a:spcBef>
            </a:pPr>
            <a:r>
              <a:rPr lang="en-US" sz="2445">
                <a:solidFill>
                  <a:srgbClr val="EC650B"/>
                </a:solidFill>
                <a:latin typeface="Poppins Bold" panose="00000800000000000000"/>
                <a:ea typeface="Poppins Bold" panose="00000800000000000000"/>
                <a:cs typeface="Poppins Bold" panose="00000800000000000000"/>
                <a:sym typeface="Poppins Bold" panose="00000800000000000000"/>
              </a:rPr>
              <a:t>BOOK YOUR TRIPS</a:t>
            </a:r>
            <a:endParaRPr lang="en-US" sz="2445">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sp>
        <p:nvSpPr>
          <p:cNvPr id="48" name="TextBox 48"/>
          <p:cNvSpPr txBox="1"/>
          <p:nvPr/>
        </p:nvSpPr>
        <p:spPr>
          <a:xfrm>
            <a:off x="14169390" y="4751705"/>
            <a:ext cx="2654935" cy="1508125"/>
          </a:xfrm>
          <a:prstGeom prst="rect">
            <a:avLst/>
          </a:prstGeom>
        </p:spPr>
        <p:txBody>
          <a:bodyPr wrap="square"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BOOK YOUR TOUR TRIPS DO ADVENTURE AND DARSHAN , HIKING  , CAMPING ,, RESORTS  WITH OUR TOUR WELCOMES YOU TO FLEX TOURS IT WILL CREATE GOOD FRIENDS GROUP FOR YOU CHAT CREATE AND PLAN WITH FLEX TRIP </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grpSp>
        <p:nvGrpSpPr>
          <p:cNvPr id="49" name="Group 49"/>
          <p:cNvGrpSpPr/>
          <p:nvPr/>
        </p:nvGrpSpPr>
        <p:grpSpPr>
          <a:xfrm rot="0">
            <a:off x="1096242" y="7185794"/>
            <a:ext cx="4950613" cy="1272624"/>
            <a:chOff x="0" y="0"/>
            <a:chExt cx="1013318" cy="260488"/>
          </a:xfrm>
        </p:grpSpPr>
        <p:sp>
          <p:nvSpPr>
            <p:cNvPr id="50" name="Freeform 50"/>
            <p:cNvSpPr/>
            <p:nvPr/>
          </p:nvSpPr>
          <p:spPr>
            <a:xfrm>
              <a:off x="0" y="0"/>
              <a:ext cx="1013318" cy="260488"/>
            </a:xfrm>
            <a:custGeom>
              <a:avLst/>
              <a:gdLst/>
              <a:ahLst/>
              <a:cxnLst/>
              <a:rect l="l" t="t" r="r" b="b"/>
              <a:pathLst>
                <a:path w="1013318" h="26048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id="51" name="TextBox 51"/>
            <p:cNvSpPr txBox="1"/>
            <p:nvPr/>
          </p:nvSpPr>
          <p:spPr>
            <a:xfrm>
              <a:off x="0" y="-38100"/>
              <a:ext cx="1013318" cy="298588"/>
            </a:xfrm>
            <a:prstGeom prst="rect">
              <a:avLst/>
            </a:prstGeom>
          </p:spPr>
          <p:txBody>
            <a:bodyPr lIns="47086" tIns="47086" rIns="47086" bIns="47086" rtlCol="0" anchor="ctr"/>
            <a:lstStyle/>
            <a:p>
              <a:pPr algn="ctr">
                <a:lnSpc>
                  <a:spcPts val="2660"/>
                </a:lnSpc>
              </a:pPr>
            </a:p>
          </p:txBody>
        </p:sp>
      </p:grpSp>
      <p:sp>
        <p:nvSpPr>
          <p:cNvPr id="52" name="Freeform 52"/>
          <p:cNvSpPr/>
          <p:nvPr/>
        </p:nvSpPr>
        <p:spPr>
          <a:xfrm>
            <a:off x="1269284" y="7342158"/>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4"/>
            <a:stretch>
              <a:fillRect/>
            </a:stretch>
          </a:blipFill>
        </p:spPr>
      </p:sp>
      <p:grpSp>
        <p:nvGrpSpPr>
          <p:cNvPr id="53" name="Group 53"/>
          <p:cNvGrpSpPr/>
          <p:nvPr/>
        </p:nvGrpSpPr>
        <p:grpSpPr>
          <a:xfrm rot="0">
            <a:off x="1245346" y="7301121"/>
            <a:ext cx="1011607" cy="1011607"/>
            <a:chOff x="0" y="0"/>
            <a:chExt cx="812800" cy="812800"/>
          </a:xfrm>
        </p:grpSpPr>
        <p:sp>
          <p:nvSpPr>
            <p:cNvPr id="54" name="Freeform 5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55" name="TextBox 55"/>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56" name="TextBox 56"/>
          <p:cNvSpPr txBox="1"/>
          <p:nvPr/>
        </p:nvSpPr>
        <p:spPr>
          <a:xfrm>
            <a:off x="2597866" y="7595295"/>
            <a:ext cx="3448990" cy="438150"/>
          </a:xfrm>
          <a:prstGeom prst="rect">
            <a:avLst/>
          </a:prstGeom>
        </p:spPr>
        <p:txBody>
          <a:bodyPr lIns="0" tIns="0" rIns="0" bIns="0" rtlCol="0" anchor="t">
            <a:spAutoFit/>
          </a:bodyPr>
          <a:lstStyle/>
          <a:p>
            <a:pPr algn="l">
              <a:lnSpc>
                <a:spcPts val="3420"/>
              </a:lnSpc>
              <a:spcBef>
                <a:spcPct val="0"/>
              </a:spcBef>
            </a:pPr>
            <a:r>
              <a:rPr lang="en-US" sz="2445">
                <a:solidFill>
                  <a:srgbClr val="3B3B3B"/>
                </a:solidFill>
                <a:latin typeface="Poppins" panose="00000500000000000000"/>
                <a:ea typeface="Poppins" panose="00000500000000000000"/>
                <a:cs typeface="Poppins" panose="00000500000000000000"/>
                <a:sym typeface="Poppins" panose="00000500000000000000"/>
              </a:rPr>
              <a:t>FLEX SCROLL</a:t>
            </a:r>
            <a:endParaRPr lang="en-US" sz="2445">
              <a:solidFill>
                <a:srgbClr val="3B3B3B"/>
              </a:solidFill>
              <a:latin typeface="Poppins" panose="00000500000000000000"/>
              <a:ea typeface="Poppins" panose="00000500000000000000"/>
              <a:cs typeface="Poppins" panose="00000500000000000000"/>
              <a:sym typeface="Poppins" panose="00000500000000000000"/>
            </a:endParaRPr>
          </a:p>
        </p:txBody>
      </p:sp>
      <p:sp>
        <p:nvSpPr>
          <p:cNvPr id="57" name="TextBox 57"/>
          <p:cNvSpPr txBox="1"/>
          <p:nvPr/>
        </p:nvSpPr>
        <p:spPr>
          <a:xfrm>
            <a:off x="1380626" y="7574309"/>
            <a:ext cx="741046" cy="398557"/>
          </a:xfrm>
          <a:prstGeom prst="rect">
            <a:avLst/>
          </a:prstGeom>
        </p:spPr>
        <p:txBody>
          <a:bodyPr lIns="0" tIns="0" rIns="0" bIns="0" rtlCol="0" anchor="t">
            <a:spAutoFit/>
          </a:bodyPr>
          <a:lstStyle/>
          <a:p>
            <a:pPr algn="ctr">
              <a:lnSpc>
                <a:spcPts val="3055"/>
              </a:lnSpc>
              <a:spcBef>
                <a:spcPct val="0"/>
              </a:spcBef>
            </a:pPr>
            <a:r>
              <a:rPr lang="en-US" sz="2180">
                <a:solidFill>
                  <a:srgbClr val="EC650B"/>
                </a:solidFill>
                <a:latin typeface="Poppins Bold" panose="00000800000000000000"/>
                <a:ea typeface="Poppins Bold" panose="00000800000000000000"/>
                <a:cs typeface="Poppins Bold" panose="00000800000000000000"/>
                <a:sym typeface="Poppins Bold" panose="00000800000000000000"/>
              </a:rPr>
              <a:t>90%</a:t>
            </a:r>
            <a:endParaRPr lang="en-US" sz="218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grpSp>
        <p:nvGrpSpPr>
          <p:cNvPr id="58" name="Group 58"/>
          <p:cNvGrpSpPr/>
          <p:nvPr/>
        </p:nvGrpSpPr>
        <p:grpSpPr>
          <a:xfrm rot="0">
            <a:off x="6668693" y="7185794"/>
            <a:ext cx="4950613" cy="1272624"/>
            <a:chOff x="0" y="0"/>
            <a:chExt cx="1013318" cy="260488"/>
          </a:xfrm>
        </p:grpSpPr>
        <p:sp>
          <p:nvSpPr>
            <p:cNvPr id="59" name="Freeform 59"/>
            <p:cNvSpPr/>
            <p:nvPr/>
          </p:nvSpPr>
          <p:spPr>
            <a:xfrm>
              <a:off x="0" y="0"/>
              <a:ext cx="1013318" cy="260488"/>
            </a:xfrm>
            <a:custGeom>
              <a:avLst/>
              <a:gdLst/>
              <a:ahLst/>
              <a:cxnLst/>
              <a:rect l="l" t="t" r="r" b="b"/>
              <a:pathLst>
                <a:path w="1013318" h="26048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id="60" name="TextBox 60"/>
            <p:cNvSpPr txBox="1"/>
            <p:nvPr/>
          </p:nvSpPr>
          <p:spPr>
            <a:xfrm>
              <a:off x="0" y="-38100"/>
              <a:ext cx="1013318" cy="298588"/>
            </a:xfrm>
            <a:prstGeom prst="rect">
              <a:avLst/>
            </a:prstGeom>
          </p:spPr>
          <p:txBody>
            <a:bodyPr lIns="47086" tIns="47086" rIns="47086" bIns="47086" rtlCol="0" anchor="ctr"/>
            <a:lstStyle/>
            <a:p>
              <a:pPr algn="ctr">
                <a:lnSpc>
                  <a:spcPts val="2660"/>
                </a:lnSpc>
              </a:pPr>
            </a:p>
          </p:txBody>
        </p:sp>
      </p:grpSp>
      <p:sp>
        <p:nvSpPr>
          <p:cNvPr id="61" name="Freeform 61"/>
          <p:cNvSpPr/>
          <p:nvPr/>
        </p:nvSpPr>
        <p:spPr>
          <a:xfrm>
            <a:off x="6841735" y="7342158"/>
            <a:ext cx="1026728" cy="1025445"/>
          </a:xfrm>
          <a:custGeom>
            <a:avLst/>
            <a:gdLst/>
            <a:ahLst/>
            <a:cxnLst/>
            <a:rect l="l" t="t" r="r" b="b"/>
            <a:pathLst>
              <a:path w="1026728" h="1025445">
                <a:moveTo>
                  <a:pt x="0" y="0"/>
                </a:moveTo>
                <a:lnTo>
                  <a:pt x="1026729" y="0"/>
                </a:lnTo>
                <a:lnTo>
                  <a:pt x="1026729" y="1025445"/>
                </a:lnTo>
                <a:lnTo>
                  <a:pt x="0" y="1025445"/>
                </a:lnTo>
                <a:lnTo>
                  <a:pt x="0" y="0"/>
                </a:lnTo>
                <a:close/>
              </a:path>
            </a:pathLst>
          </a:custGeom>
          <a:blipFill>
            <a:blip r:embed="rId4"/>
            <a:stretch>
              <a:fillRect/>
            </a:stretch>
          </a:blipFill>
        </p:spPr>
      </p:sp>
      <p:grpSp>
        <p:nvGrpSpPr>
          <p:cNvPr id="62" name="Group 62"/>
          <p:cNvGrpSpPr/>
          <p:nvPr/>
        </p:nvGrpSpPr>
        <p:grpSpPr>
          <a:xfrm rot="0">
            <a:off x="6817797" y="7301121"/>
            <a:ext cx="1011607" cy="1011607"/>
            <a:chOff x="0" y="0"/>
            <a:chExt cx="812800" cy="812800"/>
          </a:xfrm>
        </p:grpSpPr>
        <p:sp>
          <p:nvSpPr>
            <p:cNvPr id="63" name="Freeform 6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4" name="TextBox 64"/>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65" name="TextBox 65"/>
          <p:cNvSpPr txBox="1"/>
          <p:nvPr/>
        </p:nvSpPr>
        <p:spPr>
          <a:xfrm>
            <a:off x="8703717" y="7595295"/>
            <a:ext cx="3448990" cy="438150"/>
          </a:xfrm>
          <a:prstGeom prst="rect">
            <a:avLst/>
          </a:prstGeom>
        </p:spPr>
        <p:txBody>
          <a:bodyPr lIns="0" tIns="0" rIns="0" bIns="0" rtlCol="0" anchor="t">
            <a:spAutoFit/>
          </a:bodyPr>
          <a:lstStyle/>
          <a:p>
            <a:pPr algn="l">
              <a:lnSpc>
                <a:spcPts val="3420"/>
              </a:lnSpc>
              <a:spcBef>
                <a:spcPct val="0"/>
              </a:spcBef>
            </a:pPr>
            <a:r>
              <a:rPr lang="en-US" sz="2445">
                <a:solidFill>
                  <a:srgbClr val="3B3B3B"/>
                </a:solidFill>
                <a:latin typeface="Poppins" panose="00000500000000000000"/>
                <a:ea typeface="Poppins" panose="00000500000000000000"/>
                <a:cs typeface="Poppins" panose="00000500000000000000"/>
                <a:sym typeface="Poppins" panose="00000500000000000000"/>
              </a:rPr>
              <a:t>FLEX ROLLS</a:t>
            </a:r>
            <a:endParaRPr lang="en-US" sz="2445">
              <a:solidFill>
                <a:srgbClr val="3B3B3B"/>
              </a:solidFill>
              <a:latin typeface="Poppins" panose="00000500000000000000"/>
              <a:ea typeface="Poppins" panose="00000500000000000000"/>
              <a:cs typeface="Poppins" panose="00000500000000000000"/>
              <a:sym typeface="Poppins" panose="00000500000000000000"/>
            </a:endParaRPr>
          </a:p>
        </p:txBody>
      </p:sp>
      <p:sp>
        <p:nvSpPr>
          <p:cNvPr id="66" name="TextBox 66"/>
          <p:cNvSpPr txBox="1"/>
          <p:nvPr/>
        </p:nvSpPr>
        <p:spPr>
          <a:xfrm>
            <a:off x="6953078" y="7574309"/>
            <a:ext cx="741046" cy="398557"/>
          </a:xfrm>
          <a:prstGeom prst="rect">
            <a:avLst/>
          </a:prstGeom>
        </p:spPr>
        <p:txBody>
          <a:bodyPr lIns="0" tIns="0" rIns="0" bIns="0" rtlCol="0" anchor="t">
            <a:spAutoFit/>
          </a:bodyPr>
          <a:lstStyle/>
          <a:p>
            <a:pPr algn="ctr">
              <a:lnSpc>
                <a:spcPts val="3055"/>
              </a:lnSpc>
              <a:spcBef>
                <a:spcPct val="0"/>
              </a:spcBef>
            </a:pPr>
            <a:r>
              <a:rPr lang="en-US" sz="2180">
                <a:solidFill>
                  <a:srgbClr val="EC650B"/>
                </a:solidFill>
                <a:latin typeface="Poppins Bold" panose="00000800000000000000"/>
                <a:ea typeface="Poppins Bold" panose="00000800000000000000"/>
                <a:cs typeface="Poppins Bold" panose="00000800000000000000"/>
                <a:sym typeface="Poppins Bold" panose="00000800000000000000"/>
              </a:rPr>
              <a:t>55%</a:t>
            </a:r>
            <a:endParaRPr lang="en-US" sz="218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grpSp>
        <p:nvGrpSpPr>
          <p:cNvPr id="67" name="Group 67"/>
          <p:cNvGrpSpPr/>
          <p:nvPr/>
        </p:nvGrpSpPr>
        <p:grpSpPr>
          <a:xfrm rot="0">
            <a:off x="12241145" y="7185794"/>
            <a:ext cx="4950613" cy="1272624"/>
            <a:chOff x="0" y="0"/>
            <a:chExt cx="1013318" cy="260488"/>
          </a:xfrm>
        </p:grpSpPr>
        <p:sp>
          <p:nvSpPr>
            <p:cNvPr id="68" name="Freeform 68"/>
            <p:cNvSpPr/>
            <p:nvPr/>
          </p:nvSpPr>
          <p:spPr>
            <a:xfrm>
              <a:off x="0" y="0"/>
              <a:ext cx="1013318" cy="260488"/>
            </a:xfrm>
            <a:custGeom>
              <a:avLst/>
              <a:gdLst/>
              <a:ahLst/>
              <a:cxnLst/>
              <a:rect l="l" t="t" r="r" b="b"/>
              <a:pathLst>
                <a:path w="1013318" h="26048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id="69" name="TextBox 69"/>
            <p:cNvSpPr txBox="1"/>
            <p:nvPr/>
          </p:nvSpPr>
          <p:spPr>
            <a:xfrm>
              <a:off x="0" y="-38100"/>
              <a:ext cx="1013318" cy="298588"/>
            </a:xfrm>
            <a:prstGeom prst="rect">
              <a:avLst/>
            </a:prstGeom>
          </p:spPr>
          <p:txBody>
            <a:bodyPr lIns="47086" tIns="47086" rIns="47086" bIns="47086" rtlCol="0" anchor="ctr"/>
            <a:lstStyle/>
            <a:p>
              <a:pPr algn="ctr">
                <a:lnSpc>
                  <a:spcPts val="2660"/>
                </a:lnSpc>
              </a:pPr>
            </a:p>
          </p:txBody>
        </p:sp>
      </p:grpSp>
      <p:sp>
        <p:nvSpPr>
          <p:cNvPr id="70" name="Freeform 70"/>
          <p:cNvSpPr/>
          <p:nvPr/>
        </p:nvSpPr>
        <p:spPr>
          <a:xfrm>
            <a:off x="12414187" y="7342158"/>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4"/>
            <a:stretch>
              <a:fillRect/>
            </a:stretch>
          </a:blipFill>
        </p:spPr>
      </p:sp>
      <p:grpSp>
        <p:nvGrpSpPr>
          <p:cNvPr id="71" name="Group 71"/>
          <p:cNvGrpSpPr/>
          <p:nvPr/>
        </p:nvGrpSpPr>
        <p:grpSpPr>
          <a:xfrm rot="0">
            <a:off x="12390249" y="7301121"/>
            <a:ext cx="1011607" cy="1011607"/>
            <a:chOff x="0" y="0"/>
            <a:chExt cx="812800" cy="812800"/>
          </a:xfrm>
        </p:grpSpPr>
        <p:sp>
          <p:nvSpPr>
            <p:cNvPr id="72" name="Freeform 7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3" name="TextBox 73"/>
            <p:cNvSpPr txBox="1"/>
            <p:nvPr/>
          </p:nvSpPr>
          <p:spPr>
            <a:xfrm>
              <a:off x="76200" y="38100"/>
              <a:ext cx="660400" cy="698500"/>
            </a:xfrm>
            <a:prstGeom prst="rect">
              <a:avLst/>
            </a:prstGeom>
          </p:spPr>
          <p:txBody>
            <a:bodyPr lIns="47086" tIns="47086" rIns="47086" bIns="47086" rtlCol="0" anchor="ctr"/>
            <a:lstStyle/>
            <a:p>
              <a:pPr algn="ctr">
                <a:lnSpc>
                  <a:spcPts val="2660"/>
                </a:lnSpc>
                <a:spcBef>
                  <a:spcPct val="0"/>
                </a:spcBef>
              </a:pPr>
            </a:p>
          </p:txBody>
        </p:sp>
      </p:grpSp>
      <p:sp>
        <p:nvSpPr>
          <p:cNvPr id="74" name="TextBox 74"/>
          <p:cNvSpPr txBox="1"/>
          <p:nvPr/>
        </p:nvSpPr>
        <p:spPr>
          <a:xfrm>
            <a:off x="14276168" y="7595295"/>
            <a:ext cx="3448990" cy="438150"/>
          </a:xfrm>
          <a:prstGeom prst="rect">
            <a:avLst/>
          </a:prstGeom>
        </p:spPr>
        <p:txBody>
          <a:bodyPr lIns="0" tIns="0" rIns="0" bIns="0" rtlCol="0" anchor="t">
            <a:spAutoFit/>
          </a:bodyPr>
          <a:lstStyle/>
          <a:p>
            <a:pPr algn="l">
              <a:lnSpc>
                <a:spcPts val="3420"/>
              </a:lnSpc>
              <a:spcBef>
                <a:spcPct val="0"/>
              </a:spcBef>
            </a:pPr>
            <a:r>
              <a:rPr lang="en-US" sz="2445">
                <a:solidFill>
                  <a:srgbClr val="3B3B3B"/>
                </a:solidFill>
                <a:latin typeface="Poppins" panose="00000500000000000000"/>
                <a:ea typeface="Poppins" panose="00000500000000000000"/>
                <a:cs typeface="Poppins" panose="00000500000000000000"/>
                <a:sym typeface="Poppins" panose="00000500000000000000"/>
              </a:rPr>
              <a:t>FLEX TRIPS</a:t>
            </a:r>
            <a:endParaRPr lang="en-US" sz="2445">
              <a:solidFill>
                <a:srgbClr val="3B3B3B"/>
              </a:solidFill>
              <a:latin typeface="Poppins" panose="00000500000000000000"/>
              <a:ea typeface="Poppins" panose="00000500000000000000"/>
              <a:cs typeface="Poppins" panose="00000500000000000000"/>
              <a:sym typeface="Poppins" panose="00000500000000000000"/>
            </a:endParaRPr>
          </a:p>
        </p:txBody>
      </p:sp>
      <p:sp>
        <p:nvSpPr>
          <p:cNvPr id="75" name="TextBox 75"/>
          <p:cNvSpPr txBox="1"/>
          <p:nvPr/>
        </p:nvSpPr>
        <p:spPr>
          <a:xfrm>
            <a:off x="12525529" y="7574309"/>
            <a:ext cx="741046" cy="398557"/>
          </a:xfrm>
          <a:prstGeom prst="rect">
            <a:avLst/>
          </a:prstGeom>
        </p:spPr>
        <p:txBody>
          <a:bodyPr lIns="0" tIns="0" rIns="0" bIns="0" rtlCol="0" anchor="t">
            <a:spAutoFit/>
          </a:bodyPr>
          <a:lstStyle/>
          <a:p>
            <a:pPr algn="ctr">
              <a:lnSpc>
                <a:spcPts val="3055"/>
              </a:lnSpc>
              <a:spcBef>
                <a:spcPct val="0"/>
              </a:spcBef>
            </a:pPr>
            <a:r>
              <a:rPr lang="en-US" sz="2180">
                <a:solidFill>
                  <a:srgbClr val="EC650B"/>
                </a:solidFill>
                <a:latin typeface="Poppins Bold" panose="00000800000000000000"/>
                <a:ea typeface="Poppins Bold" panose="00000800000000000000"/>
                <a:cs typeface="Poppins Bold" panose="00000800000000000000"/>
                <a:sym typeface="Poppins Bold" panose="00000800000000000000"/>
              </a:rPr>
              <a:t>86%</a:t>
            </a:r>
            <a:endParaRPr lang="en-US" sz="218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sp>
        <p:nvSpPr>
          <p:cNvPr id="76" name="TextBox 76"/>
          <p:cNvSpPr txBox="1"/>
          <p:nvPr/>
        </p:nvSpPr>
        <p:spPr>
          <a:xfrm>
            <a:off x="5346047" y="1757104"/>
            <a:ext cx="7595905" cy="817570"/>
          </a:xfrm>
          <a:prstGeom prst="rect">
            <a:avLst/>
          </a:prstGeom>
        </p:spPr>
        <p:txBody>
          <a:bodyPr lIns="0" tIns="0" rIns="0" bIns="0" rtlCol="0" anchor="t">
            <a:spAutoFit/>
          </a:bodyPr>
          <a:lstStyle/>
          <a:p>
            <a:pPr algn="ctr">
              <a:lnSpc>
                <a:spcPts val="6385"/>
              </a:lnSpc>
              <a:spcBef>
                <a:spcPct val="0"/>
              </a:spcBef>
            </a:pPr>
            <a:r>
              <a:rPr lang="en-US" sz="4560">
                <a:solidFill>
                  <a:srgbClr val="1F2020"/>
                </a:solidFill>
                <a:latin typeface="Poppins Bold" panose="00000800000000000000"/>
                <a:ea typeface="Poppins Bold" panose="00000800000000000000"/>
                <a:cs typeface="Poppins Bold" panose="00000800000000000000"/>
                <a:sym typeface="Poppins Bold" panose="00000800000000000000"/>
              </a:rPr>
              <a:t>Company Service</a:t>
            </a:r>
            <a:endParaRPr lang="en-US" sz="4560">
              <a:solidFill>
                <a:srgbClr val="1F2020"/>
              </a:solidFill>
              <a:latin typeface="Poppins Bold" panose="00000800000000000000"/>
              <a:ea typeface="Poppins Bold" panose="00000800000000000000"/>
              <a:cs typeface="Poppins Bold" panose="00000800000000000000"/>
              <a:sym typeface="Poppins Bold" panose="00000800000000000000"/>
            </a:endParaRPr>
          </a:p>
        </p:txBody>
      </p:sp>
      <p:sp>
        <p:nvSpPr>
          <p:cNvPr id="77" name="Freeform 77"/>
          <p:cNvSpPr/>
          <p:nvPr/>
        </p:nvSpPr>
        <p:spPr>
          <a:xfrm>
            <a:off x="7477155" y="4452194"/>
            <a:ext cx="355150" cy="359728"/>
          </a:xfrm>
          <a:custGeom>
            <a:avLst/>
            <a:gdLst/>
            <a:ahLst/>
            <a:cxnLst/>
            <a:rect l="l" t="t" r="r" b="b"/>
            <a:pathLst>
              <a:path w="355150" h="359728">
                <a:moveTo>
                  <a:pt x="0" y="0"/>
                </a:moveTo>
                <a:lnTo>
                  <a:pt x="355149" y="0"/>
                </a:lnTo>
                <a:lnTo>
                  <a:pt x="355149" y="359728"/>
                </a:lnTo>
                <a:lnTo>
                  <a:pt x="0" y="35972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8" name="Freeform 78"/>
          <p:cNvSpPr/>
          <p:nvPr/>
        </p:nvSpPr>
        <p:spPr>
          <a:xfrm>
            <a:off x="13024014" y="4434063"/>
            <a:ext cx="406334" cy="395991"/>
          </a:xfrm>
          <a:custGeom>
            <a:avLst/>
            <a:gdLst/>
            <a:ahLst/>
            <a:cxnLst/>
            <a:rect l="l" t="t" r="r" b="b"/>
            <a:pathLst>
              <a:path w="406334" h="395991">
                <a:moveTo>
                  <a:pt x="0" y="0"/>
                </a:moveTo>
                <a:lnTo>
                  <a:pt x="406334" y="0"/>
                </a:lnTo>
                <a:lnTo>
                  <a:pt x="406334" y="395990"/>
                </a:lnTo>
                <a:lnTo>
                  <a:pt x="0" y="39599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EC6408"/>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000000"/>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15940842" y="508149"/>
            <a:ext cx="9784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Contact</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9" name="TextBox 9"/>
          <p:cNvSpPr txBox="1"/>
          <p:nvPr/>
        </p:nvSpPr>
        <p:spPr>
          <a:xfrm>
            <a:off x="14385046" y="508149"/>
            <a:ext cx="1060497"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About Us</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0" name="TextBox 10"/>
          <p:cNvSpPr txBox="1"/>
          <p:nvPr/>
        </p:nvSpPr>
        <p:spPr>
          <a:xfrm>
            <a:off x="13154289" y="508149"/>
            <a:ext cx="735456"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Service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1" name="TextBox 11"/>
          <p:cNvSpPr txBox="1"/>
          <p:nvPr/>
        </p:nvSpPr>
        <p:spPr>
          <a:xfrm>
            <a:off x="11898530" y="508149"/>
            <a:ext cx="8097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Home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2" name="TextBox 12"/>
          <p:cNvSpPr txBox="1"/>
          <p:nvPr/>
        </p:nvSpPr>
        <p:spPr>
          <a:xfrm>
            <a:off x="1011679" y="393653"/>
            <a:ext cx="1633768" cy="457835"/>
          </a:xfrm>
          <a:prstGeom prst="rect">
            <a:avLst/>
          </a:prstGeom>
        </p:spPr>
        <p:txBody>
          <a:bodyPr lIns="0" tIns="0" rIns="0" bIns="0" rtlCol="0" anchor="t">
            <a:spAutoFit/>
          </a:bodyPr>
          <a:lstStyle/>
          <a:p>
            <a:pPr algn="l">
              <a:lnSpc>
                <a:spcPts val="3640"/>
              </a:lnSpc>
              <a:spcBef>
                <a:spcPct val="0"/>
              </a:spcBef>
            </a:pPr>
            <a:r>
              <a:rPr lang="en-US" sz="2600">
                <a:solidFill>
                  <a:srgbClr val="EC6408"/>
                </a:solidFill>
                <a:latin typeface="Poppins Bold" panose="00000800000000000000"/>
                <a:ea typeface="Poppins Bold" panose="00000800000000000000"/>
                <a:cs typeface="Poppins Bold" panose="00000800000000000000"/>
                <a:sym typeface="Poppins Bold" panose="00000800000000000000"/>
              </a:rPr>
              <a:t>Flex Trips</a:t>
            </a:r>
            <a:endParaRPr lang="en-US" sz="260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13" name="Freeform 13"/>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14" name="Group 14"/>
          <p:cNvGrpSpPr/>
          <p:nvPr/>
        </p:nvGrpSpPr>
        <p:grpSpPr>
          <a:xfrm rot="0">
            <a:off x="17491799" y="8458418"/>
            <a:ext cx="951769" cy="799882"/>
            <a:chOff x="0" y="0"/>
            <a:chExt cx="967140" cy="812800"/>
          </a:xfrm>
        </p:grpSpPr>
        <p:sp>
          <p:nvSpPr>
            <p:cNvPr id="15" name="Freeform 15"/>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EC6408"/>
            </a:solidFill>
          </p:spPr>
        </p:sp>
        <p:sp>
          <p:nvSpPr>
            <p:cNvPr id="16" name="TextBox 16"/>
            <p:cNvSpPr txBox="1"/>
            <p:nvPr/>
          </p:nvSpPr>
          <p:spPr>
            <a:xfrm>
              <a:off x="0" y="-38100"/>
              <a:ext cx="967140" cy="850900"/>
            </a:xfrm>
            <a:prstGeom prst="rect">
              <a:avLst/>
            </a:prstGeom>
          </p:spPr>
          <p:txBody>
            <a:bodyPr lIns="50800" tIns="50800" rIns="50800" bIns="50800" rtlCol="0" anchor="ctr"/>
            <a:lstStyle/>
            <a:p>
              <a:pPr algn="ctr">
                <a:lnSpc>
                  <a:spcPts val="2660"/>
                </a:lnSpc>
              </a:pPr>
            </a:p>
          </p:txBody>
        </p:sp>
      </p:grpSp>
      <p:sp>
        <p:nvSpPr>
          <p:cNvPr id="17" name="TextBox 17"/>
          <p:cNvSpPr txBox="1"/>
          <p:nvPr/>
        </p:nvSpPr>
        <p:spPr>
          <a:xfrm>
            <a:off x="17674380" y="8710688"/>
            <a:ext cx="442747" cy="257943"/>
          </a:xfrm>
          <a:prstGeom prst="rect">
            <a:avLst/>
          </a:prstGeom>
        </p:spPr>
        <p:txBody>
          <a:bodyPr lIns="0" tIns="0" rIns="0" bIns="0" rtlCol="0" anchor="t">
            <a:spAutoFit/>
          </a:bodyPr>
          <a:lstStyle/>
          <a:p>
            <a:pPr algn="ctr">
              <a:lnSpc>
                <a:spcPts val="2055"/>
              </a:lnSpc>
              <a:spcBef>
                <a:spcPct val="0"/>
              </a:spcBef>
            </a:pPr>
            <a:r>
              <a:rPr lang="en-US" sz="1470">
                <a:solidFill>
                  <a:srgbClr val="FFFFFF"/>
                </a:solidFill>
                <a:latin typeface="Poppins Bold" panose="00000800000000000000"/>
                <a:ea typeface="Poppins Bold" panose="00000800000000000000"/>
                <a:cs typeface="Poppins Bold" panose="00000800000000000000"/>
                <a:sym typeface="Poppins Bold" panose="00000800000000000000"/>
              </a:rPr>
              <a:t>08</a:t>
            </a:r>
            <a:endParaRPr lang="en-US" sz="1470">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
        <p:nvSpPr>
          <p:cNvPr id="18" name="Freeform 18"/>
          <p:cNvSpPr/>
          <p:nvPr/>
        </p:nvSpPr>
        <p:spPr>
          <a:xfrm>
            <a:off x="6184497" y="1170414"/>
            <a:ext cx="11074803" cy="7946171"/>
          </a:xfrm>
          <a:custGeom>
            <a:avLst/>
            <a:gdLst/>
            <a:ahLst/>
            <a:cxnLst/>
            <a:rect l="l" t="t" r="r" b="b"/>
            <a:pathLst>
              <a:path w="11074803" h="7946171">
                <a:moveTo>
                  <a:pt x="0" y="0"/>
                </a:moveTo>
                <a:lnTo>
                  <a:pt x="11074803" y="0"/>
                </a:lnTo>
                <a:lnTo>
                  <a:pt x="11074803" y="7946172"/>
                </a:lnTo>
                <a:lnTo>
                  <a:pt x="0" y="7946172"/>
                </a:lnTo>
                <a:lnTo>
                  <a:pt x="0" y="0"/>
                </a:lnTo>
                <a:close/>
              </a:path>
            </a:pathLst>
          </a:custGeom>
          <a:blipFill>
            <a:blip r:embed="rId3">
              <a:alphaModFix amt="50000"/>
            </a:blip>
            <a:stretch>
              <a:fillRect/>
            </a:stretch>
          </a:blipFill>
        </p:spPr>
      </p:sp>
      <p:grpSp>
        <p:nvGrpSpPr>
          <p:cNvPr id="19" name="Group 19"/>
          <p:cNvGrpSpPr/>
          <p:nvPr/>
        </p:nvGrpSpPr>
        <p:grpSpPr>
          <a:xfrm rot="0">
            <a:off x="7058838" y="2186493"/>
            <a:ext cx="9326120" cy="5914014"/>
            <a:chOff x="0" y="0"/>
            <a:chExt cx="960502" cy="609087"/>
          </a:xfrm>
        </p:grpSpPr>
        <p:sp>
          <p:nvSpPr>
            <p:cNvPr id="20" name="Freeform 20"/>
            <p:cNvSpPr/>
            <p:nvPr/>
          </p:nvSpPr>
          <p:spPr>
            <a:xfrm>
              <a:off x="0" y="0"/>
              <a:ext cx="960502" cy="609087"/>
            </a:xfrm>
            <a:custGeom>
              <a:avLst/>
              <a:gdLst/>
              <a:ahLst/>
              <a:cxnLst/>
              <a:rect l="l" t="t" r="r" b="b"/>
              <a:pathLst>
                <a:path w="960502" h="609087">
                  <a:moveTo>
                    <a:pt x="41507" y="0"/>
                  </a:moveTo>
                  <a:lnTo>
                    <a:pt x="918995" y="0"/>
                  </a:lnTo>
                  <a:cubicBezTo>
                    <a:pt x="930003" y="0"/>
                    <a:pt x="940561" y="4373"/>
                    <a:pt x="948345" y="12157"/>
                  </a:cubicBezTo>
                  <a:cubicBezTo>
                    <a:pt x="956129" y="19941"/>
                    <a:pt x="960502" y="30498"/>
                    <a:pt x="960502" y="41507"/>
                  </a:cubicBezTo>
                  <a:lnTo>
                    <a:pt x="960502" y="567581"/>
                  </a:lnTo>
                  <a:cubicBezTo>
                    <a:pt x="960502" y="578589"/>
                    <a:pt x="956129" y="589146"/>
                    <a:pt x="948345" y="596930"/>
                  </a:cubicBezTo>
                  <a:cubicBezTo>
                    <a:pt x="940561" y="604714"/>
                    <a:pt x="930003" y="609087"/>
                    <a:pt x="918995" y="609087"/>
                  </a:cubicBezTo>
                  <a:lnTo>
                    <a:pt x="41507" y="609087"/>
                  </a:lnTo>
                  <a:cubicBezTo>
                    <a:pt x="30498" y="609087"/>
                    <a:pt x="19941" y="604714"/>
                    <a:pt x="12157" y="596930"/>
                  </a:cubicBezTo>
                  <a:cubicBezTo>
                    <a:pt x="4373" y="589146"/>
                    <a:pt x="0" y="578589"/>
                    <a:pt x="0" y="567581"/>
                  </a:cubicBezTo>
                  <a:lnTo>
                    <a:pt x="0" y="41507"/>
                  </a:lnTo>
                  <a:cubicBezTo>
                    <a:pt x="0" y="30498"/>
                    <a:pt x="4373" y="19941"/>
                    <a:pt x="12157" y="12157"/>
                  </a:cubicBezTo>
                  <a:cubicBezTo>
                    <a:pt x="19941" y="4373"/>
                    <a:pt x="30498" y="0"/>
                    <a:pt x="41507" y="0"/>
                  </a:cubicBezTo>
                  <a:close/>
                </a:path>
              </a:pathLst>
            </a:custGeom>
            <a:solidFill>
              <a:srgbClr val="FFFFFF"/>
            </a:solidFill>
          </p:spPr>
        </p:sp>
        <p:sp>
          <p:nvSpPr>
            <p:cNvPr id="21" name="TextBox 21"/>
            <p:cNvSpPr txBox="1"/>
            <p:nvPr/>
          </p:nvSpPr>
          <p:spPr>
            <a:xfrm>
              <a:off x="0" y="-38100"/>
              <a:ext cx="960502" cy="647187"/>
            </a:xfrm>
            <a:prstGeom prst="rect">
              <a:avLst/>
            </a:prstGeom>
          </p:spPr>
          <p:txBody>
            <a:bodyPr lIns="47086" tIns="47086" rIns="47086" bIns="47086" rtlCol="0" anchor="ctr"/>
            <a:lstStyle/>
            <a:p>
              <a:pPr algn="ctr">
                <a:lnSpc>
                  <a:spcPts val="2660"/>
                </a:lnSpc>
              </a:pPr>
            </a:p>
          </p:txBody>
        </p:sp>
      </p:grpSp>
      <p:pic>
        <p:nvPicPr>
          <p:cNvPr id="22" name="Picture 22"/>
          <p:cNvPicPr>
            <a:picLocks noChangeAspect="1"/>
          </p:cNvPicPr>
          <p:nvPr/>
        </p:nvPicPr>
        <p:blipFill>
          <a:blip r:embed="rId4"/>
          <a:stretch>
            <a:fillRect/>
          </a:stretch>
        </p:blipFill>
        <p:spPr>
          <a:xfrm>
            <a:off x="7047822" y="2230307"/>
            <a:ext cx="9039499" cy="5796903"/>
          </a:xfrm>
          <a:prstGeom prst="rect">
            <a:avLst/>
          </a:prstGeom>
        </p:spPr>
      </p:pic>
      <p:sp>
        <p:nvSpPr>
          <p:cNvPr id="23" name="TextBox 23"/>
          <p:cNvSpPr txBox="1"/>
          <p:nvPr/>
        </p:nvSpPr>
        <p:spPr>
          <a:xfrm>
            <a:off x="1828563" y="2258133"/>
            <a:ext cx="3739689" cy="1636458"/>
          </a:xfrm>
          <a:prstGeom prst="rect">
            <a:avLst/>
          </a:prstGeom>
        </p:spPr>
        <p:txBody>
          <a:bodyPr lIns="0" tIns="0" rIns="0" bIns="0" rtlCol="0" anchor="t">
            <a:spAutoFit/>
          </a:bodyPr>
          <a:lstStyle/>
          <a:p>
            <a:pPr algn="l">
              <a:lnSpc>
                <a:spcPts val="6385"/>
              </a:lnSpc>
              <a:spcBef>
                <a:spcPct val="0"/>
              </a:spcBef>
            </a:pPr>
            <a:r>
              <a:rPr lang="en-US" sz="4560">
                <a:solidFill>
                  <a:srgbClr val="1F2020"/>
                </a:solidFill>
                <a:latin typeface="Poppins Bold" panose="00000800000000000000"/>
                <a:ea typeface="Poppins Bold" panose="00000800000000000000"/>
                <a:cs typeface="Poppins Bold" panose="00000800000000000000"/>
                <a:sym typeface="Poppins Bold" panose="00000800000000000000"/>
              </a:rPr>
              <a:t>Marketing Data</a:t>
            </a:r>
            <a:endParaRPr lang="en-US" sz="4560">
              <a:solidFill>
                <a:srgbClr val="1F2020"/>
              </a:solidFill>
              <a:latin typeface="Poppins Bold" panose="00000800000000000000"/>
              <a:ea typeface="Poppins Bold" panose="00000800000000000000"/>
              <a:cs typeface="Poppins Bold" panose="00000800000000000000"/>
              <a:sym typeface="Poppins Bold" panose="00000800000000000000"/>
            </a:endParaRPr>
          </a:p>
        </p:txBody>
      </p:sp>
      <p:sp>
        <p:nvSpPr>
          <p:cNvPr id="24" name="TextBox 24"/>
          <p:cNvSpPr txBox="1"/>
          <p:nvPr/>
        </p:nvSpPr>
        <p:spPr>
          <a:xfrm>
            <a:off x="1828563" y="5271399"/>
            <a:ext cx="3979281" cy="1673304"/>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25" name="TextBox 25"/>
          <p:cNvSpPr txBox="1"/>
          <p:nvPr/>
        </p:nvSpPr>
        <p:spPr>
          <a:xfrm>
            <a:off x="1828563" y="4689922"/>
            <a:ext cx="2928576" cy="325755"/>
          </a:xfrm>
          <a:prstGeom prst="rect">
            <a:avLst/>
          </a:prstGeom>
        </p:spPr>
        <p:txBody>
          <a:bodyPr lIns="0" tIns="0" rIns="0" bIns="0" rtlCol="0" anchor="t">
            <a:spAutoFit/>
          </a:bodyPr>
          <a:lstStyle/>
          <a:p>
            <a:pPr algn="l">
              <a:lnSpc>
                <a:spcPts val="2520"/>
              </a:lnSpc>
              <a:spcBef>
                <a:spcPct val="0"/>
              </a:spcBef>
            </a:pPr>
            <a:r>
              <a:rPr lang="en-US" sz="1800">
                <a:solidFill>
                  <a:srgbClr val="EC6408"/>
                </a:solidFill>
                <a:latin typeface="Poppins Bold" panose="00000800000000000000"/>
                <a:ea typeface="Poppins Bold" panose="00000800000000000000"/>
                <a:cs typeface="Poppins Bold" panose="00000800000000000000"/>
                <a:sym typeface="Poppins Bold" panose="00000800000000000000"/>
              </a:rPr>
              <a:t>About Data</a:t>
            </a:r>
            <a:endParaRPr lang="en-US" sz="180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grpSp>
        <p:nvGrpSpPr>
          <p:cNvPr id="26" name="Group 26"/>
          <p:cNvGrpSpPr/>
          <p:nvPr/>
        </p:nvGrpSpPr>
        <p:grpSpPr>
          <a:xfrm rot="0">
            <a:off x="1828563" y="7252123"/>
            <a:ext cx="1661508" cy="643394"/>
            <a:chOff x="0" y="0"/>
            <a:chExt cx="2098984" cy="812800"/>
          </a:xfrm>
        </p:grpSpPr>
        <p:sp>
          <p:nvSpPr>
            <p:cNvPr id="27" name="Freeform 27"/>
            <p:cNvSpPr/>
            <p:nvPr/>
          </p:nvSpPr>
          <p:spPr>
            <a:xfrm>
              <a:off x="0" y="0"/>
              <a:ext cx="2098984" cy="812800"/>
            </a:xfrm>
            <a:custGeom>
              <a:avLst/>
              <a:gdLst/>
              <a:ahLst/>
              <a:cxnLst/>
              <a:rect l="l" t="t" r="r" b="b"/>
              <a:pathLst>
                <a:path w="2098984" h="812800">
                  <a:moveTo>
                    <a:pt x="406400" y="0"/>
                  </a:moveTo>
                  <a:lnTo>
                    <a:pt x="1692584" y="0"/>
                  </a:lnTo>
                  <a:cubicBezTo>
                    <a:pt x="1800368" y="0"/>
                    <a:pt x="1903737" y="42817"/>
                    <a:pt x="1979952" y="119032"/>
                  </a:cubicBezTo>
                  <a:cubicBezTo>
                    <a:pt x="2056167" y="195247"/>
                    <a:pt x="2098984" y="298616"/>
                    <a:pt x="2098984" y="406400"/>
                  </a:cubicBezTo>
                  <a:lnTo>
                    <a:pt x="2098984" y="406400"/>
                  </a:lnTo>
                  <a:cubicBezTo>
                    <a:pt x="2098984" y="630849"/>
                    <a:pt x="1917032" y="812800"/>
                    <a:pt x="1692584" y="812800"/>
                  </a:cubicBezTo>
                  <a:lnTo>
                    <a:pt x="406400" y="812800"/>
                  </a:lnTo>
                  <a:cubicBezTo>
                    <a:pt x="181951" y="812800"/>
                    <a:pt x="0" y="630849"/>
                    <a:pt x="0" y="406400"/>
                  </a:cubicBezTo>
                  <a:lnTo>
                    <a:pt x="0" y="406400"/>
                  </a:lnTo>
                  <a:cubicBezTo>
                    <a:pt x="0" y="181951"/>
                    <a:pt x="181951" y="0"/>
                    <a:pt x="406400" y="0"/>
                  </a:cubicBezTo>
                  <a:close/>
                </a:path>
              </a:pathLst>
            </a:custGeom>
            <a:solidFill>
              <a:srgbClr val="EC6408"/>
            </a:solidFill>
          </p:spPr>
        </p:sp>
        <p:sp>
          <p:nvSpPr>
            <p:cNvPr id="28" name="TextBox 28"/>
            <p:cNvSpPr txBox="1"/>
            <p:nvPr/>
          </p:nvSpPr>
          <p:spPr>
            <a:xfrm>
              <a:off x="0" y="-38100"/>
              <a:ext cx="2098984" cy="850900"/>
            </a:xfrm>
            <a:prstGeom prst="rect">
              <a:avLst/>
            </a:prstGeom>
          </p:spPr>
          <p:txBody>
            <a:bodyPr lIns="50800" tIns="50800" rIns="50800" bIns="50800" rtlCol="0" anchor="ctr"/>
            <a:lstStyle/>
            <a:p>
              <a:pPr algn="ctr">
                <a:lnSpc>
                  <a:spcPts val="2660"/>
                </a:lnSpc>
              </a:pPr>
            </a:p>
          </p:txBody>
        </p:sp>
      </p:grpSp>
      <p:sp>
        <p:nvSpPr>
          <p:cNvPr id="29" name="TextBox 29"/>
          <p:cNvSpPr txBox="1"/>
          <p:nvPr/>
        </p:nvSpPr>
        <p:spPr>
          <a:xfrm>
            <a:off x="1828563" y="7444857"/>
            <a:ext cx="1661508" cy="220406"/>
          </a:xfrm>
          <a:prstGeom prst="rect">
            <a:avLst/>
          </a:prstGeom>
        </p:spPr>
        <p:txBody>
          <a:bodyPr lIns="0" tIns="0" rIns="0" bIns="0" rtlCol="0" anchor="t">
            <a:spAutoFit/>
          </a:bodyPr>
          <a:lstStyle/>
          <a:p>
            <a:pPr algn="ctr">
              <a:lnSpc>
                <a:spcPts val="1705"/>
              </a:lnSpc>
              <a:spcBef>
                <a:spcPct val="0"/>
              </a:spcBef>
            </a:pPr>
            <a:r>
              <a:rPr lang="en-US" sz="1220">
                <a:solidFill>
                  <a:srgbClr val="FFFFFF"/>
                </a:solidFill>
                <a:latin typeface="Poppins Bold" panose="00000800000000000000"/>
                <a:ea typeface="Poppins Bold" panose="00000800000000000000"/>
                <a:cs typeface="Poppins Bold" panose="00000800000000000000"/>
                <a:sym typeface="Poppins Bold" panose="00000800000000000000"/>
              </a:rPr>
              <a:t>Learn More</a:t>
            </a:r>
            <a:endParaRPr lang="en-US" sz="1220">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EC650B"/>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EC650B"/>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15940842" y="508149"/>
            <a:ext cx="9784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Contact</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9" name="TextBox 9"/>
          <p:cNvSpPr txBox="1"/>
          <p:nvPr/>
        </p:nvSpPr>
        <p:spPr>
          <a:xfrm>
            <a:off x="14385046" y="508149"/>
            <a:ext cx="1060497"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About Us</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0" name="TextBox 10"/>
          <p:cNvSpPr txBox="1"/>
          <p:nvPr/>
        </p:nvSpPr>
        <p:spPr>
          <a:xfrm>
            <a:off x="13154289" y="508149"/>
            <a:ext cx="735456"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Service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1" name="TextBox 11"/>
          <p:cNvSpPr txBox="1"/>
          <p:nvPr/>
        </p:nvSpPr>
        <p:spPr>
          <a:xfrm>
            <a:off x="11898530" y="508149"/>
            <a:ext cx="809760" cy="207496"/>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Home</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12" name="TextBox 12"/>
          <p:cNvSpPr txBox="1"/>
          <p:nvPr/>
        </p:nvSpPr>
        <p:spPr>
          <a:xfrm>
            <a:off x="1011679" y="377143"/>
            <a:ext cx="1633768" cy="368300"/>
          </a:xfrm>
          <a:prstGeom prst="rect">
            <a:avLst/>
          </a:prstGeom>
        </p:spPr>
        <p:txBody>
          <a:bodyPr lIns="0" tIns="0" rIns="0" bIns="0" rtlCol="0" anchor="t">
            <a:spAutoFit/>
          </a:bodyPr>
          <a:lstStyle/>
          <a:p>
            <a:pPr algn="l">
              <a:lnSpc>
                <a:spcPts val="2800"/>
              </a:lnSpc>
              <a:spcBef>
                <a:spcPct val="0"/>
              </a:spcBef>
            </a:pPr>
            <a:r>
              <a:rPr lang="en-US" sz="2000">
                <a:solidFill>
                  <a:srgbClr val="EC6408"/>
                </a:solidFill>
                <a:latin typeface="Poppins Bold" panose="00000800000000000000"/>
                <a:ea typeface="Poppins Bold" panose="00000800000000000000"/>
                <a:cs typeface="Poppins Bold" panose="00000800000000000000"/>
                <a:sym typeface="Poppins Bold" panose="00000800000000000000"/>
              </a:rPr>
              <a:t>Flex Trips</a:t>
            </a:r>
            <a:endParaRPr lang="en-US" sz="2000">
              <a:solidFill>
                <a:srgbClr val="EC6408"/>
              </a:solidFill>
              <a:latin typeface="Poppins Bold" panose="00000800000000000000"/>
              <a:ea typeface="Poppins Bold" panose="00000800000000000000"/>
              <a:cs typeface="Poppins Bold" panose="00000800000000000000"/>
              <a:sym typeface="Poppins Bold" panose="00000800000000000000"/>
            </a:endParaRPr>
          </a:p>
        </p:txBody>
      </p:sp>
      <p:sp>
        <p:nvSpPr>
          <p:cNvPr id="13" name="Freeform 13"/>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14" name="Group 14"/>
          <p:cNvGrpSpPr/>
          <p:nvPr/>
        </p:nvGrpSpPr>
        <p:grpSpPr>
          <a:xfrm rot="0">
            <a:off x="17491799" y="8458418"/>
            <a:ext cx="951769" cy="799882"/>
            <a:chOff x="0" y="0"/>
            <a:chExt cx="967140" cy="812800"/>
          </a:xfrm>
        </p:grpSpPr>
        <p:sp>
          <p:nvSpPr>
            <p:cNvPr id="15" name="Freeform 15"/>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EC650B"/>
            </a:solidFill>
          </p:spPr>
        </p:sp>
        <p:sp>
          <p:nvSpPr>
            <p:cNvPr id="16" name="TextBox 16"/>
            <p:cNvSpPr txBox="1"/>
            <p:nvPr/>
          </p:nvSpPr>
          <p:spPr>
            <a:xfrm>
              <a:off x="0" y="-38100"/>
              <a:ext cx="967140" cy="850900"/>
            </a:xfrm>
            <a:prstGeom prst="rect">
              <a:avLst/>
            </a:prstGeom>
          </p:spPr>
          <p:txBody>
            <a:bodyPr lIns="50800" tIns="50800" rIns="50800" bIns="50800" rtlCol="0" anchor="ctr"/>
            <a:lstStyle/>
            <a:p>
              <a:pPr algn="ctr">
                <a:lnSpc>
                  <a:spcPts val="2660"/>
                </a:lnSpc>
              </a:pPr>
            </a:p>
          </p:txBody>
        </p:sp>
      </p:grpSp>
      <p:sp>
        <p:nvSpPr>
          <p:cNvPr id="17" name="TextBox 17"/>
          <p:cNvSpPr txBox="1"/>
          <p:nvPr/>
        </p:nvSpPr>
        <p:spPr>
          <a:xfrm>
            <a:off x="17674380" y="8710688"/>
            <a:ext cx="442747" cy="257943"/>
          </a:xfrm>
          <a:prstGeom prst="rect">
            <a:avLst/>
          </a:prstGeom>
        </p:spPr>
        <p:txBody>
          <a:bodyPr lIns="0" tIns="0" rIns="0" bIns="0" rtlCol="0" anchor="t">
            <a:spAutoFit/>
          </a:bodyPr>
          <a:lstStyle/>
          <a:p>
            <a:pPr algn="ctr">
              <a:lnSpc>
                <a:spcPts val="2055"/>
              </a:lnSpc>
              <a:spcBef>
                <a:spcPct val="0"/>
              </a:spcBef>
            </a:pPr>
            <a:r>
              <a:rPr lang="en-US" sz="1470">
                <a:solidFill>
                  <a:srgbClr val="FFFFFF"/>
                </a:solidFill>
                <a:latin typeface="Poppins Bold" panose="00000800000000000000"/>
                <a:ea typeface="Poppins Bold" panose="00000800000000000000"/>
                <a:cs typeface="Poppins Bold" panose="00000800000000000000"/>
                <a:sym typeface="Poppins Bold" panose="00000800000000000000"/>
              </a:rPr>
              <a:t>09</a:t>
            </a:r>
            <a:endParaRPr lang="en-US" sz="1470">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pic>
        <p:nvPicPr>
          <p:cNvPr id="18" name="Picture 18"/>
          <p:cNvPicPr>
            <a:picLocks noChangeAspect="1"/>
          </p:cNvPicPr>
          <p:nvPr/>
        </p:nvPicPr>
        <p:blipFill>
          <a:blip r:embed="rId3"/>
          <a:stretch>
            <a:fillRect/>
          </a:stretch>
        </p:blipFill>
        <p:spPr>
          <a:xfrm>
            <a:off x="1613914" y="1853281"/>
            <a:ext cx="2575793" cy="2575793"/>
          </a:xfrm>
          <a:prstGeom prst="rect">
            <a:avLst/>
          </a:prstGeom>
        </p:spPr>
      </p:pic>
      <p:sp>
        <p:nvSpPr>
          <p:cNvPr id="19" name="TextBox 19"/>
          <p:cNvSpPr txBox="1"/>
          <p:nvPr/>
        </p:nvSpPr>
        <p:spPr>
          <a:xfrm>
            <a:off x="1828563" y="4418634"/>
            <a:ext cx="2146494" cy="363210"/>
          </a:xfrm>
          <a:prstGeom prst="rect">
            <a:avLst/>
          </a:prstGeom>
        </p:spPr>
        <p:txBody>
          <a:bodyPr lIns="0" tIns="0" rIns="0" bIns="0" rtlCol="0" anchor="t">
            <a:spAutoFit/>
          </a:bodyPr>
          <a:lstStyle/>
          <a:p>
            <a:pPr algn="ctr">
              <a:lnSpc>
                <a:spcPts val="2870"/>
              </a:lnSpc>
              <a:spcBef>
                <a:spcPct val="0"/>
              </a:spcBef>
            </a:pPr>
            <a:r>
              <a:rPr lang="en-US" sz="2050">
                <a:solidFill>
                  <a:srgbClr val="EC650B"/>
                </a:solidFill>
                <a:latin typeface="Poppins Bold" panose="00000800000000000000"/>
                <a:ea typeface="Poppins Bold" panose="00000800000000000000"/>
                <a:cs typeface="Poppins Bold" panose="00000800000000000000"/>
                <a:sym typeface="Poppins Bold" panose="00000800000000000000"/>
              </a:rPr>
              <a:t>Data 01</a:t>
            </a:r>
            <a:endParaRPr lang="en-US" sz="205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pic>
        <p:nvPicPr>
          <p:cNvPr id="20" name="Picture 20"/>
          <p:cNvPicPr>
            <a:picLocks noChangeAspect="1"/>
          </p:cNvPicPr>
          <p:nvPr/>
        </p:nvPicPr>
        <p:blipFill>
          <a:blip r:embed="rId4"/>
          <a:stretch>
            <a:fillRect/>
          </a:stretch>
        </p:blipFill>
        <p:spPr>
          <a:xfrm>
            <a:off x="1613914" y="5290507"/>
            <a:ext cx="2575793" cy="2575793"/>
          </a:xfrm>
          <a:prstGeom prst="rect">
            <a:avLst/>
          </a:prstGeom>
        </p:spPr>
      </p:pic>
      <p:sp>
        <p:nvSpPr>
          <p:cNvPr id="21" name="TextBox 21"/>
          <p:cNvSpPr txBox="1"/>
          <p:nvPr/>
        </p:nvSpPr>
        <p:spPr>
          <a:xfrm>
            <a:off x="1828563" y="7855860"/>
            <a:ext cx="2146494" cy="363210"/>
          </a:xfrm>
          <a:prstGeom prst="rect">
            <a:avLst/>
          </a:prstGeom>
        </p:spPr>
        <p:txBody>
          <a:bodyPr lIns="0" tIns="0" rIns="0" bIns="0" rtlCol="0" anchor="t">
            <a:spAutoFit/>
          </a:bodyPr>
          <a:lstStyle/>
          <a:p>
            <a:pPr algn="ctr">
              <a:lnSpc>
                <a:spcPts val="2870"/>
              </a:lnSpc>
              <a:spcBef>
                <a:spcPct val="0"/>
              </a:spcBef>
            </a:pPr>
            <a:r>
              <a:rPr lang="en-US" sz="2050">
                <a:solidFill>
                  <a:srgbClr val="EC650B"/>
                </a:solidFill>
                <a:latin typeface="Poppins Bold" panose="00000800000000000000"/>
                <a:ea typeface="Poppins Bold" panose="00000800000000000000"/>
                <a:cs typeface="Poppins Bold" panose="00000800000000000000"/>
                <a:sym typeface="Poppins Bold" panose="00000800000000000000"/>
              </a:rPr>
              <a:t>Data 04</a:t>
            </a:r>
            <a:endParaRPr lang="en-US" sz="205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pic>
        <p:nvPicPr>
          <p:cNvPr id="22" name="Picture 22"/>
          <p:cNvPicPr>
            <a:picLocks noChangeAspect="1"/>
          </p:cNvPicPr>
          <p:nvPr/>
        </p:nvPicPr>
        <p:blipFill>
          <a:blip r:embed="rId5"/>
          <a:stretch>
            <a:fillRect/>
          </a:stretch>
        </p:blipFill>
        <p:spPr>
          <a:xfrm>
            <a:off x="4378575" y="1853281"/>
            <a:ext cx="2575793" cy="2575793"/>
          </a:xfrm>
          <a:prstGeom prst="rect">
            <a:avLst/>
          </a:prstGeom>
        </p:spPr>
      </p:pic>
      <p:sp>
        <p:nvSpPr>
          <p:cNvPr id="23" name="TextBox 23"/>
          <p:cNvSpPr txBox="1"/>
          <p:nvPr/>
        </p:nvSpPr>
        <p:spPr>
          <a:xfrm>
            <a:off x="4593224" y="4418634"/>
            <a:ext cx="2146494" cy="363210"/>
          </a:xfrm>
          <a:prstGeom prst="rect">
            <a:avLst/>
          </a:prstGeom>
        </p:spPr>
        <p:txBody>
          <a:bodyPr lIns="0" tIns="0" rIns="0" bIns="0" rtlCol="0" anchor="t">
            <a:spAutoFit/>
          </a:bodyPr>
          <a:lstStyle/>
          <a:p>
            <a:pPr algn="ctr">
              <a:lnSpc>
                <a:spcPts val="2870"/>
              </a:lnSpc>
              <a:spcBef>
                <a:spcPct val="0"/>
              </a:spcBef>
            </a:pPr>
            <a:r>
              <a:rPr lang="en-US" sz="2050">
                <a:solidFill>
                  <a:srgbClr val="EC650B"/>
                </a:solidFill>
                <a:latin typeface="Poppins Bold" panose="00000800000000000000"/>
                <a:ea typeface="Poppins Bold" panose="00000800000000000000"/>
                <a:cs typeface="Poppins Bold" panose="00000800000000000000"/>
                <a:sym typeface="Poppins Bold" panose="00000800000000000000"/>
              </a:rPr>
              <a:t>Data 02</a:t>
            </a:r>
            <a:endParaRPr lang="en-US" sz="205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pic>
        <p:nvPicPr>
          <p:cNvPr id="24" name="Picture 24"/>
          <p:cNvPicPr>
            <a:picLocks noChangeAspect="1"/>
          </p:cNvPicPr>
          <p:nvPr/>
        </p:nvPicPr>
        <p:blipFill>
          <a:blip r:embed="rId6"/>
          <a:stretch>
            <a:fillRect/>
          </a:stretch>
        </p:blipFill>
        <p:spPr>
          <a:xfrm>
            <a:off x="4378575" y="5290507"/>
            <a:ext cx="2575793" cy="2575793"/>
          </a:xfrm>
          <a:prstGeom prst="rect">
            <a:avLst/>
          </a:prstGeom>
        </p:spPr>
      </p:pic>
      <p:sp>
        <p:nvSpPr>
          <p:cNvPr id="25" name="TextBox 25"/>
          <p:cNvSpPr txBox="1"/>
          <p:nvPr/>
        </p:nvSpPr>
        <p:spPr>
          <a:xfrm>
            <a:off x="4593224" y="7855860"/>
            <a:ext cx="2146494" cy="363210"/>
          </a:xfrm>
          <a:prstGeom prst="rect">
            <a:avLst/>
          </a:prstGeom>
        </p:spPr>
        <p:txBody>
          <a:bodyPr lIns="0" tIns="0" rIns="0" bIns="0" rtlCol="0" anchor="t">
            <a:spAutoFit/>
          </a:bodyPr>
          <a:lstStyle/>
          <a:p>
            <a:pPr algn="ctr">
              <a:lnSpc>
                <a:spcPts val="2870"/>
              </a:lnSpc>
              <a:spcBef>
                <a:spcPct val="0"/>
              </a:spcBef>
            </a:pPr>
            <a:r>
              <a:rPr lang="en-US" sz="2050">
                <a:solidFill>
                  <a:srgbClr val="EC650B"/>
                </a:solidFill>
                <a:latin typeface="Poppins Bold" panose="00000800000000000000"/>
                <a:ea typeface="Poppins Bold" panose="00000800000000000000"/>
                <a:cs typeface="Poppins Bold" panose="00000800000000000000"/>
                <a:sym typeface="Poppins Bold" panose="00000800000000000000"/>
              </a:rPr>
              <a:t>Data 05</a:t>
            </a:r>
            <a:endParaRPr lang="en-US" sz="205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pic>
        <p:nvPicPr>
          <p:cNvPr id="26" name="Picture 26"/>
          <p:cNvPicPr>
            <a:picLocks noChangeAspect="1"/>
          </p:cNvPicPr>
          <p:nvPr/>
        </p:nvPicPr>
        <p:blipFill>
          <a:blip r:embed="rId7"/>
          <a:stretch>
            <a:fillRect/>
          </a:stretch>
        </p:blipFill>
        <p:spPr>
          <a:xfrm>
            <a:off x="7144194" y="1853281"/>
            <a:ext cx="2575793" cy="2575793"/>
          </a:xfrm>
          <a:prstGeom prst="rect">
            <a:avLst/>
          </a:prstGeom>
        </p:spPr>
      </p:pic>
      <p:sp>
        <p:nvSpPr>
          <p:cNvPr id="27" name="TextBox 27"/>
          <p:cNvSpPr txBox="1"/>
          <p:nvPr/>
        </p:nvSpPr>
        <p:spPr>
          <a:xfrm>
            <a:off x="7358843" y="4418634"/>
            <a:ext cx="2146494" cy="363210"/>
          </a:xfrm>
          <a:prstGeom prst="rect">
            <a:avLst/>
          </a:prstGeom>
        </p:spPr>
        <p:txBody>
          <a:bodyPr lIns="0" tIns="0" rIns="0" bIns="0" rtlCol="0" anchor="t">
            <a:spAutoFit/>
          </a:bodyPr>
          <a:lstStyle/>
          <a:p>
            <a:pPr algn="ctr">
              <a:lnSpc>
                <a:spcPts val="2870"/>
              </a:lnSpc>
              <a:spcBef>
                <a:spcPct val="0"/>
              </a:spcBef>
            </a:pPr>
            <a:r>
              <a:rPr lang="en-US" sz="2050">
                <a:solidFill>
                  <a:srgbClr val="EC650B"/>
                </a:solidFill>
                <a:latin typeface="Poppins Bold" panose="00000800000000000000"/>
                <a:ea typeface="Poppins Bold" panose="00000800000000000000"/>
                <a:cs typeface="Poppins Bold" panose="00000800000000000000"/>
                <a:sym typeface="Poppins Bold" panose="00000800000000000000"/>
              </a:rPr>
              <a:t>Data 03</a:t>
            </a:r>
            <a:endParaRPr lang="en-US" sz="205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pic>
        <p:nvPicPr>
          <p:cNvPr id="28" name="Picture 28"/>
          <p:cNvPicPr>
            <a:picLocks noChangeAspect="1"/>
          </p:cNvPicPr>
          <p:nvPr/>
        </p:nvPicPr>
        <p:blipFill>
          <a:blip r:embed="rId8"/>
          <a:stretch>
            <a:fillRect/>
          </a:stretch>
        </p:blipFill>
        <p:spPr>
          <a:xfrm>
            <a:off x="7144194" y="5290507"/>
            <a:ext cx="2575793" cy="2575793"/>
          </a:xfrm>
          <a:prstGeom prst="rect">
            <a:avLst/>
          </a:prstGeom>
        </p:spPr>
      </p:pic>
      <p:sp>
        <p:nvSpPr>
          <p:cNvPr id="29" name="TextBox 29"/>
          <p:cNvSpPr txBox="1"/>
          <p:nvPr/>
        </p:nvSpPr>
        <p:spPr>
          <a:xfrm>
            <a:off x="7358843" y="7855860"/>
            <a:ext cx="2146494" cy="363210"/>
          </a:xfrm>
          <a:prstGeom prst="rect">
            <a:avLst/>
          </a:prstGeom>
        </p:spPr>
        <p:txBody>
          <a:bodyPr lIns="0" tIns="0" rIns="0" bIns="0" rtlCol="0" anchor="t">
            <a:spAutoFit/>
          </a:bodyPr>
          <a:lstStyle/>
          <a:p>
            <a:pPr algn="ctr">
              <a:lnSpc>
                <a:spcPts val="2870"/>
              </a:lnSpc>
              <a:spcBef>
                <a:spcPct val="0"/>
              </a:spcBef>
            </a:pPr>
            <a:r>
              <a:rPr lang="en-US" sz="2050">
                <a:solidFill>
                  <a:srgbClr val="EC650B"/>
                </a:solidFill>
                <a:latin typeface="Poppins Bold" panose="00000800000000000000"/>
                <a:ea typeface="Poppins Bold" panose="00000800000000000000"/>
                <a:cs typeface="Poppins Bold" panose="00000800000000000000"/>
                <a:sym typeface="Poppins Bold" panose="00000800000000000000"/>
              </a:rPr>
              <a:t>Data 06</a:t>
            </a:r>
            <a:endParaRPr lang="en-US" sz="2050">
              <a:solidFill>
                <a:srgbClr val="EC650B"/>
              </a:solidFill>
              <a:latin typeface="Poppins Bold" panose="00000800000000000000"/>
              <a:ea typeface="Poppins Bold" panose="00000800000000000000"/>
              <a:cs typeface="Poppins Bold" panose="00000800000000000000"/>
              <a:sym typeface="Poppins Bold" panose="00000800000000000000"/>
            </a:endParaRPr>
          </a:p>
        </p:txBody>
      </p:sp>
      <p:sp>
        <p:nvSpPr>
          <p:cNvPr id="30" name="TextBox 30"/>
          <p:cNvSpPr txBox="1"/>
          <p:nvPr/>
        </p:nvSpPr>
        <p:spPr>
          <a:xfrm>
            <a:off x="11407840" y="2235832"/>
            <a:ext cx="3739689" cy="1636458"/>
          </a:xfrm>
          <a:prstGeom prst="rect">
            <a:avLst/>
          </a:prstGeom>
        </p:spPr>
        <p:txBody>
          <a:bodyPr lIns="0" tIns="0" rIns="0" bIns="0" rtlCol="0" anchor="t">
            <a:spAutoFit/>
          </a:bodyPr>
          <a:lstStyle/>
          <a:p>
            <a:pPr algn="l">
              <a:lnSpc>
                <a:spcPts val="6385"/>
              </a:lnSpc>
              <a:spcBef>
                <a:spcPct val="0"/>
              </a:spcBef>
            </a:pPr>
            <a:r>
              <a:rPr lang="en-US" sz="4560">
                <a:solidFill>
                  <a:srgbClr val="1F2020"/>
                </a:solidFill>
                <a:latin typeface="Poppins Bold" panose="00000800000000000000"/>
                <a:ea typeface="Poppins Bold" panose="00000800000000000000"/>
                <a:cs typeface="Poppins Bold" panose="00000800000000000000"/>
                <a:sym typeface="Poppins Bold" panose="00000800000000000000"/>
              </a:rPr>
              <a:t>Marketing Data</a:t>
            </a:r>
            <a:endParaRPr lang="en-US" sz="4560">
              <a:solidFill>
                <a:srgbClr val="1F2020"/>
              </a:solidFill>
              <a:latin typeface="Poppins Bold" panose="00000800000000000000"/>
              <a:ea typeface="Poppins Bold" panose="00000800000000000000"/>
              <a:cs typeface="Poppins Bold" panose="00000800000000000000"/>
              <a:sym typeface="Poppins Bold" panose="00000800000000000000"/>
            </a:endParaRPr>
          </a:p>
        </p:txBody>
      </p:sp>
      <p:sp>
        <p:nvSpPr>
          <p:cNvPr id="31" name="TextBox 31"/>
          <p:cNvSpPr txBox="1"/>
          <p:nvPr/>
        </p:nvSpPr>
        <p:spPr>
          <a:xfrm>
            <a:off x="11407840" y="4684522"/>
            <a:ext cx="4963811" cy="1254502"/>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
        <p:nvSpPr>
          <p:cNvPr id="32" name="TextBox 32"/>
          <p:cNvSpPr txBox="1"/>
          <p:nvPr/>
        </p:nvSpPr>
        <p:spPr>
          <a:xfrm>
            <a:off x="11407840" y="6663316"/>
            <a:ext cx="4963811" cy="1254502"/>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panose="00000500000000000000"/>
                <a:ea typeface="Poppins" panose="00000500000000000000"/>
                <a:cs typeface="Poppins" panose="00000500000000000000"/>
                <a:sym typeface="Poppins" panose="0000050000000000000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a:t>
            </a:r>
            <a:r>
              <a:rPr lang="en-US" sz="1200">
                <a:solidFill>
                  <a:srgbClr val="1F2020"/>
                </a:solidFill>
                <a:latin typeface="Poppins" panose="00000500000000000000"/>
                <a:ea typeface="Poppins" panose="00000500000000000000"/>
                <a:cs typeface="Poppins" panose="00000500000000000000"/>
                <a:sym typeface="Poppins" panose="00000500000000000000"/>
              </a:rPr>
              <a:t> </a:t>
            </a:r>
            <a:endParaRPr lang="en-US" sz="1200">
              <a:solidFill>
                <a:srgbClr val="1F202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4339</Words>
  <Application>WPS Presentation</Application>
  <PresentationFormat>On-screen Show (4:3)</PresentationFormat>
  <Paragraphs>274</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Poppins</vt:lpstr>
      <vt:lpstr>Poppins Bold</vt:lpstr>
      <vt:lpstr>Canva Sans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White Modern Pitch Deck Presentation</dc:title>
  <dc:creator/>
  <cp:lastModifiedBy>Rj</cp:lastModifiedBy>
  <cp:revision>2</cp:revision>
  <dcterms:created xsi:type="dcterms:W3CDTF">2006-08-16T00:00:00Z</dcterms:created>
  <dcterms:modified xsi:type="dcterms:W3CDTF">2024-07-27T16:01:14Z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57ECF27FCC914348AEDEDCA7D1D8C6ED_13</vt:lpwstr>
  </property>
  <property fmtid="{D5CDD505-2E9C-101B-9397-08002B2CF9AE}" pid="3" name="KSOProductBuildVer">
    <vt:lpwstr>1033-12.2.0.17119</vt:lpwstr>
  </property>
</Properties>
</file>