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5" r:id="rId5"/>
    <p:sldId id="337" r:id="rId6"/>
    <p:sldId id="326" r:id="rId7"/>
    <p:sldId id="342" r:id="rId8"/>
    <p:sldId id="341" r:id="rId9"/>
    <p:sldId id="327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43" r:id="rId21"/>
    <p:sldId id="355" r:id="rId22"/>
    <p:sldId id="33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205" autoAdjust="0"/>
  </p:normalViewPr>
  <p:slideViewPr>
    <p:cSldViewPr snapToGrid="0">
      <p:cViewPr varScale="1">
        <p:scale>
          <a:sx n="71" d="100"/>
          <a:sy n="71" d="100"/>
        </p:scale>
        <p:origin x="288" y="6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6543" y="3281045"/>
            <a:ext cx="10515600" cy="640080"/>
          </a:xfrm>
        </p:spPr>
        <p:txBody>
          <a:bodyPr/>
          <a:lstStyle/>
          <a:p>
            <a:r>
              <a:rPr lang="en-IN" sz="4000" dirty="0"/>
              <a:t>Math Collaboration</a:t>
            </a:r>
            <a:br>
              <a:rPr lang="en-IN" sz="4000" dirty="0"/>
            </a:br>
            <a:r>
              <a:rPr lang="en-IN" sz="4000" dirty="0"/>
              <a:t> with C++</a:t>
            </a:r>
            <a:endParaRPr lang="en-US" sz="40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2550" y="431292"/>
            <a:ext cx="3365500" cy="356616"/>
          </a:xfrm>
        </p:spPr>
        <p:txBody>
          <a:bodyPr/>
          <a:lstStyle/>
          <a:p>
            <a:r>
              <a:rPr lang="en-IN" sz="2000" dirty="0"/>
              <a:t>1st September, 2023</a:t>
            </a:r>
            <a:r>
              <a:rPr lang="en-US" sz="2000" dirty="0"/>
              <a:t>​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F83B61C7-5052-424C-AF23-8371940BFCFC}"/>
              </a:ext>
            </a:extLst>
          </p:cNvPr>
          <p:cNvSpPr txBox="1">
            <a:spLocks/>
          </p:cNvSpPr>
          <p:nvPr/>
        </p:nvSpPr>
        <p:spPr>
          <a:xfrm>
            <a:off x="-610743" y="4265295"/>
            <a:ext cx="9144000" cy="356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Hardik dharaiya​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EF3F8DED-C16F-4963-8FF8-F00BB34BEAA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5872" b="2311"/>
          <a:stretch/>
        </p:blipFill>
        <p:spPr>
          <a:xfrm>
            <a:off x="7329466" y="1132078"/>
            <a:ext cx="4137067" cy="49380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727">
        <p14:ripple/>
      </p:transition>
    </mc:Choice>
    <mc:Fallback xmlns="">
      <p:transition spd="slow" advTm="37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838200"/>
            <a:ext cx="8431507" cy="5714999"/>
          </a:xfrm>
        </p:spPr>
        <p:txBody>
          <a:bodyPr/>
          <a:lstStyle/>
          <a:p>
            <a:r>
              <a:rPr lang="en-IN" dirty="0"/>
              <a:t>  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// Display header for the x and y table</a:t>
            </a:r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 &lt;&lt; "\n HARDIK DHARAIYA         22FOTCA11034 \n\n x \t\t y \n";</a:t>
            </a:r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 &lt;&lt; "--------------------------\n";</a:t>
            </a:r>
          </a:p>
          <a:p>
            <a:br>
              <a:rPr lang="en-IN" dirty="0"/>
            </a:br>
            <a:r>
              <a:rPr lang="en-IN" dirty="0"/>
              <a:t>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// Print x-values and y-values in two columns</a:t>
            </a:r>
          </a:p>
          <a:p>
            <a:r>
              <a:rPr lang="en-IN" dirty="0"/>
              <a:t>    while (h &lt; limit)</a:t>
            </a:r>
          </a:p>
          <a:p>
            <a:r>
              <a:rPr lang="en-IN" dirty="0"/>
              <a:t>    {</a:t>
            </a:r>
          </a:p>
          <a:p>
            <a:r>
              <a:rPr lang="en-IN" dirty="0"/>
              <a:t>        </a:t>
            </a:r>
            <a:r>
              <a:rPr lang="en-IN" dirty="0" err="1"/>
              <a:t>cout</a:t>
            </a:r>
            <a:r>
              <a:rPr lang="en-IN" dirty="0"/>
              <a:t> &lt;&lt; " " &lt;&lt; arr1[h] &lt;&lt; "-" &lt;&lt; arr2[h] &lt;&lt; "\t\t " &lt;&lt; arr3[h] &lt;&lt; "\n";</a:t>
            </a:r>
          </a:p>
          <a:p>
            <a:r>
              <a:rPr lang="en-IN" dirty="0"/>
              <a:t>        h++;</a:t>
            </a:r>
          </a:p>
          <a:p>
            <a:r>
              <a:rPr lang="en-IN" dirty="0"/>
              <a:t>    }</a:t>
            </a:r>
          </a:p>
          <a:p>
            <a:br>
              <a:rPr lang="en-IN" dirty="0"/>
            </a:br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029247" y="3154679"/>
            <a:ext cx="2207873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Print table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67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899151"/>
          </a:xfrm>
        </p:spPr>
        <p:txBody>
          <a:bodyPr/>
          <a:lstStyle/>
          <a:p>
            <a:r>
              <a:rPr lang="en-IN" dirty="0"/>
              <a:t>    </a:t>
            </a:r>
            <a:r>
              <a:rPr lang="en-IN" sz="1800" dirty="0"/>
              <a:t> 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// Find the index and value of the maximum y</a:t>
            </a:r>
          </a:p>
          <a:p>
            <a:r>
              <a:rPr lang="en-IN" sz="1800" dirty="0"/>
              <a:t>    int max_y = arr3[0];</a:t>
            </a:r>
          </a:p>
          <a:p>
            <a:r>
              <a:rPr lang="en-IN" sz="1800" dirty="0"/>
              <a:t>    int max_y_index = 0;</a:t>
            </a:r>
          </a:p>
          <a:p>
            <a:r>
              <a:rPr lang="en-IN" sz="1800" dirty="0"/>
              <a:t>    for (k = 1; k &lt; limit; k++)</a:t>
            </a:r>
          </a:p>
          <a:p>
            <a:r>
              <a:rPr lang="en-IN" sz="1800" dirty="0"/>
              <a:t>    {</a:t>
            </a:r>
          </a:p>
          <a:p>
            <a:r>
              <a:rPr lang="en-IN" sz="1800" dirty="0"/>
              <a:t>        if (arr3[k] &gt; max_y)</a:t>
            </a:r>
          </a:p>
          <a:p>
            <a:r>
              <a:rPr lang="en-IN" sz="1800" dirty="0"/>
              <a:t>        {</a:t>
            </a:r>
          </a:p>
          <a:p>
            <a:r>
              <a:rPr lang="en-IN" sz="1800" dirty="0"/>
              <a:t>            max_y = arr3[k];</a:t>
            </a:r>
          </a:p>
          <a:p>
            <a:r>
              <a:rPr lang="en-IN" sz="1800" dirty="0"/>
              <a:t>            max_y_index = k;</a:t>
            </a:r>
          </a:p>
          <a:p>
            <a:r>
              <a:rPr lang="en-IN" sz="1800" dirty="0"/>
              <a:t>        }</a:t>
            </a:r>
          </a:p>
          <a:p>
            <a:r>
              <a:rPr lang="en-IN" sz="1800" dirty="0"/>
              <a:t>    }</a:t>
            </a:r>
          </a:p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029247" y="3154678"/>
            <a:ext cx="2207873" cy="8966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Maximum value of y &amp; its index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2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924552"/>
          </a:xfrm>
        </p:spPr>
        <p:txBody>
          <a:bodyPr/>
          <a:lstStyle/>
          <a:p>
            <a:r>
              <a:rPr lang="en-IN" dirty="0"/>
              <a:t>    </a:t>
            </a:r>
            <a:r>
              <a:rPr lang="en-US" dirty="0"/>
              <a:t>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// Print the maximum y value and its corresponding x range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cout</a:t>
            </a:r>
            <a:r>
              <a:rPr lang="en-US" sz="1800" dirty="0"/>
              <a:t> &lt;&lt; "\n Maximum value of y: " &lt;&lt; </a:t>
            </a:r>
            <a:r>
              <a:rPr lang="en-US" sz="1800" dirty="0" err="1"/>
              <a:t>max_y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cout</a:t>
            </a:r>
            <a:r>
              <a:rPr lang="en-US" sz="1800" dirty="0"/>
              <a:t> &lt;&lt; " X range corresponding to max y: " &lt;&lt; arr1[</a:t>
            </a:r>
            <a:r>
              <a:rPr lang="en-US" sz="1800" dirty="0" err="1"/>
              <a:t>max_y_index</a:t>
            </a:r>
            <a:r>
              <a:rPr lang="en-US" sz="1800" dirty="0"/>
              <a:t>] &lt;&lt; "-" &lt;&lt; arr2[</a:t>
            </a:r>
            <a:r>
              <a:rPr lang="en-US" sz="1800" dirty="0" err="1"/>
              <a:t>max_y_index</a:t>
            </a:r>
            <a:r>
              <a:rPr lang="en-US" sz="1800" dirty="0"/>
              <a:t>]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961373" y="3155312"/>
            <a:ext cx="2682625" cy="8966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Maximum value of y &amp; its corresponding x range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91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924552"/>
          </a:xfrm>
        </p:spPr>
        <p:txBody>
          <a:bodyPr/>
          <a:lstStyle/>
          <a:p>
            <a:r>
              <a:rPr lang="en-IN" dirty="0"/>
              <a:t>    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// print f0, f1, and f2 values</a:t>
            </a:r>
          </a:p>
          <a:p>
            <a:r>
              <a:rPr lang="en-IN" sz="1800" dirty="0"/>
              <a:t>    f0 = arr3[max_y_index - 1];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cout</a:t>
            </a:r>
            <a:r>
              <a:rPr lang="en-IN" sz="1800" dirty="0"/>
              <a:t> &lt;&lt; " f0 = " &lt;&lt; f0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br>
              <a:rPr lang="en-IN" sz="1800" dirty="0"/>
            </a:br>
            <a:r>
              <a:rPr lang="en-IN" sz="1800" dirty="0"/>
              <a:t>    f1 = arr3[max_y_index];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cout</a:t>
            </a:r>
            <a:r>
              <a:rPr lang="en-IN" sz="1800" dirty="0"/>
              <a:t> &lt;&lt; " f1 = " &lt;&lt; f1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br>
              <a:rPr lang="en-IN" sz="1800" dirty="0"/>
            </a:br>
            <a:r>
              <a:rPr lang="en-IN" sz="1800" dirty="0"/>
              <a:t>    f2 = arr3[max_y_index + 1];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cout</a:t>
            </a:r>
            <a:r>
              <a:rPr lang="en-IN" sz="1800" dirty="0"/>
              <a:t> &lt;&lt; " f2 = " &lt;&lt; f2 &lt;&lt; </a:t>
            </a:r>
            <a:r>
              <a:rPr lang="en-IN" sz="1800" dirty="0" err="1"/>
              <a:t>endl</a:t>
            </a:r>
            <a:r>
              <a:rPr lang="en-IN" sz="1800" dirty="0"/>
              <a:t>;</a:t>
            </a:r>
          </a:p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990600" y="3213100"/>
            <a:ext cx="2653398" cy="8388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F1, f0, f2 print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77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924552"/>
          </a:xfrm>
        </p:spPr>
        <p:txBody>
          <a:bodyPr/>
          <a:lstStyle/>
          <a:p>
            <a:r>
              <a:rPr lang="en-IN" dirty="0"/>
              <a:t>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// Calculate values for the h and l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/>
              <a:t>    </a:t>
            </a:r>
            <a:r>
              <a:rPr lang="en-IN" dirty="0" err="1"/>
              <a:t>dif</a:t>
            </a:r>
            <a:r>
              <a:rPr lang="en-IN" dirty="0"/>
              <a:t> = arr2[0] - arr1[0];</a:t>
            </a:r>
          </a:p>
          <a:p>
            <a:endParaRPr lang="en-IN" sz="1800" dirty="0"/>
          </a:p>
          <a:p>
            <a:r>
              <a:rPr lang="en-IN" dirty="0"/>
              <a:t>    l = arr1[max_y_index];</a:t>
            </a:r>
          </a:p>
          <a:p>
            <a:endParaRPr lang="en-IN" sz="1800" dirty="0"/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 &lt;&lt; " h = " &lt;&lt; </a:t>
            </a:r>
            <a:r>
              <a:rPr lang="en-IN" dirty="0" err="1"/>
              <a:t>dif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  <a:endParaRPr lang="en-IN" sz="1800" dirty="0"/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 &lt;&lt; " l = " &lt;&lt; l &lt;&lt; </a:t>
            </a:r>
            <a:r>
              <a:rPr lang="en-IN" dirty="0" err="1"/>
              <a:t>endl</a:t>
            </a:r>
            <a:r>
              <a:rPr lang="en-IN" dirty="0"/>
              <a:t>;</a:t>
            </a:r>
            <a:endParaRPr lang="en-IN" sz="1800" dirty="0"/>
          </a:p>
          <a:p>
            <a:br>
              <a:rPr lang="en-IN" sz="1800" dirty="0"/>
            </a:br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990600" y="3213100"/>
            <a:ext cx="2653398" cy="8388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Calculate &amp; print h &amp; 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67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924552"/>
          </a:xfrm>
        </p:spPr>
        <p:txBody>
          <a:bodyPr/>
          <a:lstStyle/>
          <a:p>
            <a:r>
              <a:rPr lang="en-IN" dirty="0"/>
              <a:t>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// solution of formula . </a:t>
            </a:r>
          </a:p>
          <a:p>
            <a:r>
              <a:rPr lang="en-US" sz="1800" dirty="0"/>
              <a:t> </a:t>
            </a:r>
            <a:r>
              <a:rPr lang="en-IN" dirty="0"/>
              <a:t> int solf1 = f1 * 2;</a:t>
            </a:r>
            <a:endParaRPr lang="en-IN" sz="1800" dirty="0"/>
          </a:p>
          <a:p>
            <a:r>
              <a:rPr lang="en-IN" dirty="0"/>
              <a:t>    int </a:t>
            </a:r>
            <a:r>
              <a:rPr lang="en-IN" dirty="0" err="1"/>
              <a:t>upsideZ</a:t>
            </a:r>
            <a:r>
              <a:rPr lang="en-IN" dirty="0"/>
              <a:t> = f1 - f0;</a:t>
            </a:r>
            <a:endParaRPr lang="en-IN" sz="1800" dirty="0"/>
          </a:p>
          <a:p>
            <a:r>
              <a:rPr lang="en-IN" dirty="0"/>
              <a:t>    int </a:t>
            </a:r>
            <a:r>
              <a:rPr lang="en-IN" dirty="0" err="1"/>
              <a:t>downsideZ</a:t>
            </a:r>
            <a:r>
              <a:rPr lang="en-IN" dirty="0"/>
              <a:t> = solf1 - f0 - f2;</a:t>
            </a:r>
            <a:endParaRPr lang="en-IN" sz="1800" dirty="0"/>
          </a:p>
          <a:p>
            <a:r>
              <a:rPr lang="en-IN" dirty="0"/>
              <a:t>    float </a:t>
            </a:r>
            <a:r>
              <a:rPr lang="en-IN" dirty="0" err="1"/>
              <a:t>solup</a:t>
            </a:r>
            <a:r>
              <a:rPr lang="en-IN" dirty="0"/>
              <a:t> = (</a:t>
            </a:r>
            <a:r>
              <a:rPr lang="en-IN" dirty="0" err="1"/>
              <a:t>upsideZ</a:t>
            </a:r>
            <a:r>
              <a:rPr lang="en-IN" dirty="0"/>
              <a:t> * </a:t>
            </a:r>
            <a:r>
              <a:rPr lang="en-IN" dirty="0" err="1"/>
              <a:t>dif</a:t>
            </a:r>
            <a:r>
              <a:rPr lang="en-IN" dirty="0"/>
              <a:t>) / </a:t>
            </a:r>
            <a:r>
              <a:rPr lang="en-IN" dirty="0" err="1"/>
              <a:t>downsideZ</a:t>
            </a:r>
            <a:r>
              <a:rPr lang="en-IN" dirty="0"/>
              <a:t>;</a:t>
            </a:r>
            <a:endParaRPr lang="en-IN" sz="1800" dirty="0"/>
          </a:p>
          <a:p>
            <a:br>
              <a:rPr lang="en-IN" sz="1800" dirty="0"/>
            </a:br>
            <a:r>
              <a:rPr lang="en-IN" dirty="0"/>
              <a:t>    z = l + </a:t>
            </a:r>
            <a:r>
              <a:rPr lang="en-IN" dirty="0" err="1"/>
              <a:t>solup</a:t>
            </a:r>
            <a:r>
              <a:rPr lang="en-IN" dirty="0"/>
              <a:t>;</a:t>
            </a:r>
            <a:endParaRPr lang="en-IN" sz="1800" dirty="0"/>
          </a:p>
          <a:p>
            <a:r>
              <a:rPr lang="en-IN" dirty="0"/>
              <a:t>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// Print the calculated mode value Z</a:t>
            </a:r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 &lt;&lt; "\n\n Mode(Z) = " &lt;&lt; z &lt;&lt; </a:t>
            </a:r>
            <a:r>
              <a:rPr lang="en-IN" dirty="0" err="1"/>
              <a:t>endl</a:t>
            </a:r>
            <a:r>
              <a:rPr lang="en-IN" dirty="0"/>
              <a:t>;</a:t>
            </a:r>
            <a:endParaRPr lang="en-IN" sz="1800" dirty="0"/>
          </a:p>
          <a:p>
            <a:r>
              <a:rPr lang="en-IN" dirty="0"/>
              <a:t>}</a:t>
            </a:r>
            <a:br>
              <a:rPr lang="en-IN" sz="1800" dirty="0"/>
            </a:b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AEE6BD-71D7-48B9-8BA4-31394F3C8B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624" y="2879407"/>
                <a:ext cx="3112792" cy="838833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kern="1200" cap="all" spc="300" baseline="0">
                    <a:solidFill>
                      <a:schemeClr val="tx1"/>
                    </a:solidFill>
                    <a:latin typeface="+mj-lt"/>
                    <a:ea typeface="+mj-ea"/>
                    <a:cs typeface="Posterama" panose="020B0504020200020000" pitchFamily="34" charset="0"/>
                  </a:defRPr>
                </a:lvl1pPr>
              </a:lstStyle>
              <a:p>
                <a:r>
                  <a:rPr lang="en-US" sz="1800" dirty="0"/>
                  <a:t>       Solution of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IN" sz="1800" dirty="0">
                  <a:latin typeface="Bahnschrift SemiBold" panose="020B0502040204020203" pitchFamily="34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AEE6BD-71D7-48B9-8BA4-31394F3C8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2879407"/>
                <a:ext cx="3112792" cy="838833"/>
              </a:xfrm>
              <a:prstGeom prst="rect">
                <a:avLst/>
              </a:prstGeom>
              <a:blipFill>
                <a:blip r:embed="rId3"/>
                <a:stretch>
                  <a:fillRect t="-12319" r="-783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76124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654048"/>
            <a:ext cx="8431507" cy="5924552"/>
          </a:xfrm>
        </p:spPr>
        <p:txBody>
          <a:bodyPr/>
          <a:lstStyle/>
          <a:p>
            <a:r>
              <a:rPr lang="en-IN" dirty="0"/>
              <a:t>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br>
              <a:rPr lang="en-US" sz="1800" dirty="0"/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Main function where the program starts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int main()</a:t>
            </a:r>
            <a:endParaRPr lang="en-US" sz="1800" dirty="0"/>
          </a:p>
          <a:p>
            <a:r>
              <a:rPr lang="en-US" dirty="0"/>
              <a:t>{</a:t>
            </a:r>
            <a:endParaRPr lang="en-US" sz="1800" dirty="0"/>
          </a:p>
          <a:p>
            <a:r>
              <a:rPr lang="en-US" dirty="0"/>
              <a:t>    mode();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Call the mode function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    return 0;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}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420624" y="2879407"/>
            <a:ext cx="3112792" cy="8388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US" sz="1800" dirty="0"/>
              <a:t>Calling the mode</a:t>
            </a:r>
          </a:p>
          <a:p>
            <a:pPr algn="ctr"/>
            <a:r>
              <a:rPr lang="en-US" sz="1800" dirty="0"/>
              <a:t> 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887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4905-B40F-449E-A6D2-A1758DC7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428" y="346454"/>
            <a:ext cx="7121144" cy="615188"/>
          </a:xfrm>
        </p:spPr>
        <p:txBody>
          <a:bodyPr/>
          <a:lstStyle/>
          <a:p>
            <a:pPr algn="ctr"/>
            <a:r>
              <a:rPr lang="en-US" dirty="0"/>
              <a:t>Real world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7E21-64A0-45DB-8036-96A8BEAAC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E8CC-42E4-4258-A7C1-6334853642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94E125-28E5-407C-99AC-B63D4A3A7861}"/>
              </a:ext>
            </a:extLst>
          </p:cNvPr>
          <p:cNvSpPr txBox="1">
            <a:spLocks/>
          </p:cNvSpPr>
          <p:nvPr/>
        </p:nvSpPr>
        <p:spPr>
          <a:xfrm>
            <a:off x="2139950" y="925700"/>
            <a:ext cx="9182100" cy="615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IN" sz="3200" dirty="0"/>
              <a:t>Significance of mode</a:t>
            </a: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0397F7-67FD-4964-AD55-A2D082FA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27" y="2113759"/>
            <a:ext cx="7505700" cy="45600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various fields such as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economics, science, engineering, and more, such analyses </a:t>
            </a:r>
            <a:r>
              <a:rPr lang="en-US" sz="2400" dirty="0"/>
              <a:t>are instrumental in making 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scenarios where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predicting outcomes </a:t>
            </a:r>
            <a:r>
              <a:rPr lang="en-US" sz="2400" dirty="0"/>
              <a:t>based on data is essential, like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forecasting stock prices, predicting trends in climate change, or even optimizing manufacturing processes.</a:t>
            </a:r>
          </a:p>
          <a:p>
            <a:pPr marL="0" indent="0">
              <a:buNone/>
            </a:pP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40B75-CDED-4BD5-BC0C-8EE8A1CC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73" y="1714500"/>
            <a:ext cx="2491154" cy="32385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5439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367">
        <p15:prstTrans prst="drape"/>
      </p:transition>
    </mc:Choice>
    <mc:Fallback xmlns="">
      <p:transition spd="slow" advTm="213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4905-B40F-449E-A6D2-A1758DC7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428" y="346454"/>
            <a:ext cx="7121144" cy="615188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7E21-64A0-45DB-8036-96A8BEAAC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E8CC-42E4-4258-A7C1-6334853642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94E125-28E5-407C-99AC-B63D4A3A7861}"/>
              </a:ext>
            </a:extLst>
          </p:cNvPr>
          <p:cNvSpPr txBox="1">
            <a:spLocks/>
          </p:cNvSpPr>
          <p:nvPr/>
        </p:nvSpPr>
        <p:spPr>
          <a:xfrm>
            <a:off x="2744573" y="922512"/>
            <a:ext cx="9182100" cy="615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/>
            <a:r>
              <a:rPr lang="en-IN" sz="3200" dirty="0"/>
              <a:t>For the students</a:t>
            </a:r>
            <a:r>
              <a:rPr lang="en-US" sz="3200" dirty="0"/>
              <a:t> 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2E3A3-0BE9-4C7D-A07D-2FA960C8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3" y="1546224"/>
            <a:ext cx="3268601" cy="42491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FFDCFA-B894-4557-93D1-5621331B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007" y="2438401"/>
            <a:ext cx="5760720" cy="3319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What role do loops play in this program?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Can you think of other mathematical problems that could be tackled using programming?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How does the program find the maximum y-value and its corresponding x-range?</a:t>
            </a:r>
            <a:endParaRPr lang="en-US" dirty="0">
              <a:latin typeface="Söhne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949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367">
        <p15:prstTrans prst="drape"/>
      </p:transition>
    </mc:Choice>
    <mc:Fallback xmlns="">
      <p:transition spd="slow" advTm="213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655" y="1"/>
            <a:ext cx="12191999" cy="6858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98" y="1438649"/>
            <a:ext cx="9120570" cy="3887396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0715" y="5372698"/>
            <a:ext cx="9116568" cy="966724"/>
          </a:xfrm>
        </p:spPr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b="1" dirty="0"/>
              <a:t>Hardik </a:t>
            </a:r>
            <a:r>
              <a:rPr lang="en-US" b="1" dirty="0" err="1"/>
              <a:t>dharaiya</a:t>
            </a:r>
            <a:endParaRPr lang="en-US" sz="2000" b="1" cap="all" spc="0" dirty="0"/>
          </a:p>
        </p:txBody>
      </p:sp>
      <p:pic>
        <p:nvPicPr>
          <p:cNvPr id="9" name="Graphic 8" descr="Angel face outline with solid fill">
            <a:extLst>
              <a:ext uri="{FF2B5EF4-FFF2-40B4-BE49-F238E27FC236}">
                <a16:creationId xmlns:a16="http://schemas.microsoft.com/office/drawing/2014/main" id="{A8D5F651-1126-419B-A28B-DBEB88D25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1799" y="2514600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5647">
        <p14:ripple/>
      </p:transition>
    </mc:Choice>
    <mc:Fallback xmlns="">
      <p:transition spd="slow" advTm="156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4" y="4210685"/>
            <a:ext cx="4467225" cy="394716"/>
          </a:xfrm>
        </p:spPr>
        <p:txBody>
          <a:bodyPr/>
          <a:lstStyle/>
          <a:p>
            <a:r>
              <a:rPr lang="en-US" sz="2800" dirty="0"/>
              <a:t>Dharaiya Hardik r.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</a:t>
            </a:fld>
            <a:endParaRPr lang="en-US" dirty="0"/>
          </a:p>
        </p:txBody>
      </p:sp>
      <p:pic>
        <p:nvPicPr>
          <p:cNvPr id="15" name="Picture Placeholder 17" descr="User with solid fill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45225" y="687195"/>
            <a:ext cx="914400" cy="914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Maker of this ppt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125347"/>
            <a:ext cx="3886200" cy="1549908"/>
          </a:xfrm>
        </p:spPr>
        <p:txBody>
          <a:bodyPr/>
          <a:lstStyle/>
          <a:p>
            <a:r>
              <a:rPr lang="en-US" sz="2000" dirty="0"/>
              <a:t>I make this ppt in Microsoft power point presentation.</a:t>
            </a:r>
          </a:p>
        </p:txBody>
      </p:sp>
      <p:pic>
        <p:nvPicPr>
          <p:cNvPr id="16" name="Picture Placeholder 19" descr="Microscope with solid fill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245225" y="2979738"/>
            <a:ext cx="914400" cy="914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946654"/>
            <a:ext cx="4114800" cy="347472"/>
          </a:xfrm>
        </p:spPr>
        <p:txBody>
          <a:bodyPr/>
          <a:lstStyle/>
          <a:p>
            <a:r>
              <a:rPr lang="en-US" dirty="0"/>
              <a:t>research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462909"/>
            <a:ext cx="3886200" cy="747776"/>
          </a:xfrm>
        </p:spPr>
        <p:txBody>
          <a:bodyPr/>
          <a:lstStyle/>
          <a:p>
            <a:r>
              <a:rPr lang="en-US" sz="2000" dirty="0"/>
              <a:t>I researched this topic in online and my books.</a:t>
            </a:r>
          </a:p>
        </p:txBody>
      </p:sp>
      <p:pic>
        <p:nvPicPr>
          <p:cNvPr id="17" name="Picture Placeholder 21" descr="Hourglass Finished with solid fill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75834" y="5105401"/>
            <a:ext cx="914400" cy="9144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819269"/>
            <a:ext cx="4114800" cy="347472"/>
          </a:xfrm>
        </p:spPr>
        <p:txBody>
          <a:bodyPr/>
          <a:lstStyle/>
          <a:p>
            <a:r>
              <a:rPr lang="en-US" sz="2000" dirty="0"/>
              <a:t>Timing of making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335524"/>
            <a:ext cx="3886200" cy="905256"/>
          </a:xfrm>
        </p:spPr>
        <p:txBody>
          <a:bodyPr/>
          <a:lstStyle/>
          <a:p>
            <a:r>
              <a:rPr lang="en-US" sz="2000" dirty="0"/>
              <a:t>I researched about it in 2-1 hour.</a:t>
            </a:r>
          </a:p>
          <a:p>
            <a:r>
              <a:rPr lang="en-US" sz="2000" dirty="0"/>
              <a:t>I make a blueprint within a 1 hour.</a:t>
            </a:r>
          </a:p>
          <a:p>
            <a:r>
              <a:rPr lang="en-US" sz="2000" dirty="0"/>
              <a:t>I took </a:t>
            </a:r>
            <a:r>
              <a:rPr lang="en-US" sz="2000" b="1" dirty="0"/>
              <a:t>3-4</a:t>
            </a:r>
            <a:r>
              <a:rPr lang="en-US" sz="2000" dirty="0"/>
              <a:t> </a:t>
            </a:r>
            <a:r>
              <a:rPr lang="en-US" sz="2000" b="1" dirty="0"/>
              <a:t>hours</a:t>
            </a:r>
            <a:r>
              <a:rPr lang="en-US" sz="2000" dirty="0"/>
              <a:t> to complete this ppt.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7FD753-230B-4711-ABF7-F6D98F93D098}"/>
              </a:ext>
            </a:extLst>
          </p:cNvPr>
          <p:cNvSpPr txBox="1">
            <a:spLocks/>
          </p:cNvSpPr>
          <p:nvPr/>
        </p:nvSpPr>
        <p:spPr>
          <a:xfrm>
            <a:off x="1158874" y="5210683"/>
            <a:ext cx="1447801" cy="3947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400" dirty="0"/>
              <a:t>3bca-a 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69931A-6D58-4879-A138-E2A7431EBD42}"/>
              </a:ext>
            </a:extLst>
          </p:cNvPr>
          <p:cNvSpPr txBox="1">
            <a:spLocks/>
          </p:cNvSpPr>
          <p:nvPr/>
        </p:nvSpPr>
        <p:spPr>
          <a:xfrm>
            <a:off x="1157477" y="5698111"/>
            <a:ext cx="2686051" cy="3947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400" dirty="0"/>
              <a:t>22fotca11034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800EF4-7483-4945-BD41-5A6A260A2A16}"/>
              </a:ext>
            </a:extLst>
          </p:cNvPr>
          <p:cNvSpPr txBox="1">
            <a:spLocks/>
          </p:cNvSpPr>
          <p:nvPr/>
        </p:nvSpPr>
        <p:spPr>
          <a:xfrm>
            <a:off x="1158874" y="4710684"/>
            <a:ext cx="3006727" cy="3947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400" dirty="0"/>
              <a:t>Roll no.: 26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D37C494-C98B-4EA6-802D-2341FA11BA66}"/>
              </a:ext>
            </a:extLst>
          </p:cNvPr>
          <p:cNvSpPr txBox="1">
            <a:spLocks/>
          </p:cNvSpPr>
          <p:nvPr/>
        </p:nvSpPr>
        <p:spPr>
          <a:xfrm>
            <a:off x="1157476" y="6240780"/>
            <a:ext cx="2686051" cy="3947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400" dirty="0"/>
              <a:t>Subject : C++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550CC1CA-725F-4F8E-9EDF-78C1E8292D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/>
          <a:srcRect l="16735" t="11159" r="15193" b="34337"/>
          <a:stretch/>
        </p:blipFill>
        <p:spPr>
          <a:xfrm>
            <a:off x="1275398" y="654048"/>
            <a:ext cx="3200400" cy="32004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9657">
        <p15:prstTrans prst="peelOff"/>
      </p:transition>
    </mc:Choice>
    <mc:Fallback xmlns="">
      <p:transition spd="slow" advTm="296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  <p:bldP spid="3" grpId="0" build="p"/>
      <p:bldP spid="4" grpId="0" build="p"/>
      <p:bldP spid="5" grpId="0" build="p"/>
      <p:bldP spid="6" grpId="0" build="p"/>
      <p:bldP spid="10" grpId="0" build="p"/>
      <p:bldP spid="11" grpId="0" build="p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Mathematics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59" y="2654809"/>
            <a:ext cx="3918711" cy="3078479"/>
          </a:xfrm>
        </p:spPr>
        <p:txBody>
          <a:bodyPr/>
          <a:lstStyle/>
          <a:p>
            <a:r>
              <a:rPr lang="en-US" sz="2400" dirty="0"/>
              <a:t>Mathematics in programming languages: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Algorithms, arithmetic operations, logic, data structures, equations, expressions, calculations.</a:t>
            </a:r>
          </a:p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79EA882-7110-4EE4-89D1-242302ADD860}"/>
              </a:ext>
            </a:extLst>
          </p:cNvPr>
          <p:cNvSpPr txBox="1">
            <a:spLocks/>
          </p:cNvSpPr>
          <p:nvPr/>
        </p:nvSpPr>
        <p:spPr>
          <a:xfrm>
            <a:off x="1501203" y="2206753"/>
            <a:ext cx="1975993" cy="2399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answer</a:t>
            </a:r>
          </a:p>
        </p:txBody>
      </p:sp>
      <p:pic>
        <p:nvPicPr>
          <p:cNvPr id="1026" name="Picture 2" descr="Math collaboration with C++ Illustration tools , formula , PPT colors (#e6e6ed, #cbbdbc, #7c6b68, #562b3b)">
            <a:extLst>
              <a:ext uri="{FF2B5EF4-FFF2-40B4-BE49-F238E27FC236}">
                <a16:creationId xmlns:a16="http://schemas.microsoft.com/office/drawing/2014/main" id="{21FC3506-F01C-42E1-9C74-CA578A34A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" t="-194" r="-72" b="-2266"/>
          <a:stretch/>
        </p:blipFill>
        <p:spPr bwMode="auto">
          <a:xfrm>
            <a:off x="7332205" y="654048"/>
            <a:ext cx="4305300" cy="56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3E2BC99-4E73-49C4-A925-48B6C11D60E7}"/>
              </a:ext>
            </a:extLst>
          </p:cNvPr>
          <p:cNvSpPr txBox="1">
            <a:spLocks/>
          </p:cNvSpPr>
          <p:nvPr/>
        </p:nvSpPr>
        <p:spPr>
          <a:xfrm>
            <a:off x="8723376" y="5883403"/>
            <a:ext cx="3048000" cy="3205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000" dirty="0"/>
              <a:t>Formulas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906">
        <p15:prstTrans prst="drape"/>
      </p:transition>
    </mc:Choice>
    <mc:Fallback xmlns="">
      <p:transition spd="slow" advTm="129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CA24-2025-48A7-8834-D5741DF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from statistics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8A14D-43D9-4325-9174-297FA3F9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B1887FE-6198-434B-9D79-12EAEB3250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42952" y="1451496"/>
            <a:ext cx="1784352" cy="189457"/>
          </a:xfrm>
        </p:spPr>
        <p:txBody>
          <a:bodyPr/>
          <a:lstStyle/>
          <a:p>
            <a:r>
              <a:rPr lang="en-US" dirty="0"/>
              <a:t>Hardik dharaiya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3C579-E9D7-462F-AE55-28B565729864}"/>
                  </a:ext>
                </a:extLst>
              </p:cNvPr>
              <p:cNvSpPr txBox="1"/>
              <p:nvPr/>
            </p:nvSpPr>
            <p:spPr>
              <a:xfrm>
                <a:off x="6800853" y="3222624"/>
                <a:ext cx="312707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3C579-E9D7-462F-AE55-28B56572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3" y="3222624"/>
                <a:ext cx="3127075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4754A-FB87-45BB-8B1B-5131E162D6DF}"/>
                  </a:ext>
                </a:extLst>
              </p:cNvPr>
              <p:cNvSpPr txBox="1"/>
              <p:nvPr/>
            </p:nvSpPr>
            <p:spPr>
              <a:xfrm>
                <a:off x="6877540" y="4357925"/>
                <a:ext cx="2973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24754A-FB87-45BB-8B1B-5131E162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540" y="4357925"/>
                <a:ext cx="2973699" cy="276999"/>
              </a:xfrm>
              <a:prstGeom prst="rect">
                <a:avLst/>
              </a:prstGeom>
              <a:blipFill>
                <a:blip r:embed="rId4"/>
                <a:stretch>
                  <a:fillRect l="-4713" t="-28889" r="-1844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2EE9F-DA27-41F6-B6A0-C326FCEE4736}"/>
                  </a:ext>
                </a:extLst>
              </p:cNvPr>
              <p:cNvSpPr txBox="1"/>
              <p:nvPr/>
            </p:nvSpPr>
            <p:spPr>
              <a:xfrm>
                <a:off x="6324599" y="5147876"/>
                <a:ext cx="4132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l</m:t>
                      </m:r>
                      <m:r>
                        <m:rPr>
                          <m:nor/>
                        </m:rPr>
                        <a:rPr lang="en-US" b="0" i="0" smtClean="0"/>
                        <m:t> = </m:t>
                      </m:r>
                      <m:r>
                        <m:rPr>
                          <m:nor/>
                        </m:rPr>
                        <a:rPr lang="en-US"/>
                        <m:t>stands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for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the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lower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limit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the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modal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class</m:t>
                      </m:r>
                      <m:r>
                        <m:rPr>
                          <m:nor/>
                        </m:rPr>
                        <a:rPr lang="en-US"/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2EE9F-DA27-41F6-B6A0-C326FCEE4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5147876"/>
                <a:ext cx="4132542" cy="276999"/>
              </a:xfrm>
              <a:prstGeom prst="rect">
                <a:avLst/>
              </a:prstGeom>
              <a:blipFill>
                <a:blip r:embed="rId5"/>
                <a:stretch>
                  <a:fillRect l="-885" r="-1032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CAFB37A-ECAC-4986-BB9E-84E7E6E2D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85953"/>
              </p:ext>
            </p:extLst>
          </p:nvPr>
        </p:nvGraphicFramePr>
        <p:xfrm>
          <a:off x="1295399" y="2378507"/>
          <a:ext cx="4095750" cy="290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85050509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458581575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587435102"/>
                    </a:ext>
                  </a:extLst>
                </a:gridCol>
              </a:tblGrid>
              <a:tr h="5986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18858"/>
                  </a:ext>
                </a:extLst>
              </a:tr>
              <a:tr h="3592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06332"/>
                  </a:ext>
                </a:extLst>
              </a:tr>
              <a:tr h="480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08323"/>
                  </a:ext>
                </a:extLst>
              </a:tr>
              <a:tr h="349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12468"/>
                  </a:ext>
                </a:extLst>
              </a:tr>
              <a:tr h="349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 = 35-45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95905"/>
                  </a:ext>
                </a:extLst>
              </a:tr>
              <a:tr h="349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45-55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037904"/>
                  </a:ext>
                </a:extLst>
              </a:tr>
              <a:tr h="349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55-65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926218"/>
                  </a:ext>
                </a:extLst>
              </a:tr>
            </a:tbl>
          </a:graphicData>
        </a:graphic>
      </p:graphicFrame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23F4905-1F48-4AE2-A1B5-F924F80EAD57}"/>
              </a:ext>
            </a:extLst>
          </p:cNvPr>
          <p:cNvSpPr txBox="1">
            <a:spLocks/>
          </p:cNvSpPr>
          <p:nvPr/>
        </p:nvSpPr>
        <p:spPr>
          <a:xfrm>
            <a:off x="1295399" y="1873183"/>
            <a:ext cx="1975993" cy="2399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example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842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927">
        <p15:prstTrans prst="drape"/>
      </p:transition>
    </mc:Choice>
    <mc:Fallback xmlns="">
      <p:transition spd="slow" advTm="159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040-6679-4926-BC06-61B47684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5372100" cy="548640"/>
          </a:xfrm>
        </p:spPr>
        <p:txBody>
          <a:bodyPr/>
          <a:lstStyle/>
          <a:p>
            <a:r>
              <a:rPr lang="en-US" dirty="0"/>
              <a:t>mode(); in </a:t>
            </a:r>
            <a:r>
              <a:rPr lang="en-US" dirty="0" err="1"/>
              <a:t>c++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C908F-FAD5-4A0F-A4F5-4F8C94145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7D82-75DC-4F9D-9DCF-1631BCBF62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7E39-AD0A-436E-8288-5592FA0F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06751"/>
            <a:ext cx="4927600" cy="3813049"/>
          </a:xfrm>
        </p:spPr>
        <p:txBody>
          <a:bodyPr/>
          <a:lstStyle/>
          <a:p>
            <a:r>
              <a:rPr lang="en-US" dirty="0"/>
              <a:t>“It is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defined function</a:t>
            </a:r>
            <a:r>
              <a:rPr lang="en-US" dirty="0"/>
              <a:t> not the in-built function“</a:t>
            </a:r>
          </a:p>
          <a:p>
            <a:r>
              <a:rPr lang="en-US" dirty="0"/>
              <a:t>Its base is class 10</a:t>
            </a:r>
            <a:r>
              <a:rPr lang="en-US" baseline="30000" dirty="0"/>
              <a:t>th</a:t>
            </a:r>
            <a:r>
              <a:rPr lang="en-US" dirty="0"/>
              <a:t> statistics.</a:t>
            </a:r>
          </a:p>
          <a:p>
            <a:r>
              <a:rPr lang="en-US" dirty="0"/>
              <a:t>There are some instructions to input data in program for getting actual answer(z) of sum.</a:t>
            </a:r>
          </a:p>
          <a:p>
            <a:endParaRPr lang="en-US" dirty="0"/>
          </a:p>
        </p:txBody>
      </p:sp>
      <p:pic>
        <p:nvPicPr>
          <p:cNvPr id="11" name="Picture Placeholder 4" descr="A petri dish with some transparent capsules">
            <a:extLst>
              <a:ext uri="{FF2B5EF4-FFF2-40B4-BE49-F238E27FC236}">
                <a16:creationId xmlns:a16="http://schemas.microsoft.com/office/drawing/2014/main" id="{AB836F1C-1ACB-4A7B-82D5-A62818FF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83587" y="1892807"/>
            <a:ext cx="4242818" cy="2828545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06D10AD-A11E-4141-9D13-2ACFE9D1BCB9}"/>
              </a:ext>
            </a:extLst>
          </p:cNvPr>
          <p:cNvSpPr txBox="1">
            <a:spLocks/>
          </p:cNvSpPr>
          <p:nvPr/>
        </p:nvSpPr>
        <p:spPr>
          <a:xfrm>
            <a:off x="8686800" y="3032760"/>
            <a:ext cx="203200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U.d.f.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308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564">
        <p15:prstTrans prst="drape"/>
      </p:transition>
    </mc:Choice>
    <mc:Fallback xmlns="">
      <p:transition spd="slow" advTm="255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613" y="571500"/>
            <a:ext cx="5341574" cy="5714999"/>
          </a:xfrm>
        </p:spPr>
        <p:txBody>
          <a:bodyPr/>
          <a:lstStyle/>
          <a:p>
            <a:r>
              <a:rPr lang="en-US" sz="1800" dirty="0"/>
              <a:t>#include&lt;iostream&gt;</a:t>
            </a:r>
          </a:p>
          <a:p>
            <a:r>
              <a:rPr lang="en-US" sz="1800" dirty="0"/>
              <a:t>using namespace std;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// Function to calculate and print the mode value Z</a:t>
            </a:r>
          </a:p>
          <a:p>
            <a:r>
              <a:rPr lang="en-US" sz="1800" dirty="0"/>
              <a:t>void mode()</a:t>
            </a:r>
          </a:p>
          <a:p>
            <a:r>
              <a:rPr lang="en-US" sz="1800" dirty="0"/>
              <a:t>{    int k=0, h = 0, r = 0, arr1[100], arr2[100], arr3[100], limit;</a:t>
            </a:r>
          </a:p>
          <a:p>
            <a:r>
              <a:rPr lang="en-US" sz="1800" dirty="0"/>
              <a:t>    int f1=0, f2=0, f0=0, l=0;</a:t>
            </a:r>
          </a:p>
          <a:p>
            <a:r>
              <a:rPr lang="en-US" sz="1800" dirty="0"/>
              <a:t>    double </a:t>
            </a:r>
            <a:r>
              <a:rPr lang="en-US" sz="1800" dirty="0" err="1"/>
              <a:t>dif</a:t>
            </a:r>
            <a:r>
              <a:rPr lang="en-US" sz="1800" dirty="0"/>
              <a:t>=0, z=0;</a:t>
            </a:r>
          </a:p>
          <a:p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 // Input: Get the number of values to be entered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cout</a:t>
            </a:r>
            <a:r>
              <a:rPr lang="en-US" sz="1800" dirty="0"/>
              <a:t> &lt;&lt; "Enter how many values you want to enter:";</a:t>
            </a:r>
          </a:p>
          <a:p>
            <a:r>
              <a:rPr lang="en-US" sz="1800" dirty="0"/>
              <a:t>    </a:t>
            </a:r>
            <a:r>
              <a:rPr lang="en-US" sz="1800" dirty="0" err="1"/>
              <a:t>cin</a:t>
            </a:r>
            <a:r>
              <a:rPr lang="en-US" sz="1800" dirty="0"/>
              <a:t> &gt;&gt; limit;</a:t>
            </a:r>
          </a:p>
          <a:p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130847" y="3154679"/>
            <a:ext cx="2207873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Starting</a:t>
            </a:r>
          </a:p>
          <a:p>
            <a:r>
              <a:rPr lang="en-US" sz="1800" dirty="0"/>
              <a:t>Of program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838200"/>
            <a:ext cx="8431507" cy="5714999"/>
          </a:xfrm>
        </p:spPr>
        <p:txBody>
          <a:bodyPr/>
          <a:lstStyle/>
          <a:p>
            <a:r>
              <a:rPr lang="en-US" sz="1800" dirty="0" err="1"/>
              <a:t>cout</a:t>
            </a:r>
            <a:r>
              <a:rPr lang="en-US" sz="1800" dirty="0"/>
              <a:t> &lt;&lt; "\n\n Example of x = 35-45\n Means 35 is the left side of x and 45 is the right side of x:\n";</a:t>
            </a:r>
            <a:br>
              <a:rPr lang="en-US" sz="1800" dirty="0"/>
            </a:br>
            <a:r>
              <a:rPr lang="en-US" sz="1800" dirty="0"/>
              <a:t>    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// Collect left side of x-values</a:t>
            </a:r>
          </a:p>
          <a:p>
            <a:r>
              <a:rPr lang="en-US" sz="1800" dirty="0"/>
              <a:t>    while (h &lt; limit)</a:t>
            </a:r>
          </a:p>
          <a:p>
            <a:r>
              <a:rPr lang="en-US" sz="1800" dirty="0"/>
              <a:t>    {</a:t>
            </a:r>
          </a:p>
          <a:p>
            <a:r>
              <a:rPr lang="en-US" sz="1800" dirty="0"/>
              <a:t>        r = h + 1;</a:t>
            </a:r>
          </a:p>
          <a:p>
            <a:r>
              <a:rPr lang="en-US" sz="1800" dirty="0"/>
              <a:t>        </a:t>
            </a:r>
            <a:r>
              <a:rPr lang="en-US" sz="1800" dirty="0" err="1"/>
              <a:t>cout</a:t>
            </a:r>
            <a:r>
              <a:rPr lang="en-US" sz="1800" dirty="0"/>
              <a:t> &lt;&lt; "\n Enter the left side of x " &lt;&lt; r &lt;&lt; " value:";</a:t>
            </a:r>
          </a:p>
          <a:p>
            <a:r>
              <a:rPr lang="en-US" sz="1800" dirty="0"/>
              <a:t>        </a:t>
            </a:r>
            <a:r>
              <a:rPr lang="en-US" sz="1800" dirty="0" err="1"/>
              <a:t>cin</a:t>
            </a:r>
            <a:r>
              <a:rPr lang="en-US" sz="1800" dirty="0"/>
              <a:t> &gt;&gt; arr1[h];</a:t>
            </a:r>
          </a:p>
          <a:p>
            <a:r>
              <a:rPr lang="en-US" sz="1800" dirty="0"/>
              <a:t>        h++;</a:t>
            </a:r>
          </a:p>
          <a:p>
            <a:r>
              <a:rPr lang="en-US" sz="1800" dirty="0"/>
              <a:t>    }    h = 0;</a:t>
            </a:r>
          </a:p>
          <a:p>
            <a:r>
              <a:rPr lang="en-US" sz="1800" dirty="0"/>
              <a:t>        </a:t>
            </a:r>
            <a:r>
              <a:rPr lang="en-US" sz="1800" dirty="0" err="1"/>
              <a:t>cout</a:t>
            </a:r>
            <a:r>
              <a:rPr lang="en-US" sz="1800" dirty="0"/>
              <a:t>&lt;&lt;"\n";</a:t>
            </a:r>
          </a:p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029247" y="3154679"/>
            <a:ext cx="2207873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Collecting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15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838200"/>
            <a:ext cx="8431507" cy="57149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// Collect right side of x-values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    while (h &lt; limit)</a:t>
            </a:r>
            <a:endParaRPr lang="en-US" sz="1800" dirty="0"/>
          </a:p>
          <a:p>
            <a:r>
              <a:rPr lang="en-US" dirty="0"/>
              <a:t>    {        r = h + 1;</a:t>
            </a:r>
            <a:endParaRPr lang="en-US" sz="1800" dirty="0"/>
          </a:p>
          <a:p>
            <a:r>
              <a:rPr lang="en-US" dirty="0"/>
              <a:t>        </a:t>
            </a:r>
            <a:r>
              <a:rPr lang="en-US" dirty="0" err="1"/>
              <a:t>cout</a:t>
            </a:r>
            <a:r>
              <a:rPr lang="en-US" dirty="0"/>
              <a:t> &lt;&lt; "\n Enter the right side of x " &lt;&lt; r &lt;&lt; " value:";</a:t>
            </a:r>
            <a:endParaRPr lang="en-US" sz="1800" dirty="0"/>
          </a:p>
          <a:p>
            <a:r>
              <a:rPr lang="en-US" dirty="0"/>
              <a:t>        </a:t>
            </a:r>
            <a:r>
              <a:rPr lang="en-US" dirty="0" err="1"/>
              <a:t>cin</a:t>
            </a:r>
            <a:r>
              <a:rPr lang="en-US" dirty="0"/>
              <a:t> &gt;&gt; arr2[h];</a:t>
            </a:r>
            <a:endParaRPr lang="en-US" sz="1800" dirty="0"/>
          </a:p>
          <a:p>
            <a:r>
              <a:rPr lang="en-US" dirty="0"/>
              <a:t>        h++;</a:t>
            </a:r>
            <a:endParaRPr lang="en-US" sz="1800" dirty="0"/>
          </a:p>
          <a:p>
            <a:r>
              <a:rPr lang="en-US" dirty="0"/>
              <a:t>    }</a:t>
            </a:r>
          </a:p>
          <a:p>
            <a:r>
              <a:rPr lang="en-US" dirty="0"/>
              <a:t>    h = 0;</a:t>
            </a:r>
            <a:endParaRPr lang="en-US" sz="1800" dirty="0"/>
          </a:p>
          <a:p>
            <a:br>
              <a:rPr lang="en-US" sz="1800" dirty="0"/>
            </a:br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&lt;&lt;"\n";</a:t>
            </a:r>
            <a:endParaRPr lang="en-US" sz="1800" dirty="0"/>
          </a:p>
          <a:p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029247" y="3154679"/>
            <a:ext cx="2207873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Collecting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1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HARDIK DHARAIYA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493" y="838200"/>
            <a:ext cx="8431507" cy="5714999"/>
          </a:xfrm>
        </p:spPr>
        <p:txBody>
          <a:bodyPr/>
          <a:lstStyle/>
          <a:p>
            <a:r>
              <a:rPr lang="en-IN" dirty="0"/>
              <a:t>    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// Collect y-values</a:t>
            </a:r>
          </a:p>
          <a:p>
            <a:r>
              <a:rPr lang="en-IN" dirty="0"/>
              <a:t>    while (h &lt; limit)</a:t>
            </a:r>
          </a:p>
          <a:p>
            <a:r>
              <a:rPr lang="en-IN" dirty="0"/>
              <a:t>    {</a:t>
            </a:r>
          </a:p>
          <a:p>
            <a:r>
              <a:rPr lang="en-IN" dirty="0"/>
              <a:t>        r = h + 1;</a:t>
            </a:r>
          </a:p>
          <a:p>
            <a:r>
              <a:rPr lang="en-IN" dirty="0"/>
              <a:t>        </a:t>
            </a:r>
            <a:r>
              <a:rPr lang="en-IN" dirty="0" err="1"/>
              <a:t>cout</a:t>
            </a:r>
            <a:r>
              <a:rPr lang="en-IN" dirty="0"/>
              <a:t> &lt;&lt; "\n Enter the value of y " &lt;&lt; r &lt;&lt; ":";</a:t>
            </a:r>
          </a:p>
          <a:p>
            <a:r>
              <a:rPr lang="en-IN" dirty="0"/>
              <a:t>        </a:t>
            </a:r>
            <a:r>
              <a:rPr lang="en-IN" dirty="0" err="1"/>
              <a:t>cin</a:t>
            </a:r>
            <a:r>
              <a:rPr lang="en-IN" dirty="0"/>
              <a:t> &gt;&gt; arr3[h];</a:t>
            </a:r>
          </a:p>
          <a:p>
            <a:r>
              <a:rPr lang="en-IN" dirty="0"/>
              <a:t>        h++;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    h = 0;</a:t>
            </a:r>
          </a:p>
          <a:p>
            <a:r>
              <a:rPr lang="en-IN" dirty="0"/>
              <a:t>    </a:t>
            </a:r>
            <a:r>
              <a:rPr lang="en-IN" dirty="0" err="1"/>
              <a:t>cout</a:t>
            </a:r>
            <a:r>
              <a:rPr lang="en-IN" dirty="0"/>
              <a:t>&lt;&lt;"\n"</a:t>
            </a:r>
          </a:p>
          <a:p>
            <a:br>
              <a:rPr lang="en-IN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E6BD-71D7-48B9-8BA4-31394F3C8B61}"/>
              </a:ext>
            </a:extLst>
          </p:cNvPr>
          <p:cNvSpPr txBox="1">
            <a:spLocks/>
          </p:cNvSpPr>
          <p:nvPr/>
        </p:nvSpPr>
        <p:spPr>
          <a:xfrm>
            <a:off x="1029247" y="3154679"/>
            <a:ext cx="2207873" cy="2743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Collecting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09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949">
        <p15:prstTrans prst="drape"/>
      </p:transition>
    </mc:Choice>
    <mc:Fallback xmlns="">
      <p:transition spd="slow" advTm="259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3" grpId="0" build="p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1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9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.6|0.9|1|1|1|1.1|1.1"/>
</p:tagLst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{9D09A75B-3049-4176-919F-C122B60211E7}tf67061901_win32</Template>
  <TotalTime>567</TotalTime>
  <Words>1553</Words>
  <Application>Microsoft Office PowerPoint</Application>
  <PresentationFormat>Widescreen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Bahnschrift SemiBold</vt:lpstr>
      <vt:lpstr>Calibri</vt:lpstr>
      <vt:lpstr>Cambria Math</vt:lpstr>
      <vt:lpstr>Daytona Condensed Light</vt:lpstr>
      <vt:lpstr>Posterama</vt:lpstr>
      <vt:lpstr>Söhne</vt:lpstr>
      <vt:lpstr>Office Theme</vt:lpstr>
      <vt:lpstr>Math Collaboration  with C++</vt:lpstr>
      <vt:lpstr>Dharaiya Hardik r. </vt:lpstr>
      <vt:lpstr>Mathematics</vt:lpstr>
      <vt:lpstr>Mode from statistics </vt:lpstr>
      <vt:lpstr>mode();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world</vt:lpstr>
      <vt:lpstr>Q &amp; a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 Flip-Flop</dc:title>
  <dc:creator>Hardik Gajjar</dc:creator>
  <cp:lastModifiedBy>Hardik Gajjar</cp:lastModifiedBy>
  <cp:revision>94</cp:revision>
  <dcterms:created xsi:type="dcterms:W3CDTF">2023-05-20T11:46:45Z</dcterms:created>
  <dcterms:modified xsi:type="dcterms:W3CDTF">2025-05-06T14:02:56Z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