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entury Schoolbook" panose="02040604050505020304"/>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73572-7A96-46A4-B82A-0D1A6BE8FB17}">
  <a:tblStyle styleId="{77F73572-7A96-46A4-B82A-0D1A6BE8FB1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viewProps" Target="viewProps.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font" Target="fonts/font5.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font" Target="fonts/font4.fntdata" /><Relationship Id="rId38"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notesMaster" Target="notesMasters/notesMaster1.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font" Target="fonts/font3.fntdata" /><Relationship Id="rId37" Type="http://schemas.openxmlformats.org/officeDocument/2006/relationships/font" Target="fonts/font8.fntdata" /><Relationship Id="rId40"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font" Target="fonts/font7.fntdata"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font" Target="fonts/font2.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font" Target="fonts/font1.fntdata" /><Relationship Id="rId35" Type="http://schemas.openxmlformats.org/officeDocument/2006/relationships/font" Target="fonts/font6.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135" name="Google Shape;135;p1: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231" name="Google Shape;231;p10: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248" name="Google Shape;248;p11: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082d7f71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5082d7f71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5082d7f71c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5082d7f71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5082d7f71c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15082d7f71c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082d7f71c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15082d7f71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5082d7f71c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15082d7f71c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082d7f71c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15082d7f71c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4300" cy="411270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endParaRPr sz="1200" b="0" strike="noStrike">
              <a:solidFill>
                <a:srgbClr val="000000"/>
              </a:solidFill>
              <a:latin typeface="Arial"/>
              <a:ea typeface="Arial"/>
              <a:cs typeface="Arial"/>
              <a:sym typeface="Arial"/>
            </a:endParaRPr>
          </a:p>
        </p:txBody>
      </p:sp>
      <p:sp>
        <p:nvSpPr>
          <p:cNvPr id="144" name="Google Shape;144;p2:notes"/>
          <p:cNvSpPr/>
          <p:nvPr/>
        </p:nvSpPr>
        <p:spPr>
          <a:xfrm>
            <a:off x="3884760" y="8685360"/>
            <a:ext cx="2969700" cy="45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5082d7f71c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15082d7f71c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337" name="Google Shape;337;p15: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53a140e939_1_0:notes"/>
          <p:cNvSpPr txBox="1">
            <a:spLocks noGrp="1"/>
          </p:cNvSpPr>
          <p:nvPr>
            <p:ph type="body" idx="1"/>
          </p:nvPr>
        </p:nvSpPr>
        <p:spPr>
          <a:xfrm>
            <a:off x="685800" y="4343400"/>
            <a:ext cx="5484300" cy="411270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348" name="Google Shape;348;g153a140e939_1_0:notes"/>
          <p:cNvSpPr/>
          <p:nvPr/>
        </p:nvSpPr>
        <p:spPr>
          <a:xfrm>
            <a:off x="3884760" y="8685360"/>
            <a:ext cx="2969700" cy="45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153a140e93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6: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359" name="Google Shape;359;p16: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7: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370" name="Google Shape;370;p17: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8: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381" name="Google Shape;381;p18: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9: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Command – statements separated by newlines</a:t>
            </a:r>
            <a:endParaRPr sz="1200" b="0" strike="noStrike">
              <a:solidFill>
                <a:srgbClr val="000000"/>
              </a:solidFill>
              <a:latin typeface="Arial"/>
              <a:ea typeface="Arial"/>
              <a:cs typeface="Arial"/>
              <a:sym typeface="Arial"/>
            </a:endParaRPr>
          </a:p>
        </p:txBody>
      </p:sp>
      <p:sp>
        <p:nvSpPr>
          <p:cNvPr id="392" name="Google Shape;392;p19: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4300" cy="411270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endParaRPr sz="1200" b="0" strike="noStrike">
              <a:solidFill>
                <a:srgbClr val="000000"/>
              </a:solidFill>
              <a:latin typeface="Arial"/>
              <a:ea typeface="Arial"/>
              <a:cs typeface="Arial"/>
              <a:sym typeface="Arial"/>
            </a:endParaRPr>
          </a:p>
        </p:txBody>
      </p:sp>
      <p:sp>
        <p:nvSpPr>
          <p:cNvPr id="151" name="Google Shape;151;p3:notes"/>
          <p:cNvSpPr/>
          <p:nvPr/>
        </p:nvSpPr>
        <p:spPr>
          <a:xfrm>
            <a:off x="3884760" y="8685360"/>
            <a:ext cx="2969700" cy="45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4300" cy="411270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endParaRPr sz="1200" b="0" strike="noStrike">
              <a:solidFill>
                <a:srgbClr val="000000"/>
              </a:solidFill>
              <a:latin typeface="Arial"/>
              <a:ea typeface="Arial"/>
              <a:cs typeface="Arial"/>
              <a:sym typeface="Arial"/>
            </a:endParaRPr>
          </a:p>
        </p:txBody>
      </p:sp>
      <p:sp>
        <p:nvSpPr>
          <p:cNvPr id="158" name="Google Shape;158;p4:notes"/>
          <p:cNvSpPr/>
          <p:nvPr/>
        </p:nvSpPr>
        <p:spPr>
          <a:xfrm>
            <a:off x="3884760" y="8685360"/>
            <a:ext cx="2969700" cy="45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4300" cy="411270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endParaRPr sz="1200" b="0" strike="noStrike">
              <a:solidFill>
                <a:srgbClr val="000000"/>
              </a:solidFill>
              <a:latin typeface="Arial"/>
              <a:ea typeface="Arial"/>
              <a:cs typeface="Arial"/>
              <a:sym typeface="Arial"/>
            </a:endParaRPr>
          </a:p>
        </p:txBody>
      </p:sp>
      <p:sp>
        <p:nvSpPr>
          <p:cNvPr id="166" name="Google Shape;166;p5:notes"/>
          <p:cNvSpPr/>
          <p:nvPr/>
        </p:nvSpPr>
        <p:spPr>
          <a:xfrm>
            <a:off x="3884760" y="8685360"/>
            <a:ext cx="2969700" cy="45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4300" cy="411270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endParaRPr sz="1200" b="0" strike="noStrike">
              <a:solidFill>
                <a:srgbClr val="000000"/>
              </a:solidFill>
              <a:latin typeface="Arial"/>
              <a:ea typeface="Arial"/>
              <a:cs typeface="Arial"/>
              <a:sym typeface="Arial"/>
            </a:endParaRPr>
          </a:p>
        </p:txBody>
      </p:sp>
      <p:sp>
        <p:nvSpPr>
          <p:cNvPr id="173" name="Google Shape;173;p6:notes"/>
          <p:cNvSpPr/>
          <p:nvPr/>
        </p:nvSpPr>
        <p:spPr>
          <a:xfrm>
            <a:off x="3884760" y="8685360"/>
            <a:ext cx="2969700" cy="455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Netherlands – late 80’s, early 90’s, predecessor is ABC</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python.org</a:t>
            </a:r>
            <a:endParaRPr/>
          </a:p>
        </p:txBody>
      </p:sp>
      <p:sp>
        <p:nvSpPr>
          <p:cNvPr id="180" name="Google Shape;180;p7: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Libraries – to connect to a server, file handling, pattern matching, image processing, text processing, plots etc. E.g. numpy</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Grouping of code into modules and packages – module – one file, package – collection of modules in directories</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Strongly and dynamically typed datatypes – strongly typed- can’t add a string and a number, dynamically typed – variables are not bound to datatypes</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Structured Programming – programs are broken down into small modules, which in turn contain structured code – organized statements</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Functional – a statement is considered to be a mathematical equation</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OO – data are stored in objects, and accessed using methods of the objects</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Procedural – functions are created – common tasks are grouped together</a:t>
            </a:r>
            <a:endParaRPr/>
          </a:p>
          <a:p>
            <a:pPr marL="215900" lvl="0" indent="-215900" algn="l" rtl="0">
              <a:lnSpc>
                <a:spcPct val="100000"/>
              </a:lnSpc>
              <a:spcBef>
                <a:spcPts val="0"/>
              </a:spcBef>
              <a:spcAft>
                <a:spcPts val="0"/>
              </a:spcAft>
              <a:buSzPts val="1100"/>
              <a:buNone/>
            </a:pPr>
            <a:r>
              <a:rPr lang="en-US" sz="2000" b="0" strike="noStrike">
                <a:solidFill>
                  <a:srgbClr val="000000"/>
                </a:solidFill>
                <a:latin typeface="Arial"/>
                <a:ea typeface="Arial"/>
                <a:cs typeface="Arial"/>
                <a:sym typeface="Arial"/>
              </a:rPr>
              <a:t>No need to allocate and free memory manually</a:t>
            </a:r>
            <a:endParaRPr/>
          </a:p>
        </p:txBody>
      </p:sp>
      <p:sp>
        <p:nvSpPr>
          <p:cNvPr id="197" name="Google Shape;197;p8: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txBox="1">
            <a:spLocks noGrp="1"/>
          </p:cNvSpPr>
          <p:nvPr>
            <p:ph type="body" idx="1"/>
          </p:nvPr>
        </p:nvSpPr>
        <p:spPr>
          <a:xfrm>
            <a:off x="685800" y="4343400"/>
            <a:ext cx="5484240" cy="4112640"/>
          </a:xfrm>
          <a:prstGeom prst="rect">
            <a:avLst/>
          </a:prstGeom>
          <a:noFill/>
          <a:ln>
            <a:noFill/>
          </a:ln>
        </p:spPr>
        <p:txBody>
          <a:bodyPr spcFirstLastPara="1" wrap="square" lIns="0" tIns="0" rIns="0" bIns="0" anchor="t" anchorCtr="0">
            <a:noAutofit/>
          </a:bodyPr>
          <a:lstStyle/>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The output of the compiler is a set of structured code objects that contain instructions that the interpreter can understand.</a:t>
            </a:r>
            <a:endParaRPr sz="1200" b="0" strike="noStrike">
              <a:solidFill>
                <a:srgbClr val="000000"/>
              </a:solidFill>
              <a:latin typeface="Arial"/>
              <a:ea typeface="Arial"/>
              <a:cs typeface="Arial"/>
              <a:sym typeface="Arial"/>
            </a:endParaRPr>
          </a:p>
          <a:p>
            <a:pPr marL="215900" lvl="0" indent="-215900" algn="l" rtl="0">
              <a:lnSpc>
                <a:spcPct val="100000"/>
              </a:lnSpc>
              <a:spcBef>
                <a:spcPts val="0"/>
              </a:spcBef>
              <a:spcAft>
                <a:spcPts val="0"/>
              </a:spcAft>
              <a:buSzPts val="1100"/>
              <a:buNone/>
            </a:pPr>
            <a:r>
              <a:rPr lang="en-US" sz="1200" b="0" strike="noStrike">
                <a:solidFill>
                  <a:srgbClr val="000000"/>
                </a:solidFill>
                <a:latin typeface="Arial"/>
                <a:ea typeface="Arial"/>
                <a:cs typeface="Arial"/>
                <a:sym typeface="Arial"/>
              </a:rPr>
              <a:t>dis.dis(function) – readable format of bytecode</a:t>
            </a:r>
            <a:endParaRPr sz="1200" b="0" strike="noStrike">
              <a:solidFill>
                <a:srgbClr val="000000"/>
              </a:solidFill>
              <a:latin typeface="Arial"/>
              <a:ea typeface="Arial"/>
              <a:cs typeface="Arial"/>
              <a:sym typeface="Arial"/>
            </a:endParaRPr>
          </a:p>
        </p:txBody>
      </p:sp>
      <p:sp>
        <p:nvSpPr>
          <p:cNvPr id="212" name="Google Shape;212;p9:notes"/>
          <p:cNvSpPr/>
          <p:nvPr/>
        </p:nvSpPr>
        <p:spPr>
          <a:xfrm>
            <a:off x="3884760" y="8685360"/>
            <a:ext cx="2969640" cy="455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11"/>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2"/>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body" idx="4"/>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13"/>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body" idx="4"/>
          </p:nvPr>
        </p:nvSpPr>
        <p:spPr>
          <a:xfrm>
            <a:off x="6022080" y="368208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5" name="Google Shape;75;p13"/>
          <p:cNvSpPr txBox="1">
            <a:spLocks noGrp="1"/>
          </p:cNvSpPr>
          <p:nvPr>
            <p:ph type="body" idx="6"/>
          </p:nvPr>
        </p:nvSpPr>
        <p:spPr>
          <a:xfrm>
            <a:off x="457200" y="368208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7"/>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18"/>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8"/>
        <p:cNvGrpSpPr/>
        <p:nvPr/>
      </p:nvGrpSpPr>
      <p:grpSpPr>
        <a:xfrm>
          <a:off x="0" y="0"/>
          <a:ext cx="0" cy="0"/>
          <a:chOff x="0" y="0"/>
          <a:chExt cx="0" cy="0"/>
        </a:xfrm>
      </p:grpSpPr>
      <p:sp>
        <p:nvSpPr>
          <p:cNvPr id="99" name="Google Shape;99;p20"/>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21"/>
          <p:cNvSpPr txBox="1">
            <a:spLocks noGrp="1"/>
          </p:cNvSpPr>
          <p:nvPr>
            <p:ph type="body" idx="2"/>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21"/>
          <p:cNvSpPr txBox="1">
            <a:spLocks noGrp="1"/>
          </p:cNvSpPr>
          <p:nvPr>
            <p:ph type="body" idx="3"/>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ubTitle" idx="1"/>
          </p:nvPr>
        </p:nvSpPr>
        <p:spPr>
          <a:xfrm>
            <a:off x="457200" y="1604520"/>
            <a:ext cx="8229300" cy="39774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2"/>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22"/>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22"/>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3" name="Google Shape;113;p23"/>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4" name="Google Shape;114;p23"/>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457200" y="1604520"/>
            <a:ext cx="82293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8" name="Google Shape;118;p24"/>
          <p:cNvSpPr txBox="1">
            <a:spLocks noGrp="1"/>
          </p:cNvSpPr>
          <p:nvPr>
            <p:ph type="body" idx="2"/>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5"/>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25"/>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3" name="Google Shape;123;p25"/>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4" name="Google Shape;124;p25"/>
          <p:cNvSpPr txBox="1">
            <a:spLocks noGrp="1"/>
          </p:cNvSpPr>
          <p:nvPr>
            <p:ph type="body" idx="4"/>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5"/>
        <p:cNvGrpSpPr/>
        <p:nvPr/>
      </p:nvGrpSpPr>
      <p:grpSpPr>
        <a:xfrm>
          <a:off x="0" y="0"/>
          <a:ext cx="0" cy="0"/>
          <a:chOff x="0" y="0"/>
          <a:chExt cx="0" cy="0"/>
        </a:xfrm>
      </p:grpSpPr>
      <p:sp>
        <p:nvSpPr>
          <p:cNvPr id="126" name="Google Shape;126;p2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6"/>
          <p:cNvSpPr txBox="1">
            <a:spLocks noGrp="1"/>
          </p:cNvSpPr>
          <p:nvPr>
            <p:ph type="body" idx="1"/>
          </p:nvPr>
        </p:nvSpPr>
        <p:spPr>
          <a:xfrm>
            <a:off x="457200" y="160452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p26"/>
          <p:cNvSpPr txBox="1">
            <a:spLocks noGrp="1"/>
          </p:cNvSpPr>
          <p:nvPr>
            <p:ph type="body" idx="2"/>
          </p:nvPr>
        </p:nvSpPr>
        <p:spPr>
          <a:xfrm>
            <a:off x="3239640" y="160452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9" name="Google Shape;129;p26"/>
          <p:cNvSpPr txBox="1">
            <a:spLocks noGrp="1"/>
          </p:cNvSpPr>
          <p:nvPr>
            <p:ph type="body" idx="3"/>
          </p:nvPr>
        </p:nvSpPr>
        <p:spPr>
          <a:xfrm>
            <a:off x="6022080" y="160452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26"/>
          <p:cNvSpPr txBox="1">
            <a:spLocks noGrp="1"/>
          </p:cNvSpPr>
          <p:nvPr>
            <p:ph type="body" idx="4"/>
          </p:nvPr>
        </p:nvSpPr>
        <p:spPr>
          <a:xfrm>
            <a:off x="6022080" y="368208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26"/>
          <p:cNvSpPr txBox="1">
            <a:spLocks noGrp="1"/>
          </p:cNvSpPr>
          <p:nvPr>
            <p:ph type="body" idx="5"/>
          </p:nvPr>
        </p:nvSpPr>
        <p:spPr>
          <a:xfrm>
            <a:off x="3239640" y="368208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2" name="Google Shape;132;p26"/>
          <p:cNvSpPr txBox="1">
            <a:spLocks noGrp="1"/>
          </p:cNvSpPr>
          <p:nvPr>
            <p:ph type="body" idx="6"/>
          </p:nvPr>
        </p:nvSpPr>
        <p:spPr>
          <a:xfrm>
            <a:off x="457200" y="3682080"/>
            <a:ext cx="26496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2"/>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1"/>
        <p:cNvGrpSpPr/>
        <p:nvPr/>
      </p:nvGrpSpPr>
      <p:grpSpPr>
        <a:xfrm>
          <a:off x="0" y="0"/>
          <a:ext cx="0" cy="0"/>
          <a:chOff x="0" y="0"/>
          <a:chExt cx="0" cy="0"/>
        </a:xfrm>
      </p:grpSpPr>
      <p:sp>
        <p:nvSpPr>
          <p:cNvPr id="42" name="Google Shape;42;p7"/>
          <p:cNvSpPr txBox="1">
            <a:spLocks noGrp="1"/>
          </p:cNvSpPr>
          <p:nvPr>
            <p:ph type="subTitle" idx="1"/>
          </p:nvPr>
        </p:nvSpPr>
        <p:spPr>
          <a:xfrm>
            <a:off x="457200" y="273600"/>
            <a:ext cx="8229300" cy="53079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2"/>
          </p:nvPr>
        </p:nvSpPr>
        <p:spPr>
          <a:xfrm>
            <a:off x="45720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3"/>
          </p:nvPr>
        </p:nvSpPr>
        <p:spPr>
          <a:xfrm>
            <a:off x="467424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457200" y="1604520"/>
            <a:ext cx="4015800" cy="39774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9"/>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9"/>
          <p:cNvSpPr txBox="1">
            <a:spLocks noGrp="1"/>
          </p:cNvSpPr>
          <p:nvPr>
            <p:ph type="body" idx="3"/>
          </p:nvPr>
        </p:nvSpPr>
        <p:spPr>
          <a:xfrm>
            <a:off x="4674240" y="368208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body" idx="1"/>
          </p:nvPr>
        </p:nvSpPr>
        <p:spPr>
          <a:xfrm>
            <a:off x="45720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2"/>
          </p:nvPr>
        </p:nvSpPr>
        <p:spPr>
          <a:xfrm>
            <a:off x="4674240" y="1604520"/>
            <a:ext cx="40158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body" idx="3"/>
          </p:nvPr>
        </p:nvSpPr>
        <p:spPr>
          <a:xfrm>
            <a:off x="457200" y="3682080"/>
            <a:ext cx="8229300" cy="1896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Google Shape;6;p1"/>
          <p:cNvCxnSpPr/>
          <p:nvPr/>
        </p:nvCxnSpPr>
        <p:spPr>
          <a:xfrm>
            <a:off x="8762760" y="0"/>
            <a:ext cx="300" cy="6858000"/>
          </a:xfrm>
          <a:prstGeom prst="straightConnector1">
            <a:avLst/>
          </a:prstGeom>
          <a:noFill/>
          <a:ln w="38150" cap="flat" cmpd="sng">
            <a:solidFill>
              <a:srgbClr val="B1C0DA">
                <a:alpha val="92549"/>
              </a:srgbClr>
            </a:solidFill>
            <a:prstDash val="solid"/>
            <a:round/>
            <a:headEnd type="none" w="sm" len="sm"/>
            <a:tailEnd type="none" w="sm" len="sm"/>
          </a:ln>
        </p:spPr>
      </p:cxnSp>
      <p:cxnSp>
        <p:nvCxnSpPr>
          <p:cNvPr id="7" name="Google Shape;7;p1"/>
          <p:cNvCxnSpPr/>
          <p:nvPr/>
        </p:nvCxnSpPr>
        <p:spPr>
          <a:xfrm>
            <a:off x="75960" y="0"/>
            <a:ext cx="300" cy="6858000"/>
          </a:xfrm>
          <a:prstGeom prst="straightConnector1">
            <a:avLst/>
          </a:prstGeom>
          <a:noFill/>
          <a:ln w="57225" cap="flat" cmpd="sng">
            <a:solidFill>
              <a:srgbClr val="B1C0DA"/>
            </a:solidFill>
            <a:prstDash val="solid"/>
            <a:round/>
            <a:headEnd type="none" w="sm" len="sm"/>
            <a:tailEnd type="none" w="sm" len="sm"/>
          </a:ln>
        </p:spPr>
      </p:cxnSp>
      <p:cxnSp>
        <p:nvCxnSpPr>
          <p:cNvPr id="8" name="Google Shape;8;p1"/>
          <p:cNvCxnSpPr/>
          <p:nvPr/>
        </p:nvCxnSpPr>
        <p:spPr>
          <a:xfrm>
            <a:off x="8991360" y="0"/>
            <a:ext cx="300" cy="6858000"/>
          </a:xfrm>
          <a:prstGeom prst="straightConnector1">
            <a:avLst/>
          </a:prstGeom>
          <a:noFill/>
          <a:ln w="19075" cap="flat" cmpd="sng">
            <a:solidFill>
              <a:schemeClr val="accent1"/>
            </a:solidFill>
            <a:prstDash val="solid"/>
            <a:round/>
            <a:headEnd type="none" w="sm" len="sm"/>
            <a:tailEnd type="none" w="sm" len="sm"/>
          </a:ln>
        </p:spPr>
      </p:cxnSp>
      <p:cxnSp>
        <p:nvCxnSpPr>
          <p:cNvPr id="9" name="Google Shape;9;p1"/>
          <p:cNvCxnSpPr/>
          <p:nvPr/>
        </p:nvCxnSpPr>
        <p:spPr>
          <a:xfrm>
            <a:off x="8915400" y="0"/>
            <a:ext cx="300" cy="6858000"/>
          </a:xfrm>
          <a:prstGeom prst="straightConnector1">
            <a:avLst/>
          </a:prstGeom>
          <a:noFill/>
          <a:ln w="9525" cap="flat" cmpd="sng">
            <a:solidFill>
              <a:schemeClr val="accent1"/>
            </a:solidFill>
            <a:prstDash val="solid"/>
            <a:round/>
            <a:headEnd type="none" w="sm" len="sm"/>
            <a:tailEnd type="none" w="sm" len="sm"/>
          </a:ln>
        </p:spPr>
      </p:cxnSp>
      <p:sp>
        <p:nvSpPr>
          <p:cNvPr id="10" name="Google Shape;10;p1"/>
          <p:cNvSpPr/>
          <p:nvPr/>
        </p:nvSpPr>
        <p:spPr>
          <a:xfrm>
            <a:off x="380880" y="0"/>
            <a:ext cx="607200" cy="6855900"/>
          </a:xfrm>
          <a:prstGeom prst="rect">
            <a:avLst/>
          </a:prstGeom>
          <a:solidFill>
            <a:srgbClr val="B1C0DA">
              <a:alpha val="53725"/>
            </a:srgbClr>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a:off x="276480" y="0"/>
            <a:ext cx="102600" cy="6855900"/>
          </a:xfrm>
          <a:prstGeom prst="rect">
            <a:avLst/>
          </a:prstGeom>
          <a:solidFill>
            <a:srgbClr val="CFD7E7">
              <a:alpha val="35686"/>
            </a:srgbClr>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90720" y="0"/>
            <a:ext cx="179700" cy="6855900"/>
          </a:xfrm>
          <a:prstGeom prst="rect">
            <a:avLst/>
          </a:prstGeom>
          <a:solidFill>
            <a:srgbClr val="CFD7E7">
              <a:alpha val="69411"/>
            </a:srgbClr>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1141200" y="0"/>
            <a:ext cx="228300" cy="6855900"/>
          </a:xfrm>
          <a:prstGeom prst="rect">
            <a:avLst/>
          </a:prstGeom>
          <a:solidFill>
            <a:srgbClr val="E8ECF4">
              <a:alpha val="70588"/>
            </a:srgbClr>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 name="Google Shape;14;p1"/>
          <p:cNvCxnSpPr/>
          <p:nvPr/>
        </p:nvCxnSpPr>
        <p:spPr>
          <a:xfrm>
            <a:off x="106200" y="0"/>
            <a:ext cx="300" cy="6858000"/>
          </a:xfrm>
          <a:prstGeom prst="straightConnector1">
            <a:avLst/>
          </a:prstGeom>
          <a:noFill/>
          <a:ln w="57225" cap="flat" cmpd="sng">
            <a:solidFill>
              <a:srgbClr val="B1C0DA">
                <a:alpha val="72549"/>
              </a:srgbClr>
            </a:solidFill>
            <a:prstDash val="solid"/>
            <a:round/>
            <a:headEnd type="none" w="sm" len="sm"/>
            <a:tailEnd type="none" w="sm" len="sm"/>
          </a:ln>
        </p:spPr>
      </p:cxnSp>
      <p:cxnSp>
        <p:nvCxnSpPr>
          <p:cNvPr id="15" name="Google Shape;15;p1"/>
          <p:cNvCxnSpPr/>
          <p:nvPr/>
        </p:nvCxnSpPr>
        <p:spPr>
          <a:xfrm>
            <a:off x="914400" y="0"/>
            <a:ext cx="300" cy="6858000"/>
          </a:xfrm>
          <a:prstGeom prst="straightConnector1">
            <a:avLst/>
          </a:prstGeom>
          <a:noFill/>
          <a:ln w="57225" cap="flat" cmpd="sng">
            <a:solidFill>
              <a:srgbClr val="E8ECF4">
                <a:alpha val="82745"/>
              </a:srgbClr>
            </a:solidFill>
            <a:prstDash val="solid"/>
            <a:round/>
            <a:headEnd type="none" w="sm" len="sm"/>
            <a:tailEnd type="none" w="sm" len="sm"/>
          </a:ln>
        </p:spPr>
      </p:cxnSp>
      <p:cxnSp>
        <p:nvCxnSpPr>
          <p:cNvPr id="16" name="Google Shape;16;p1"/>
          <p:cNvCxnSpPr/>
          <p:nvPr/>
        </p:nvCxnSpPr>
        <p:spPr>
          <a:xfrm>
            <a:off x="853920" y="0"/>
            <a:ext cx="300" cy="6858000"/>
          </a:xfrm>
          <a:prstGeom prst="straightConnector1">
            <a:avLst/>
          </a:prstGeom>
          <a:noFill/>
          <a:ln w="57225" cap="flat" cmpd="sng">
            <a:solidFill>
              <a:srgbClr val="B1C0DA"/>
            </a:solidFill>
            <a:prstDash val="solid"/>
            <a:round/>
            <a:headEnd type="none" w="sm" len="sm"/>
            <a:tailEnd type="none" w="sm" len="sm"/>
          </a:ln>
        </p:spPr>
      </p:cxnSp>
      <p:cxnSp>
        <p:nvCxnSpPr>
          <p:cNvPr id="17" name="Google Shape;17;p1"/>
          <p:cNvCxnSpPr/>
          <p:nvPr/>
        </p:nvCxnSpPr>
        <p:spPr>
          <a:xfrm>
            <a:off x="1726560" y="0"/>
            <a:ext cx="300" cy="6858000"/>
          </a:xfrm>
          <a:prstGeom prst="straightConnector1">
            <a:avLst/>
          </a:prstGeom>
          <a:noFill/>
          <a:ln w="28425" cap="flat" cmpd="sng">
            <a:solidFill>
              <a:srgbClr val="B1C0DA">
                <a:alpha val="81568"/>
              </a:srgbClr>
            </a:solidFill>
            <a:prstDash val="solid"/>
            <a:round/>
            <a:headEnd type="none" w="sm" len="sm"/>
            <a:tailEnd type="none" w="sm" len="sm"/>
          </a:ln>
        </p:spPr>
      </p:cxnSp>
      <p:cxnSp>
        <p:nvCxnSpPr>
          <p:cNvPr id="18" name="Google Shape;18;p1"/>
          <p:cNvCxnSpPr/>
          <p:nvPr/>
        </p:nvCxnSpPr>
        <p:spPr>
          <a:xfrm>
            <a:off x="1066680" y="0"/>
            <a:ext cx="300" cy="6858000"/>
          </a:xfrm>
          <a:prstGeom prst="straightConnector1">
            <a:avLst/>
          </a:prstGeom>
          <a:noFill/>
          <a:ln w="9525" cap="flat" cmpd="sng">
            <a:solidFill>
              <a:srgbClr val="B1C0DA"/>
            </a:solidFill>
            <a:prstDash val="solid"/>
            <a:round/>
            <a:headEnd type="none" w="sm" len="sm"/>
            <a:tailEnd type="none" w="sm" len="sm"/>
          </a:ln>
        </p:spPr>
      </p:cxnSp>
      <p:cxnSp>
        <p:nvCxnSpPr>
          <p:cNvPr id="19" name="Google Shape;19;p1"/>
          <p:cNvCxnSpPr/>
          <p:nvPr/>
        </p:nvCxnSpPr>
        <p:spPr>
          <a:xfrm>
            <a:off x="9113760" y="0"/>
            <a:ext cx="300" cy="6858000"/>
          </a:xfrm>
          <a:prstGeom prst="straightConnector1">
            <a:avLst/>
          </a:prstGeom>
          <a:noFill/>
          <a:ln w="57225" cap="flat" cmpd="sng">
            <a:solidFill>
              <a:srgbClr val="B1C0DA"/>
            </a:solidFill>
            <a:prstDash val="solid"/>
            <a:round/>
            <a:headEnd type="none" w="sm" len="sm"/>
            <a:tailEnd type="none" w="sm" len="sm"/>
          </a:ln>
        </p:spPr>
      </p:cxnSp>
      <p:sp>
        <p:nvSpPr>
          <p:cNvPr id="20" name="Google Shape;20;p1"/>
          <p:cNvSpPr/>
          <p:nvPr/>
        </p:nvSpPr>
        <p:spPr>
          <a:xfrm>
            <a:off x="1219320" y="0"/>
            <a:ext cx="74100" cy="6855900"/>
          </a:xfrm>
          <a:prstGeom prst="rect">
            <a:avLst/>
          </a:prstGeom>
          <a:solidFill>
            <a:srgbClr val="B1C0DA">
              <a:alpha val="50588"/>
            </a:srgbClr>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
          <p:cNvSpPr/>
          <p:nvPr/>
        </p:nvSpPr>
        <p:spPr>
          <a:xfrm>
            <a:off x="609480" y="3429000"/>
            <a:ext cx="1293000" cy="1293000"/>
          </a:xfrm>
          <a:prstGeom prst="ellipse">
            <a:avLst/>
          </a:prstGeom>
          <a:solidFill>
            <a:schemeClr val="accent1"/>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
          <p:cNvSpPr/>
          <p:nvPr/>
        </p:nvSpPr>
        <p:spPr>
          <a:xfrm>
            <a:off x="1309680" y="4866840"/>
            <a:ext cx="639300" cy="639300"/>
          </a:xfrm>
          <a:prstGeom prst="ellipse">
            <a:avLst/>
          </a:prstGeom>
          <a:solidFill>
            <a:schemeClr val="accent1"/>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
          <p:cNvSpPr/>
          <p:nvPr/>
        </p:nvSpPr>
        <p:spPr>
          <a:xfrm>
            <a:off x="1091160" y="5500800"/>
            <a:ext cx="135000" cy="135000"/>
          </a:xfrm>
          <a:prstGeom prst="ellipse">
            <a:avLst/>
          </a:prstGeom>
          <a:solidFill>
            <a:schemeClr val="accent1"/>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1664280" y="5788080"/>
            <a:ext cx="272100" cy="272100"/>
          </a:xfrm>
          <a:prstGeom prst="ellipse">
            <a:avLst/>
          </a:prstGeom>
          <a:solidFill>
            <a:schemeClr val="accent1"/>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1905120" y="4495680"/>
            <a:ext cx="363600" cy="363600"/>
          </a:xfrm>
          <a:prstGeom prst="ellipse">
            <a:avLst/>
          </a:prstGeom>
          <a:solidFill>
            <a:schemeClr val="accent1"/>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 name="Google Shape;27;p1"/>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
        <p:cNvGrpSpPr/>
        <p:nvPr/>
      </p:nvGrpSpPr>
      <p:grpSpPr>
        <a:xfrm>
          <a:off x="0" y="0"/>
          <a:ext cx="0" cy="0"/>
          <a:chOff x="0" y="0"/>
          <a:chExt cx="0" cy="0"/>
        </a:xfrm>
      </p:grpSpPr>
      <p:cxnSp>
        <p:nvCxnSpPr>
          <p:cNvPr id="77" name="Google Shape;77;p14"/>
          <p:cNvCxnSpPr/>
          <p:nvPr/>
        </p:nvCxnSpPr>
        <p:spPr>
          <a:xfrm>
            <a:off x="8762760" y="0"/>
            <a:ext cx="300" cy="6858000"/>
          </a:xfrm>
          <a:prstGeom prst="straightConnector1">
            <a:avLst/>
          </a:prstGeom>
          <a:noFill/>
          <a:ln w="38150" cap="flat" cmpd="sng">
            <a:solidFill>
              <a:srgbClr val="B1C0DA">
                <a:alpha val="92549"/>
              </a:srgbClr>
            </a:solidFill>
            <a:prstDash val="solid"/>
            <a:round/>
            <a:headEnd type="none" w="sm" len="sm"/>
            <a:tailEnd type="none" w="sm" len="sm"/>
          </a:ln>
        </p:spPr>
      </p:cxnSp>
      <p:cxnSp>
        <p:nvCxnSpPr>
          <p:cNvPr id="78" name="Google Shape;78;p14"/>
          <p:cNvCxnSpPr/>
          <p:nvPr/>
        </p:nvCxnSpPr>
        <p:spPr>
          <a:xfrm>
            <a:off x="75960" y="0"/>
            <a:ext cx="300" cy="6858000"/>
          </a:xfrm>
          <a:prstGeom prst="straightConnector1">
            <a:avLst/>
          </a:prstGeom>
          <a:noFill/>
          <a:ln w="57225" cap="flat" cmpd="sng">
            <a:solidFill>
              <a:srgbClr val="B1C0DA"/>
            </a:solidFill>
            <a:prstDash val="solid"/>
            <a:round/>
            <a:headEnd type="none" w="sm" len="sm"/>
            <a:tailEnd type="none" w="sm" len="sm"/>
          </a:ln>
        </p:spPr>
      </p:cxnSp>
      <p:cxnSp>
        <p:nvCxnSpPr>
          <p:cNvPr id="79" name="Google Shape;79;p14"/>
          <p:cNvCxnSpPr/>
          <p:nvPr/>
        </p:nvCxnSpPr>
        <p:spPr>
          <a:xfrm>
            <a:off x="8991360" y="0"/>
            <a:ext cx="300" cy="6858000"/>
          </a:xfrm>
          <a:prstGeom prst="straightConnector1">
            <a:avLst/>
          </a:prstGeom>
          <a:noFill/>
          <a:ln w="19075" cap="flat" cmpd="sng">
            <a:solidFill>
              <a:schemeClr val="accent1"/>
            </a:solidFill>
            <a:prstDash val="solid"/>
            <a:round/>
            <a:headEnd type="none" w="sm" len="sm"/>
            <a:tailEnd type="none" w="sm" len="sm"/>
          </a:ln>
        </p:spPr>
      </p:cxnSp>
      <p:sp>
        <p:nvSpPr>
          <p:cNvPr id="80" name="Google Shape;80;p14"/>
          <p:cNvSpPr/>
          <p:nvPr/>
        </p:nvSpPr>
        <p:spPr>
          <a:xfrm>
            <a:off x="8839080" y="0"/>
            <a:ext cx="302700" cy="6855900"/>
          </a:xfrm>
          <a:prstGeom prst="rect">
            <a:avLst/>
          </a:prstGeom>
          <a:solidFill>
            <a:srgbClr val="B1C0DA">
              <a:alpha val="86666"/>
            </a:srgbClr>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1" name="Google Shape;81;p14"/>
          <p:cNvCxnSpPr/>
          <p:nvPr/>
        </p:nvCxnSpPr>
        <p:spPr>
          <a:xfrm>
            <a:off x="8915400" y="0"/>
            <a:ext cx="300" cy="6858000"/>
          </a:xfrm>
          <a:prstGeom prst="straightConnector1">
            <a:avLst/>
          </a:prstGeom>
          <a:noFill/>
          <a:ln w="9525" cap="flat" cmpd="sng">
            <a:solidFill>
              <a:schemeClr val="accent1"/>
            </a:solidFill>
            <a:prstDash val="solid"/>
            <a:round/>
            <a:headEnd type="none" w="sm" len="sm"/>
            <a:tailEnd type="none" w="sm" len="sm"/>
          </a:ln>
        </p:spPr>
      </p:cxnSp>
      <p:sp>
        <p:nvSpPr>
          <p:cNvPr id="82" name="Google Shape;82;p14"/>
          <p:cNvSpPr/>
          <p:nvPr/>
        </p:nvSpPr>
        <p:spPr>
          <a:xfrm>
            <a:off x="8156520" y="5715000"/>
            <a:ext cx="546600" cy="546600"/>
          </a:xfrm>
          <a:prstGeom prst="ellipse">
            <a:avLst/>
          </a:prstGeom>
          <a:solidFill>
            <a:schemeClr val="accent1"/>
          </a:solidFill>
          <a:ln>
            <a:noFill/>
          </a:ln>
          <a:effectLst>
            <a:outerShdw blurRad="50800" dist="24840" dir="5400000"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4" name="Google Shape;84;p14"/>
          <p:cNvSpPr txBox="1">
            <a:spLocks noGrp="1"/>
          </p:cNvSpPr>
          <p:nvPr>
            <p:ph type="body" idx="1"/>
          </p:nvPr>
        </p:nvSpPr>
        <p:spPr>
          <a:xfrm>
            <a:off x="457200" y="1604520"/>
            <a:ext cx="8229300" cy="39774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2.png"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tutorial/interpreter.html" TargetMode="External"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tutorial/interpreter.html" TargetMode="External"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13.xml" /><Relationship Id="rId1" Type="http://schemas.openxmlformats.org/officeDocument/2006/relationships/slideLayout" Target="../slideLayouts/slideLayout13.xml" /><Relationship Id="rId4" Type="http://schemas.openxmlformats.org/officeDocument/2006/relationships/image" Target="../media/image10.jpg" /></Relationships>
</file>

<file path=ppt/slides/_rels/slide14.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14.xml" /><Relationship Id="rId1" Type="http://schemas.openxmlformats.org/officeDocument/2006/relationships/slideLayout" Target="../slideLayouts/slideLayout13.xml" /><Relationship Id="rId4" Type="http://schemas.openxmlformats.org/officeDocument/2006/relationships/image" Target="../media/image10.jp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16.xml" /><Relationship Id="rId1" Type="http://schemas.openxmlformats.org/officeDocument/2006/relationships/slideLayout" Target="../slideLayouts/slideLayout13.xml" /><Relationship Id="rId4" Type="http://schemas.openxmlformats.org/officeDocument/2006/relationships/image" Target="../media/image10.jpg" /></Relationships>
</file>

<file path=ppt/slides/_rels/slide17.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17.xml" /><Relationship Id="rId1" Type="http://schemas.openxmlformats.org/officeDocument/2006/relationships/slideLayout" Target="../slideLayouts/slideLayout13.xml" /><Relationship Id="rId4" Type="http://schemas.openxmlformats.org/officeDocument/2006/relationships/image" Target="../media/image10.jp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19.xml" /><Relationship Id="rId1" Type="http://schemas.openxmlformats.org/officeDocument/2006/relationships/slideLayout" Target="../slideLayouts/slideLayout13.xml" /><Relationship Id="rId4" Type="http://schemas.openxmlformats.org/officeDocument/2006/relationships/image" Target="../media/image10.jp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0.xml" /><Relationship Id="rId1" Type="http://schemas.openxmlformats.org/officeDocument/2006/relationships/slideLayout" Target="../slideLayouts/slideLayout13.xml" /><Relationship Id="rId4" Type="http://schemas.openxmlformats.org/officeDocument/2006/relationships/image" Target="../media/image15.jpg"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3.gif" /><Relationship Id="rId7"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3.xml" /><Relationship Id="rId6" Type="http://schemas.openxmlformats.org/officeDocument/2006/relationships/image" Target="../media/image6.png" /><Relationship Id="rId5" Type="http://schemas.openxmlformats.org/officeDocument/2006/relationships/image" Target="../media/image5.png" /><Relationship Id="rId10" Type="http://schemas.openxmlformats.org/officeDocument/2006/relationships/image" Target="../media/image9.png" /><Relationship Id="rId4" Type="http://schemas.openxmlformats.org/officeDocument/2006/relationships/image" Target="../media/image4.jpg" /><Relationship Id="rId9" Type="http://schemas.openxmlformats.org/officeDocument/2006/relationships/hyperlink" Target="https://www.python.org/about/success/" TargetMode="External" /></Relationships>
</file>

<file path=ppt/slides/_rels/slide8.xml.rels><?xml version="1.0" encoding="UTF-8" standalone="yes"?>
<Relationships xmlns="http://schemas.openxmlformats.org/package/2006/relationships"><Relationship Id="rId3" Type="http://schemas.openxmlformats.org/officeDocument/2006/relationships/hyperlink" Target="https://wiki.python.org/moin/BeginnersGuide/Overview" TargetMode="External"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reference/lexical_analysis.html" TargetMode="External"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p:nvPr/>
        </p:nvSpPr>
        <p:spPr>
          <a:xfrm>
            <a:off x="533400" y="2130480"/>
            <a:ext cx="9141900" cy="146760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small">
                <a:solidFill>
                  <a:srgbClr val="575F6D"/>
                </a:solidFill>
                <a:latin typeface="Century Schoolbook"/>
                <a:ea typeface="Century Schoolbook"/>
                <a:cs typeface="Century Schoolbook"/>
                <a:sym typeface="Century Schoolbook"/>
              </a:rPr>
              <a:t>Introduction to Python</a:t>
            </a:r>
            <a:endParaRPr sz="3000" b="0" i="0" u="none" strike="noStrike" cap="none">
              <a:solidFill>
                <a:srgbClr val="000000"/>
              </a:solidFill>
              <a:latin typeface="Arial"/>
              <a:ea typeface="Arial"/>
              <a:cs typeface="Arial"/>
              <a:sym typeface="Arial"/>
            </a:endParaRPr>
          </a:p>
        </p:txBody>
      </p:sp>
      <p:sp>
        <p:nvSpPr>
          <p:cNvPr id="139" name="Google Shape;139;p27"/>
          <p:cNvSpPr/>
          <p:nvPr/>
        </p:nvSpPr>
        <p:spPr>
          <a:xfrm>
            <a:off x="3960" y="6400800"/>
            <a:ext cx="9137880" cy="30276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i="0" u="none" strike="noStrike" cap="none">
                <a:solidFill>
                  <a:srgbClr val="575F6D"/>
                </a:solidFill>
                <a:latin typeface="Century Schoolbook"/>
                <a:ea typeface="Century Schoolbook"/>
                <a:cs typeface="Century Schoolbook"/>
                <a:sym typeface="Century Schoolbook"/>
              </a:rPr>
              <a:t>                               Copyright © 2022, Gayatri Venugopal.</a:t>
            </a:r>
            <a:br>
              <a:rPr lang="en-US" sz="700" b="1" i="0" u="none" strike="noStrike" cap="none">
                <a:solidFill>
                  <a:srgbClr val="575F6D"/>
                </a:solidFill>
                <a:latin typeface="Century Schoolbook"/>
                <a:ea typeface="Century Schoolbook"/>
                <a:cs typeface="Century Schoolbook"/>
                <a:sym typeface="Century Schoolbook"/>
              </a:rPr>
            </a:br>
            <a:endParaRPr sz="700" b="0" i="0" u="none" strike="noStrike" cap="none">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000000"/>
              </a:buClr>
              <a:buSzPts val="700"/>
              <a:buFont typeface="Arial"/>
              <a:buNone/>
            </a:pPr>
            <a:r>
              <a:rPr lang="en-US" sz="700" b="1" i="0" u="none" strike="noStrike" cap="none">
                <a:solidFill>
                  <a:srgbClr val="575F6D"/>
                </a:solidFill>
                <a:latin typeface="Century Schoolbook"/>
                <a:ea typeface="Century Schoolbook"/>
                <a:cs typeface="Century Schoolbook"/>
                <a:sym typeface="Century Schoolbook"/>
              </a:rPr>
              <a:t>This work is licensed under a </a:t>
            </a:r>
            <a:r>
              <a:rPr lang="en-US" sz="700" b="1" i="0" u="sng" strike="noStrike" cap="none">
                <a:solidFill>
                  <a:schemeClr val="hlink"/>
                </a:solidFill>
                <a:latin typeface="Century Schoolbook"/>
                <a:ea typeface="Century Schoolbook"/>
                <a:cs typeface="Century Schoolbook"/>
                <a:sym typeface="Century Schoolbook"/>
                <a:hlinkClick r:id="rId3"/>
              </a:rPr>
              <a:t>Creative Commons Attribution-ShareAlike 4.0 International License</a:t>
            </a:r>
            <a:r>
              <a:rPr lang="en-US" sz="700" b="1" i="0" u="none" strike="noStrike" cap="none">
                <a:solidFill>
                  <a:srgbClr val="575F6D"/>
                </a:solidFill>
                <a:latin typeface="Century Schoolbook"/>
                <a:ea typeface="Century Schoolbook"/>
                <a:cs typeface="Century Schoolbook"/>
                <a:sym typeface="Century Schoolbook"/>
              </a:rPr>
              <a:t>.</a:t>
            </a:r>
            <a:endParaRPr sz="700" b="0" i="0" u="none" strike="noStrike" cap="none">
              <a:solidFill>
                <a:srgbClr val="000000"/>
              </a:solidFill>
              <a:latin typeface="Arial"/>
              <a:ea typeface="Arial"/>
              <a:cs typeface="Arial"/>
              <a:sym typeface="Arial"/>
            </a:endParaRPr>
          </a:p>
        </p:txBody>
      </p:sp>
      <p:pic>
        <p:nvPicPr>
          <p:cNvPr id="140" name="Google Shape;140;p27"/>
          <p:cNvPicPr preferRelativeResize="0"/>
          <p:nvPr/>
        </p:nvPicPr>
        <p:blipFill rotWithShape="1">
          <a:blip r:embed="rId4">
            <a:alphaModFix/>
          </a:blip>
          <a:srcRect/>
          <a:stretch/>
        </p:blipFill>
        <p:spPr>
          <a:xfrm>
            <a:off x="3352800" y="6400800"/>
            <a:ext cx="683640" cy="217080"/>
          </a:xfrm>
          <a:prstGeom prst="rect">
            <a:avLst/>
          </a:prstGeom>
          <a:noFill/>
          <a:ln>
            <a:noFill/>
          </a:ln>
        </p:spPr>
      </p:pic>
      <p:pic>
        <p:nvPicPr>
          <p:cNvPr id="141" name="Google Shape;141;p27"/>
          <p:cNvPicPr preferRelativeResize="0"/>
          <p:nvPr/>
        </p:nvPicPr>
        <p:blipFill rotWithShape="1">
          <a:blip r:embed="rId5">
            <a:alphaModFix/>
          </a:blip>
          <a:srcRect/>
          <a:stretch/>
        </p:blipFill>
        <p:spPr>
          <a:xfrm>
            <a:off x="4343400" y="1447920"/>
            <a:ext cx="1636200" cy="163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p:nvPr/>
        </p:nvSpPr>
        <p:spPr>
          <a:xfrm>
            <a:off x="3960" y="6400800"/>
            <a:ext cx="9137880" cy="302760"/>
          </a:xfrm>
          <a:prstGeom prst="rect">
            <a:avLst/>
          </a:prstGeom>
          <a:noFill/>
          <a:ln>
            <a:noFill/>
          </a:ln>
        </p:spPr>
        <p:txBody>
          <a:bodyPr spcFirstLastPara="1" wrap="square" lIns="90000" tIns="45000" rIns="90000" bIns="45000" anchor="t" anchorCtr="0">
            <a:noAutofit/>
          </a:bodyPr>
          <a:lstStyle/>
          <a:p>
            <a:pPr marL="274320" marR="0" lvl="0" indent="-272415" algn="ctr" rtl="0">
              <a:lnSpc>
                <a:spcPct val="100000"/>
              </a:lnSpc>
              <a:spcBef>
                <a:spcPts val="0"/>
              </a:spcBef>
              <a:spcAft>
                <a:spcPts val="0"/>
              </a:spcAft>
              <a:buClr>
                <a:srgbClr val="FE8637"/>
              </a:buClr>
              <a:buSzPts val="490"/>
              <a:buFont typeface="Noto Sans Symbols"/>
              <a:buChar char="🞆"/>
            </a:pPr>
            <a:r>
              <a:rPr lang="en-US" sz="700" b="0" i="0" u="none" strike="noStrike" cap="none">
                <a:solidFill>
                  <a:srgbClr val="000000"/>
                </a:solidFill>
                <a:latin typeface="Century Schoolbook"/>
                <a:ea typeface="Century Schoolbook"/>
                <a:cs typeface="Century Schoolbook"/>
                <a:sym typeface="Century Schoolbook"/>
              </a:rPr>
              <a:t>Sources: </a:t>
            </a:r>
            <a:r>
              <a:rPr lang="en-US" sz="800" b="0" i="0" u="sng" strike="noStrike" cap="none">
                <a:solidFill>
                  <a:schemeClr val="hlink"/>
                </a:solidFill>
                <a:latin typeface="Century Schoolbook"/>
                <a:ea typeface="Century Schoolbook"/>
                <a:cs typeface="Century Schoolbook"/>
                <a:sym typeface="Century Schoolbook"/>
                <a:hlinkClick r:id="rId3"/>
              </a:rPr>
              <a:t>https://docs.python.org/3/tutorial/interpreter.html</a:t>
            </a:r>
            <a:endParaRPr sz="800" b="0" i="0" u="none" strike="noStrike" cap="none">
              <a:solidFill>
                <a:srgbClr val="000000"/>
              </a:solidFill>
              <a:latin typeface="Arial"/>
              <a:ea typeface="Arial"/>
              <a:cs typeface="Arial"/>
              <a:sym typeface="Arial"/>
            </a:endParaRPr>
          </a:p>
        </p:txBody>
      </p:sp>
      <p:sp>
        <p:nvSpPr>
          <p:cNvPr id="235" name="Google Shape;235;p36"/>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6"/>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6"/>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6"/>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6"/>
          <p:cNvSpPr/>
          <p:nvPr/>
        </p:nvSpPr>
        <p:spPr>
          <a:xfrm>
            <a:off x="263160" y="160200"/>
            <a:ext cx="5449680" cy="910800"/>
          </a:xfrm>
          <a:prstGeom prst="rect">
            <a:avLst/>
          </a:prstGeom>
          <a:noFill/>
          <a:ln>
            <a:noFill/>
          </a:ln>
        </p:spPr>
        <p:txBody>
          <a:bodyPr spcFirstLastPara="1" wrap="square" lIns="90000" tIns="45000" rIns="90000" bIns="45000" anchor="b" anchorCtr="0">
            <a:noAutofit/>
          </a:bodyPr>
          <a:lstStyle/>
          <a:p>
            <a:pPr marL="0" marR="0" lvl="0" indent="0" algn="ctr" rtl="0">
              <a:lnSpc>
                <a:spcPct val="90000"/>
              </a:lnSpc>
              <a:spcBef>
                <a:spcPts val="0"/>
              </a:spcBef>
              <a:spcAft>
                <a:spcPts val="0"/>
              </a:spcAft>
              <a:buClr>
                <a:srgbClr val="000000"/>
              </a:buClr>
              <a:buSzPts val="2775"/>
              <a:buFont typeface="Arial"/>
              <a:buNone/>
            </a:pPr>
            <a:r>
              <a:rPr lang="en-US" sz="2775" b="0" i="0" u="none" strike="noStrike" cap="small">
                <a:solidFill>
                  <a:srgbClr val="575F6D"/>
                </a:solidFill>
                <a:latin typeface="Century Schoolbook"/>
                <a:ea typeface="Century Schoolbook"/>
                <a:cs typeface="Century Schoolbook"/>
                <a:sym typeface="Century Schoolbook"/>
              </a:rPr>
              <a:t>Interpreter – interactive mode</a:t>
            </a:r>
            <a:endParaRPr sz="2775" b="0" i="0" u="none" strike="noStrike" cap="none">
              <a:solidFill>
                <a:srgbClr val="000000"/>
              </a:solidFill>
              <a:latin typeface="Arial"/>
              <a:ea typeface="Arial"/>
              <a:cs typeface="Arial"/>
              <a:sym typeface="Arial"/>
            </a:endParaRPr>
          </a:p>
        </p:txBody>
      </p:sp>
      <p:sp>
        <p:nvSpPr>
          <p:cNvPr id="240" name="Google Shape;240;p36"/>
          <p:cNvSpPr/>
          <p:nvPr/>
        </p:nvSpPr>
        <p:spPr>
          <a:xfrm>
            <a:off x="1523880" y="91440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invoking</a:t>
            </a:r>
            <a:endParaRPr sz="2400" b="0" i="0" u="none" strike="noStrike" cap="none">
              <a:solidFill>
                <a:srgbClr val="000000"/>
              </a:solidFill>
              <a:latin typeface="Arial"/>
              <a:ea typeface="Arial"/>
              <a:cs typeface="Arial"/>
              <a:sym typeface="Arial"/>
            </a:endParaRPr>
          </a:p>
        </p:txBody>
      </p:sp>
      <p:sp>
        <p:nvSpPr>
          <p:cNvPr id="241" name="Google Shape;241;p36"/>
          <p:cNvSpPr/>
          <p:nvPr/>
        </p:nvSpPr>
        <p:spPr>
          <a:xfrm>
            <a:off x="3176640" y="1513440"/>
            <a:ext cx="4525920" cy="911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python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python &lt;filename&gt; (non-interactive)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python -c &lt;command&gt; - use single quotes</a:t>
            </a:r>
            <a:endParaRPr sz="1800" b="0" i="0" u="none" strike="noStrike" cap="none">
              <a:solidFill>
                <a:srgbClr val="000000"/>
              </a:solidFill>
              <a:latin typeface="Arial"/>
              <a:ea typeface="Arial"/>
              <a:cs typeface="Arial"/>
              <a:sym typeface="Arial"/>
            </a:endParaRPr>
          </a:p>
        </p:txBody>
      </p:sp>
      <p:sp>
        <p:nvSpPr>
          <p:cNvPr id="242" name="Google Shape;242;p36"/>
          <p:cNvSpPr/>
          <p:nvPr/>
        </p:nvSpPr>
        <p:spPr>
          <a:xfrm>
            <a:off x="2133720" y="243936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generic options</a:t>
            </a:r>
            <a:endParaRPr sz="2400" b="0" i="0" u="none" strike="noStrike" cap="none">
              <a:solidFill>
                <a:srgbClr val="000000"/>
              </a:solidFill>
              <a:latin typeface="Arial"/>
              <a:ea typeface="Arial"/>
              <a:cs typeface="Arial"/>
              <a:sym typeface="Arial"/>
            </a:endParaRPr>
          </a:p>
        </p:txBody>
      </p:sp>
      <p:sp>
        <p:nvSpPr>
          <p:cNvPr id="243" name="Google Shape;243;p36"/>
          <p:cNvSpPr/>
          <p:nvPr/>
        </p:nvSpPr>
        <p:spPr>
          <a:xfrm>
            <a:off x="3175549" y="3200400"/>
            <a:ext cx="1233300" cy="1734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-h</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--help</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-V</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--version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-VV</a:t>
            </a:r>
            <a:endParaRPr sz="1800" b="0" i="0" u="none" strike="noStrike" cap="none">
              <a:solidFill>
                <a:srgbClr val="000000"/>
              </a:solidFill>
              <a:latin typeface="Arial"/>
              <a:ea typeface="Arial"/>
              <a:cs typeface="Arial"/>
              <a:sym typeface="Arial"/>
            </a:endParaRPr>
          </a:p>
        </p:txBody>
      </p:sp>
      <p:sp>
        <p:nvSpPr>
          <p:cNvPr id="244" name="Google Shape;244;p36"/>
          <p:cNvSpPr/>
          <p:nvPr/>
        </p:nvSpPr>
        <p:spPr>
          <a:xfrm>
            <a:off x="2203200" y="5029200"/>
            <a:ext cx="4941720" cy="45684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read-eval-print-loop (repl)</a:t>
            </a:r>
            <a:endParaRPr sz="2400" b="0" i="0" u="none" strike="noStrike" cap="none">
              <a:solidFill>
                <a:srgbClr val="000000"/>
              </a:solidFill>
              <a:latin typeface="Arial"/>
              <a:ea typeface="Arial"/>
              <a:cs typeface="Arial"/>
              <a:sym typeface="Arial"/>
            </a:endParaRPr>
          </a:p>
        </p:txBody>
      </p:sp>
      <p:sp>
        <p:nvSpPr>
          <p:cNvPr id="245" name="Google Shape;245;p36"/>
          <p:cNvSpPr/>
          <p:nvPr/>
        </p:nvSpPr>
        <p:spPr>
          <a:xfrm>
            <a:off x="3176280" y="5474520"/>
            <a:ext cx="5330520" cy="362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no = _ refers to the last thing that was evaluated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p:nvPr/>
        </p:nvSpPr>
        <p:spPr>
          <a:xfrm>
            <a:off x="3960" y="6400800"/>
            <a:ext cx="9137880" cy="302760"/>
          </a:xfrm>
          <a:prstGeom prst="rect">
            <a:avLst/>
          </a:prstGeom>
          <a:noFill/>
          <a:ln>
            <a:noFill/>
          </a:ln>
        </p:spPr>
        <p:txBody>
          <a:bodyPr spcFirstLastPara="1" wrap="square" lIns="90000" tIns="45000" rIns="90000" bIns="45000" anchor="t" anchorCtr="0">
            <a:noAutofit/>
          </a:bodyPr>
          <a:lstStyle/>
          <a:p>
            <a:pPr marL="274320" marR="0" lvl="0" indent="-272415" algn="ctr" rtl="0">
              <a:lnSpc>
                <a:spcPct val="100000"/>
              </a:lnSpc>
              <a:spcBef>
                <a:spcPts val="0"/>
              </a:spcBef>
              <a:spcAft>
                <a:spcPts val="0"/>
              </a:spcAft>
              <a:buClr>
                <a:srgbClr val="FE8637"/>
              </a:buClr>
              <a:buSzPts val="490"/>
              <a:buFont typeface="Noto Sans Symbols"/>
              <a:buChar char="🞆"/>
            </a:pPr>
            <a:r>
              <a:rPr lang="en-US" sz="700" b="0" i="0" u="none" strike="noStrike" cap="none">
                <a:solidFill>
                  <a:srgbClr val="000000"/>
                </a:solidFill>
                <a:latin typeface="Century Schoolbook"/>
                <a:ea typeface="Century Schoolbook"/>
                <a:cs typeface="Century Schoolbook"/>
                <a:sym typeface="Century Schoolbook"/>
              </a:rPr>
              <a:t>Sources: </a:t>
            </a:r>
            <a:r>
              <a:rPr lang="en-US" sz="800" b="0" i="0" u="sng" strike="noStrike" cap="none">
                <a:solidFill>
                  <a:schemeClr val="hlink"/>
                </a:solidFill>
                <a:latin typeface="Century Schoolbook"/>
                <a:ea typeface="Century Schoolbook"/>
                <a:cs typeface="Century Schoolbook"/>
                <a:sym typeface="Century Schoolbook"/>
                <a:hlinkClick r:id="rId3"/>
              </a:rPr>
              <a:t>https://docs.python.org/3/tutorial/interpreter.html</a:t>
            </a:r>
            <a:endParaRPr sz="800" b="0" i="0" u="none" strike="noStrike" cap="none">
              <a:solidFill>
                <a:srgbClr val="000000"/>
              </a:solidFill>
              <a:latin typeface="Arial"/>
              <a:ea typeface="Arial"/>
              <a:cs typeface="Arial"/>
              <a:sym typeface="Arial"/>
            </a:endParaRPr>
          </a:p>
        </p:txBody>
      </p:sp>
      <p:sp>
        <p:nvSpPr>
          <p:cNvPr id="252" name="Google Shape;252;p37"/>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7"/>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7"/>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7"/>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7"/>
          <p:cNvSpPr/>
          <p:nvPr/>
        </p:nvSpPr>
        <p:spPr>
          <a:xfrm>
            <a:off x="263160" y="160200"/>
            <a:ext cx="5449680" cy="910800"/>
          </a:xfrm>
          <a:prstGeom prst="rect">
            <a:avLst/>
          </a:prstGeom>
          <a:noFill/>
          <a:ln>
            <a:noFill/>
          </a:ln>
        </p:spPr>
        <p:txBody>
          <a:bodyPr spcFirstLastPara="1" wrap="square" lIns="90000" tIns="45000" rIns="90000" bIns="45000" anchor="b" anchorCtr="0">
            <a:noAutofit/>
          </a:bodyPr>
          <a:lstStyle/>
          <a:p>
            <a:pPr marL="0" marR="0" lvl="0" indent="0" algn="ctr" rtl="0">
              <a:lnSpc>
                <a:spcPct val="90000"/>
              </a:lnSpc>
              <a:spcBef>
                <a:spcPts val="0"/>
              </a:spcBef>
              <a:spcAft>
                <a:spcPts val="0"/>
              </a:spcAft>
              <a:buClr>
                <a:srgbClr val="000000"/>
              </a:buClr>
              <a:buSzPts val="2775"/>
              <a:buFont typeface="Arial"/>
              <a:buNone/>
            </a:pPr>
            <a:r>
              <a:rPr lang="en-US" sz="2775" b="0" i="0" u="none" strike="noStrike" cap="small">
                <a:solidFill>
                  <a:srgbClr val="575F6D"/>
                </a:solidFill>
                <a:latin typeface="Century Schoolbook"/>
                <a:ea typeface="Century Schoolbook"/>
                <a:cs typeface="Century Schoolbook"/>
                <a:sym typeface="Century Schoolbook"/>
              </a:rPr>
              <a:t>Interpreter – interactive mode</a:t>
            </a:r>
            <a:endParaRPr sz="2775" b="0" i="0" u="none" strike="noStrike" cap="none">
              <a:solidFill>
                <a:srgbClr val="000000"/>
              </a:solidFill>
              <a:latin typeface="Arial"/>
              <a:ea typeface="Arial"/>
              <a:cs typeface="Arial"/>
              <a:sym typeface="Arial"/>
            </a:endParaRPr>
          </a:p>
        </p:txBody>
      </p:sp>
      <p:sp>
        <p:nvSpPr>
          <p:cNvPr id="257" name="Google Shape;257;p37"/>
          <p:cNvSpPr/>
          <p:nvPr/>
        </p:nvSpPr>
        <p:spPr>
          <a:xfrm>
            <a:off x="1523880" y="91440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examples</a:t>
            </a:r>
            <a:endParaRPr sz="2400" b="0" i="0" u="none" strike="noStrike" cap="none">
              <a:solidFill>
                <a:srgbClr val="000000"/>
              </a:solidFill>
              <a:latin typeface="Arial"/>
              <a:ea typeface="Arial"/>
              <a:cs typeface="Arial"/>
              <a:sym typeface="Arial"/>
            </a:endParaRPr>
          </a:p>
        </p:txBody>
      </p:sp>
      <p:sp>
        <p:nvSpPr>
          <p:cNvPr id="258" name="Google Shape;258;p37"/>
          <p:cNvSpPr/>
          <p:nvPr/>
        </p:nvSpPr>
        <p:spPr>
          <a:xfrm>
            <a:off x="3104280" y="1513440"/>
            <a:ext cx="2985120" cy="2557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“Hello”</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Hello</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5/2</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5/0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4.2/2.1</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-3/2</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10+1</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12*1.1</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&gt;&gt;&gt; print (“Hello, World!”)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264" name="Google Shape;264;p38"/>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 by brgfx on https://www.freepik.com</a:t>
            </a:r>
            <a:endParaRPr sz="1400" b="0" i="0" u="none" strike="noStrike" cap="none">
              <a:solidFill>
                <a:srgbClr val="808080"/>
              </a:solidFill>
              <a:latin typeface="Arial"/>
              <a:ea typeface="Arial"/>
              <a:cs typeface="Arial"/>
              <a:sym typeface="Arial"/>
            </a:endParaRPr>
          </a:p>
        </p:txBody>
      </p:sp>
      <p:pic>
        <p:nvPicPr>
          <p:cNvPr id="265" name="Google Shape;265;p38"/>
          <p:cNvPicPr preferRelativeResize="0"/>
          <p:nvPr/>
        </p:nvPicPr>
        <p:blipFill rotWithShape="1">
          <a:blip r:embed="rId3">
            <a:alphaModFix/>
          </a:blip>
          <a:srcRect/>
          <a:stretch/>
        </p:blipFill>
        <p:spPr>
          <a:xfrm>
            <a:off x="1345675" y="1308278"/>
            <a:ext cx="5913149" cy="4530150"/>
          </a:xfrm>
          <a:prstGeom prst="rect">
            <a:avLst/>
          </a:prstGeom>
          <a:noFill/>
          <a:ln>
            <a:noFill/>
          </a:ln>
        </p:spPr>
      </p:pic>
      <p:sp>
        <p:nvSpPr>
          <p:cNvPr id="266" name="Google Shape;266;p38"/>
          <p:cNvSpPr/>
          <p:nvPr/>
        </p:nvSpPr>
        <p:spPr>
          <a:xfrm>
            <a:off x="4249500" y="1763475"/>
            <a:ext cx="4323000" cy="1289400"/>
          </a:xfrm>
          <a:prstGeom prst="cloudCallout">
            <a:avLst>
              <a:gd name="adj1" fmla="val -20833"/>
              <a:gd name="adj2" fmla="val 62500"/>
            </a:avLst>
          </a:prstGeom>
          <a:solidFill>
            <a:srgbClr val="F4CCCC"/>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a:t>OMG! I have been accepted at my dream university! I need to start packing soon.</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272" name="Google Shape;272;p39"/>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 by </a:t>
            </a:r>
            <a:r>
              <a:rPr lang="en-US">
                <a:solidFill>
                  <a:srgbClr val="808080"/>
                </a:solidFill>
              </a:rPr>
              <a:t>pch.vector </a:t>
            </a:r>
            <a:r>
              <a:rPr lang="en-US" sz="1400" b="0" i="0" u="none" strike="noStrike" cap="none">
                <a:solidFill>
                  <a:srgbClr val="808080"/>
                </a:solidFill>
                <a:latin typeface="Arial"/>
                <a:ea typeface="Arial"/>
                <a:cs typeface="Arial"/>
                <a:sym typeface="Arial"/>
              </a:rPr>
              <a:t>on https://www.freepik.com</a:t>
            </a:r>
            <a:endParaRPr sz="1400" b="0" i="0" u="none" strike="noStrike" cap="none">
              <a:solidFill>
                <a:srgbClr val="808080"/>
              </a:solidFill>
              <a:latin typeface="Arial"/>
              <a:ea typeface="Arial"/>
              <a:cs typeface="Arial"/>
              <a:sym typeface="Arial"/>
            </a:endParaRPr>
          </a:p>
        </p:txBody>
      </p:sp>
      <p:pic>
        <p:nvPicPr>
          <p:cNvPr id="273" name="Google Shape;273;p39"/>
          <p:cNvPicPr preferRelativeResize="0"/>
          <p:nvPr/>
        </p:nvPicPr>
        <p:blipFill>
          <a:blip r:embed="rId3">
            <a:alphaModFix/>
          </a:blip>
          <a:stretch>
            <a:fillRect/>
          </a:stretch>
        </p:blipFill>
        <p:spPr>
          <a:xfrm>
            <a:off x="152400" y="1063200"/>
            <a:ext cx="8588820" cy="5242200"/>
          </a:xfrm>
          <a:prstGeom prst="rect">
            <a:avLst/>
          </a:prstGeom>
          <a:noFill/>
          <a:ln>
            <a:noFill/>
          </a:ln>
        </p:spPr>
      </p:pic>
      <p:pic>
        <p:nvPicPr>
          <p:cNvPr id="274" name="Google Shape;274;p39"/>
          <p:cNvPicPr preferRelativeResize="0"/>
          <p:nvPr/>
        </p:nvPicPr>
        <p:blipFill rotWithShape="1">
          <a:blip r:embed="rId4">
            <a:alphaModFix/>
          </a:blip>
          <a:srcRect l="56241" t="37566" r="27190" b="44566"/>
          <a:stretch/>
        </p:blipFill>
        <p:spPr>
          <a:xfrm>
            <a:off x="7749825" y="0"/>
            <a:ext cx="1787474" cy="1476676"/>
          </a:xfrm>
          <a:prstGeom prst="rect">
            <a:avLst/>
          </a:prstGeom>
          <a:noFill/>
          <a:ln>
            <a:noFill/>
          </a:ln>
        </p:spPr>
      </p:pic>
      <p:sp>
        <p:nvSpPr>
          <p:cNvPr id="275" name="Google Shape;275;p39"/>
          <p:cNvSpPr/>
          <p:nvPr/>
        </p:nvSpPr>
        <p:spPr>
          <a:xfrm>
            <a:off x="1794775" y="0"/>
            <a:ext cx="5116800" cy="1063200"/>
          </a:xfrm>
          <a:prstGeom prst="cloudCallout">
            <a:avLst>
              <a:gd name="adj1" fmla="val 71598"/>
              <a:gd name="adj2" fmla="val 30720"/>
            </a:avLst>
          </a:prstGeom>
          <a:solidFill>
            <a:srgbClr val="E6B8A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Okay. Finally I have enough cartons to pack. I should pack all my things in these and seal them.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281" name="Google Shape;281;p40"/>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 by </a:t>
            </a:r>
            <a:r>
              <a:rPr lang="en-US">
                <a:solidFill>
                  <a:srgbClr val="808080"/>
                </a:solidFill>
              </a:rPr>
              <a:t>brgfx </a:t>
            </a:r>
            <a:r>
              <a:rPr lang="en-US" sz="1400" b="0" i="0" u="none" strike="noStrike" cap="none">
                <a:solidFill>
                  <a:srgbClr val="808080"/>
                </a:solidFill>
                <a:latin typeface="Arial"/>
                <a:ea typeface="Arial"/>
                <a:cs typeface="Arial"/>
                <a:sym typeface="Arial"/>
              </a:rPr>
              <a:t>on https://www.freepik.com</a:t>
            </a:r>
            <a:endParaRPr sz="1400" b="0" i="0" u="none" strike="noStrike" cap="none">
              <a:solidFill>
                <a:srgbClr val="808080"/>
              </a:solidFill>
              <a:latin typeface="Arial"/>
              <a:ea typeface="Arial"/>
              <a:cs typeface="Arial"/>
              <a:sym typeface="Arial"/>
            </a:endParaRPr>
          </a:p>
        </p:txBody>
      </p:sp>
      <p:pic>
        <p:nvPicPr>
          <p:cNvPr id="282" name="Google Shape;282;p40"/>
          <p:cNvPicPr preferRelativeResize="0"/>
          <p:nvPr/>
        </p:nvPicPr>
        <p:blipFill>
          <a:blip r:embed="rId3">
            <a:alphaModFix/>
          </a:blip>
          <a:stretch>
            <a:fillRect/>
          </a:stretch>
        </p:blipFill>
        <p:spPr>
          <a:xfrm>
            <a:off x="152400" y="1063200"/>
            <a:ext cx="8637189" cy="5242200"/>
          </a:xfrm>
          <a:prstGeom prst="rect">
            <a:avLst/>
          </a:prstGeom>
          <a:noFill/>
          <a:ln>
            <a:noFill/>
          </a:ln>
        </p:spPr>
      </p:pic>
      <p:pic>
        <p:nvPicPr>
          <p:cNvPr id="283" name="Google Shape;283;p40"/>
          <p:cNvPicPr preferRelativeResize="0"/>
          <p:nvPr/>
        </p:nvPicPr>
        <p:blipFill rotWithShape="1">
          <a:blip r:embed="rId4">
            <a:alphaModFix/>
          </a:blip>
          <a:srcRect l="56241" t="37566" r="27190" b="44566"/>
          <a:stretch/>
        </p:blipFill>
        <p:spPr>
          <a:xfrm>
            <a:off x="7749825" y="0"/>
            <a:ext cx="1787474" cy="1476676"/>
          </a:xfrm>
          <a:prstGeom prst="rect">
            <a:avLst/>
          </a:prstGeom>
          <a:noFill/>
          <a:ln>
            <a:noFill/>
          </a:ln>
        </p:spPr>
      </p:pic>
      <p:sp>
        <p:nvSpPr>
          <p:cNvPr id="284" name="Google Shape;284;p40"/>
          <p:cNvSpPr/>
          <p:nvPr/>
        </p:nvSpPr>
        <p:spPr>
          <a:xfrm>
            <a:off x="2159450" y="-76200"/>
            <a:ext cx="4827900" cy="1063200"/>
          </a:xfrm>
          <a:prstGeom prst="cloudCallout">
            <a:avLst>
              <a:gd name="adj1" fmla="val 71598"/>
              <a:gd name="adj2" fmla="val 30720"/>
            </a:avLst>
          </a:prstGeom>
          <a:solidFill>
            <a:srgbClr val="E6B8A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Alright! I should pack these shoes and donate the boots to the donation centre at the university.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1"/>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290" name="Google Shape;290;p41"/>
          <p:cNvSpPr txBox="1"/>
          <p:nvPr/>
        </p:nvSpPr>
        <p:spPr>
          <a:xfrm>
            <a:off x="795125" y="2115625"/>
            <a:ext cx="7184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After two weeks, Siya is finally at her university hostel...</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296" name="Google Shape;296;p42"/>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Images by </a:t>
            </a:r>
            <a:r>
              <a:rPr lang="en-US">
                <a:solidFill>
                  <a:srgbClr val="808080"/>
                </a:solidFill>
              </a:rPr>
              <a:t>upklyak </a:t>
            </a:r>
            <a:r>
              <a:rPr lang="en-US" sz="1400" b="0" i="0" u="none" strike="noStrike" cap="none">
                <a:solidFill>
                  <a:srgbClr val="808080"/>
                </a:solidFill>
                <a:latin typeface="Arial"/>
                <a:ea typeface="Arial"/>
                <a:cs typeface="Arial"/>
                <a:sym typeface="Arial"/>
              </a:rPr>
              <a:t>on https://www.freepik.com</a:t>
            </a:r>
            <a:endParaRPr sz="1400" b="0" i="0" u="none" strike="noStrike" cap="none">
              <a:solidFill>
                <a:srgbClr val="808080"/>
              </a:solidFill>
              <a:latin typeface="Arial"/>
              <a:ea typeface="Arial"/>
              <a:cs typeface="Arial"/>
              <a:sym typeface="Arial"/>
            </a:endParaRPr>
          </a:p>
        </p:txBody>
      </p:sp>
      <p:pic>
        <p:nvPicPr>
          <p:cNvPr id="297" name="Google Shape;297;p42"/>
          <p:cNvPicPr preferRelativeResize="0"/>
          <p:nvPr/>
        </p:nvPicPr>
        <p:blipFill>
          <a:blip r:embed="rId3">
            <a:alphaModFix/>
          </a:blip>
          <a:stretch>
            <a:fillRect/>
          </a:stretch>
        </p:blipFill>
        <p:spPr>
          <a:xfrm>
            <a:off x="86450" y="1116388"/>
            <a:ext cx="8721900" cy="3710826"/>
          </a:xfrm>
          <a:prstGeom prst="rect">
            <a:avLst/>
          </a:prstGeom>
          <a:noFill/>
          <a:ln>
            <a:noFill/>
          </a:ln>
        </p:spPr>
      </p:pic>
      <p:pic>
        <p:nvPicPr>
          <p:cNvPr id="298" name="Google Shape;298;p42"/>
          <p:cNvPicPr preferRelativeResize="0"/>
          <p:nvPr/>
        </p:nvPicPr>
        <p:blipFill rotWithShape="1">
          <a:blip r:embed="rId4">
            <a:alphaModFix/>
          </a:blip>
          <a:srcRect l="56241" t="37566" r="27190" b="44566"/>
          <a:stretch/>
        </p:blipFill>
        <p:spPr>
          <a:xfrm>
            <a:off x="7600489" y="4824450"/>
            <a:ext cx="1151063" cy="910801"/>
          </a:xfrm>
          <a:prstGeom prst="rect">
            <a:avLst/>
          </a:prstGeom>
          <a:noFill/>
          <a:ln>
            <a:noFill/>
          </a:ln>
        </p:spPr>
      </p:pic>
      <p:sp>
        <p:nvSpPr>
          <p:cNvPr id="299" name="Google Shape;299;p42"/>
          <p:cNvSpPr/>
          <p:nvPr/>
        </p:nvSpPr>
        <p:spPr>
          <a:xfrm>
            <a:off x="2296875" y="4497156"/>
            <a:ext cx="4465500" cy="965100"/>
          </a:xfrm>
          <a:prstGeom prst="cloudCallout">
            <a:avLst>
              <a:gd name="adj1" fmla="val 71598"/>
              <a:gd name="adj2" fmla="val 30720"/>
            </a:avLst>
          </a:prstGeom>
          <a:solidFill>
            <a:srgbClr val="E6B8A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That was a long, tiring journey. I should try to get some rest.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305" name="Google Shape;305;p43"/>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Images by </a:t>
            </a:r>
            <a:r>
              <a:rPr lang="en-US">
                <a:solidFill>
                  <a:srgbClr val="808080"/>
                </a:solidFill>
              </a:rPr>
              <a:t>macrovector </a:t>
            </a:r>
            <a:r>
              <a:rPr lang="en-US" sz="1400" b="0" i="0" u="none" strike="noStrike" cap="none">
                <a:solidFill>
                  <a:srgbClr val="808080"/>
                </a:solidFill>
                <a:latin typeface="Arial"/>
                <a:ea typeface="Arial"/>
                <a:cs typeface="Arial"/>
                <a:sym typeface="Arial"/>
              </a:rPr>
              <a:t>on https://www.freepik.com</a:t>
            </a:r>
            <a:endParaRPr sz="1400" b="0" i="0" u="none" strike="noStrike" cap="none">
              <a:solidFill>
                <a:srgbClr val="808080"/>
              </a:solidFill>
              <a:latin typeface="Arial"/>
              <a:ea typeface="Arial"/>
              <a:cs typeface="Arial"/>
              <a:sym typeface="Arial"/>
            </a:endParaRPr>
          </a:p>
        </p:txBody>
      </p:sp>
      <p:pic>
        <p:nvPicPr>
          <p:cNvPr id="306" name="Google Shape;306;p43"/>
          <p:cNvPicPr preferRelativeResize="0"/>
          <p:nvPr/>
        </p:nvPicPr>
        <p:blipFill rotWithShape="1">
          <a:blip r:embed="rId3">
            <a:alphaModFix/>
          </a:blip>
          <a:srcRect l="36636"/>
          <a:stretch/>
        </p:blipFill>
        <p:spPr>
          <a:xfrm>
            <a:off x="2059287" y="1158800"/>
            <a:ext cx="3321574" cy="5242199"/>
          </a:xfrm>
          <a:prstGeom prst="rect">
            <a:avLst/>
          </a:prstGeom>
          <a:noFill/>
          <a:ln>
            <a:noFill/>
          </a:ln>
        </p:spPr>
      </p:pic>
      <p:pic>
        <p:nvPicPr>
          <p:cNvPr id="307" name="Google Shape;307;p43"/>
          <p:cNvPicPr preferRelativeResize="0"/>
          <p:nvPr/>
        </p:nvPicPr>
        <p:blipFill rotWithShape="1">
          <a:blip r:embed="rId4">
            <a:alphaModFix/>
          </a:blip>
          <a:srcRect l="56241" t="37566" r="27190" b="44566"/>
          <a:stretch/>
        </p:blipFill>
        <p:spPr>
          <a:xfrm>
            <a:off x="6911625" y="0"/>
            <a:ext cx="1787474" cy="1476676"/>
          </a:xfrm>
          <a:prstGeom prst="rect">
            <a:avLst/>
          </a:prstGeom>
          <a:noFill/>
          <a:ln>
            <a:noFill/>
          </a:ln>
        </p:spPr>
      </p:pic>
      <p:sp>
        <p:nvSpPr>
          <p:cNvPr id="308" name="Google Shape;308;p43"/>
          <p:cNvSpPr/>
          <p:nvPr/>
        </p:nvSpPr>
        <p:spPr>
          <a:xfrm>
            <a:off x="1922700" y="-11400"/>
            <a:ext cx="4286100" cy="910800"/>
          </a:xfrm>
          <a:prstGeom prst="cloudCallout">
            <a:avLst>
              <a:gd name="adj1" fmla="val 71598"/>
              <a:gd name="adj2" fmla="val 30720"/>
            </a:avLst>
          </a:prstGeom>
          <a:solidFill>
            <a:srgbClr val="E6B8A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Okay, time to unpack. Now which of these boxes did I pack the boots 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314" name="Google Shape;314;p44"/>
          <p:cNvSpPr txBox="1"/>
          <p:nvPr/>
        </p:nvSpPr>
        <p:spPr>
          <a:xfrm>
            <a:off x="369175" y="2115625"/>
            <a:ext cx="8263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How will Siya be able to identify the box with the boots without opening the box?</a:t>
            </a:r>
            <a:endParaRPr sz="2200"/>
          </a:p>
        </p:txBody>
      </p:sp>
      <p:sp>
        <p:nvSpPr>
          <p:cNvPr id="315" name="Google Shape;315;p44"/>
          <p:cNvSpPr/>
          <p:nvPr/>
        </p:nvSpPr>
        <p:spPr>
          <a:xfrm>
            <a:off x="3765850" y="3870100"/>
            <a:ext cx="1363100" cy="1837576"/>
          </a:xfrm>
          <a:prstGeom prst="rect">
            <a:avLst/>
          </a:prstGeom>
        </p:spPr>
        <p:txBody>
          <a:bodyPr>
            <a:prstTxWarp prst="textPlain">
              <a:avLst/>
            </a:prstTxWarp>
          </a:bodyPr>
          <a:lstStyle/>
          <a:p>
            <a:pPr lvl="0" algn="ctr"/>
            <a:r>
              <a:rPr b="0" i="0">
                <a:ln w="9525" cap="flat" cmpd="sng">
                  <a:solidFill>
                    <a:srgbClr val="EA9999"/>
                  </a:solidFill>
                  <a:prstDash val="solid"/>
                  <a:round/>
                  <a:headEnd type="none" w="sm" len="sm"/>
                  <a:tailEnd type="none" w="sm" len="sm"/>
                </a:ln>
                <a:solidFill>
                  <a:srgbClr val="EA9999"/>
                </a:solidFill>
                <a:latin typeface="Aria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pic>
        <p:nvPicPr>
          <p:cNvPr id="321" name="Google Shape;321;p45"/>
          <p:cNvPicPr preferRelativeResize="0"/>
          <p:nvPr/>
        </p:nvPicPr>
        <p:blipFill rotWithShape="1">
          <a:blip r:embed="rId3">
            <a:alphaModFix/>
          </a:blip>
          <a:srcRect l="36638" t="33422" r="33024" b="36243"/>
          <a:stretch/>
        </p:blipFill>
        <p:spPr>
          <a:xfrm>
            <a:off x="2258050" y="2129800"/>
            <a:ext cx="3620224" cy="3620127"/>
          </a:xfrm>
          <a:prstGeom prst="rect">
            <a:avLst/>
          </a:prstGeom>
          <a:noFill/>
          <a:ln>
            <a:noFill/>
          </a:ln>
        </p:spPr>
      </p:pic>
      <p:pic>
        <p:nvPicPr>
          <p:cNvPr id="322" name="Google Shape;322;p45"/>
          <p:cNvPicPr preferRelativeResize="0"/>
          <p:nvPr/>
        </p:nvPicPr>
        <p:blipFill rotWithShape="1">
          <a:blip r:embed="rId4">
            <a:alphaModFix/>
          </a:blip>
          <a:srcRect l="56241" t="37566" r="27190" b="44566"/>
          <a:stretch/>
        </p:blipFill>
        <p:spPr>
          <a:xfrm>
            <a:off x="6911625" y="0"/>
            <a:ext cx="1787474" cy="1476676"/>
          </a:xfrm>
          <a:prstGeom prst="rect">
            <a:avLst/>
          </a:prstGeom>
          <a:noFill/>
          <a:ln>
            <a:noFill/>
          </a:ln>
        </p:spPr>
      </p:pic>
      <p:sp>
        <p:nvSpPr>
          <p:cNvPr id="323" name="Google Shape;323;p45"/>
          <p:cNvSpPr/>
          <p:nvPr/>
        </p:nvSpPr>
        <p:spPr>
          <a:xfrm>
            <a:off x="1823350" y="-34025"/>
            <a:ext cx="4324500" cy="910800"/>
          </a:xfrm>
          <a:prstGeom prst="cloudCallout">
            <a:avLst>
              <a:gd name="adj1" fmla="val 71598"/>
              <a:gd name="adj2" fmla="val 30720"/>
            </a:avLst>
          </a:prstGeom>
          <a:solidFill>
            <a:srgbClr val="E6B8A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Thank God I labelled the boxes while packing. I should take this box to the donation centre.</a:t>
            </a:r>
            <a:endParaRPr/>
          </a:p>
        </p:txBody>
      </p:sp>
      <p:sp>
        <p:nvSpPr>
          <p:cNvPr id="324" name="Google Shape;324;p45"/>
          <p:cNvSpPr txBox="1"/>
          <p:nvPr/>
        </p:nvSpPr>
        <p:spPr>
          <a:xfrm rot="-1894974">
            <a:off x="3334547" y="3342081"/>
            <a:ext cx="1190304" cy="6157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t>BOOTS TO DONATE</a:t>
            </a:r>
            <a:endParaRPr b="1"/>
          </a:p>
        </p:txBody>
      </p:sp>
      <p:sp>
        <p:nvSpPr>
          <p:cNvPr id="325" name="Google Shape;325;p45"/>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Images by </a:t>
            </a:r>
            <a:r>
              <a:rPr lang="en-US">
                <a:solidFill>
                  <a:srgbClr val="808080"/>
                </a:solidFill>
              </a:rPr>
              <a:t>macrovector </a:t>
            </a:r>
            <a:r>
              <a:rPr lang="en-US" sz="1400" b="0" i="0" u="none" strike="noStrike" cap="none">
                <a:solidFill>
                  <a:srgbClr val="808080"/>
                </a:solidFill>
                <a:latin typeface="Arial"/>
                <a:ea typeface="Arial"/>
                <a:cs typeface="Arial"/>
                <a:sym typeface="Arial"/>
              </a:rPr>
              <a:t>on https://www.freepik.com</a:t>
            </a:r>
            <a:endParaRPr sz="1400" b="0" i="0" u="none" strike="noStrike" cap="none">
              <a:solidFill>
                <a:srgbClr val="80808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p:nvPr/>
        </p:nvSpPr>
        <p:spPr>
          <a:xfrm>
            <a:off x="0" y="-8058"/>
            <a:ext cx="9144000" cy="6987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90000"/>
              </a:lnSpc>
              <a:spcBef>
                <a:spcPts val="0"/>
              </a:spcBef>
              <a:spcAft>
                <a:spcPts val="0"/>
              </a:spcAft>
              <a:buClr>
                <a:srgbClr val="000000"/>
              </a:buClr>
              <a:buSzPct val="100000"/>
              <a:buFont typeface="Arial"/>
              <a:buNone/>
            </a:pPr>
            <a:r>
              <a:rPr lang="en-US" sz="6000" b="0" i="0" u="none" strike="noStrike" cap="none">
                <a:solidFill>
                  <a:srgbClr val="000000"/>
                </a:solidFill>
                <a:latin typeface="Calibri"/>
                <a:ea typeface="Calibri"/>
                <a:cs typeface="Calibri"/>
                <a:sym typeface="Calibri"/>
              </a:rPr>
              <a:t>Code of Conduct</a:t>
            </a:r>
            <a:endParaRPr sz="6000" b="0" i="0" u="none" strike="noStrike" cap="none">
              <a:solidFill>
                <a:srgbClr val="000000"/>
              </a:solidFill>
              <a:latin typeface="Calibri"/>
              <a:ea typeface="Calibri"/>
              <a:cs typeface="Calibri"/>
              <a:sym typeface="Calibri"/>
            </a:endParaRPr>
          </a:p>
        </p:txBody>
      </p:sp>
      <p:sp>
        <p:nvSpPr>
          <p:cNvPr id="148" name="Google Shape;148;p28"/>
          <p:cNvSpPr txBox="1"/>
          <p:nvPr/>
        </p:nvSpPr>
        <p:spPr>
          <a:xfrm>
            <a:off x="80275" y="931000"/>
            <a:ext cx="8486700" cy="5547300"/>
          </a:xfrm>
          <a:prstGeom prst="rect">
            <a:avLst/>
          </a:prstGeom>
          <a:noFill/>
          <a:ln>
            <a:noFill/>
          </a:ln>
        </p:spPr>
        <p:txBody>
          <a:bodyPr spcFirstLastPara="1" wrap="square" lIns="91425" tIns="45700" rIns="91425" bIns="45700" anchor="t" anchorCtr="0">
            <a:noAutofit/>
          </a:bodyPr>
          <a:lstStyle/>
          <a:p>
            <a:pPr marL="457200" marR="0" lvl="0" indent="-349250" algn="just" rtl="0">
              <a:lnSpc>
                <a:spcPct val="115000"/>
              </a:lnSpc>
              <a:spcBef>
                <a:spcPts val="100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Quizzes - no reattempts whatsoever. In case of genuine issues, inform in advance, and submit the proof as soon as you join back.</a:t>
            </a:r>
            <a:endParaRPr sz="1900" b="0" i="0" u="none" strike="noStrike" cap="none">
              <a:solidFill>
                <a:schemeClr val="dk1"/>
              </a:solidFill>
              <a:latin typeface="Calibri"/>
              <a:ea typeface="Calibri"/>
              <a:cs typeface="Calibri"/>
              <a:sym typeface="Calibri"/>
            </a:endParaRPr>
          </a:p>
          <a:p>
            <a:pPr marL="457200" marR="0" lvl="0" indent="-349250" algn="just" rtl="0">
              <a:lnSpc>
                <a:spcPct val="115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Assignments - deadlines to be followed strictly. Late submissions after the deadline will have to face a penalty depending on the duration of the delay.</a:t>
            </a:r>
            <a:endParaRPr sz="1900" b="0" i="0" u="none" strike="noStrike" cap="none">
              <a:solidFill>
                <a:schemeClr val="dk1"/>
              </a:solidFill>
              <a:latin typeface="Calibri"/>
              <a:ea typeface="Calibri"/>
              <a:cs typeface="Calibri"/>
              <a:sym typeface="Calibri"/>
            </a:endParaRPr>
          </a:p>
          <a:p>
            <a:pPr marL="457200" marR="0" lvl="0" indent="-349250" algn="just" rtl="0">
              <a:lnSpc>
                <a:spcPct val="115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Assignments - marks will be 0 irrespective of who copied from whom, or whether the work was shared only "for reference purpose". No excuses will be entertained. The work will not be checked again as effort and time were already spent in checking and finding similarities.</a:t>
            </a:r>
            <a:endParaRPr sz="1900" b="0" i="0" u="none" strike="noStrike" cap="none">
              <a:solidFill>
                <a:schemeClr val="dk1"/>
              </a:solidFill>
              <a:latin typeface="Calibri"/>
              <a:ea typeface="Calibri"/>
              <a:cs typeface="Calibri"/>
              <a:sym typeface="Calibri"/>
            </a:endParaRPr>
          </a:p>
          <a:p>
            <a:pPr marL="457200" marR="0" lvl="0" indent="-349250" algn="just" rtl="0">
              <a:lnSpc>
                <a:spcPct val="115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Re-submissions are strictly not allowed as it would be unfair to the other students.</a:t>
            </a:r>
            <a:endParaRPr sz="1900" b="0" i="0" u="none" strike="noStrike" cap="none">
              <a:solidFill>
                <a:schemeClr val="dk1"/>
              </a:solidFill>
              <a:latin typeface="Calibri"/>
              <a:ea typeface="Calibri"/>
              <a:cs typeface="Calibri"/>
              <a:sym typeface="Calibri"/>
            </a:endParaRPr>
          </a:p>
          <a:p>
            <a:pPr marL="457200" marR="0" lvl="0" indent="-349250" algn="just" rtl="0">
              <a:lnSpc>
                <a:spcPct val="115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Dates will not be changed whatsoever.</a:t>
            </a:r>
            <a:endParaRPr sz="1900" b="0" i="0" u="none" strike="noStrike" cap="none">
              <a:solidFill>
                <a:schemeClr val="dk1"/>
              </a:solidFill>
              <a:latin typeface="Calibri"/>
              <a:ea typeface="Calibri"/>
              <a:cs typeface="Calibri"/>
              <a:sym typeface="Calibri"/>
            </a:endParaRPr>
          </a:p>
          <a:p>
            <a:pPr marL="457200" marR="0" lvl="0" indent="-349250" algn="just" rtl="0">
              <a:lnSpc>
                <a:spcPct val="115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It is your responsibility to keep track of the type and number of evaluations you missed, please do not ask the faculty.</a:t>
            </a:r>
            <a:endParaRPr sz="1900" b="0" i="0" u="none" strike="noStrike" cap="none">
              <a:solidFill>
                <a:schemeClr val="dk1"/>
              </a:solidFill>
              <a:latin typeface="Calibri"/>
              <a:ea typeface="Calibri"/>
              <a:cs typeface="Calibri"/>
              <a:sym typeface="Calibri"/>
            </a:endParaRPr>
          </a:p>
          <a:p>
            <a:pPr marL="457200" marR="0" lvl="0" indent="-349250" algn="just" rtl="0">
              <a:lnSpc>
                <a:spcPct val="115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Office hours (weekdays 9:00-5:30) and mode of communication to be followed strictly. Please use email or faculty room visits for regular communication.</a:t>
            </a:r>
            <a:endParaRPr sz="1900" b="0" i="0" u="none" strike="noStrike" cap="none">
              <a:solidFill>
                <a:srgbClr val="666666"/>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p:nvPr/>
        </p:nvSpPr>
        <p:spPr>
          <a:xfrm>
            <a:off x="86450" y="0"/>
            <a:ext cx="87219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pic>
        <p:nvPicPr>
          <p:cNvPr id="331" name="Google Shape;331;p46"/>
          <p:cNvPicPr preferRelativeResize="0"/>
          <p:nvPr/>
        </p:nvPicPr>
        <p:blipFill rotWithShape="1">
          <a:blip r:embed="rId3">
            <a:alphaModFix/>
          </a:blip>
          <a:srcRect l="56241" t="37566" r="27190" b="44566"/>
          <a:stretch/>
        </p:blipFill>
        <p:spPr>
          <a:xfrm>
            <a:off x="5572600" y="5324525"/>
            <a:ext cx="1787474" cy="1476676"/>
          </a:xfrm>
          <a:prstGeom prst="rect">
            <a:avLst/>
          </a:prstGeom>
          <a:noFill/>
          <a:ln>
            <a:noFill/>
          </a:ln>
        </p:spPr>
      </p:pic>
      <p:sp>
        <p:nvSpPr>
          <p:cNvPr id="332" name="Google Shape;332;p46"/>
          <p:cNvSpPr/>
          <p:nvPr/>
        </p:nvSpPr>
        <p:spPr>
          <a:xfrm>
            <a:off x="2902400" y="5125275"/>
            <a:ext cx="2289600" cy="910800"/>
          </a:xfrm>
          <a:prstGeom prst="cloudCallout">
            <a:avLst>
              <a:gd name="adj1" fmla="val 71598"/>
              <a:gd name="adj2" fmla="val 30720"/>
            </a:avLst>
          </a:prstGeom>
          <a:solidFill>
            <a:srgbClr val="E6B8AF"/>
          </a:solidFill>
          <a:ln w="9525" cap="flat" cmpd="sng">
            <a:solidFill>
              <a:srgbClr val="80808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Mission Accomplished!</a:t>
            </a:r>
            <a:endParaRPr/>
          </a:p>
        </p:txBody>
      </p:sp>
      <p:pic>
        <p:nvPicPr>
          <p:cNvPr id="333" name="Google Shape;333;p46"/>
          <p:cNvPicPr preferRelativeResize="0"/>
          <p:nvPr/>
        </p:nvPicPr>
        <p:blipFill rotWithShape="1">
          <a:blip r:embed="rId4">
            <a:alphaModFix/>
          </a:blip>
          <a:srcRect l="6559" b="29163"/>
          <a:stretch/>
        </p:blipFill>
        <p:spPr>
          <a:xfrm>
            <a:off x="780925" y="1117925"/>
            <a:ext cx="6324751" cy="3865851"/>
          </a:xfrm>
          <a:prstGeom prst="rect">
            <a:avLst/>
          </a:prstGeom>
          <a:noFill/>
          <a:ln>
            <a:noFill/>
          </a:ln>
        </p:spPr>
      </p:pic>
      <p:sp>
        <p:nvSpPr>
          <p:cNvPr id="334" name="Google Shape;334;p46"/>
          <p:cNvSpPr txBox="1"/>
          <p:nvPr/>
        </p:nvSpPr>
        <p:spPr>
          <a:xfrm>
            <a:off x="63900" y="6457800"/>
            <a:ext cx="901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808080"/>
                </a:solidFill>
                <a:latin typeface="Arial"/>
                <a:ea typeface="Arial"/>
                <a:cs typeface="Arial"/>
                <a:sym typeface="Arial"/>
              </a:rPr>
              <a:t>Images by </a:t>
            </a:r>
            <a:r>
              <a:rPr lang="en-US">
                <a:solidFill>
                  <a:srgbClr val="808080"/>
                </a:solidFill>
              </a:rPr>
              <a:t>macrovector </a:t>
            </a:r>
            <a:r>
              <a:rPr lang="en-US" sz="1400" b="0" i="0" u="none" strike="noStrike" cap="none">
                <a:solidFill>
                  <a:srgbClr val="808080"/>
                </a:solidFill>
                <a:latin typeface="Arial"/>
                <a:ea typeface="Arial"/>
                <a:cs typeface="Arial"/>
                <a:sym typeface="Arial"/>
              </a:rPr>
              <a:t>on https://www.freepik.com</a:t>
            </a:r>
            <a:endParaRPr sz="1400" b="0" i="0" u="none" strike="noStrike" cap="none">
              <a:solidFill>
                <a:srgbClr val="80808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7"/>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7"/>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7"/>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7"/>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7"/>
          <p:cNvSpPr/>
          <p:nvPr/>
        </p:nvSpPr>
        <p:spPr>
          <a:xfrm>
            <a:off x="263160" y="160200"/>
            <a:ext cx="544968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cap="small">
                <a:solidFill>
                  <a:srgbClr val="575F6D"/>
                </a:solidFill>
                <a:latin typeface="Century Schoolbook"/>
                <a:ea typeface="Century Schoolbook"/>
                <a:cs typeface="Century Schoolbook"/>
                <a:sym typeface="Century Schoolbook"/>
              </a:rPr>
              <a:t>analogies</a:t>
            </a:r>
            <a:endParaRPr sz="3000" b="0" i="0" u="none" strike="noStrike" cap="none">
              <a:solidFill>
                <a:srgbClr val="000000"/>
              </a:solidFill>
              <a:latin typeface="Arial"/>
              <a:ea typeface="Arial"/>
              <a:cs typeface="Arial"/>
              <a:sym typeface="Arial"/>
            </a:endParaRPr>
          </a:p>
        </p:txBody>
      </p:sp>
      <p:sp>
        <p:nvSpPr>
          <p:cNvPr id="345" name="Google Shape;345;p47"/>
          <p:cNvSpPr/>
          <p:nvPr/>
        </p:nvSpPr>
        <p:spPr>
          <a:xfrm>
            <a:off x="315720" y="1200000"/>
            <a:ext cx="8216700" cy="3380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808080"/>
                </a:solidFill>
                <a:latin typeface="Century Schoolbook"/>
                <a:ea typeface="Century Schoolbook"/>
                <a:cs typeface="Century Schoolbook"/>
                <a:sym typeface="Century Schoolbook"/>
              </a:rPr>
              <a:t>Shoe Box	:	Memory Location</a:t>
            </a:r>
            <a:endParaRPr sz="2200">
              <a:solidFill>
                <a:srgbClr val="80808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800"/>
              <a:buFont typeface="Arial"/>
              <a:buNone/>
            </a:pPr>
            <a:endParaRPr sz="2200">
              <a:solidFill>
                <a:srgbClr val="80808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800"/>
              <a:buFont typeface="Arial"/>
              <a:buNone/>
            </a:pPr>
            <a:r>
              <a:rPr lang="en-US" sz="2200">
                <a:solidFill>
                  <a:srgbClr val="808080"/>
                </a:solidFill>
                <a:latin typeface="Century Schoolbook"/>
                <a:ea typeface="Century Schoolbook"/>
                <a:cs typeface="Century Schoolbook"/>
                <a:sym typeface="Century Schoolbook"/>
              </a:rPr>
              <a:t>Labelled Show Box 	:	Variable</a:t>
            </a:r>
            <a:endParaRPr sz="2200">
              <a:solidFill>
                <a:srgbClr val="80808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800"/>
              <a:buFont typeface="Arial"/>
              <a:buNone/>
            </a:pPr>
            <a:endParaRPr sz="2200">
              <a:solidFill>
                <a:srgbClr val="808080"/>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800"/>
              <a:buFont typeface="Arial"/>
              <a:buNone/>
            </a:pPr>
            <a:r>
              <a:rPr lang="en-US" sz="2200">
                <a:solidFill>
                  <a:srgbClr val="808080"/>
                </a:solidFill>
                <a:latin typeface="Century Schoolbook"/>
                <a:ea typeface="Century Schoolbook"/>
                <a:cs typeface="Century Schoolbook"/>
                <a:sym typeface="Century Schoolbook"/>
              </a:rPr>
              <a:t>Label	:	Identifier</a:t>
            </a:r>
            <a:endParaRPr sz="2200">
              <a:solidFill>
                <a:srgbClr val="808080"/>
              </a:solidFill>
              <a:latin typeface="Century Schoolbook"/>
              <a:ea typeface="Century Schoolbook"/>
              <a:cs typeface="Century Schoolbook"/>
              <a:sym typeface="Century Schoolboo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8"/>
          <p:cNvSpPr/>
          <p:nvPr/>
        </p:nvSpPr>
        <p:spPr>
          <a:xfrm>
            <a:off x="0" y="3240"/>
            <a:ext cx="914190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8"/>
          <p:cNvSpPr/>
          <p:nvPr/>
        </p:nvSpPr>
        <p:spPr>
          <a:xfrm>
            <a:off x="155520" y="-144360"/>
            <a:ext cx="302700" cy="3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8"/>
          <p:cNvSpPr/>
          <p:nvPr/>
        </p:nvSpPr>
        <p:spPr>
          <a:xfrm>
            <a:off x="307800" y="7920"/>
            <a:ext cx="302700" cy="3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8"/>
          <p:cNvSpPr/>
          <p:nvPr/>
        </p:nvSpPr>
        <p:spPr>
          <a:xfrm>
            <a:off x="155520" y="-1881360"/>
            <a:ext cx="6989100" cy="3931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8"/>
          <p:cNvSpPr/>
          <p:nvPr/>
        </p:nvSpPr>
        <p:spPr>
          <a:xfrm>
            <a:off x="263160" y="160200"/>
            <a:ext cx="54498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identifiers</a:t>
            </a:r>
            <a:endParaRPr sz="3000" b="0" i="0" u="none" strike="noStrike" cap="none">
              <a:solidFill>
                <a:srgbClr val="000000"/>
              </a:solidFill>
              <a:latin typeface="Arial"/>
              <a:ea typeface="Arial"/>
              <a:cs typeface="Arial"/>
              <a:sym typeface="Arial"/>
            </a:endParaRPr>
          </a:p>
        </p:txBody>
      </p:sp>
      <p:sp>
        <p:nvSpPr>
          <p:cNvPr id="356" name="Google Shape;356;p48"/>
          <p:cNvSpPr/>
          <p:nvPr/>
        </p:nvSpPr>
        <p:spPr>
          <a:xfrm>
            <a:off x="315720" y="1047600"/>
            <a:ext cx="8216700" cy="3380400"/>
          </a:xfrm>
          <a:prstGeom prst="rect">
            <a:avLst/>
          </a:prstGeom>
          <a:noFill/>
          <a:ln>
            <a:noFill/>
          </a:ln>
        </p:spPr>
        <p:txBody>
          <a:bodyPr spcFirstLastPara="1" wrap="square" lIns="90000" tIns="45000" rIns="90000" bIns="45000" anchor="t" anchorCtr="0">
            <a:noAutofit/>
          </a:bodyPr>
          <a:lstStyle/>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Name given to any building block – variable, function, class etc.</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Should begin with a letter or an underscore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May consist of letters, underscores or digits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Other special characters are not allowed</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Keywords cannot be used as identifiers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Case sensitive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9"/>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9"/>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9"/>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9"/>
          <p:cNvSpPr/>
          <p:nvPr/>
        </p:nvSpPr>
        <p:spPr>
          <a:xfrm>
            <a:off x="263160" y="76320"/>
            <a:ext cx="8497800" cy="910800"/>
          </a:xfrm>
          <a:prstGeom prst="rect">
            <a:avLst/>
          </a:prstGeom>
          <a:noFill/>
          <a:ln>
            <a:noFill/>
          </a:ln>
        </p:spPr>
        <p:txBody>
          <a:bodyPr spcFirstLastPara="1" wrap="square" lIns="90000" tIns="45000" rIns="90000" bIns="45000" anchor="b" anchorCtr="0">
            <a:noAutofit/>
          </a:bodyPr>
          <a:lstStyle/>
          <a:p>
            <a:pPr marL="0" marR="0" lvl="0" indent="0" algn="l" rtl="0">
              <a:lnSpc>
                <a:spcPct val="90000"/>
              </a:lnSpc>
              <a:spcBef>
                <a:spcPts val="0"/>
              </a:spcBef>
              <a:spcAft>
                <a:spcPts val="0"/>
              </a:spcAft>
              <a:buClr>
                <a:srgbClr val="000000"/>
              </a:buClr>
              <a:buSzPts val="2775"/>
              <a:buFont typeface="Arial"/>
              <a:buNone/>
            </a:pPr>
            <a:r>
              <a:rPr lang="en-US" sz="2775" b="0" i="0" u="none" strike="noStrike" cap="small">
                <a:solidFill>
                  <a:srgbClr val="575F6D"/>
                </a:solidFill>
                <a:latin typeface="Century Schoolbook"/>
                <a:ea typeface="Century Schoolbook"/>
                <a:cs typeface="Century Schoolbook"/>
                <a:sym typeface="Century Schoolbook"/>
              </a:rPr>
              <a:t>indentation, multi-line statements and comments</a:t>
            </a:r>
            <a:endParaRPr sz="2775" b="0" i="0" u="none" strike="noStrike" cap="none">
              <a:solidFill>
                <a:srgbClr val="000000"/>
              </a:solidFill>
              <a:latin typeface="Arial"/>
              <a:ea typeface="Arial"/>
              <a:cs typeface="Arial"/>
              <a:sym typeface="Arial"/>
            </a:endParaRPr>
          </a:p>
        </p:txBody>
      </p:sp>
      <p:sp>
        <p:nvSpPr>
          <p:cNvPr id="367" name="Google Shape;367;p49"/>
          <p:cNvSpPr/>
          <p:nvPr/>
        </p:nvSpPr>
        <p:spPr>
          <a:xfrm>
            <a:off x="315720" y="1047600"/>
            <a:ext cx="8216640" cy="4477680"/>
          </a:xfrm>
          <a:prstGeom prst="rect">
            <a:avLst/>
          </a:prstGeom>
          <a:noFill/>
          <a:ln>
            <a:noFill/>
          </a:ln>
        </p:spPr>
        <p:txBody>
          <a:bodyPr spcFirstLastPara="1" wrap="square" lIns="90000" tIns="45000" rIns="90000" bIns="45000" anchor="t" anchorCtr="0">
            <a:noAutofit/>
          </a:bodyPr>
          <a:lstStyle/>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Indentation is used to indicate a block of code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All the lines in a block should have the same amount of indentation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Line continuation character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If a statement is enclosed within brackets, ‘\’ need not be used</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 ‘, “ ”, “””   “”” – Triple quotes span the string across multiple lines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 - used to write multiple statements on one line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Comment -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50"/>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50"/>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50"/>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50"/>
          <p:cNvSpPr/>
          <p:nvPr/>
        </p:nvSpPr>
        <p:spPr>
          <a:xfrm>
            <a:off x="263160" y="76320"/>
            <a:ext cx="84978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variables</a:t>
            </a:r>
            <a:endParaRPr sz="3000" b="0" i="0" u="none" strike="noStrike" cap="none">
              <a:solidFill>
                <a:srgbClr val="000000"/>
              </a:solidFill>
              <a:latin typeface="Arial"/>
              <a:ea typeface="Arial"/>
              <a:cs typeface="Arial"/>
              <a:sym typeface="Arial"/>
            </a:endParaRPr>
          </a:p>
        </p:txBody>
      </p:sp>
      <p:sp>
        <p:nvSpPr>
          <p:cNvPr id="378" name="Google Shape;378;p50"/>
          <p:cNvSpPr/>
          <p:nvPr/>
        </p:nvSpPr>
        <p:spPr>
          <a:xfrm>
            <a:off x="315720" y="1047600"/>
            <a:ext cx="8216640" cy="2831760"/>
          </a:xfrm>
          <a:prstGeom prst="rect">
            <a:avLst/>
          </a:prstGeom>
          <a:noFill/>
          <a:ln>
            <a:noFill/>
          </a:ln>
        </p:spPr>
        <p:txBody>
          <a:bodyPr spcFirstLastPara="1" wrap="square" lIns="90000" tIns="45000" rIns="90000" bIns="45000" anchor="t" anchorCtr="0">
            <a:noAutofit/>
          </a:bodyPr>
          <a:lstStyle/>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no = 10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institute = “SICSR”</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amount = 100.22</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a = b = c = 100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a,b,c = 100, 200, 300</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print(a,b,c)</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51"/>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51"/>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51"/>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51"/>
          <p:cNvSpPr/>
          <p:nvPr/>
        </p:nvSpPr>
        <p:spPr>
          <a:xfrm>
            <a:off x="263160" y="76320"/>
            <a:ext cx="84978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Datatypes</a:t>
            </a:r>
            <a:endParaRPr sz="3000" b="0" i="0" u="none" strike="noStrike" cap="none">
              <a:solidFill>
                <a:srgbClr val="000000"/>
              </a:solidFill>
              <a:latin typeface="Arial"/>
              <a:ea typeface="Arial"/>
              <a:cs typeface="Arial"/>
              <a:sym typeface="Arial"/>
            </a:endParaRPr>
          </a:p>
        </p:txBody>
      </p:sp>
      <p:sp>
        <p:nvSpPr>
          <p:cNvPr id="389" name="Google Shape;389;p51"/>
          <p:cNvSpPr/>
          <p:nvPr/>
        </p:nvSpPr>
        <p:spPr>
          <a:xfrm>
            <a:off x="315720" y="1047600"/>
            <a:ext cx="8216640" cy="5574960"/>
          </a:xfrm>
          <a:prstGeom prst="rect">
            <a:avLst/>
          </a:prstGeom>
          <a:noFill/>
          <a:ln>
            <a:noFill/>
          </a:ln>
        </p:spPr>
        <p:txBody>
          <a:bodyPr spcFirstLastPara="1" wrap="square" lIns="90000" tIns="45000" rIns="90000" bIns="45000" anchor="t" anchorCtr="0">
            <a:noAutofit/>
          </a:bodyPr>
          <a:lstStyle/>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type()</a:t>
            </a: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Number</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Integer – 100, -100</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Float – 10.2, 3e2, up to 15 decimal places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String</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Sequence of characters</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 “”, “”” “””, ‘’’ ‘’’</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Immutable – characters cannot be modified</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List</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Ordered Sequence of items of same or different datatypes</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[1, 100.0, “SICSR”]</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Mutable – elements can be modified</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Tuple</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Ordered Sequence of items of same or different datatypes</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(1, 100.0, “SICSR”)</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Immutable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52"/>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52"/>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52"/>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52"/>
          <p:cNvSpPr/>
          <p:nvPr/>
        </p:nvSpPr>
        <p:spPr>
          <a:xfrm>
            <a:off x="263160" y="76320"/>
            <a:ext cx="8497800" cy="9108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Datatypes</a:t>
            </a:r>
            <a:endParaRPr sz="3000" b="0" i="0" u="none" strike="noStrike" cap="none">
              <a:solidFill>
                <a:srgbClr val="000000"/>
              </a:solidFill>
              <a:latin typeface="Arial"/>
              <a:ea typeface="Arial"/>
              <a:cs typeface="Arial"/>
              <a:sym typeface="Arial"/>
            </a:endParaRPr>
          </a:p>
        </p:txBody>
      </p:sp>
      <p:sp>
        <p:nvSpPr>
          <p:cNvPr id="400" name="Google Shape;400;p52"/>
          <p:cNvSpPr/>
          <p:nvPr/>
        </p:nvSpPr>
        <p:spPr>
          <a:xfrm>
            <a:off x="315720" y="1047600"/>
            <a:ext cx="8216640" cy="5574960"/>
          </a:xfrm>
          <a:prstGeom prst="rect">
            <a:avLst/>
          </a:prstGeom>
          <a:noFill/>
          <a:ln>
            <a:noFill/>
          </a:ln>
        </p:spPr>
        <p:txBody>
          <a:bodyPr spcFirstLastPara="1" wrap="square" lIns="90000" tIns="45000" rIns="90000" bIns="45000" anchor="t" anchorCtr="0">
            <a:noAutofit/>
          </a:bodyPr>
          <a:lstStyle/>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Set</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Unordered Sequence of items of same or different datatypes</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{1, 100.0, “SICSR”}</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Unique values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Dictionary</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Unordered sequence consisting of key-value pairs</a:t>
            </a:r>
            <a:endParaRPr sz="1800" b="0" i="0" u="none" strike="noStrike" cap="none">
              <a:solidFill>
                <a:srgbClr val="000000"/>
              </a:solidFill>
              <a:latin typeface="Arial"/>
              <a:ea typeface="Arial"/>
              <a:cs typeface="Arial"/>
              <a:sym typeface="Arial"/>
            </a:endParaRPr>
          </a:p>
          <a:p>
            <a:pPr marL="742950" marR="0" lvl="1" indent="-283210" algn="l" rtl="0">
              <a:lnSpc>
                <a:spcPct val="100000"/>
              </a:lnSpc>
              <a:spcBef>
                <a:spcPts val="0"/>
              </a:spcBef>
              <a:spcAft>
                <a:spcPts val="0"/>
              </a:spcAft>
              <a:buClr>
                <a:srgbClr val="808080"/>
              </a:buClr>
              <a:buSzPts val="1800"/>
              <a:buFont typeface="Noto Sans Symbols"/>
              <a:buChar char="-"/>
            </a:pPr>
            <a:r>
              <a:rPr lang="en-US" sz="1800" b="0" i="0" u="none" strike="noStrike" cap="none">
                <a:solidFill>
                  <a:srgbClr val="808080"/>
                </a:solidFill>
                <a:latin typeface="Century Schoolbook"/>
                <a:ea typeface="Century Schoolbook"/>
                <a:cs typeface="Century Schoolbook"/>
                <a:sym typeface="Century Schoolbook"/>
              </a:rPr>
              <a:t>{‘course’: ‘python’, 1:’sicsr’}</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8925" marR="0" lvl="1" indent="-286385"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Type Conversion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 E.g. int(), str(), float(), set() etc.</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 What is the output of:</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&gt;&gt;&gt;list(‘sicsr’)</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&gt;&gt;&gt;dict([[1,2], [3,4]])</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1" indent="-283210" algn="l" rtl="0">
              <a:lnSpc>
                <a:spcPct val="100000"/>
              </a:lnSpc>
              <a:spcBef>
                <a:spcPts val="0"/>
              </a:spcBef>
              <a:spcAft>
                <a:spcPts val="0"/>
              </a:spcAft>
              <a:buClr>
                <a:srgbClr val="808080"/>
              </a:buClr>
              <a:buSzPts val="1800"/>
              <a:buFont typeface="Arial"/>
              <a:buChar char="•"/>
            </a:pPr>
            <a:r>
              <a:rPr lang="en-US" sz="1800" b="0" i="0" u="none" strike="noStrike" cap="none">
                <a:solidFill>
                  <a:srgbClr val="808080"/>
                </a:solidFill>
                <a:latin typeface="Century Schoolbook"/>
                <a:ea typeface="Century Schoolbook"/>
                <a:cs typeface="Century Schoolbook"/>
                <a:sym typeface="Century Schoolbook"/>
              </a:rPr>
              <a:t>Concatenation and Repetition</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         - *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0" y="-8058"/>
            <a:ext cx="9144000" cy="6987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90000"/>
              </a:lnSpc>
              <a:spcBef>
                <a:spcPts val="0"/>
              </a:spcBef>
              <a:spcAft>
                <a:spcPts val="0"/>
              </a:spcAft>
              <a:buClr>
                <a:srgbClr val="000000"/>
              </a:buClr>
              <a:buSzPct val="100000"/>
              <a:buFont typeface="Arial"/>
              <a:buNone/>
            </a:pPr>
            <a:r>
              <a:rPr lang="en-US" sz="6000" b="0" i="0" u="none" strike="noStrike" cap="none">
                <a:solidFill>
                  <a:schemeClr val="dk1"/>
                </a:solidFill>
                <a:latin typeface="Calibri"/>
                <a:ea typeface="Calibri"/>
                <a:cs typeface="Calibri"/>
                <a:sym typeface="Calibri"/>
              </a:rPr>
              <a:t>Survey</a:t>
            </a:r>
            <a:endParaRPr sz="6000" b="0" i="0" u="none" strike="noStrike" cap="none">
              <a:solidFill>
                <a:srgbClr val="000000"/>
              </a:solidFill>
              <a:latin typeface="Calibri"/>
              <a:ea typeface="Calibri"/>
              <a:cs typeface="Calibri"/>
              <a:sym typeface="Calibri"/>
            </a:endParaRPr>
          </a:p>
        </p:txBody>
      </p:sp>
      <p:sp>
        <p:nvSpPr>
          <p:cNvPr id="155" name="Google Shape;155;p29"/>
          <p:cNvSpPr txBox="1"/>
          <p:nvPr/>
        </p:nvSpPr>
        <p:spPr>
          <a:xfrm>
            <a:off x="527925" y="931000"/>
            <a:ext cx="7530300" cy="5547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chemeClr val="dk1"/>
              </a:buClr>
              <a:buSzPts val="1100"/>
              <a:buFont typeface="Arial"/>
              <a:buNone/>
            </a:pPr>
            <a:r>
              <a:rPr lang="en-US" sz="2900" b="0" i="0" u="none" strike="noStrike" cap="none">
                <a:solidFill>
                  <a:srgbClr val="666666"/>
                </a:solidFill>
                <a:latin typeface="Calibri"/>
                <a:ea typeface="Calibri"/>
                <a:cs typeface="Calibri"/>
                <a:sym typeface="Calibri"/>
              </a:rPr>
              <a:t>https://bit.ly/3dKTcpA</a:t>
            </a:r>
            <a:endParaRPr sz="2900" b="0" i="0" u="none" strike="noStrike" cap="none">
              <a:solidFill>
                <a:srgbClr val="666666"/>
              </a:solidFill>
              <a:latin typeface="Calibri"/>
              <a:ea typeface="Calibri"/>
              <a:cs typeface="Calibri"/>
              <a:sym typeface="Calibri"/>
            </a:endParaRPr>
          </a:p>
          <a:p>
            <a:pPr marL="0" marR="0" lvl="0" indent="0" algn="just" rtl="0">
              <a:lnSpc>
                <a:spcPct val="90000"/>
              </a:lnSpc>
              <a:spcBef>
                <a:spcPts val="1000"/>
              </a:spcBef>
              <a:spcAft>
                <a:spcPts val="0"/>
              </a:spcAft>
              <a:buClr>
                <a:srgbClr val="000000"/>
              </a:buClr>
              <a:buSzPts val="1700"/>
              <a:buFont typeface="Arial"/>
              <a:buNone/>
            </a:pPr>
            <a:endParaRPr sz="17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p:nvPr/>
        </p:nvSpPr>
        <p:spPr>
          <a:xfrm>
            <a:off x="0" y="-8058"/>
            <a:ext cx="9144000" cy="6987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90000"/>
              </a:lnSpc>
              <a:spcBef>
                <a:spcPts val="0"/>
              </a:spcBef>
              <a:spcAft>
                <a:spcPts val="0"/>
              </a:spcAft>
              <a:buClr>
                <a:srgbClr val="000000"/>
              </a:buClr>
              <a:buSzPct val="100000"/>
              <a:buFont typeface="Arial"/>
              <a:buNone/>
            </a:pPr>
            <a:r>
              <a:rPr lang="en-US" sz="6000" b="0" i="0" u="none" strike="noStrike" cap="none">
                <a:solidFill>
                  <a:schemeClr val="dk1"/>
                </a:solidFill>
                <a:latin typeface="Calibri"/>
                <a:ea typeface="Calibri"/>
                <a:cs typeface="Calibri"/>
                <a:sym typeface="Calibri"/>
              </a:rPr>
              <a:t>Course Outcomes</a:t>
            </a:r>
            <a:endParaRPr sz="6000" b="0" i="0" u="none" strike="noStrike" cap="none">
              <a:solidFill>
                <a:schemeClr val="dk1"/>
              </a:solidFill>
              <a:latin typeface="Calibri"/>
              <a:ea typeface="Calibri"/>
              <a:cs typeface="Calibri"/>
              <a:sym typeface="Calibri"/>
            </a:endParaRPr>
          </a:p>
        </p:txBody>
      </p:sp>
      <p:sp>
        <p:nvSpPr>
          <p:cNvPr id="162" name="Google Shape;162;p30"/>
          <p:cNvSpPr txBox="1"/>
          <p:nvPr/>
        </p:nvSpPr>
        <p:spPr>
          <a:xfrm>
            <a:off x="215175" y="962850"/>
            <a:ext cx="68439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000000"/>
                </a:solidFill>
                <a:latin typeface="Calibri"/>
                <a:ea typeface="Calibri"/>
                <a:cs typeface="Calibri"/>
                <a:sym typeface="Calibri"/>
              </a:rPr>
              <a:t>By the end of this course, you will be able to:</a:t>
            </a:r>
            <a:endParaRPr sz="2600" b="0" i="0" u="none" strike="noStrike" cap="none">
              <a:solidFill>
                <a:srgbClr val="000000"/>
              </a:solidFill>
              <a:latin typeface="Calibri"/>
              <a:ea typeface="Calibri"/>
              <a:cs typeface="Calibri"/>
              <a:sym typeface="Calibri"/>
            </a:endParaRPr>
          </a:p>
        </p:txBody>
      </p:sp>
      <p:sp>
        <p:nvSpPr>
          <p:cNvPr id="163" name="Google Shape;163;p30"/>
          <p:cNvSpPr txBox="1"/>
          <p:nvPr/>
        </p:nvSpPr>
        <p:spPr>
          <a:xfrm>
            <a:off x="318525" y="1651125"/>
            <a:ext cx="8249400" cy="3547800"/>
          </a:xfrm>
          <a:prstGeom prst="rect">
            <a:avLst/>
          </a:prstGeom>
          <a:noFill/>
          <a:ln>
            <a:noFill/>
          </a:ln>
        </p:spPr>
        <p:txBody>
          <a:bodyPr spcFirstLastPara="1" wrap="square" lIns="91425" tIns="91425" rIns="91425" bIns="91425" anchor="t" anchorCtr="0">
            <a:spAutoFit/>
          </a:bodyPr>
          <a:lstStyle/>
          <a:p>
            <a:pPr marL="457200" marR="0" lvl="0" indent="-349250" algn="l" rtl="0">
              <a:lnSpc>
                <a:spcPct val="15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To explain the basic concepts of a programming language </a:t>
            </a:r>
            <a:endParaRPr sz="1900" b="0" i="0" u="none" strike="noStrike" cap="none">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Clr>
                <a:srgbClr val="000000"/>
              </a:buClr>
              <a:buSzPts val="1900"/>
              <a:buFont typeface="Arial"/>
              <a:buNone/>
            </a:pPr>
            <a:r>
              <a:rPr lang="en-US" sz="1900" b="0" i="0" u="none" strike="noStrike" cap="none">
                <a:solidFill>
                  <a:schemeClr val="dk1"/>
                </a:solidFill>
                <a:latin typeface="Calibri"/>
                <a:ea typeface="Calibri"/>
                <a:cs typeface="Calibri"/>
                <a:sym typeface="Calibri"/>
              </a:rPr>
              <a:t>and Python</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To implement modules</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To understand and analyse the control constructs </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To understand and analyse the lists, strings in Python along </a:t>
            </a:r>
            <a:endParaRPr sz="1900" b="0" i="0" u="none" strike="noStrike" cap="none">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Clr>
                <a:srgbClr val="000000"/>
              </a:buClr>
              <a:buSzPts val="1900"/>
              <a:buFont typeface="Arial"/>
              <a:buNone/>
            </a:pPr>
            <a:r>
              <a:rPr lang="en-US" sz="1900" b="0" i="0" u="none" strike="noStrike" cap="none">
                <a:solidFill>
                  <a:schemeClr val="dk1"/>
                </a:solidFill>
                <a:latin typeface="Calibri"/>
                <a:ea typeface="Calibri"/>
                <a:cs typeface="Calibri"/>
                <a:sym typeface="Calibri"/>
              </a:rPr>
              <a:t>with their methods</a:t>
            </a:r>
            <a:endParaRPr sz="1900" b="0" i="0" u="none" strike="noStrike" cap="none">
              <a:solidFill>
                <a:schemeClr val="dk1"/>
              </a:solidFill>
              <a:latin typeface="Calibri"/>
              <a:ea typeface="Calibri"/>
              <a:cs typeface="Calibri"/>
              <a:sym typeface="Calibri"/>
            </a:endParaRPr>
          </a:p>
          <a:p>
            <a:pPr marL="457200" marR="0" lvl="0" indent="-349250" algn="l" rtl="0">
              <a:lnSpc>
                <a:spcPct val="150000"/>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To implement the control constructs and lists in various </a:t>
            </a:r>
            <a:endParaRPr sz="1900" b="0" i="0" u="none" strike="noStrike" cap="none">
              <a:solidFill>
                <a:schemeClr val="dk1"/>
              </a:solidFill>
              <a:latin typeface="Calibri"/>
              <a:ea typeface="Calibri"/>
              <a:cs typeface="Calibri"/>
              <a:sym typeface="Calibri"/>
            </a:endParaRPr>
          </a:p>
          <a:p>
            <a:pPr marL="457200" marR="0" lvl="0" indent="0" algn="l" rtl="0">
              <a:lnSpc>
                <a:spcPct val="150000"/>
              </a:lnSpc>
              <a:spcBef>
                <a:spcPts val="0"/>
              </a:spcBef>
              <a:spcAft>
                <a:spcPts val="0"/>
              </a:spcAft>
              <a:buClr>
                <a:srgbClr val="000000"/>
              </a:buClr>
              <a:buSzPts val="1900"/>
              <a:buFont typeface="Arial"/>
              <a:buNone/>
            </a:pPr>
            <a:r>
              <a:rPr lang="en-US" sz="1900" b="0" i="0" u="none" strike="noStrike" cap="none">
                <a:solidFill>
                  <a:schemeClr val="dk1"/>
                </a:solidFill>
                <a:latin typeface="Calibri"/>
                <a:ea typeface="Calibri"/>
                <a:cs typeface="Calibri"/>
                <a:sym typeface="Calibri"/>
              </a:rPr>
              <a:t>applications</a:t>
            </a:r>
            <a:endParaRPr sz="19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p:nvPr/>
        </p:nvSpPr>
        <p:spPr>
          <a:xfrm>
            <a:off x="0" y="-8058"/>
            <a:ext cx="9144000" cy="6987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90000"/>
              </a:lnSpc>
              <a:spcBef>
                <a:spcPts val="0"/>
              </a:spcBef>
              <a:spcAft>
                <a:spcPts val="0"/>
              </a:spcAft>
              <a:buClr>
                <a:srgbClr val="000000"/>
              </a:buClr>
              <a:buSzPct val="100000"/>
              <a:buFont typeface="Arial"/>
              <a:buNone/>
            </a:pPr>
            <a:r>
              <a:rPr lang="en-US" sz="6000" b="0" i="0" u="none" strike="noStrike" cap="none">
                <a:solidFill>
                  <a:schemeClr val="dk1"/>
                </a:solidFill>
                <a:latin typeface="Calibri"/>
                <a:ea typeface="Calibri"/>
                <a:cs typeface="Calibri"/>
                <a:sym typeface="Calibri"/>
              </a:rPr>
              <a:t>Evaluation Plan</a:t>
            </a:r>
            <a:endParaRPr sz="6000" b="0" i="0" u="none" strike="noStrike" cap="none">
              <a:solidFill>
                <a:schemeClr val="dk1"/>
              </a:solidFill>
              <a:latin typeface="Calibri"/>
              <a:ea typeface="Calibri"/>
              <a:cs typeface="Calibri"/>
              <a:sym typeface="Calibri"/>
            </a:endParaRPr>
          </a:p>
        </p:txBody>
      </p:sp>
      <p:graphicFrame>
        <p:nvGraphicFramePr>
          <p:cNvPr id="170" name="Google Shape;170;p31"/>
          <p:cNvGraphicFramePr/>
          <p:nvPr/>
        </p:nvGraphicFramePr>
        <p:xfrm>
          <a:off x="740425" y="1669600"/>
          <a:ext cx="7733250" cy="3169785"/>
        </p:xfrm>
        <a:graphic>
          <a:graphicData uri="http://schemas.openxmlformats.org/drawingml/2006/table">
            <a:tbl>
              <a:tblPr>
                <a:noFill/>
                <a:tableStyleId>{77F73572-7A96-46A4-B82A-0D1A6BE8FB17}</a:tableStyleId>
              </a:tblPr>
              <a:tblGrid>
                <a:gridCol w="2577750">
                  <a:extLst>
                    <a:ext uri="{9D8B030D-6E8A-4147-A177-3AD203B41FA5}">
                      <a16:colId xmlns:a16="http://schemas.microsoft.com/office/drawing/2014/main" val="20000"/>
                    </a:ext>
                  </a:extLst>
                </a:gridCol>
                <a:gridCol w="2577750">
                  <a:extLst>
                    <a:ext uri="{9D8B030D-6E8A-4147-A177-3AD203B41FA5}">
                      <a16:colId xmlns:a16="http://schemas.microsoft.com/office/drawing/2014/main" val="20001"/>
                    </a:ext>
                  </a:extLst>
                </a:gridCol>
                <a:gridCol w="2577750">
                  <a:extLst>
                    <a:ext uri="{9D8B030D-6E8A-4147-A177-3AD203B41FA5}">
                      <a16:colId xmlns:a16="http://schemas.microsoft.com/office/drawing/2014/main" val="20002"/>
                    </a:ext>
                  </a:extLst>
                </a:gridCol>
              </a:tblGrid>
              <a:tr h="609575">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t>Criterion</a:t>
                      </a:r>
                      <a:endParaRPr sz="2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t>Marks</a:t>
                      </a:r>
                      <a:endParaRPr sz="2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a:t>Date</a:t>
                      </a:r>
                      <a:endParaRPr sz="2800" b="1" u="none" strike="noStrike" cap="none"/>
                    </a:p>
                  </a:txBody>
                  <a:tcPr marL="91425" marR="91425" marT="91425" marB="91425"/>
                </a:tc>
                <a:extLst>
                  <a:ext uri="{0D108BD9-81ED-4DB2-BD59-A6C34878D82A}">
                    <a16:rowId xmlns:a16="http://schemas.microsoft.com/office/drawing/2014/main" val="10000"/>
                  </a:ext>
                </a:extLst>
              </a:tr>
              <a:tr h="85340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Assignment</a:t>
                      </a:r>
                      <a:endParaRPr sz="2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10</a:t>
                      </a:r>
                      <a:endParaRPr sz="2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October week 1</a:t>
                      </a:r>
                      <a:endParaRPr sz="2200" u="none" strike="noStrike" cap="none"/>
                    </a:p>
                  </a:txBody>
                  <a:tcPr marL="91425" marR="91425" marT="91425" marB="91425"/>
                </a:tc>
                <a:extLst>
                  <a:ext uri="{0D108BD9-81ED-4DB2-BD59-A6C34878D82A}">
                    <a16:rowId xmlns:a16="http://schemas.microsoft.com/office/drawing/2014/main" val="10001"/>
                  </a:ext>
                </a:extLst>
              </a:tr>
              <a:tr h="85340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Online Test</a:t>
                      </a:r>
                      <a:endParaRPr sz="2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November week 1</a:t>
                      </a:r>
                      <a:endParaRPr sz="2200" u="none" strike="noStrike" cap="none"/>
                    </a:p>
                  </a:txBody>
                  <a:tcPr marL="91425" marR="91425" marT="91425" marB="91425"/>
                </a:tc>
                <a:extLst>
                  <a:ext uri="{0D108BD9-81ED-4DB2-BD59-A6C34878D82A}">
                    <a16:rowId xmlns:a16="http://schemas.microsoft.com/office/drawing/2014/main" val="10002"/>
                  </a:ext>
                </a:extLst>
              </a:tr>
              <a:tr h="853400">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Lab Test</a:t>
                      </a:r>
                      <a:endParaRPr sz="2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5</a:t>
                      </a:r>
                      <a:endParaRPr sz="22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2200"/>
                        <a:buFont typeface="Arial"/>
                        <a:buNone/>
                      </a:pPr>
                      <a:r>
                        <a:rPr lang="en-US" sz="2200" u="none" strike="noStrike" cap="none"/>
                        <a:t>Last day of the semester</a:t>
                      </a:r>
                      <a:endParaRPr sz="22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p:nvPr/>
        </p:nvSpPr>
        <p:spPr>
          <a:xfrm>
            <a:off x="0" y="-8058"/>
            <a:ext cx="9144000" cy="6987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90000"/>
              </a:lnSpc>
              <a:spcBef>
                <a:spcPts val="0"/>
              </a:spcBef>
              <a:spcAft>
                <a:spcPts val="0"/>
              </a:spcAft>
              <a:buClr>
                <a:srgbClr val="000000"/>
              </a:buClr>
              <a:buSzPct val="100000"/>
              <a:buFont typeface="Arial"/>
              <a:buNone/>
            </a:pPr>
            <a:r>
              <a:rPr lang="en-US" sz="6000" b="0" i="0" u="none" strike="noStrike" cap="none">
                <a:solidFill>
                  <a:schemeClr val="dk1"/>
                </a:solidFill>
                <a:latin typeface="Calibri"/>
                <a:ea typeface="Calibri"/>
                <a:cs typeface="Calibri"/>
                <a:sym typeface="Calibri"/>
              </a:rPr>
              <a:t>Questions</a:t>
            </a:r>
            <a:endParaRPr sz="6000" b="0" i="0" u="none" strike="noStrike" cap="none">
              <a:solidFill>
                <a:schemeClr val="dk1"/>
              </a:solidFill>
              <a:latin typeface="Calibri"/>
              <a:ea typeface="Calibri"/>
              <a:cs typeface="Calibri"/>
              <a:sym typeface="Calibri"/>
            </a:endParaRPr>
          </a:p>
        </p:txBody>
      </p:sp>
      <p:sp>
        <p:nvSpPr>
          <p:cNvPr id="177" name="Google Shape;177;p32"/>
          <p:cNvSpPr txBox="1"/>
          <p:nvPr/>
        </p:nvSpPr>
        <p:spPr>
          <a:xfrm>
            <a:off x="527925" y="931000"/>
            <a:ext cx="7530300" cy="5547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000000"/>
              </a:buClr>
              <a:buSzPts val="2900"/>
              <a:buFont typeface="Arial"/>
              <a:buNone/>
            </a:pPr>
            <a:r>
              <a:rPr lang="en-US" sz="2900" b="0" i="0" u="none" strike="noStrike" cap="none">
                <a:solidFill>
                  <a:srgbClr val="666666"/>
                </a:solidFill>
                <a:latin typeface="Calibri"/>
                <a:ea typeface="Calibri"/>
                <a:cs typeface="Calibri"/>
                <a:sym typeface="Calibri"/>
              </a:rPr>
              <a:t>https://bit.ly/3dPxUXI</a:t>
            </a:r>
            <a:endParaRPr sz="2900" b="0" i="0" u="none" strike="noStrike" cap="none">
              <a:solidFill>
                <a:srgbClr val="66666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3"/>
          <p:cNvPicPr preferRelativeResize="0"/>
          <p:nvPr/>
        </p:nvPicPr>
        <p:blipFill rotWithShape="1">
          <a:blip r:embed="rId3">
            <a:alphaModFix/>
          </a:blip>
          <a:srcRect/>
          <a:stretch/>
        </p:blipFill>
        <p:spPr>
          <a:xfrm>
            <a:off x="2666874" y="2549975"/>
            <a:ext cx="3277599" cy="1843225"/>
          </a:xfrm>
          <a:prstGeom prst="rect">
            <a:avLst/>
          </a:prstGeom>
          <a:noFill/>
          <a:ln>
            <a:noFill/>
          </a:ln>
        </p:spPr>
      </p:pic>
      <p:sp>
        <p:nvSpPr>
          <p:cNvPr id="184" name="Google Shape;184;p33"/>
          <p:cNvSpPr/>
          <p:nvPr/>
        </p:nvSpPr>
        <p:spPr>
          <a:xfrm>
            <a:off x="3960" y="6400800"/>
            <a:ext cx="9137880" cy="302760"/>
          </a:xfrm>
          <a:prstGeom prst="rect">
            <a:avLst/>
          </a:prstGeom>
          <a:noFill/>
          <a:ln>
            <a:noFill/>
          </a:ln>
        </p:spPr>
        <p:txBody>
          <a:bodyPr spcFirstLastPara="1" wrap="square" lIns="90000" tIns="45000" rIns="90000" bIns="45000" anchor="t" anchorCtr="0">
            <a:noAutofit/>
          </a:bodyPr>
          <a:lstStyle/>
          <a:p>
            <a:pPr marL="274320" marR="0" lvl="0" indent="-272415" algn="ctr" rtl="0">
              <a:lnSpc>
                <a:spcPct val="100000"/>
              </a:lnSpc>
              <a:spcBef>
                <a:spcPts val="0"/>
              </a:spcBef>
              <a:spcAft>
                <a:spcPts val="0"/>
              </a:spcAft>
              <a:buClr>
                <a:srgbClr val="FE8637"/>
              </a:buClr>
              <a:buSzPts val="490"/>
              <a:buFont typeface="Noto Sans Symbols"/>
              <a:buChar char="🞆"/>
            </a:pPr>
            <a:r>
              <a:rPr lang="en-US" sz="700" b="0" i="0" u="none" strike="noStrike" cap="none">
                <a:solidFill>
                  <a:srgbClr val="000000"/>
                </a:solidFill>
                <a:latin typeface="Century Schoolbook"/>
                <a:ea typeface="Century Schoolbook"/>
                <a:cs typeface="Century Schoolbook"/>
                <a:sym typeface="Century Schoolbook"/>
              </a:rPr>
              <a:t>Sources: surveymonkey.com, commons.wikimedia.org, theverge.com, instagram-brand.com </a:t>
            </a:r>
            <a:endParaRPr sz="700" b="0" i="0" u="none" strike="noStrike" cap="none">
              <a:solidFill>
                <a:srgbClr val="000000"/>
              </a:solidFill>
              <a:latin typeface="Arial"/>
              <a:ea typeface="Arial"/>
              <a:cs typeface="Arial"/>
              <a:sym typeface="Arial"/>
            </a:endParaRPr>
          </a:p>
        </p:txBody>
      </p:sp>
      <p:sp>
        <p:nvSpPr>
          <p:cNvPr id="185" name="Google Shape;185;p33"/>
          <p:cNvSpPr/>
          <p:nvPr/>
        </p:nvSpPr>
        <p:spPr>
          <a:xfrm>
            <a:off x="0" y="3240"/>
            <a:ext cx="9141840" cy="451800"/>
          </a:xfrm>
          <a:prstGeom prst="rect">
            <a:avLst/>
          </a:prstGeom>
          <a:noFill/>
          <a:ln>
            <a:noFill/>
          </a:ln>
        </p:spPr>
        <p:txBody>
          <a:bodyPr spcFirstLastPara="1" wrap="square" lIns="90000" tIns="45000" rIns="90000" bIns="45000" anchor="b" anchorCtr="0">
            <a:noAutofit/>
          </a:bodyPr>
          <a:lstStyle/>
          <a:p>
            <a:pPr marL="0" marR="0" lvl="0" indent="0" algn="ctr" rtl="0">
              <a:lnSpc>
                <a:spcPct val="80000"/>
              </a:lnSpc>
              <a:spcBef>
                <a:spcPts val="0"/>
              </a:spcBef>
              <a:spcAft>
                <a:spcPts val="0"/>
              </a:spcAft>
              <a:buClr>
                <a:srgbClr val="000000"/>
              </a:buClr>
              <a:buSzPts val="2775"/>
              <a:buFont typeface="Arial"/>
              <a:buNone/>
            </a:pPr>
            <a:r>
              <a:rPr lang="en-US" sz="2775" cap="small">
                <a:solidFill>
                  <a:srgbClr val="575F6D"/>
                </a:solidFill>
                <a:latin typeface="Century Schoolbook"/>
                <a:ea typeface="Century Schoolbook"/>
                <a:cs typeface="Century Schoolbook"/>
                <a:sym typeface="Century Schoolbook"/>
              </a:rPr>
              <a:t>PYTHON</a:t>
            </a:r>
            <a:endParaRPr sz="2775" b="0" i="0" u="none" strike="noStrike" cap="none">
              <a:solidFill>
                <a:srgbClr val="000000"/>
              </a:solidFill>
              <a:latin typeface="Arial"/>
              <a:ea typeface="Arial"/>
              <a:cs typeface="Arial"/>
              <a:sym typeface="Arial"/>
            </a:endParaRPr>
          </a:p>
        </p:txBody>
      </p:sp>
      <p:sp>
        <p:nvSpPr>
          <p:cNvPr id="186" name="Google Shape;186;p33"/>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3"/>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 name="Google Shape;188;p33"/>
          <p:cNvPicPr preferRelativeResize="0"/>
          <p:nvPr/>
        </p:nvPicPr>
        <p:blipFill rotWithShape="1">
          <a:blip r:embed="rId4">
            <a:alphaModFix/>
          </a:blip>
          <a:srcRect/>
          <a:stretch/>
        </p:blipFill>
        <p:spPr>
          <a:xfrm>
            <a:off x="552151" y="2785452"/>
            <a:ext cx="2505050" cy="1667997"/>
          </a:xfrm>
          <a:prstGeom prst="rect">
            <a:avLst/>
          </a:prstGeom>
          <a:noFill/>
          <a:ln>
            <a:noFill/>
          </a:ln>
        </p:spPr>
      </p:pic>
      <p:pic>
        <p:nvPicPr>
          <p:cNvPr id="189" name="Google Shape;189;p33"/>
          <p:cNvPicPr preferRelativeResize="0"/>
          <p:nvPr/>
        </p:nvPicPr>
        <p:blipFill rotWithShape="1">
          <a:blip r:embed="rId5">
            <a:alphaModFix/>
          </a:blip>
          <a:srcRect/>
          <a:stretch/>
        </p:blipFill>
        <p:spPr>
          <a:xfrm>
            <a:off x="5715000" y="3219720"/>
            <a:ext cx="2050560" cy="568440"/>
          </a:xfrm>
          <a:prstGeom prst="rect">
            <a:avLst/>
          </a:prstGeom>
          <a:noFill/>
          <a:ln>
            <a:noFill/>
          </a:ln>
        </p:spPr>
      </p:pic>
      <p:pic>
        <p:nvPicPr>
          <p:cNvPr id="190" name="Google Shape;190;p33"/>
          <p:cNvPicPr preferRelativeResize="0"/>
          <p:nvPr/>
        </p:nvPicPr>
        <p:blipFill rotWithShape="1">
          <a:blip r:embed="rId6">
            <a:alphaModFix/>
          </a:blip>
          <a:srcRect/>
          <a:stretch/>
        </p:blipFill>
        <p:spPr>
          <a:xfrm>
            <a:off x="3626653" y="4286747"/>
            <a:ext cx="1426843" cy="1426875"/>
          </a:xfrm>
          <a:prstGeom prst="rect">
            <a:avLst/>
          </a:prstGeom>
          <a:noFill/>
          <a:ln>
            <a:noFill/>
          </a:ln>
        </p:spPr>
      </p:pic>
      <p:pic>
        <p:nvPicPr>
          <p:cNvPr id="191" name="Google Shape;191;p33"/>
          <p:cNvPicPr preferRelativeResize="0"/>
          <p:nvPr/>
        </p:nvPicPr>
        <p:blipFill>
          <a:blip r:embed="rId7">
            <a:alphaModFix/>
          </a:blip>
          <a:stretch>
            <a:fillRect/>
          </a:stretch>
        </p:blipFill>
        <p:spPr>
          <a:xfrm>
            <a:off x="5552924" y="4219800"/>
            <a:ext cx="2439876" cy="1626600"/>
          </a:xfrm>
          <a:prstGeom prst="rect">
            <a:avLst/>
          </a:prstGeom>
          <a:noFill/>
          <a:ln>
            <a:noFill/>
          </a:ln>
        </p:spPr>
      </p:pic>
      <p:pic>
        <p:nvPicPr>
          <p:cNvPr id="192" name="Google Shape;192;p33"/>
          <p:cNvPicPr preferRelativeResize="0"/>
          <p:nvPr/>
        </p:nvPicPr>
        <p:blipFill>
          <a:blip r:embed="rId8">
            <a:alphaModFix/>
          </a:blip>
          <a:stretch>
            <a:fillRect/>
          </a:stretch>
        </p:blipFill>
        <p:spPr>
          <a:xfrm>
            <a:off x="449050" y="4240485"/>
            <a:ext cx="2754377" cy="1549340"/>
          </a:xfrm>
          <a:prstGeom prst="rect">
            <a:avLst/>
          </a:prstGeom>
          <a:noFill/>
          <a:ln>
            <a:noFill/>
          </a:ln>
        </p:spPr>
      </p:pic>
      <p:sp>
        <p:nvSpPr>
          <p:cNvPr id="193" name="Google Shape;193;p33"/>
          <p:cNvSpPr/>
          <p:nvPr/>
        </p:nvSpPr>
        <p:spPr>
          <a:xfrm>
            <a:off x="228600" y="533520"/>
            <a:ext cx="7922520" cy="2602800"/>
          </a:xfrm>
          <a:prstGeom prst="rect">
            <a:avLst/>
          </a:prstGeom>
          <a:noFill/>
          <a:ln>
            <a:noFill/>
          </a:ln>
        </p:spPr>
        <p:txBody>
          <a:bodyPr spcFirstLastPara="1" wrap="square" lIns="90000" tIns="45000" rIns="90000" bIns="45000" anchor="t" anchorCtr="0">
            <a:noAutofit/>
          </a:bodyPr>
          <a:lstStyle/>
          <a:p>
            <a:pPr marL="285750" marR="0" lvl="0" indent="-283210" algn="l" rtl="0">
              <a:lnSpc>
                <a:spcPct val="100000"/>
              </a:lnSpc>
              <a:spcBef>
                <a:spcPts val="0"/>
              </a:spcBef>
              <a:spcAft>
                <a:spcPts val="0"/>
              </a:spcAft>
              <a:buClr>
                <a:srgbClr val="000000"/>
              </a:buClr>
              <a:buSzPts val="1800"/>
              <a:buFont typeface="Arial"/>
              <a:buChar char="•"/>
            </a:pPr>
            <a:r>
              <a:rPr lang="en-US" sz="1800">
                <a:latin typeface="Century Schoolbook"/>
                <a:ea typeface="Century Schoolbook"/>
                <a:cs typeface="Century Schoolbook"/>
                <a:sym typeface="Century Schoolbook"/>
              </a:rPr>
              <a:t>Guido Van Rossum, 1991</a:t>
            </a:r>
            <a:endParaRPr sz="1800">
              <a:latin typeface="Century Schoolbook"/>
              <a:ea typeface="Century Schoolbook"/>
              <a:cs typeface="Century Schoolbook"/>
              <a:sym typeface="Century Schoolbook"/>
            </a:endParaRPr>
          </a:p>
          <a:p>
            <a:pPr marL="457200" marR="0" lvl="0" indent="0" algn="l" rtl="0">
              <a:lnSpc>
                <a:spcPct val="100000"/>
              </a:lnSpc>
              <a:spcBef>
                <a:spcPts val="0"/>
              </a:spcBef>
              <a:spcAft>
                <a:spcPts val="0"/>
              </a:spcAft>
              <a:buNone/>
            </a:pPr>
            <a:endParaRPr sz="1800">
              <a:latin typeface="Century Schoolbook"/>
              <a:ea typeface="Century Schoolbook"/>
              <a:cs typeface="Century Schoolbook"/>
              <a:sym typeface="Century Schoolbook"/>
            </a:endParaRPr>
          </a:p>
          <a:p>
            <a:pPr marL="285750" marR="0" lvl="0" indent="-28321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Schoolbook"/>
                <a:ea typeface="Century Schoolbook"/>
                <a:cs typeface="Century Schoolbook"/>
                <a:sym typeface="Century Schoolbook"/>
              </a:rPr>
              <a:t>Natural Language Processing</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Schoolbook"/>
                <a:ea typeface="Century Schoolbook"/>
                <a:cs typeface="Century Schoolbook"/>
                <a:sym typeface="Century Schoolbook"/>
              </a:rPr>
              <a:t>Data Science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28321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Schoolbook"/>
                <a:ea typeface="Century Schoolbook"/>
                <a:cs typeface="Century Schoolbook"/>
                <a:sym typeface="Century Schoolbook"/>
              </a:rPr>
              <a:t>Machine Learning</a:t>
            </a:r>
            <a:endParaRPr sz="1800"/>
          </a:p>
          <a:p>
            <a:pPr marL="457200" marR="0" lvl="0" indent="0" algn="l" rtl="0">
              <a:lnSpc>
                <a:spcPct val="100000"/>
              </a:lnSpc>
              <a:spcBef>
                <a:spcPts val="0"/>
              </a:spcBef>
              <a:spcAft>
                <a:spcPts val="0"/>
              </a:spcAft>
              <a:buNone/>
            </a:pPr>
            <a:endParaRPr sz="1800"/>
          </a:p>
          <a:p>
            <a:pPr marL="285750" marR="0" lvl="0" indent="-283210" algn="l" rtl="0">
              <a:lnSpc>
                <a:spcPct val="100000"/>
              </a:lnSpc>
              <a:spcBef>
                <a:spcPts val="0"/>
              </a:spcBef>
              <a:spcAft>
                <a:spcPts val="0"/>
              </a:spcAft>
              <a:buClr>
                <a:srgbClr val="000000"/>
              </a:buClr>
              <a:buSzPts val="1800"/>
              <a:buFont typeface="Arial"/>
              <a:buChar char="•"/>
            </a:pPr>
            <a:r>
              <a:rPr lang="en-US" sz="1800" b="0" i="0" u="sng" strike="noStrike" cap="none">
                <a:solidFill>
                  <a:schemeClr val="hlink"/>
                </a:solidFill>
                <a:latin typeface="Century Schoolbook"/>
                <a:ea typeface="Century Schoolbook"/>
                <a:cs typeface="Century Schoolbook"/>
                <a:sym typeface="Century Schoolbook"/>
                <a:hlinkClick r:id="rId9"/>
              </a:rPr>
              <a:t>https://www.python.org/about/success/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94" name="Google Shape;194;p33"/>
          <p:cNvPicPr preferRelativeResize="0"/>
          <p:nvPr/>
        </p:nvPicPr>
        <p:blipFill>
          <a:blip r:embed="rId10">
            <a:alphaModFix/>
          </a:blip>
          <a:stretch>
            <a:fillRect/>
          </a:stretch>
        </p:blipFill>
        <p:spPr>
          <a:xfrm>
            <a:off x="5434013" y="642938"/>
            <a:ext cx="2390775" cy="191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p:nvPr/>
        </p:nvSpPr>
        <p:spPr>
          <a:xfrm>
            <a:off x="3960" y="6400800"/>
            <a:ext cx="9137880" cy="302760"/>
          </a:xfrm>
          <a:prstGeom prst="rect">
            <a:avLst/>
          </a:prstGeom>
          <a:noFill/>
          <a:ln>
            <a:noFill/>
          </a:ln>
        </p:spPr>
        <p:txBody>
          <a:bodyPr spcFirstLastPara="1" wrap="square" lIns="90000" tIns="45000" rIns="90000" bIns="45000" anchor="t" anchorCtr="0">
            <a:noAutofit/>
          </a:bodyPr>
          <a:lstStyle/>
          <a:p>
            <a:pPr marL="274320" marR="0" lvl="0" indent="-272415" algn="ctr" rtl="0">
              <a:lnSpc>
                <a:spcPct val="100000"/>
              </a:lnSpc>
              <a:spcBef>
                <a:spcPts val="0"/>
              </a:spcBef>
              <a:spcAft>
                <a:spcPts val="0"/>
              </a:spcAft>
              <a:buClr>
                <a:srgbClr val="FE8637"/>
              </a:buClr>
              <a:buSzPts val="490"/>
              <a:buFont typeface="Noto Sans Symbols"/>
              <a:buChar char="🞆"/>
            </a:pPr>
            <a:r>
              <a:rPr lang="en-US" sz="700" b="0" i="0" u="none" strike="noStrike" cap="none">
                <a:solidFill>
                  <a:srgbClr val="000000"/>
                </a:solidFill>
                <a:latin typeface="Century Schoolbook"/>
                <a:ea typeface="Century Schoolbook"/>
                <a:cs typeface="Century Schoolbook"/>
                <a:sym typeface="Century Schoolbook"/>
              </a:rPr>
              <a:t>Source: </a:t>
            </a:r>
            <a:r>
              <a:rPr lang="en-US" sz="700" b="0" i="0" u="sng" strike="noStrike" cap="none">
                <a:solidFill>
                  <a:schemeClr val="hlink"/>
                </a:solidFill>
                <a:latin typeface="Century Schoolbook"/>
                <a:ea typeface="Century Schoolbook"/>
                <a:cs typeface="Century Schoolbook"/>
                <a:sym typeface="Century Schoolbook"/>
                <a:hlinkClick r:id="rId3"/>
              </a:rPr>
              <a:t>https://wiki.python.org/moin/BeginnersGuide/Overview</a:t>
            </a:r>
            <a:r>
              <a:rPr lang="en-US" sz="800" b="0" i="0" u="none" strike="noStrike" cap="none">
                <a:solidFill>
                  <a:srgbClr val="000000"/>
                </a:solidFill>
                <a:latin typeface="Century Schoolbook"/>
                <a:ea typeface="Century Schoolbook"/>
                <a:cs typeface="Century Schoolbook"/>
                <a:sym typeface="Century Schoolbook"/>
              </a:rPr>
              <a:t>, </a:t>
            </a:r>
            <a:r>
              <a:rPr lang="en-US" sz="700" b="0" i="0" u="none" strike="noStrike" cap="none">
                <a:solidFill>
                  <a:srgbClr val="000000"/>
                </a:solidFill>
                <a:latin typeface="Century Schoolbook"/>
                <a:ea typeface="Century Schoolbook"/>
                <a:cs typeface="Century Schoolbook"/>
                <a:sym typeface="Century Schoolbook"/>
              </a:rPr>
              <a:t>hsg.elearning.sicsr.ac.in,  </a:t>
            </a:r>
            <a:endParaRPr sz="700" b="0" i="0" u="none" strike="noStrike" cap="none">
              <a:solidFill>
                <a:srgbClr val="000000"/>
              </a:solidFill>
              <a:latin typeface="Arial"/>
              <a:ea typeface="Arial"/>
              <a:cs typeface="Arial"/>
              <a:sym typeface="Arial"/>
            </a:endParaRPr>
          </a:p>
        </p:txBody>
      </p:sp>
      <p:sp>
        <p:nvSpPr>
          <p:cNvPr id="201" name="Google Shape;201;p34"/>
          <p:cNvSpPr/>
          <p:nvPr/>
        </p:nvSpPr>
        <p:spPr>
          <a:xfrm>
            <a:off x="2819520" y="2590920"/>
            <a:ext cx="3045960" cy="531360"/>
          </a:xfrm>
          <a:prstGeom prst="rect">
            <a:avLst/>
          </a:prstGeom>
          <a:noFill/>
          <a:ln>
            <a:noFill/>
          </a:ln>
        </p:spPr>
        <p:txBody>
          <a:bodyPr spcFirstLastPara="1" wrap="square" lIns="90000" tIns="45000" rIns="90000" bIns="45000" anchor="b" anchorCtr="0">
            <a:noAutofit/>
          </a:bodyPr>
          <a:lstStyle/>
          <a:p>
            <a:pPr marL="0" marR="0" lvl="0" indent="0" algn="ctr" rtl="0">
              <a:lnSpc>
                <a:spcPct val="90000"/>
              </a:lnSpc>
              <a:spcBef>
                <a:spcPts val="0"/>
              </a:spcBef>
              <a:spcAft>
                <a:spcPts val="0"/>
              </a:spcAft>
              <a:buClr>
                <a:srgbClr val="000000"/>
              </a:buClr>
              <a:buSzPts val="3000"/>
              <a:buFont typeface="Arial"/>
              <a:buNone/>
            </a:pPr>
            <a:r>
              <a:rPr lang="en-US" sz="3000" b="0" i="0" u="none" strike="noStrike" cap="small">
                <a:solidFill>
                  <a:srgbClr val="575F6D"/>
                </a:solidFill>
                <a:latin typeface="Century Schoolbook"/>
                <a:ea typeface="Century Schoolbook"/>
                <a:cs typeface="Century Schoolbook"/>
                <a:sym typeface="Century Schoolbook"/>
              </a:rPr>
              <a:t>Python</a:t>
            </a:r>
            <a:endParaRPr sz="3000" b="0" i="0" u="none" strike="noStrike" cap="none">
              <a:solidFill>
                <a:srgbClr val="000000"/>
              </a:solidFill>
              <a:latin typeface="Arial"/>
              <a:ea typeface="Arial"/>
              <a:cs typeface="Arial"/>
              <a:sym typeface="Arial"/>
            </a:endParaRPr>
          </a:p>
        </p:txBody>
      </p:sp>
      <p:sp>
        <p:nvSpPr>
          <p:cNvPr id="202" name="Google Shape;202;p34"/>
          <p:cNvSpPr/>
          <p:nvPr/>
        </p:nvSpPr>
        <p:spPr>
          <a:xfrm>
            <a:off x="3468450" y="128975"/>
            <a:ext cx="2057400" cy="17760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Object Oriented</a:t>
            </a:r>
            <a:endParaRPr sz="1800" b="0" i="0" u="none" strike="noStrike" cap="none">
              <a:solidFill>
                <a:srgbClr val="000000"/>
              </a:solidFill>
              <a:latin typeface="Arial"/>
              <a:ea typeface="Arial"/>
              <a:cs typeface="Arial"/>
              <a:sym typeface="Arial"/>
            </a:endParaRPr>
          </a:p>
        </p:txBody>
      </p:sp>
      <p:sp>
        <p:nvSpPr>
          <p:cNvPr id="203" name="Google Shape;203;p34"/>
          <p:cNvSpPr/>
          <p:nvPr/>
        </p:nvSpPr>
        <p:spPr>
          <a:xfrm>
            <a:off x="5905925" y="1950275"/>
            <a:ext cx="2321700" cy="21003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Open Source, PSF License</a:t>
            </a:r>
            <a:endParaRPr sz="1800" b="0" i="0" u="none" strike="noStrike" cap="none">
              <a:solidFill>
                <a:srgbClr val="000000"/>
              </a:solidFill>
              <a:latin typeface="Arial"/>
              <a:ea typeface="Arial"/>
              <a:cs typeface="Arial"/>
              <a:sym typeface="Arial"/>
            </a:endParaRPr>
          </a:p>
        </p:txBody>
      </p:sp>
      <p:sp>
        <p:nvSpPr>
          <p:cNvPr id="204" name="Google Shape;204;p34"/>
          <p:cNvSpPr/>
          <p:nvPr/>
        </p:nvSpPr>
        <p:spPr>
          <a:xfrm>
            <a:off x="734175" y="2026475"/>
            <a:ext cx="2321700" cy="20241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Types – numbers, strings, lists</a:t>
            </a:r>
            <a:endParaRPr sz="1800" b="0" i="0" u="none" strike="noStrike" cap="none">
              <a:solidFill>
                <a:srgbClr val="000000"/>
              </a:solidFill>
              <a:latin typeface="Arial"/>
              <a:ea typeface="Arial"/>
              <a:cs typeface="Arial"/>
              <a:sym typeface="Arial"/>
            </a:endParaRPr>
          </a:p>
        </p:txBody>
      </p:sp>
      <p:sp>
        <p:nvSpPr>
          <p:cNvPr id="205" name="Google Shape;205;p34"/>
          <p:cNvSpPr/>
          <p:nvPr/>
        </p:nvSpPr>
        <p:spPr>
          <a:xfrm>
            <a:off x="896150" y="97976"/>
            <a:ext cx="2111400" cy="17760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Procedural</a:t>
            </a:r>
            <a:endParaRPr sz="1800" b="0" i="0" u="none" strike="noStrike" cap="none">
              <a:solidFill>
                <a:srgbClr val="000000"/>
              </a:solidFill>
              <a:latin typeface="Arial"/>
              <a:ea typeface="Arial"/>
              <a:cs typeface="Arial"/>
              <a:sym typeface="Arial"/>
            </a:endParaRPr>
          </a:p>
        </p:txBody>
      </p:sp>
      <p:sp>
        <p:nvSpPr>
          <p:cNvPr id="206" name="Google Shape;206;p34"/>
          <p:cNvSpPr/>
          <p:nvPr/>
        </p:nvSpPr>
        <p:spPr>
          <a:xfrm>
            <a:off x="6019675" y="97975"/>
            <a:ext cx="1966500" cy="17313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Functional</a:t>
            </a:r>
            <a:endParaRPr sz="1800" b="0" i="0" u="none" strike="noStrike" cap="none">
              <a:solidFill>
                <a:srgbClr val="000000"/>
              </a:solidFill>
              <a:latin typeface="Arial"/>
              <a:ea typeface="Arial"/>
              <a:cs typeface="Arial"/>
              <a:sym typeface="Arial"/>
            </a:endParaRPr>
          </a:p>
        </p:txBody>
      </p:sp>
      <p:sp>
        <p:nvSpPr>
          <p:cNvPr id="207" name="Google Shape;207;p34"/>
          <p:cNvSpPr/>
          <p:nvPr/>
        </p:nvSpPr>
        <p:spPr>
          <a:xfrm>
            <a:off x="6127625" y="4209925"/>
            <a:ext cx="1966500" cy="18411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Cross Platform</a:t>
            </a:r>
            <a:endParaRPr sz="1800" b="0" i="0" u="none" strike="noStrike" cap="none">
              <a:solidFill>
                <a:srgbClr val="000000"/>
              </a:solidFill>
              <a:latin typeface="Arial"/>
              <a:ea typeface="Arial"/>
              <a:cs typeface="Arial"/>
              <a:sym typeface="Arial"/>
            </a:endParaRPr>
          </a:p>
        </p:txBody>
      </p:sp>
      <p:sp>
        <p:nvSpPr>
          <p:cNvPr id="208" name="Google Shape;208;p34"/>
          <p:cNvSpPr/>
          <p:nvPr/>
        </p:nvSpPr>
        <p:spPr>
          <a:xfrm>
            <a:off x="3515400" y="4194874"/>
            <a:ext cx="2057400" cy="19008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Easy to read</a:t>
            </a:r>
            <a:endParaRPr sz="1800" b="0" i="0" u="none" strike="noStrike" cap="none">
              <a:solidFill>
                <a:srgbClr val="000000"/>
              </a:solidFill>
              <a:latin typeface="Arial"/>
              <a:ea typeface="Arial"/>
              <a:cs typeface="Arial"/>
              <a:sym typeface="Arial"/>
            </a:endParaRPr>
          </a:p>
        </p:txBody>
      </p:sp>
      <p:sp>
        <p:nvSpPr>
          <p:cNvPr id="209" name="Google Shape;209;p34"/>
          <p:cNvSpPr/>
          <p:nvPr/>
        </p:nvSpPr>
        <p:spPr>
          <a:xfrm>
            <a:off x="870975" y="4189700"/>
            <a:ext cx="2111400" cy="1900800"/>
          </a:xfrm>
          <a:prstGeom prst="ellipse">
            <a:avLst/>
          </a:prstGeom>
          <a:solidFill>
            <a:srgbClr val="E06666"/>
          </a:solidFill>
          <a:ln w="25400" cap="flat" cmpd="sng">
            <a:solidFill>
              <a:srgbClr val="E06666"/>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entury Schoolbook"/>
                <a:ea typeface="Century Schoolbook"/>
                <a:cs typeface="Century Schoolbook"/>
                <a:sym typeface="Century Schoolbook"/>
              </a:rPr>
              <a:t>Modules and Packages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p:nvPr/>
        </p:nvSpPr>
        <p:spPr>
          <a:xfrm>
            <a:off x="3960" y="6400800"/>
            <a:ext cx="9137880" cy="302760"/>
          </a:xfrm>
          <a:prstGeom prst="rect">
            <a:avLst/>
          </a:prstGeom>
          <a:noFill/>
          <a:ln>
            <a:noFill/>
          </a:ln>
        </p:spPr>
        <p:txBody>
          <a:bodyPr spcFirstLastPara="1" wrap="square" lIns="90000" tIns="45000" rIns="90000" bIns="45000" anchor="t" anchorCtr="0">
            <a:noAutofit/>
          </a:bodyPr>
          <a:lstStyle/>
          <a:p>
            <a:pPr marL="274320" marR="0" lvl="0" indent="-272415" algn="ctr" rtl="0">
              <a:lnSpc>
                <a:spcPct val="100000"/>
              </a:lnSpc>
              <a:spcBef>
                <a:spcPts val="0"/>
              </a:spcBef>
              <a:spcAft>
                <a:spcPts val="0"/>
              </a:spcAft>
              <a:buClr>
                <a:srgbClr val="FE8637"/>
              </a:buClr>
              <a:buSzPts val="490"/>
              <a:buFont typeface="Noto Sans Symbols"/>
              <a:buChar char="🞆"/>
            </a:pPr>
            <a:r>
              <a:rPr lang="en-US" sz="700" b="0" i="0" u="none" strike="noStrike" cap="none">
                <a:solidFill>
                  <a:srgbClr val="000000"/>
                </a:solidFill>
                <a:latin typeface="Century Schoolbook"/>
                <a:ea typeface="Century Schoolbook"/>
                <a:cs typeface="Century Schoolbook"/>
                <a:sym typeface="Century Schoolbook"/>
              </a:rPr>
              <a:t>Sources: aosabook.org, akaptur.com, </a:t>
            </a:r>
            <a:r>
              <a:rPr lang="en-US" sz="800" b="0" i="0" u="sng" strike="noStrike" cap="none">
                <a:solidFill>
                  <a:schemeClr val="hlink"/>
                </a:solidFill>
                <a:latin typeface="Century Schoolbook"/>
                <a:ea typeface="Century Schoolbook"/>
                <a:cs typeface="Century Schoolbook"/>
                <a:sym typeface="Century Schoolbook"/>
                <a:hlinkClick r:id="rId3"/>
              </a:rPr>
              <a:t>https://docs.python.org/3/reference/lexical_analysis.html</a:t>
            </a:r>
            <a:endParaRPr sz="800" b="0" i="0" u="none" strike="noStrike" cap="none">
              <a:solidFill>
                <a:srgbClr val="000000"/>
              </a:solidFill>
              <a:latin typeface="Arial"/>
              <a:ea typeface="Arial"/>
              <a:cs typeface="Arial"/>
              <a:sym typeface="Arial"/>
            </a:endParaRPr>
          </a:p>
        </p:txBody>
      </p:sp>
      <p:sp>
        <p:nvSpPr>
          <p:cNvPr id="216" name="Google Shape;216;p35"/>
          <p:cNvSpPr/>
          <p:nvPr/>
        </p:nvSpPr>
        <p:spPr>
          <a:xfrm>
            <a:off x="0" y="3240"/>
            <a:ext cx="9141840" cy="451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5"/>
          <p:cNvSpPr/>
          <p:nvPr/>
        </p:nvSpPr>
        <p:spPr>
          <a:xfrm>
            <a:off x="155520" y="-14436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5"/>
          <p:cNvSpPr/>
          <p:nvPr/>
        </p:nvSpPr>
        <p:spPr>
          <a:xfrm>
            <a:off x="307800" y="7920"/>
            <a:ext cx="302760" cy="30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5"/>
          <p:cNvSpPr/>
          <p:nvPr/>
        </p:nvSpPr>
        <p:spPr>
          <a:xfrm>
            <a:off x="155520" y="-1881360"/>
            <a:ext cx="6989040" cy="3931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5"/>
          <p:cNvSpPr/>
          <p:nvPr/>
        </p:nvSpPr>
        <p:spPr>
          <a:xfrm>
            <a:off x="263160" y="160200"/>
            <a:ext cx="3045960" cy="910800"/>
          </a:xfrm>
          <a:prstGeom prst="rect">
            <a:avLst/>
          </a:prstGeom>
          <a:noFill/>
          <a:ln>
            <a:noFill/>
          </a:ln>
        </p:spPr>
        <p:txBody>
          <a:bodyPr spcFirstLastPara="1" wrap="square" lIns="90000" tIns="45000" rIns="90000" bIns="45000" anchor="b" anchorCtr="0">
            <a:noAutofit/>
          </a:bodyPr>
          <a:lstStyle/>
          <a:p>
            <a:pPr marL="0" marR="0" lvl="0" indent="0" algn="ctr" rtl="0">
              <a:lnSpc>
                <a:spcPct val="80000"/>
              </a:lnSpc>
              <a:spcBef>
                <a:spcPts val="0"/>
              </a:spcBef>
              <a:spcAft>
                <a:spcPts val="0"/>
              </a:spcAft>
              <a:buClr>
                <a:srgbClr val="000000"/>
              </a:buClr>
              <a:buSzPts val="2100"/>
              <a:buFont typeface="Arial"/>
              <a:buNone/>
            </a:pPr>
            <a:r>
              <a:rPr lang="en-US" sz="2100" b="0" i="0" u="none" strike="noStrike" cap="small">
                <a:solidFill>
                  <a:srgbClr val="575F6D"/>
                </a:solidFill>
                <a:latin typeface="Century Schoolbook"/>
                <a:ea typeface="Century Schoolbook"/>
                <a:cs typeface="Century Schoolbook"/>
                <a:sym typeface="Century Schoolbook"/>
              </a:rPr>
              <a:t>Python</a:t>
            </a:r>
            <a:endParaRPr sz="21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rgbClr val="000000"/>
              </a:buClr>
              <a:buSzPts val="4130"/>
              <a:buFont typeface="Arial"/>
              <a:buNone/>
            </a:pPr>
            <a:r>
              <a:rPr lang="en-US" sz="4130" b="0" i="0" u="none" strike="noStrike" cap="small">
                <a:solidFill>
                  <a:srgbClr val="575F6D"/>
                </a:solidFill>
                <a:latin typeface="Century Schoolbook"/>
                <a:ea typeface="Century Schoolbook"/>
                <a:cs typeface="Century Schoolbook"/>
                <a:sym typeface="Century Schoolbook"/>
              </a:rPr>
              <a:t>program</a:t>
            </a:r>
            <a:endParaRPr sz="4130" b="0" i="0" u="none" strike="noStrike" cap="none">
              <a:solidFill>
                <a:srgbClr val="000000"/>
              </a:solidFill>
              <a:latin typeface="Arial"/>
              <a:ea typeface="Arial"/>
              <a:cs typeface="Arial"/>
              <a:sym typeface="Arial"/>
            </a:endParaRPr>
          </a:p>
        </p:txBody>
      </p:sp>
      <p:sp>
        <p:nvSpPr>
          <p:cNvPr id="221" name="Google Shape;221;p35"/>
          <p:cNvSpPr/>
          <p:nvPr/>
        </p:nvSpPr>
        <p:spPr>
          <a:xfrm>
            <a:off x="1523880" y="91440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lexical</a:t>
            </a:r>
            <a:r>
              <a:rPr lang="en-US" sz="1600" b="0" i="0" u="none" strike="noStrike" cap="small">
                <a:solidFill>
                  <a:srgbClr val="414752"/>
                </a:solidFill>
                <a:latin typeface="Century Schoolbook"/>
                <a:ea typeface="Century Schoolbook"/>
                <a:cs typeface="Century Schoolbook"/>
                <a:sym typeface="Century Schoolbook"/>
              </a:rPr>
              <a:t> </a:t>
            </a:r>
            <a:r>
              <a:rPr lang="en-US" sz="2400" b="0" i="0" u="none" strike="noStrike" cap="small">
                <a:solidFill>
                  <a:srgbClr val="414752"/>
                </a:solidFill>
                <a:latin typeface="Century Schoolbook"/>
                <a:ea typeface="Century Schoolbook"/>
                <a:cs typeface="Century Schoolbook"/>
                <a:sym typeface="Century Schoolbook"/>
              </a:rPr>
              <a:t>analysis</a:t>
            </a:r>
            <a:endParaRPr sz="2400" b="0" i="0" u="none" strike="noStrike" cap="none">
              <a:solidFill>
                <a:srgbClr val="000000"/>
              </a:solidFill>
              <a:latin typeface="Arial"/>
              <a:ea typeface="Arial"/>
              <a:cs typeface="Arial"/>
              <a:sym typeface="Arial"/>
            </a:endParaRPr>
          </a:p>
        </p:txBody>
      </p:sp>
      <p:sp>
        <p:nvSpPr>
          <p:cNvPr id="222" name="Google Shape;222;p35"/>
          <p:cNvSpPr/>
          <p:nvPr/>
        </p:nvSpPr>
        <p:spPr>
          <a:xfrm>
            <a:off x="3117240" y="1513440"/>
            <a:ext cx="4426920" cy="1185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File is broken down into tokens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Comments are ignored</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Lines with only whitespaces are ignored</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3" name="Google Shape;223;p35"/>
          <p:cNvSpPr/>
          <p:nvPr/>
        </p:nvSpPr>
        <p:spPr>
          <a:xfrm>
            <a:off x="990720" y="243828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parsing</a:t>
            </a:r>
            <a:endParaRPr sz="2400" b="0" i="0" u="none" strike="noStrike" cap="none">
              <a:solidFill>
                <a:srgbClr val="000000"/>
              </a:solidFill>
              <a:latin typeface="Arial"/>
              <a:ea typeface="Arial"/>
              <a:cs typeface="Arial"/>
              <a:sym typeface="Arial"/>
            </a:endParaRPr>
          </a:p>
        </p:txBody>
      </p:sp>
      <p:sp>
        <p:nvSpPr>
          <p:cNvPr id="224" name="Google Shape;224;p35"/>
          <p:cNvSpPr/>
          <p:nvPr/>
        </p:nvSpPr>
        <p:spPr>
          <a:xfrm>
            <a:off x="3079440" y="2968920"/>
            <a:ext cx="5566680" cy="637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Generates a structure that shows the relationships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between the tokens (e.g. in the form of a tree)</a:t>
            </a:r>
            <a:endParaRPr sz="1800" b="0" i="0" u="none" strike="noStrike" cap="none">
              <a:solidFill>
                <a:srgbClr val="000000"/>
              </a:solidFill>
              <a:latin typeface="Arial"/>
              <a:ea typeface="Arial"/>
              <a:cs typeface="Arial"/>
              <a:sym typeface="Arial"/>
            </a:endParaRPr>
          </a:p>
        </p:txBody>
      </p:sp>
      <p:sp>
        <p:nvSpPr>
          <p:cNvPr id="225" name="Google Shape;225;p35"/>
          <p:cNvSpPr/>
          <p:nvPr/>
        </p:nvSpPr>
        <p:spPr>
          <a:xfrm>
            <a:off x="1295280" y="365760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compilation</a:t>
            </a:r>
            <a:endParaRPr sz="2400" b="0" i="0" u="none" strike="noStrike" cap="none">
              <a:solidFill>
                <a:srgbClr val="000000"/>
              </a:solidFill>
              <a:latin typeface="Arial"/>
              <a:ea typeface="Arial"/>
              <a:cs typeface="Arial"/>
              <a:sym typeface="Arial"/>
            </a:endParaRPr>
          </a:p>
        </p:txBody>
      </p:sp>
      <p:sp>
        <p:nvSpPr>
          <p:cNvPr id="226" name="Google Shape;226;p35"/>
          <p:cNvSpPr/>
          <p:nvPr/>
        </p:nvSpPr>
        <p:spPr>
          <a:xfrm>
            <a:off x="3138120" y="4226040"/>
            <a:ext cx="5744880" cy="911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Converts the structure into one or more code objects.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Bytecode – intermediate representation of the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Python code.</a:t>
            </a:r>
            <a:endParaRPr sz="1800" b="0" i="0" u="none" strike="noStrike" cap="none">
              <a:solidFill>
                <a:srgbClr val="000000"/>
              </a:solidFill>
              <a:latin typeface="Arial"/>
              <a:ea typeface="Arial"/>
              <a:cs typeface="Arial"/>
              <a:sym typeface="Arial"/>
            </a:endParaRPr>
          </a:p>
        </p:txBody>
      </p:sp>
      <p:sp>
        <p:nvSpPr>
          <p:cNvPr id="227" name="Google Shape;227;p35"/>
          <p:cNvSpPr/>
          <p:nvPr/>
        </p:nvSpPr>
        <p:spPr>
          <a:xfrm>
            <a:off x="1295280" y="5068800"/>
            <a:ext cx="3045960" cy="60732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small">
                <a:solidFill>
                  <a:srgbClr val="414752"/>
                </a:solidFill>
                <a:latin typeface="Century Schoolbook"/>
                <a:ea typeface="Century Schoolbook"/>
                <a:cs typeface="Century Schoolbook"/>
                <a:sym typeface="Century Schoolbook"/>
              </a:rPr>
              <a:t>interpreter</a:t>
            </a:r>
            <a:endParaRPr sz="2400" b="0" i="0" u="none" strike="noStrike" cap="none">
              <a:solidFill>
                <a:srgbClr val="000000"/>
              </a:solidFill>
              <a:latin typeface="Arial"/>
              <a:ea typeface="Arial"/>
              <a:cs typeface="Arial"/>
              <a:sym typeface="Arial"/>
            </a:endParaRPr>
          </a:p>
        </p:txBody>
      </p:sp>
      <p:sp>
        <p:nvSpPr>
          <p:cNvPr id="228" name="Google Shape;228;p35"/>
          <p:cNvSpPr/>
          <p:nvPr/>
        </p:nvSpPr>
        <p:spPr>
          <a:xfrm>
            <a:off x="3208320" y="5601960"/>
            <a:ext cx="4385520" cy="637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Executes the code that each code object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808080"/>
                </a:solidFill>
                <a:latin typeface="Century Schoolbook"/>
                <a:ea typeface="Century Schoolbook"/>
                <a:cs typeface="Century Schoolbook"/>
                <a:sym typeface="Century Schoolbook"/>
              </a:rPr>
              <a:t>represents. CPython - .pyc file is read</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On-screen Show (4:3)</PresentationFormat>
  <Paragraphs>233</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Hardik Gandhi</cp:lastModifiedBy>
  <cp:revision>2</cp:revision>
  <dcterms:modified xsi:type="dcterms:W3CDTF">2022-09-12T15:58:19Z</dcterms:modified>
</cp:coreProperties>
</file>