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Horizon" panose="020B0604020202020204" charset="0"/>
      <p:regular r:id="rId21"/>
    </p:embeddedFont>
    <p:embeddedFont>
      <p:font typeface="Prompt" panose="020B0604020202020204" charset="-34"/>
      <p:regular r:id="rId22"/>
    </p:embeddedFont>
    <p:embeddedFont>
      <p:font typeface="Prompt Light" panose="020B0604020202020204" charset="-34"/>
      <p:regular r:id="rId23"/>
    </p:embeddedFont>
    <p:embeddedFont>
      <p:font typeface="Prompt Light Italics" panose="020B0604020202020204" charset="-34"/>
      <p:regular r:id="rId24"/>
    </p:embeddedFont>
    <p:embeddedFont>
      <p:font typeface="Prompt Bold" panose="020B0604020202020204" charset="-34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Data insights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Data insights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Data insights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Data insights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25762" y="7954754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2578009" y="31998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472689" y="769693"/>
            <a:ext cx="666491" cy="666491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13148400" y="1786965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592809" y="8718324"/>
            <a:ext cx="666491" cy="666491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9351982" y="5501876"/>
            <a:ext cx="1453953" cy="1403725"/>
          </a:xfrm>
          <a:custGeom>
            <a:avLst/>
            <a:gdLst/>
            <a:ahLst/>
            <a:cxnLst/>
            <a:rect l="l" t="t" r="r" b="b"/>
            <a:pathLst>
              <a:path w="1453953" h="1403725">
                <a:moveTo>
                  <a:pt x="0" y="0"/>
                </a:moveTo>
                <a:lnTo>
                  <a:pt x="1453952" y="0"/>
                </a:lnTo>
                <a:lnTo>
                  <a:pt x="1453952" y="1403725"/>
                </a:lnTo>
                <a:lnTo>
                  <a:pt x="0" y="1403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38225" y="971550"/>
            <a:ext cx="7765476" cy="538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Prompt Light"/>
              </a:rPr>
              <a:t>Empowering Insights, Igniting Action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7538" y="4513580"/>
            <a:ext cx="1113159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Prompt Bold"/>
              </a:rPr>
              <a:t>Project: 2: Spotify Playlist Popularity Prediction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226348"/>
            <a:ext cx="13723552" cy="438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99"/>
              </a:lnSpc>
            </a:pPr>
            <a:r>
              <a:rPr lang="en-US" sz="12999">
                <a:solidFill>
                  <a:srgbClr val="FFFFFF"/>
                </a:solidFill>
                <a:latin typeface="Horizon"/>
              </a:rPr>
              <a:t>Data Dynamos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159433" y="9566573"/>
            <a:ext cx="1128567" cy="430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>
                <a:solidFill>
                  <a:srgbClr val="FFFFFF"/>
                </a:solidFill>
                <a:latin typeface="Prompt Light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93570" y="2245704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451835" y="-254215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85342">
            <a:off x="10459755" y="929554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009741" y="1873221"/>
            <a:ext cx="1553014" cy="7385079"/>
          </a:xfrm>
          <a:custGeom>
            <a:avLst/>
            <a:gdLst/>
            <a:ahLst/>
            <a:cxnLst/>
            <a:rect l="l" t="t" r="r" b="b"/>
            <a:pathLst>
              <a:path w="1553014" h="7385079">
                <a:moveTo>
                  <a:pt x="0" y="0"/>
                </a:moveTo>
                <a:lnTo>
                  <a:pt x="1553014" y="0"/>
                </a:lnTo>
                <a:lnTo>
                  <a:pt x="1553014" y="7385079"/>
                </a:lnTo>
                <a:lnTo>
                  <a:pt x="0" y="73850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195873" y="3850860"/>
            <a:ext cx="3896253" cy="3429800"/>
          </a:xfrm>
          <a:custGeom>
            <a:avLst/>
            <a:gdLst/>
            <a:ahLst/>
            <a:cxnLst/>
            <a:rect l="l" t="t" r="r" b="b"/>
            <a:pathLst>
              <a:path w="3896253" h="3429800">
                <a:moveTo>
                  <a:pt x="0" y="0"/>
                </a:moveTo>
                <a:lnTo>
                  <a:pt x="3896254" y="0"/>
                </a:lnTo>
                <a:lnTo>
                  <a:pt x="3896254" y="3429801"/>
                </a:lnTo>
                <a:lnTo>
                  <a:pt x="0" y="34298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19848" y="645219"/>
            <a:ext cx="10373654" cy="997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6184">
                <a:solidFill>
                  <a:srgbClr val="000000"/>
                </a:solidFill>
                <a:latin typeface="Prompt Bold"/>
              </a:rPr>
              <a:t>Exploratory Data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 smtClean="0">
                <a:solidFill>
                  <a:srgbClr val="000000"/>
                </a:solidFill>
                <a:latin typeface="Prompt Light"/>
              </a:rPr>
              <a:t>10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904153" y="2839736"/>
            <a:ext cx="2479695" cy="398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1"/>
              </a:lnSpc>
            </a:pPr>
            <a:r>
              <a:rPr lang="en-US" sz="2336">
                <a:solidFill>
                  <a:srgbClr val="000000"/>
                </a:solidFill>
                <a:latin typeface="Prompt"/>
              </a:rPr>
              <a:t>Target Variable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888196" y="227839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451835" y="-254215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85342">
            <a:off x="10459755" y="929554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9848" y="2516718"/>
            <a:ext cx="9210363" cy="2626782"/>
          </a:xfrm>
          <a:custGeom>
            <a:avLst/>
            <a:gdLst/>
            <a:ahLst/>
            <a:cxnLst/>
            <a:rect l="l" t="t" r="r" b="b"/>
            <a:pathLst>
              <a:path w="9210363" h="2626782">
                <a:moveTo>
                  <a:pt x="0" y="0"/>
                </a:moveTo>
                <a:lnTo>
                  <a:pt x="9210363" y="0"/>
                </a:lnTo>
                <a:lnTo>
                  <a:pt x="9210363" y="2626782"/>
                </a:lnTo>
                <a:lnTo>
                  <a:pt x="0" y="26267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9848" y="6837850"/>
            <a:ext cx="9575143" cy="2203371"/>
          </a:xfrm>
          <a:custGeom>
            <a:avLst/>
            <a:gdLst/>
            <a:ahLst/>
            <a:cxnLst/>
            <a:rect l="l" t="t" r="r" b="b"/>
            <a:pathLst>
              <a:path w="9575143" h="2203371">
                <a:moveTo>
                  <a:pt x="0" y="0"/>
                </a:moveTo>
                <a:lnTo>
                  <a:pt x="9575144" y="0"/>
                </a:lnTo>
                <a:lnTo>
                  <a:pt x="9575144" y="2203371"/>
                </a:lnTo>
                <a:lnTo>
                  <a:pt x="0" y="22033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19848" y="413461"/>
            <a:ext cx="7847361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1"/>
              </a:lnSpc>
            </a:pPr>
            <a:r>
              <a:rPr lang="en-US" sz="4678" dirty="0" smtClean="0">
                <a:solidFill>
                  <a:srgbClr val="000000"/>
                </a:solidFill>
                <a:latin typeface="Prompt Bold"/>
              </a:rPr>
              <a:t>Regression Models</a:t>
            </a:r>
            <a:endParaRPr lang="en-US" sz="4678" dirty="0">
              <a:solidFill>
                <a:srgbClr val="000000"/>
              </a:solidFill>
              <a:latin typeface="Promp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 smtClean="0">
                <a:solidFill>
                  <a:srgbClr val="000000"/>
                </a:solidFill>
                <a:latin typeface="Prompt Light"/>
              </a:rPr>
              <a:t>11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9848" y="5945675"/>
            <a:ext cx="3804552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4000" dirty="0" err="1">
                <a:solidFill>
                  <a:srgbClr val="000000"/>
                </a:solidFill>
                <a:latin typeface="Prompt"/>
              </a:rPr>
              <a:t>R^2</a:t>
            </a:r>
            <a:r>
              <a:rPr lang="en-US" sz="4000" dirty="0">
                <a:solidFill>
                  <a:srgbClr val="000000"/>
                </a:solidFill>
                <a:latin typeface="Prompt"/>
              </a:rPr>
              <a:t> Score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9848" y="1633865"/>
            <a:ext cx="6088588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Prompt"/>
              </a:rPr>
              <a:t>Mean Squared Error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614668" y="2221919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451835" y="-254215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85342">
            <a:off x="10459755" y="929554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635708" y="2360911"/>
            <a:ext cx="9220921" cy="7151837"/>
          </a:xfrm>
          <a:custGeom>
            <a:avLst/>
            <a:gdLst/>
            <a:ahLst/>
            <a:cxnLst/>
            <a:rect l="l" t="t" r="r" b="b"/>
            <a:pathLst>
              <a:path w="9220921" h="7151837">
                <a:moveTo>
                  <a:pt x="0" y="0"/>
                </a:moveTo>
                <a:lnTo>
                  <a:pt x="9220921" y="0"/>
                </a:lnTo>
                <a:lnTo>
                  <a:pt x="9220921" y="7151837"/>
                </a:lnTo>
                <a:lnTo>
                  <a:pt x="0" y="71518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08052" y="440606"/>
            <a:ext cx="6827656" cy="732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0"/>
              </a:lnSpc>
            </a:pPr>
            <a:r>
              <a:rPr lang="en-US" sz="4600">
                <a:solidFill>
                  <a:srgbClr val="000000"/>
                </a:solidFill>
                <a:latin typeface="Prompt Bold"/>
              </a:rPr>
              <a:t>Classification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8052" y="1742578"/>
            <a:ext cx="15808860" cy="91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95"/>
              </a:lnSpc>
            </a:pPr>
            <a:r>
              <a:rPr lang="en-US" sz="2639">
                <a:solidFill>
                  <a:srgbClr val="000000"/>
                </a:solidFill>
                <a:latin typeface="Prompt"/>
              </a:rPr>
              <a:t>Converting Target Variable "Number of Followers" into Binary Class "Popular and "Not Popular"</a:t>
            </a:r>
          </a:p>
          <a:p>
            <a:pPr algn="l">
              <a:lnSpc>
                <a:spcPts val="3695"/>
              </a:lnSpc>
            </a:pPr>
            <a:endParaRPr lang="en-US" sz="2639">
              <a:solidFill>
                <a:srgbClr val="000000"/>
              </a:solidFill>
              <a:latin typeface="Promp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 smtClean="0">
                <a:solidFill>
                  <a:srgbClr val="000000"/>
                </a:solidFill>
                <a:latin typeface="Prompt Light"/>
              </a:rPr>
              <a:t>12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8052" y="3600033"/>
            <a:ext cx="6443804" cy="91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95"/>
              </a:lnSpc>
            </a:pPr>
            <a:r>
              <a:rPr lang="en-US" sz="2639" dirty="0" smtClean="0">
                <a:solidFill>
                  <a:srgbClr val="000000"/>
                </a:solidFill>
                <a:latin typeface="Prompt"/>
              </a:rPr>
              <a:t>Less </a:t>
            </a:r>
            <a:r>
              <a:rPr lang="en-US" sz="2639" dirty="0">
                <a:solidFill>
                  <a:srgbClr val="000000"/>
                </a:solidFill>
                <a:latin typeface="Prompt"/>
              </a:rPr>
              <a:t>than or equal to 5 -&gt; Not Popular</a:t>
            </a:r>
          </a:p>
          <a:p>
            <a:pPr algn="l">
              <a:lnSpc>
                <a:spcPts val="3695"/>
              </a:lnSpc>
            </a:pPr>
            <a:r>
              <a:rPr lang="en-US" sz="2639" dirty="0">
                <a:solidFill>
                  <a:srgbClr val="000000"/>
                </a:solidFill>
                <a:latin typeface="Prompt"/>
              </a:rPr>
              <a:t>Greater than 5 -&gt; Popular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93570" y="2245704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451835" y="-254215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85342">
            <a:off x="10459755" y="929554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2882" y="1389840"/>
            <a:ext cx="6863341" cy="1696556"/>
          </a:xfrm>
          <a:custGeom>
            <a:avLst/>
            <a:gdLst/>
            <a:ahLst/>
            <a:cxnLst/>
            <a:rect l="l" t="t" r="r" b="b"/>
            <a:pathLst>
              <a:path w="6863341" h="1696556">
                <a:moveTo>
                  <a:pt x="0" y="0"/>
                </a:moveTo>
                <a:lnTo>
                  <a:pt x="6863341" y="0"/>
                </a:lnTo>
                <a:lnTo>
                  <a:pt x="6863341" y="1696556"/>
                </a:lnTo>
                <a:lnTo>
                  <a:pt x="0" y="1696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2882" y="4982159"/>
            <a:ext cx="5345046" cy="4189360"/>
          </a:xfrm>
          <a:custGeom>
            <a:avLst/>
            <a:gdLst/>
            <a:ahLst/>
            <a:cxnLst/>
            <a:rect l="l" t="t" r="r" b="b"/>
            <a:pathLst>
              <a:path w="5345046" h="4189360">
                <a:moveTo>
                  <a:pt x="0" y="0"/>
                </a:moveTo>
                <a:lnTo>
                  <a:pt x="5345046" y="0"/>
                </a:lnTo>
                <a:lnTo>
                  <a:pt x="5345046" y="4189360"/>
                </a:lnTo>
                <a:lnTo>
                  <a:pt x="0" y="418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42882" y="483075"/>
            <a:ext cx="12615319" cy="54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8"/>
              </a:lnSpc>
            </a:pPr>
            <a:r>
              <a:rPr lang="en-US" sz="3398">
                <a:solidFill>
                  <a:srgbClr val="000000"/>
                </a:solidFill>
                <a:latin typeface="Prompt Bold"/>
              </a:rPr>
              <a:t>Under Sampling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 smtClean="0">
                <a:solidFill>
                  <a:srgbClr val="000000"/>
                </a:solidFill>
                <a:latin typeface="Prompt Light"/>
              </a:rPr>
              <a:t>13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2882" y="4074584"/>
            <a:ext cx="12615319" cy="54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8"/>
              </a:lnSpc>
            </a:pPr>
            <a:r>
              <a:rPr lang="en-US" sz="3398">
                <a:solidFill>
                  <a:srgbClr val="000000"/>
                </a:solidFill>
                <a:latin typeface="Prompt Bold"/>
              </a:rPr>
              <a:t>Train-Test Data Split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93570" y="2245704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451835" y="-254215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85342">
            <a:off x="10459755" y="929554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2882" y="1172761"/>
            <a:ext cx="14142842" cy="8085539"/>
          </a:xfrm>
          <a:custGeom>
            <a:avLst/>
            <a:gdLst/>
            <a:ahLst/>
            <a:cxnLst/>
            <a:rect l="l" t="t" r="r" b="b"/>
            <a:pathLst>
              <a:path w="14142842" h="8085539">
                <a:moveTo>
                  <a:pt x="0" y="0"/>
                </a:moveTo>
                <a:lnTo>
                  <a:pt x="14142842" y="0"/>
                </a:lnTo>
                <a:lnTo>
                  <a:pt x="14142842" y="8085539"/>
                </a:lnTo>
                <a:lnTo>
                  <a:pt x="0" y="80855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42882" y="483075"/>
            <a:ext cx="12615319" cy="54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8"/>
              </a:lnSpc>
            </a:pPr>
            <a:r>
              <a:rPr lang="en-US" sz="3398">
                <a:solidFill>
                  <a:srgbClr val="000000"/>
                </a:solidFill>
                <a:latin typeface="Prompt Bold"/>
              </a:rPr>
              <a:t>Results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 smtClean="0">
                <a:solidFill>
                  <a:srgbClr val="000000"/>
                </a:solidFill>
                <a:latin typeface="Prompt Light"/>
              </a:rPr>
              <a:t>14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93570" y="2245704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451835" y="-254215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85342">
            <a:off x="10459755" y="929554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2882" y="1182666"/>
            <a:ext cx="13030018" cy="8622806"/>
          </a:xfrm>
          <a:custGeom>
            <a:avLst/>
            <a:gdLst/>
            <a:ahLst/>
            <a:cxnLst/>
            <a:rect l="l" t="t" r="r" b="b"/>
            <a:pathLst>
              <a:path w="13030018" h="8622806">
                <a:moveTo>
                  <a:pt x="0" y="0"/>
                </a:moveTo>
                <a:lnTo>
                  <a:pt x="13030018" y="0"/>
                </a:lnTo>
                <a:lnTo>
                  <a:pt x="13030018" y="8622805"/>
                </a:lnTo>
                <a:lnTo>
                  <a:pt x="0" y="8622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42882" y="483075"/>
            <a:ext cx="12615319" cy="54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8"/>
              </a:lnSpc>
            </a:pPr>
            <a:r>
              <a:rPr lang="en-US" sz="3398">
                <a:solidFill>
                  <a:srgbClr val="000000"/>
                </a:solidFill>
                <a:latin typeface="Prompt Bold"/>
              </a:rPr>
              <a:t>Results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 smtClean="0">
                <a:solidFill>
                  <a:srgbClr val="000000"/>
                </a:solidFill>
                <a:latin typeface="Prompt Light"/>
              </a:rPr>
              <a:t>15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1662194" y="-222105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8497489" y="8903089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81075" y="419100"/>
            <a:ext cx="6128233" cy="116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4400" dirty="0">
                <a:solidFill>
                  <a:srgbClr val="000000"/>
                </a:solidFill>
                <a:latin typeface="Prompt Bold"/>
              </a:rPr>
              <a:t>Conclusions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1075" y="1943100"/>
            <a:ext cx="12717734" cy="5477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5995" lvl="1" indent="-277998">
              <a:lnSpc>
                <a:spcPts val="3605"/>
              </a:lnSpc>
              <a:buFont typeface="Arial"/>
              <a:buChar char="•"/>
            </a:pPr>
            <a:r>
              <a:rPr lang="en-US" sz="2575" dirty="0" err="1">
                <a:solidFill>
                  <a:srgbClr val="000000"/>
                </a:solidFill>
                <a:latin typeface="Prompt Light"/>
              </a:rPr>
              <a:t>R^2</a:t>
            </a:r>
            <a:r>
              <a:rPr lang="en-US" sz="2575" dirty="0">
                <a:solidFill>
                  <a:srgbClr val="000000"/>
                </a:solidFill>
                <a:latin typeface="Prompt Light"/>
              </a:rPr>
              <a:t> Score is Negative for all the Regression Models</a:t>
            </a:r>
          </a:p>
          <a:p>
            <a:pPr marL="1111991" lvl="2" indent="-370664">
              <a:lnSpc>
                <a:spcPts val="3605"/>
              </a:lnSpc>
              <a:buFont typeface="Arial"/>
              <a:buChar char="⚬"/>
            </a:pPr>
            <a:r>
              <a:rPr lang="en-US" sz="2575" dirty="0">
                <a:solidFill>
                  <a:srgbClr val="000000"/>
                </a:solidFill>
                <a:latin typeface="Prompt Light"/>
              </a:rPr>
              <a:t>So models are getting </a:t>
            </a:r>
            <a:r>
              <a:rPr lang="en-US" sz="2575" dirty="0" err="1">
                <a:solidFill>
                  <a:srgbClr val="000000"/>
                </a:solidFill>
                <a:latin typeface="Prompt Light"/>
              </a:rPr>
              <a:t>overfit</a:t>
            </a:r>
            <a:r>
              <a:rPr lang="en-US" sz="2575" dirty="0">
                <a:solidFill>
                  <a:srgbClr val="000000"/>
                </a:solidFill>
                <a:latin typeface="Prompt Light"/>
              </a:rPr>
              <a:t> due to data imbalance.</a:t>
            </a:r>
          </a:p>
          <a:p>
            <a:pPr marL="1111991" lvl="2" indent="-370664">
              <a:lnSpc>
                <a:spcPts val="3605"/>
              </a:lnSpc>
              <a:buFont typeface="Arial"/>
              <a:buChar char="⚬"/>
            </a:pPr>
            <a:r>
              <a:rPr lang="en-US" sz="2575" dirty="0">
                <a:solidFill>
                  <a:srgbClr val="000000"/>
                </a:solidFill>
                <a:latin typeface="Prompt Light"/>
              </a:rPr>
              <a:t>Also input features may be irrelevant to target variable.</a:t>
            </a:r>
          </a:p>
          <a:p>
            <a:pPr marL="1111991" lvl="2" indent="-370664">
              <a:lnSpc>
                <a:spcPts val="3605"/>
              </a:lnSpc>
              <a:buFont typeface="Arial"/>
              <a:buChar char="⚬"/>
            </a:pPr>
            <a:r>
              <a:rPr lang="en-US" sz="2575" dirty="0">
                <a:solidFill>
                  <a:srgbClr val="000000"/>
                </a:solidFill>
                <a:latin typeface="Prompt Light"/>
              </a:rPr>
              <a:t>Also there are outliers in the dataset (Number of followers = 1038) which can be handled.</a:t>
            </a:r>
          </a:p>
          <a:p>
            <a:pPr>
              <a:lnSpc>
                <a:spcPts val="3605"/>
              </a:lnSpc>
            </a:pPr>
            <a:endParaRPr lang="en-US" sz="2575" dirty="0">
              <a:solidFill>
                <a:srgbClr val="000000"/>
              </a:solidFill>
              <a:latin typeface="Prompt Light"/>
            </a:endParaRPr>
          </a:p>
          <a:p>
            <a:pPr marL="555995" lvl="1" indent="-277998">
              <a:lnSpc>
                <a:spcPts val="3605"/>
              </a:lnSpc>
              <a:buFont typeface="Arial"/>
              <a:buChar char="•"/>
            </a:pPr>
            <a:r>
              <a:rPr lang="en-US" sz="2575" dirty="0">
                <a:solidFill>
                  <a:srgbClr val="000000"/>
                </a:solidFill>
                <a:latin typeface="Prompt Light"/>
              </a:rPr>
              <a:t>Accuracy is quite low for all the models.</a:t>
            </a:r>
          </a:p>
          <a:p>
            <a:pPr marL="1111991" lvl="2" indent="-370664">
              <a:lnSpc>
                <a:spcPts val="3605"/>
              </a:lnSpc>
              <a:buFont typeface="Arial"/>
              <a:buChar char="⚬"/>
            </a:pPr>
            <a:r>
              <a:rPr lang="en-US" sz="2575" dirty="0">
                <a:solidFill>
                  <a:srgbClr val="000000"/>
                </a:solidFill>
                <a:latin typeface="Prompt Light"/>
              </a:rPr>
              <a:t>After Under Sampling, maximum accuracy = 62%.</a:t>
            </a:r>
          </a:p>
          <a:p>
            <a:pPr marL="1111991" lvl="2" indent="-370664">
              <a:lnSpc>
                <a:spcPts val="3605"/>
              </a:lnSpc>
              <a:buFont typeface="Arial"/>
              <a:buChar char="⚬"/>
            </a:pPr>
            <a:r>
              <a:rPr lang="en-US" sz="2575" dirty="0">
                <a:solidFill>
                  <a:srgbClr val="000000"/>
                </a:solidFill>
                <a:latin typeface="Prompt Light"/>
              </a:rPr>
              <a:t>Reason behind this is Insufficient Data.</a:t>
            </a:r>
          </a:p>
          <a:p>
            <a:pPr marL="1111991" lvl="2" indent="-370664">
              <a:lnSpc>
                <a:spcPts val="3605"/>
              </a:lnSpc>
              <a:buFont typeface="Arial"/>
              <a:buChar char="⚬"/>
            </a:pPr>
            <a:r>
              <a:rPr lang="en-US" sz="2575" dirty="0">
                <a:solidFill>
                  <a:srgbClr val="000000"/>
                </a:solidFill>
                <a:latin typeface="Prompt Light"/>
              </a:rPr>
              <a:t>Irrelevant Data.</a:t>
            </a:r>
          </a:p>
          <a:p>
            <a:pPr marL="1111991" lvl="2" indent="-370664">
              <a:lnSpc>
                <a:spcPts val="3605"/>
              </a:lnSpc>
              <a:buFont typeface="Arial"/>
              <a:buChar char="⚬"/>
            </a:pPr>
            <a:r>
              <a:rPr lang="en-US" sz="2575" dirty="0">
                <a:solidFill>
                  <a:srgbClr val="000000"/>
                </a:solidFill>
                <a:latin typeface="Prompt Bold"/>
              </a:rPr>
              <a:t>Main Reason: Data Quality.</a:t>
            </a:r>
          </a:p>
          <a:p>
            <a:pPr algn="l">
              <a:lnSpc>
                <a:spcPts val="3605"/>
              </a:lnSpc>
            </a:pPr>
            <a:endParaRPr lang="en-US" sz="2575" dirty="0">
              <a:solidFill>
                <a:srgbClr val="000000"/>
              </a:solidFill>
              <a:latin typeface="Prompt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 smtClean="0">
                <a:solidFill>
                  <a:srgbClr val="000000"/>
                </a:solidFill>
                <a:latin typeface="Prompt Light"/>
              </a:rPr>
              <a:t>16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1662194" y="-222105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8497489" y="8903089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-6184718" y="3764979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2605" y="556175"/>
            <a:ext cx="14240203" cy="662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0"/>
              </a:lnSpc>
            </a:pPr>
            <a:r>
              <a:rPr lang="en-US" sz="4100">
                <a:solidFill>
                  <a:srgbClr val="000000"/>
                </a:solidFill>
                <a:latin typeface="Prompt Bold"/>
              </a:rPr>
              <a:t>Recommendations based on Conclusions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2605" y="1603662"/>
            <a:ext cx="15108302" cy="3330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9666" lvl="1" indent="-339833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000000"/>
                </a:solidFill>
                <a:latin typeface="Prompt Light"/>
              </a:rPr>
              <a:t>For Accurate Predictions of Popularity:</a:t>
            </a:r>
          </a:p>
          <a:p>
            <a:pPr marL="1359331" lvl="2" indent="-453110">
              <a:lnSpc>
                <a:spcPts val="4407"/>
              </a:lnSpc>
              <a:buFont typeface="Arial"/>
              <a:buChar char="⚬"/>
            </a:pPr>
            <a:r>
              <a:rPr lang="en-US" sz="3148">
                <a:solidFill>
                  <a:srgbClr val="000000"/>
                </a:solidFill>
                <a:latin typeface="Prompt Light"/>
              </a:rPr>
              <a:t>We need Balanced and Unbiased Dataset.</a:t>
            </a:r>
          </a:p>
          <a:p>
            <a:pPr marL="1359331" lvl="2" indent="-453110">
              <a:lnSpc>
                <a:spcPts val="4407"/>
              </a:lnSpc>
              <a:buFont typeface="Arial"/>
              <a:buChar char="⚬"/>
            </a:pPr>
            <a:r>
              <a:rPr lang="en-US" sz="3148">
                <a:solidFill>
                  <a:srgbClr val="000000"/>
                </a:solidFill>
                <a:latin typeface="Prompt Light"/>
              </a:rPr>
              <a:t>Relevant Features which signifies the reason for Popularity and Non-Popularity of a particular playlist.</a:t>
            </a:r>
          </a:p>
          <a:p>
            <a:pPr marL="1359331" lvl="2" indent="-453110" algn="l">
              <a:lnSpc>
                <a:spcPts val="4407"/>
              </a:lnSpc>
              <a:buFont typeface="Arial"/>
              <a:buChar char="⚬"/>
            </a:pPr>
            <a:r>
              <a:rPr lang="en-US" sz="3148">
                <a:solidFill>
                  <a:srgbClr val="000000"/>
                </a:solidFill>
                <a:latin typeface="Prompt Light"/>
              </a:rPr>
              <a:t>Eg. Playlist with high number of followers, Features like Popular songs, Dominant Genres of songs, etc.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 smtClean="0">
                <a:solidFill>
                  <a:srgbClr val="000000"/>
                </a:solidFill>
                <a:latin typeface="Prompt Light"/>
              </a:rPr>
              <a:t>17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083618" y="2331629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1643144" y="-222105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8497489" y="8903089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55721" y="4524559"/>
            <a:ext cx="11776557" cy="127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33"/>
              </a:lnSpc>
            </a:pPr>
            <a:r>
              <a:rPr lang="en-US" sz="7871">
                <a:solidFill>
                  <a:srgbClr val="000000"/>
                </a:solidFill>
                <a:latin typeface="Prompt Bold"/>
              </a:rPr>
              <a:t>Thank You!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 smtClean="0">
                <a:solidFill>
                  <a:srgbClr val="000000"/>
                </a:solidFill>
                <a:latin typeface="Prompt Light"/>
              </a:rPr>
              <a:t>18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4206" y="5969549"/>
            <a:ext cx="2404493" cy="2404483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 rot="-10800000">
            <a:off x="4335074" y="8827147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491987" y="3123163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 flipH="1">
            <a:off x="13498441" y="-2104219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7213419" y="0"/>
                </a:moveTo>
                <a:lnTo>
                  <a:pt x="0" y="0"/>
                </a:lnTo>
                <a:lnTo>
                  <a:pt x="0" y="3714911"/>
                </a:lnTo>
                <a:lnTo>
                  <a:pt x="7213419" y="3714911"/>
                </a:lnTo>
                <a:lnTo>
                  <a:pt x="7213419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68188" y="3123163"/>
            <a:ext cx="7314950" cy="2404483"/>
            <a:chOff x="0" y="0"/>
            <a:chExt cx="9753267" cy="3205978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3205990" cy="3205978"/>
              <a:chOff x="0" y="0"/>
              <a:chExt cx="6350000" cy="634997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t="-58333" b="-58333"/>
                </a:stretch>
              </a:blip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4089673" y="889397"/>
              <a:ext cx="5663594" cy="699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Prompt Light"/>
                </a:rPr>
                <a:t>Hardik Maisuria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089673" y="1689994"/>
              <a:ext cx="5663594" cy="569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Prompt Light Italics"/>
                </a:rPr>
                <a:t>MS. Computer Science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09178" y="3231279"/>
            <a:ext cx="2404493" cy="2404483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 rot="-113999">
              <a:off x="-56391" y="-56392"/>
              <a:ext cx="6462782" cy="6462758"/>
            </a:xfrm>
            <a:custGeom>
              <a:avLst/>
              <a:gdLst/>
              <a:ahLst/>
              <a:cxnLst/>
              <a:rect l="l" t="t" r="r" b="b"/>
              <a:pathLst>
                <a:path w="6462782" h="6462758">
                  <a:moveTo>
                    <a:pt x="6404644" y="3336685"/>
                  </a:moveTo>
                  <a:cubicBezTo>
                    <a:pt x="6346509" y="5089147"/>
                    <a:pt x="4878636" y="6462758"/>
                    <a:pt x="3126124" y="6404621"/>
                  </a:cubicBezTo>
                  <a:cubicBezTo>
                    <a:pt x="1373586" y="6346484"/>
                    <a:pt x="0" y="4878611"/>
                    <a:pt x="58135" y="3126150"/>
                  </a:cubicBezTo>
                  <a:cubicBezTo>
                    <a:pt x="116273" y="1373599"/>
                    <a:pt x="1584121" y="0"/>
                    <a:pt x="3336658" y="58138"/>
                  </a:cubicBezTo>
                  <a:cubicBezTo>
                    <a:pt x="5089196" y="116275"/>
                    <a:pt x="6462782" y="1584135"/>
                    <a:pt x="6404644" y="3336685"/>
                  </a:cubicBezTo>
                  <a:close/>
                </a:path>
              </a:pathLst>
            </a:custGeom>
            <a:blipFill>
              <a:blip r:embed="rId6"/>
              <a:stretch>
                <a:fillRect l="-5638" t="-3334" r="-7317" b="-66101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2713565" y="3775923"/>
            <a:ext cx="4247696" cy="538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Prithvi Prem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13565" y="4376371"/>
            <a:ext cx="4545735" cy="441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Prompt Light Italics"/>
              </a:rPr>
              <a:t>BS. Business Data Analytics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941784" y="6181133"/>
            <a:ext cx="5939282" cy="2335428"/>
            <a:chOff x="0" y="0"/>
            <a:chExt cx="7919043" cy="311390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57150"/>
              <a:ext cx="7919043" cy="699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Prompt Light"/>
                </a:rPr>
                <a:t>Amrit Singh Johal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43448"/>
              <a:ext cx="7919043" cy="2370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Prompt Light Italics"/>
                </a:rPr>
                <a:t>BS. Business Data Analytics and Molecular Biosciences &amp; Biotechnology</a:t>
              </a:r>
            </a:p>
            <a:p>
              <a:pPr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Prompt Light Italics"/>
                </a:rPr>
                <a:t>Minor: Psychology and Sustainability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1167998"/>
            <a:ext cx="6282304" cy="129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00"/>
              </a:lnSpc>
            </a:pPr>
            <a:r>
              <a:rPr lang="en-US" sz="8000">
                <a:solidFill>
                  <a:srgbClr val="000000"/>
                </a:solidFill>
                <a:latin typeface="Prompt Bold"/>
              </a:rPr>
              <a:t>Our Team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159433" y="9566573"/>
            <a:ext cx="1128567" cy="430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>
                <a:solidFill>
                  <a:srgbClr val="000000"/>
                </a:solidFill>
                <a:latin typeface="Prompt Light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578009" y="-50562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70212" y="4169379"/>
            <a:ext cx="14989902" cy="1872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66"/>
              </a:lnSpc>
            </a:pPr>
            <a:r>
              <a:rPr lang="en-US" sz="3547">
                <a:solidFill>
                  <a:srgbClr val="FFFFFF"/>
                </a:solidFill>
                <a:latin typeface="Prompt Light"/>
              </a:rPr>
              <a:t>Understanding the factors that influence Spotify playlist popularity based on features such as the number of tracks, number of followers, duration, and number of edits.</a:t>
            </a:r>
          </a:p>
        </p:txBody>
      </p:sp>
      <p:sp>
        <p:nvSpPr>
          <p:cNvPr id="4" name="Freeform 4"/>
          <p:cNvSpPr/>
          <p:nvPr/>
        </p:nvSpPr>
        <p:spPr>
          <a:xfrm>
            <a:off x="3925762" y="8450116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03319" y="1809738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29641" y="1904988"/>
            <a:ext cx="9509539" cy="1120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1"/>
              </a:lnSpc>
            </a:pPr>
            <a:r>
              <a:rPr lang="en-US" sz="8029">
                <a:solidFill>
                  <a:srgbClr val="FFFFFF"/>
                </a:solidFill>
                <a:latin typeface="Prompt Bold"/>
              </a:rPr>
              <a:t>Project Defination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159433" y="9566573"/>
            <a:ext cx="1128567" cy="430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>
                <a:solidFill>
                  <a:srgbClr val="FFFFFF"/>
                </a:solidFill>
                <a:latin typeface="Prompt Light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083618" y="2331629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1643144" y="-222105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8497489" y="8903089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841570" y="3727586"/>
            <a:ext cx="1031335" cy="995707"/>
          </a:xfrm>
          <a:custGeom>
            <a:avLst/>
            <a:gdLst/>
            <a:ahLst/>
            <a:cxnLst/>
            <a:rect l="l" t="t" r="r" b="b"/>
            <a:pathLst>
              <a:path w="1031335" h="995707">
                <a:moveTo>
                  <a:pt x="0" y="0"/>
                </a:moveTo>
                <a:lnTo>
                  <a:pt x="1031336" y="0"/>
                </a:lnTo>
                <a:lnTo>
                  <a:pt x="1031336" y="995707"/>
                </a:lnTo>
                <a:lnTo>
                  <a:pt x="0" y="995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24147" y="3540737"/>
            <a:ext cx="2465337" cy="129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>
                <a:solidFill>
                  <a:srgbClr val="000000"/>
                </a:solidFill>
                <a:latin typeface="Prompt Bold"/>
              </a:rPr>
              <a:t>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01052" y="5247810"/>
            <a:ext cx="4371854" cy="798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45"/>
              </a:lnSpc>
            </a:pPr>
            <a:r>
              <a:rPr lang="en-US" sz="4746">
                <a:solidFill>
                  <a:srgbClr val="000000"/>
                </a:solidFill>
                <a:latin typeface="Prompt Light"/>
              </a:rPr>
              <a:t>Spotify Playlist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59433" y="9566573"/>
            <a:ext cx="1128567" cy="430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>
                <a:solidFill>
                  <a:srgbClr val="000000"/>
                </a:solidFill>
                <a:latin typeface="Prompt Light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93570" y="2245704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451835" y="-254215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85342">
            <a:off x="10459755" y="929554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451835" y="3554525"/>
            <a:ext cx="3606709" cy="5570926"/>
          </a:xfrm>
          <a:custGeom>
            <a:avLst/>
            <a:gdLst/>
            <a:ahLst/>
            <a:cxnLst/>
            <a:rect l="l" t="t" r="r" b="b"/>
            <a:pathLst>
              <a:path w="3606709" h="5570926">
                <a:moveTo>
                  <a:pt x="0" y="0"/>
                </a:moveTo>
                <a:lnTo>
                  <a:pt x="3606709" y="0"/>
                </a:lnTo>
                <a:lnTo>
                  <a:pt x="3606709" y="5570926"/>
                </a:lnTo>
                <a:lnTo>
                  <a:pt x="0" y="5570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4056747"/>
            <a:ext cx="9813076" cy="4566481"/>
          </a:xfrm>
          <a:custGeom>
            <a:avLst/>
            <a:gdLst/>
            <a:ahLst/>
            <a:cxnLst/>
            <a:rect l="l" t="t" r="r" b="b"/>
            <a:pathLst>
              <a:path w="9813076" h="4566481">
                <a:moveTo>
                  <a:pt x="0" y="0"/>
                </a:moveTo>
                <a:lnTo>
                  <a:pt x="9813076" y="0"/>
                </a:lnTo>
                <a:lnTo>
                  <a:pt x="9813076" y="4566481"/>
                </a:lnTo>
                <a:lnTo>
                  <a:pt x="0" y="45664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52500"/>
            <a:ext cx="10369846" cy="129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>
                <a:solidFill>
                  <a:srgbClr val="000000"/>
                </a:solidFill>
                <a:latin typeface="Prompt Bold"/>
              </a:rPr>
              <a:t>Feature Engineering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9848" y="2880898"/>
            <a:ext cx="8611073" cy="52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2"/>
              </a:lnSpc>
              <a:spcBef>
                <a:spcPct val="0"/>
              </a:spcBef>
            </a:pPr>
            <a:r>
              <a:rPr lang="en-US" sz="3001">
                <a:solidFill>
                  <a:srgbClr val="000000"/>
                </a:solidFill>
                <a:latin typeface="Prompt"/>
              </a:rPr>
              <a:t>Calculated Popularity Score for each Playlist.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>
                <a:solidFill>
                  <a:srgbClr val="000000"/>
                </a:solidFill>
                <a:latin typeface="Prompt Light"/>
              </a:rPr>
              <a:t>5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93570" y="2245704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451835" y="-254215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85342">
            <a:off x="10459755" y="9367917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3720589"/>
            <a:ext cx="9027225" cy="4885322"/>
          </a:xfrm>
          <a:custGeom>
            <a:avLst/>
            <a:gdLst/>
            <a:ahLst/>
            <a:cxnLst/>
            <a:rect l="l" t="t" r="r" b="b"/>
            <a:pathLst>
              <a:path w="9027225" h="4885322">
                <a:moveTo>
                  <a:pt x="0" y="0"/>
                </a:moveTo>
                <a:lnTo>
                  <a:pt x="9027225" y="0"/>
                </a:lnTo>
                <a:lnTo>
                  <a:pt x="9027225" y="4885321"/>
                </a:lnTo>
                <a:lnTo>
                  <a:pt x="0" y="48853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76836" y="3720589"/>
            <a:ext cx="5381487" cy="4885322"/>
          </a:xfrm>
          <a:custGeom>
            <a:avLst/>
            <a:gdLst/>
            <a:ahLst/>
            <a:cxnLst/>
            <a:rect l="l" t="t" r="r" b="b"/>
            <a:pathLst>
              <a:path w="5381487" h="4885322">
                <a:moveTo>
                  <a:pt x="0" y="0"/>
                </a:moveTo>
                <a:lnTo>
                  <a:pt x="5381487" y="0"/>
                </a:lnTo>
                <a:lnTo>
                  <a:pt x="5381487" y="4885321"/>
                </a:lnTo>
                <a:lnTo>
                  <a:pt x="0" y="48853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71550"/>
            <a:ext cx="8115300" cy="1000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62"/>
              </a:lnSpc>
            </a:pPr>
            <a:r>
              <a:rPr lang="en-US" sz="6202">
                <a:solidFill>
                  <a:srgbClr val="000000"/>
                </a:solidFill>
                <a:latin typeface="Prompt Bold"/>
              </a:rPr>
              <a:t>Feature Engineering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>
                <a:solidFill>
                  <a:srgbClr val="000000"/>
                </a:solidFill>
                <a:latin typeface="Prompt Light"/>
              </a:rPr>
              <a:t>6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549054"/>
            <a:ext cx="8611073" cy="52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2"/>
              </a:lnSpc>
              <a:spcBef>
                <a:spcPct val="0"/>
              </a:spcBef>
            </a:pPr>
            <a:r>
              <a:rPr lang="en-US" sz="3001">
                <a:solidFill>
                  <a:srgbClr val="000000"/>
                </a:solidFill>
                <a:latin typeface="Prompt"/>
              </a:rPr>
              <a:t>Calculated Popularity Score for each Playlist.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93570" y="2245704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451835" y="-254215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85342">
            <a:off x="10459755" y="929554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3749007"/>
            <a:ext cx="7091994" cy="5111893"/>
          </a:xfrm>
          <a:custGeom>
            <a:avLst/>
            <a:gdLst/>
            <a:ahLst/>
            <a:cxnLst/>
            <a:rect l="l" t="t" r="r" b="b"/>
            <a:pathLst>
              <a:path w="7091994" h="5111893">
                <a:moveTo>
                  <a:pt x="0" y="0"/>
                </a:moveTo>
                <a:lnTo>
                  <a:pt x="7091994" y="0"/>
                </a:lnTo>
                <a:lnTo>
                  <a:pt x="7091994" y="5111894"/>
                </a:lnTo>
                <a:lnTo>
                  <a:pt x="0" y="5111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879056" y="3749007"/>
            <a:ext cx="6179489" cy="5126393"/>
          </a:xfrm>
          <a:custGeom>
            <a:avLst/>
            <a:gdLst/>
            <a:ahLst/>
            <a:cxnLst/>
            <a:rect l="l" t="t" r="r" b="b"/>
            <a:pathLst>
              <a:path w="6179489" h="5126393">
                <a:moveTo>
                  <a:pt x="0" y="0"/>
                </a:moveTo>
                <a:lnTo>
                  <a:pt x="6179488" y="0"/>
                </a:lnTo>
                <a:lnTo>
                  <a:pt x="6179488" y="5126393"/>
                </a:lnTo>
                <a:lnTo>
                  <a:pt x="0" y="5126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52500"/>
            <a:ext cx="8850356" cy="129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>
                <a:solidFill>
                  <a:srgbClr val="000000"/>
                </a:solidFill>
                <a:latin typeface="Prompt Bold"/>
              </a:rPr>
              <a:t>Preprocessing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9267" y="2823594"/>
            <a:ext cx="11772568" cy="537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2"/>
              </a:lnSpc>
              <a:spcBef>
                <a:spcPct val="0"/>
              </a:spcBef>
            </a:pPr>
            <a:r>
              <a:rPr lang="en-US" sz="3201">
                <a:solidFill>
                  <a:srgbClr val="000000"/>
                </a:solidFill>
                <a:latin typeface="Prompt"/>
              </a:rPr>
              <a:t>Dropping these features due to inconsistent data types.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>
                <a:solidFill>
                  <a:srgbClr val="000000"/>
                </a:solidFill>
                <a:latin typeface="Prompt Light"/>
              </a:rPr>
              <a:t>7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93570" y="2245704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451835" y="-254215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85342">
            <a:off x="10459755" y="929554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3233954"/>
            <a:ext cx="13037764" cy="6024346"/>
          </a:xfrm>
          <a:custGeom>
            <a:avLst/>
            <a:gdLst/>
            <a:ahLst/>
            <a:cxnLst/>
            <a:rect l="l" t="t" r="r" b="b"/>
            <a:pathLst>
              <a:path w="13037764" h="6024346">
                <a:moveTo>
                  <a:pt x="0" y="0"/>
                </a:moveTo>
                <a:lnTo>
                  <a:pt x="13037764" y="0"/>
                </a:lnTo>
                <a:lnTo>
                  <a:pt x="13037764" y="6024346"/>
                </a:lnTo>
                <a:lnTo>
                  <a:pt x="0" y="60243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62025" y="971550"/>
            <a:ext cx="5733142" cy="997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6184">
                <a:solidFill>
                  <a:srgbClr val="000000"/>
                </a:solidFill>
                <a:latin typeface="Prompt Bold"/>
              </a:rPr>
              <a:t>Preprocessing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047961"/>
            <a:ext cx="10145933" cy="100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85"/>
              </a:lnSpc>
            </a:pPr>
            <a:r>
              <a:rPr lang="en-US" sz="2918">
                <a:solidFill>
                  <a:srgbClr val="000000"/>
                </a:solidFill>
                <a:latin typeface="Prompt Light"/>
              </a:rPr>
              <a:t>Dropped ‘pid’ and </a:t>
            </a:r>
          </a:p>
          <a:p>
            <a:pPr algn="l">
              <a:lnSpc>
                <a:spcPts val="4085"/>
              </a:lnSpc>
            </a:pPr>
            <a:r>
              <a:rPr lang="en-US" sz="2918">
                <a:solidFill>
                  <a:srgbClr val="000000"/>
                </a:solidFill>
                <a:latin typeface="Prompt Light"/>
              </a:rPr>
              <a:t>Converted Boolean values of Collaborative to 0 and 1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59433" y="9566573"/>
            <a:ext cx="1128567" cy="430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>
                <a:solidFill>
                  <a:srgbClr val="000000"/>
                </a:solidFill>
                <a:latin typeface="Prompt Light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93570" y="2245704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0"/>
                </a:lnTo>
                <a:lnTo>
                  <a:pt x="0" y="371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2451835" y="-2542150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9" y="0"/>
                </a:lnTo>
                <a:lnTo>
                  <a:pt x="7213419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685342">
            <a:off x="10459755" y="9295542"/>
            <a:ext cx="7213418" cy="3714910"/>
          </a:xfrm>
          <a:custGeom>
            <a:avLst/>
            <a:gdLst/>
            <a:ahLst/>
            <a:cxnLst/>
            <a:rect l="l" t="t" r="r" b="b"/>
            <a:pathLst>
              <a:path w="7213418" h="3714910">
                <a:moveTo>
                  <a:pt x="0" y="0"/>
                </a:moveTo>
                <a:lnTo>
                  <a:pt x="7213418" y="0"/>
                </a:lnTo>
                <a:lnTo>
                  <a:pt x="7213418" y="3714911"/>
                </a:lnTo>
                <a:lnTo>
                  <a:pt x="0" y="371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460355" y="1714291"/>
            <a:ext cx="8699078" cy="7800943"/>
          </a:xfrm>
          <a:custGeom>
            <a:avLst/>
            <a:gdLst/>
            <a:ahLst/>
            <a:cxnLst/>
            <a:rect l="l" t="t" r="r" b="b"/>
            <a:pathLst>
              <a:path w="8699078" h="7800943">
                <a:moveTo>
                  <a:pt x="0" y="0"/>
                </a:moveTo>
                <a:lnTo>
                  <a:pt x="8699078" y="0"/>
                </a:lnTo>
                <a:lnTo>
                  <a:pt x="8699078" y="7800943"/>
                </a:lnTo>
                <a:lnTo>
                  <a:pt x="0" y="78009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19848" y="645219"/>
            <a:ext cx="10373654" cy="997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6184">
                <a:solidFill>
                  <a:srgbClr val="000000"/>
                </a:solidFill>
                <a:latin typeface="Prompt Bold"/>
              </a:rPr>
              <a:t>Exploratory Data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054698"/>
            <a:ext cx="6081159" cy="1520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5"/>
              </a:lnSpc>
            </a:pPr>
            <a:r>
              <a:rPr lang="en-US" sz="2918">
                <a:solidFill>
                  <a:srgbClr val="000000"/>
                </a:solidFill>
                <a:latin typeface="Prompt Light"/>
              </a:rPr>
              <a:t>None of the input features are related to each other except num_albums and num_tracks.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59433" y="9566573"/>
            <a:ext cx="1128567" cy="4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4" dirty="0">
                <a:solidFill>
                  <a:srgbClr val="000000"/>
                </a:solidFill>
                <a:latin typeface="Prompt Light"/>
              </a:rPr>
              <a:t>9</a:t>
            </a:r>
            <a:endParaRPr lang="en-US" sz="2564" dirty="0">
              <a:solidFill>
                <a:srgbClr val="000000"/>
              </a:solidFill>
              <a:latin typeface="Promp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368</Words>
  <Application>Microsoft Office PowerPoint</Application>
  <PresentationFormat>Custom</PresentationFormat>
  <Paragraphs>86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Horizon</vt:lpstr>
      <vt:lpstr>Prompt</vt:lpstr>
      <vt:lpstr>Prompt Light</vt:lpstr>
      <vt:lpstr>Arial</vt:lpstr>
      <vt:lpstr>Prompt Light Italics</vt:lpstr>
      <vt:lpstr>Prompt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BTAA_Data Dynamos_S24_P2</dc:title>
  <cp:lastModifiedBy>Hardik Maisuria</cp:lastModifiedBy>
  <cp:revision>2</cp:revision>
  <dcterms:created xsi:type="dcterms:W3CDTF">2006-08-16T00:00:00Z</dcterms:created>
  <dcterms:modified xsi:type="dcterms:W3CDTF">2024-04-16T23:33:06Z</dcterms:modified>
  <dc:identifier>DAGChWV4FXE</dc:identifier>
</cp:coreProperties>
</file>