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1" i="0" strike="noStrike" sz="3100" u="none">
                <a:solidFill>
                  <a:srgbClr val="D45954"/>
                </a:solidFill>
                <a:latin typeface="Helvetica"/>
              </a:defRPr>
            </a:pPr>
            <a:r>
              <a:rPr b="1" i="0" strike="noStrike" sz="3100" u="none">
                <a:solidFill>
                  <a:srgbClr val="D45954"/>
                </a:solidFill>
                <a:latin typeface="Helvetica"/>
              </a:rPr>
              <a:t>Number of internet users</a:t>
            </a:r>
          </a:p>
        </c:rich>
      </c:tx>
      <c:layout>
        <c:manualLayout>
          <c:xMode val="edge"/>
          <c:yMode val="edge"/>
          <c:x val="0.278313"/>
          <c:y val="0"/>
          <c:w val="0.443375"/>
          <c:h val="0.116236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675915"/>
          <c:y val="0.116236"/>
          <c:w val="0.902382"/>
          <c:h val="0.805766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Smart phone users</c:v>
                </c:pt>
              </c:strCache>
            </c:strRef>
          </c:tx>
          <c:spPr>
            <a:solidFill>
              <a:srgbClr val="000000"/>
            </a:solidFill>
            <a:ln w="76200" cap="flat">
              <a:solidFill>
                <a:srgbClr val="656668"/>
              </a:solidFill>
              <a:prstDash val="solid"/>
              <a:miter lim="400000"/>
            </a:ln>
            <a:effectLst/>
          </c:spPr>
          <c:marker>
            <c:symbol val="circle"/>
            <c:size val="26"/>
            <c:spPr>
              <a:solidFill>
                <a:srgbClr val="000000"/>
              </a:solidFill>
              <a:ln w="76200" cap="flat">
                <a:solidFill>
                  <a:srgbClr val="656668"/>
                </a:solidFill>
                <a:prstDash val="solid"/>
                <a:miter lim="400000"/>
              </a:ln>
              <a:effectLst/>
            </c:spPr>
          </c:marker>
          <c:dLbls>
            <c:numFmt formatCode="#,##0_);\(#,##0\)" sourceLinked="0"/>
            <c:txPr>
              <a:bodyPr/>
              <a:lstStyle/>
              <a:p>
                <a:pPr>
                  <a:defRPr b="0" i="0" strike="noStrike" sz="2000" u="none">
                    <a:solidFill>
                      <a:srgbClr val="FFFFFF"/>
                    </a:solidFill>
                    <a:latin typeface="Helvetica Light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300.000000</c:v>
                </c:pt>
                <c:pt idx="1">
                  <c:v>380.000000</c:v>
                </c:pt>
                <c:pt idx="2">
                  <c:v>420.000000</c:v>
                </c:pt>
                <c:pt idx="3">
                  <c:v>560.000000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FFFFFF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200" u="none">
                <a:solidFill>
                  <a:srgbClr val="FFFFFF"/>
                </a:solidFill>
                <a:latin typeface="Helvetica Light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  <c:min val="200"/>
        </c:scaling>
        <c:delete val="0"/>
        <c:axPos val="l"/>
        <c:majorGridlines>
          <c:spPr>
            <a:ln w="12700" cap="flat">
              <a:solidFill>
                <a:srgbClr val="FFFFFF"/>
              </a:solidFill>
              <a:prstDash val="solid"/>
              <a:miter lim="400000"/>
            </a:ln>
          </c:spPr>
        </c:majorGridlines>
        <c:numFmt formatCode="General" sourceLinked="0"/>
        <c:majorTickMark val="in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200" u="none">
                <a:solidFill>
                  <a:srgbClr val="FFFFFF"/>
                </a:solidFill>
                <a:latin typeface="Helvetica Light"/>
              </a:defRPr>
            </a:pPr>
          </a:p>
        </c:txPr>
        <c:crossAx val="2094734552"/>
        <c:crosses val="autoZero"/>
        <c:crossBetween val="midCat"/>
        <c:majorUnit val="100"/>
        <c:minorUnit val="50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Relationship Id="rId3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logoDron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86948" y="3915593"/>
            <a:ext cx="5030904" cy="19224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100"/>
            </a:lvl1pPr>
          </a:lstStyle>
          <a:p>
            <a:pPr/>
            <a:r>
              <a:t>What do we do with this money ?</a:t>
            </a:r>
          </a:p>
        </p:txBody>
      </p:sp>
      <p:pic>
        <p:nvPicPr>
          <p:cNvPr id="152" name="logoDron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162" y="83494"/>
            <a:ext cx="1292832" cy="4940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500" indent="-444500">
              <a:defRPr sz="2900"/>
            </a:pPr>
            <a:r>
              <a:t>FDI and Increase in Forex inflow</a:t>
            </a:r>
          </a:p>
          <a:p>
            <a:pPr marL="444500" indent="-444500">
              <a:defRPr sz="2900"/>
            </a:pPr>
            <a:r>
              <a:t>Renewable Resources</a:t>
            </a:r>
          </a:p>
          <a:p>
            <a:pPr marL="444500" indent="-444500">
              <a:defRPr sz="2900"/>
            </a:pPr>
            <a:r>
              <a:t>Infrastructure</a:t>
            </a:r>
          </a:p>
          <a:p>
            <a:pPr marL="444500" indent="-444500">
              <a:defRPr sz="2900"/>
            </a:pPr>
            <a:r>
              <a:t>Increasing Subsidy for poor</a:t>
            </a:r>
          </a:p>
          <a:p>
            <a:pPr marL="444500" indent="-444500">
              <a:defRPr sz="2900"/>
            </a:pPr>
            <a:r>
              <a:t>Education</a:t>
            </a:r>
          </a:p>
          <a:p>
            <a:pPr marL="444500" indent="-444500">
              <a:defRPr sz="2900"/>
            </a:pPr>
            <a:r>
              <a:t>Stronger Telecom</a:t>
            </a:r>
          </a:p>
          <a:p>
            <a:pPr marL="444500" indent="-444500">
              <a:defRPr sz="2900"/>
            </a:pPr>
            <a:r>
              <a:t>Medicare</a:t>
            </a:r>
          </a:p>
        </p:txBody>
      </p:sp>
      <p:pic>
        <p:nvPicPr>
          <p:cNvPr id="155" name="logoDron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162" y="83494"/>
            <a:ext cx="1292832" cy="4940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Incentive for users </a:t>
            </a:r>
          </a:p>
        </p:txBody>
      </p:sp>
      <p:pic>
        <p:nvPicPr>
          <p:cNvPr id="158" name="logoDron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162" y="83494"/>
            <a:ext cx="1292832" cy="4940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Free coupons for users who watch ads</a:t>
            </a:r>
          </a:p>
        </p:txBody>
      </p:sp>
      <p:sp>
        <p:nvSpPr>
          <p:cNvPr id="161" name="Shape 161"/>
          <p:cNvSpPr/>
          <p:nvPr/>
        </p:nvSpPr>
        <p:spPr>
          <a:xfrm>
            <a:off x="3102101" y="6160176"/>
            <a:ext cx="680059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2000">
                <a:solidFill>
                  <a:srgbClr val="53585F"/>
                </a:solidFill>
              </a:defRPr>
            </a:pPr>
            <a:r>
              <a:t>PayTm, Pizza Hut, Dominos, Titan, Air India, Indian Metro, </a:t>
            </a:r>
          </a:p>
          <a:p>
            <a:pPr>
              <a:defRPr i="1" sz="2000">
                <a:solidFill>
                  <a:srgbClr val="53585F"/>
                </a:solidFill>
              </a:defRPr>
            </a:pPr>
            <a:r>
              <a:t>FoodPanda, über and many more…</a:t>
            </a:r>
          </a:p>
        </p:txBody>
      </p:sp>
      <p:pic>
        <p:nvPicPr>
          <p:cNvPr id="162" name="logoDron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162" y="83494"/>
            <a:ext cx="1292832" cy="4940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ctrTitle"/>
          </p:nvPr>
        </p:nvSpPr>
        <p:spPr>
          <a:xfrm>
            <a:off x="1270000" y="3862114"/>
            <a:ext cx="10464800" cy="1536920"/>
          </a:xfrm>
          <a:prstGeom prst="rect">
            <a:avLst/>
          </a:prstGeom>
        </p:spPr>
        <p:txBody>
          <a:bodyPr/>
          <a:lstStyle>
            <a:lvl1pPr>
              <a:defRPr sz="4900"/>
            </a:lvl1pPr>
          </a:lstStyle>
          <a:p>
            <a:pPr/>
            <a:r>
              <a:t>Whats the motivation behind ?</a:t>
            </a:r>
          </a:p>
        </p:txBody>
      </p:sp>
      <p:pic>
        <p:nvPicPr>
          <p:cNvPr id="165" name="logoDron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162" y="83494"/>
            <a:ext cx="1292832" cy="4940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xfrm>
            <a:off x="1270000" y="3654747"/>
            <a:ext cx="10464800" cy="2444105"/>
          </a:xfrm>
          <a:prstGeom prst="rect">
            <a:avLst/>
          </a:prstGeom>
        </p:spPr>
        <p:txBody>
          <a:bodyPr/>
          <a:lstStyle/>
          <a:p>
            <a:pPr>
              <a:defRPr sz="5600"/>
            </a:pPr>
            <a:r>
              <a:t>India’s population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1.324 bn</a:t>
            </a:r>
          </a:p>
        </p:txBody>
      </p:sp>
      <p:sp>
        <p:nvSpPr>
          <p:cNvPr id="168" name="Shape 168"/>
          <p:cNvSpPr/>
          <p:nvPr/>
        </p:nvSpPr>
        <p:spPr>
          <a:xfrm>
            <a:off x="5852159" y="5266970"/>
            <a:ext cx="130048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53585F"/>
                </a:solidFill>
              </a:defRPr>
            </a:lvl1pPr>
          </a:lstStyle>
          <a:p>
            <a:pPr/>
            <a:r>
              <a:t>as of 2016</a:t>
            </a:r>
          </a:p>
        </p:txBody>
      </p:sp>
      <p:pic>
        <p:nvPicPr>
          <p:cNvPr id="169" name="logoDron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162" y="83494"/>
            <a:ext cx="1292832" cy="4940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Chart 171"/>
          <p:cNvGraphicFramePr/>
          <p:nvPr/>
        </p:nvGraphicFramePr>
        <p:xfrm>
          <a:off x="1238250" y="1600200"/>
          <a:ext cx="10558857" cy="68834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172" name="logoDron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162" y="83494"/>
            <a:ext cx="1292832" cy="4940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 p14:dur="2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1270000" y="3654748"/>
            <a:ext cx="10464801" cy="2444104"/>
          </a:xfrm>
          <a:prstGeom prst="rect">
            <a:avLst/>
          </a:prstGeom>
        </p:spPr>
        <p:txBody>
          <a:bodyPr/>
          <a:lstStyle/>
          <a:p>
            <a:pPr>
              <a:defRPr sz="5600"/>
            </a:pPr>
            <a:r>
              <a:t>India will have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560 mn</a:t>
            </a:r>
            <a:r>
              <a:t> active </a:t>
            </a:r>
          </a:p>
          <a:p>
            <a:pPr>
              <a:defRPr sz="5600"/>
            </a:pPr>
            <a:r>
              <a:t>smart phone users by 2018</a:t>
            </a:r>
          </a:p>
        </p:txBody>
      </p:sp>
      <p:pic>
        <p:nvPicPr>
          <p:cNvPr id="122" name="logoDron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162" y="83494"/>
            <a:ext cx="1292832" cy="4940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ctrTitle"/>
          </p:nvPr>
        </p:nvSpPr>
        <p:spPr>
          <a:xfrm>
            <a:off x="1270000" y="2672899"/>
            <a:ext cx="10464801" cy="1232802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Taking very safe figures..</a:t>
            </a:r>
          </a:p>
        </p:txBody>
      </p:sp>
      <p:sp>
        <p:nvSpPr>
          <p:cNvPr id="125" name="Shape 125"/>
          <p:cNvSpPr/>
          <p:nvPr>
            <p:ph type="subTitle" sz="quarter" idx="1"/>
          </p:nvPr>
        </p:nvSpPr>
        <p:spPr>
          <a:xfrm>
            <a:off x="1270000" y="4743408"/>
            <a:ext cx="10464801" cy="1714584"/>
          </a:xfrm>
          <a:prstGeom prst="rect">
            <a:avLst/>
          </a:prstGeom>
        </p:spPr>
        <p:txBody>
          <a:bodyPr/>
          <a:lstStyle/>
          <a:p>
            <a:pPr>
              <a:defRPr sz="2900">
                <a:latin typeface="Helvetica"/>
                <a:ea typeface="Helvetica"/>
                <a:cs typeface="Helvetica"/>
                <a:sym typeface="Helvetica"/>
              </a:defRPr>
            </a:pPr>
            <a:r>
              <a:t>560 mn user - 160 mn inactive users =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400 mn active users</a:t>
            </a:r>
          </a:p>
          <a:p>
            <a:pPr>
              <a:defRPr sz="2900">
                <a:latin typeface="Helvetica"/>
                <a:ea typeface="Helvetica"/>
                <a:cs typeface="Helvetica"/>
                <a:sym typeface="Helvetica"/>
              </a:defRPr>
            </a:pPr>
            <a:r>
              <a:t> Google AdSense gives almost </a:t>
            </a:r>
            <a:r>
              <a:rPr b="1"/>
              <a:t>$4 per 1000 visits</a:t>
            </a:r>
            <a:endParaRPr b="1"/>
          </a:p>
        </p:txBody>
      </p:sp>
      <p:pic>
        <p:nvPicPr>
          <p:cNvPr id="126" name="logoDron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162" y="83494"/>
            <a:ext cx="1292832" cy="4940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ctrTitle"/>
          </p:nvPr>
        </p:nvSpPr>
        <p:spPr>
          <a:xfrm>
            <a:off x="1269999" y="4246426"/>
            <a:ext cx="10464801" cy="1260748"/>
          </a:xfrm>
          <a:prstGeom prst="rect">
            <a:avLst/>
          </a:prstGeom>
        </p:spPr>
        <p:txBody>
          <a:bodyPr/>
          <a:lstStyle>
            <a:lvl1pPr>
              <a:defRPr sz="6300"/>
            </a:lvl1pPr>
          </a:lstStyle>
          <a:p>
            <a:pPr/>
            <a:r>
              <a:t>Now lets do some maths</a:t>
            </a:r>
          </a:p>
        </p:txBody>
      </p:sp>
      <p:pic>
        <p:nvPicPr>
          <p:cNvPr id="129" name="logoDron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162" y="83494"/>
            <a:ext cx="1292832" cy="4940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300"/>
            </a:pPr>
            <a:r>
              <a:t>400 mn x 4/1000 =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$1,600,000 </a:t>
            </a:r>
            <a:r>
              <a:rPr b="1" sz="2300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per day</a:t>
            </a:r>
          </a:p>
        </p:txBody>
      </p:sp>
      <p:pic>
        <p:nvPicPr>
          <p:cNvPr id="132" name="logoDron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162" y="83494"/>
            <a:ext cx="1292832" cy="4940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xfrm>
            <a:off x="1270000" y="2026104"/>
            <a:ext cx="10464800" cy="3302001"/>
          </a:xfrm>
          <a:prstGeom prst="rect">
            <a:avLst/>
          </a:prstGeom>
        </p:spPr>
        <p:txBody>
          <a:bodyPr/>
          <a:lstStyle/>
          <a:p>
            <a:pPr>
              <a:defRPr sz="4300"/>
            </a:pPr>
            <a:r>
              <a:t>400 mn x 4/1000 =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$1,600,000 </a:t>
            </a:r>
            <a:r>
              <a:rPr b="1" sz="2300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per day</a:t>
            </a:r>
          </a:p>
        </p:txBody>
      </p:sp>
      <p:sp>
        <p:nvSpPr>
          <p:cNvPr id="135" name="Shape 135"/>
          <p:cNvSpPr/>
          <p:nvPr/>
        </p:nvSpPr>
        <p:spPr>
          <a:xfrm>
            <a:off x="1270000" y="3110659"/>
            <a:ext cx="10464801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4300"/>
            </a:pP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$48,000,000 </a:t>
            </a:r>
            <a:r>
              <a:rPr b="1" sz="2300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per month</a:t>
            </a:r>
          </a:p>
        </p:txBody>
      </p:sp>
      <p:pic>
        <p:nvPicPr>
          <p:cNvPr id="136" name="logoDron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162" y="96194"/>
            <a:ext cx="1292832" cy="4940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xfrm>
            <a:off x="1270000" y="1518104"/>
            <a:ext cx="10464800" cy="3302001"/>
          </a:xfrm>
          <a:prstGeom prst="rect">
            <a:avLst/>
          </a:prstGeom>
        </p:spPr>
        <p:txBody>
          <a:bodyPr/>
          <a:lstStyle/>
          <a:p>
            <a:pPr>
              <a:defRPr sz="4300"/>
            </a:pPr>
            <a:r>
              <a:t>400 mn x 4/1000 =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$1,600,000 </a:t>
            </a:r>
            <a:r>
              <a:rPr b="1" sz="2300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per day</a:t>
            </a:r>
          </a:p>
        </p:txBody>
      </p:sp>
      <p:sp>
        <p:nvSpPr>
          <p:cNvPr id="139" name="Shape 139"/>
          <p:cNvSpPr/>
          <p:nvPr/>
        </p:nvSpPr>
        <p:spPr>
          <a:xfrm>
            <a:off x="1270000" y="2602659"/>
            <a:ext cx="10464800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4300"/>
            </a:pP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$48,000,000 </a:t>
            </a:r>
            <a:r>
              <a:rPr b="1" sz="2300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per month</a:t>
            </a:r>
          </a:p>
        </p:txBody>
      </p:sp>
      <p:sp>
        <p:nvSpPr>
          <p:cNvPr id="140" name="Shape 140"/>
          <p:cNvSpPr/>
          <p:nvPr/>
        </p:nvSpPr>
        <p:spPr>
          <a:xfrm>
            <a:off x="1269999" y="3655902"/>
            <a:ext cx="10464801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6300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$576,000,000 per year</a:t>
            </a:r>
          </a:p>
        </p:txBody>
      </p:sp>
      <p:pic>
        <p:nvPicPr>
          <p:cNvPr id="141" name="logoDron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162" y="83494"/>
            <a:ext cx="1292832" cy="4940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1270000" y="3225799"/>
            <a:ext cx="10464800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6300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$576 million per year</a:t>
            </a:r>
          </a:p>
        </p:txBody>
      </p:sp>
      <p:sp>
        <p:nvSpPr>
          <p:cNvPr id="144" name="Shape 144"/>
          <p:cNvSpPr/>
          <p:nvPr/>
        </p:nvSpPr>
        <p:spPr>
          <a:xfrm>
            <a:off x="4065371" y="5378303"/>
            <a:ext cx="487405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when user views the ad single time</a:t>
            </a:r>
          </a:p>
        </p:txBody>
      </p:sp>
      <p:pic>
        <p:nvPicPr>
          <p:cNvPr id="145" name="logoDron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162" y="83494"/>
            <a:ext cx="1292832" cy="4940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1270000" y="32258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6300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$1 Billion per year</a:t>
            </a:r>
          </a:p>
        </p:txBody>
      </p:sp>
      <p:sp>
        <p:nvSpPr>
          <p:cNvPr id="148" name="Shape 148"/>
          <p:cNvSpPr/>
          <p:nvPr/>
        </p:nvSpPr>
        <p:spPr>
          <a:xfrm>
            <a:off x="1270000" y="5155307"/>
            <a:ext cx="10464801" cy="1072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3800">
                <a:solidFill>
                  <a:srgbClr val="A6AAA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(₹62,000 crore)</a:t>
            </a:r>
          </a:p>
        </p:txBody>
      </p:sp>
      <p:pic>
        <p:nvPicPr>
          <p:cNvPr id="149" name="logoDron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162" y="83494"/>
            <a:ext cx="1292832" cy="4940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