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nonymous Pro" charset="1" panose="02060609030202000504"/>
      <p:regular r:id="rId8"/>
    </p:embeddedFont>
    <p:embeddedFont>
      <p:font typeface="Anonymous Pro Bold" charset="1" panose="02060809030202000504"/>
      <p:regular r:id="rId9"/>
    </p:embeddedFont>
    <p:embeddedFont>
      <p:font typeface="Anonymous Pro Italics" charset="1" panose="02060609030202000504"/>
      <p:regular r:id="rId10"/>
    </p:embeddedFont>
    <p:embeddedFont>
      <p:font typeface="Anonymous Pro Bold Italics" charset="1" panose="02060809030202000504"/>
      <p:regular r:id="rId11"/>
    </p:embeddedFont>
    <p:embeddedFont>
      <p:font typeface="Arimo" charset="1" panose="020B0604020202020204"/>
      <p:regular r:id="rId12"/>
    </p:embeddedFont>
    <p:embeddedFont>
      <p:font typeface="Arimo Bold" charset="1" panose="020B0704020202020204"/>
      <p:regular r:id="rId13"/>
    </p:embeddedFont>
    <p:embeddedFont>
      <p:font typeface="Arimo Italics" charset="1" panose="020B0604020202090204"/>
      <p:regular r:id="rId14"/>
    </p:embeddedFont>
    <p:embeddedFont>
      <p:font typeface="Arimo Bold Italics" charset="1" panose="020B0704020202090204"/>
      <p:regular r:id="rId15"/>
    </p:embeddedFont>
    <p:embeddedFont>
      <p:font typeface="Montserrat Light" charset="1" panose="00000400000000000000"/>
      <p:regular r:id="rId16"/>
    </p:embeddedFont>
    <p:embeddedFont>
      <p:font typeface="Montserrat Light Bold" charset="1" panose="00000800000000000000"/>
      <p:regular r:id="rId17"/>
    </p:embeddedFont>
    <p:embeddedFont>
      <p:font typeface="Montserrat Light Italics" charset="1" panose="00000400000000000000"/>
      <p:regular r:id="rId18"/>
    </p:embeddedFont>
    <p:embeddedFont>
      <p:font typeface="Montserrat Light Bold Italics" charset="1" panose="00000800000000000000"/>
      <p:regular r:id="rId19"/>
    </p:embeddedFont>
    <p:embeddedFont>
      <p:font typeface="Clear Sans Regular" charset="1" panose="020B0503030202020304"/>
      <p:regular r:id="rId20"/>
    </p:embeddedFont>
    <p:embeddedFont>
      <p:font typeface="Clear Sans Regular Bold" charset="1" panose="020B0603030202020304"/>
      <p:regular r:id="rId21"/>
    </p:embeddedFont>
    <p:embeddedFont>
      <p:font typeface="Clear Sans Regular Italics" charset="1" panose="020B0503030202090304"/>
      <p:regular r:id="rId22"/>
    </p:embeddedFont>
    <p:embeddedFont>
      <p:font typeface="Clear Sans Regular Bold Italics" charset="1" panose="020B06030302020903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D242C"/>
        </a:solidFill>
      </p:bgPr>
    </p:bg>
    <p:spTree>
      <p:nvGrpSpPr>
        <p:cNvPr id="1" name=""/>
        <p:cNvGrpSpPr/>
        <p:nvPr/>
      </p:nvGrpSpPr>
      <p:grpSpPr>
        <a:xfrm>
          <a:off x="0" y="0"/>
          <a:ext cx="0" cy="0"/>
          <a:chOff x="0" y="0"/>
          <a:chExt cx="0" cy="0"/>
        </a:xfrm>
      </p:grpSpPr>
      <p:grpSp>
        <p:nvGrpSpPr>
          <p:cNvPr name="Group 2" id="2"/>
          <p:cNvGrpSpPr/>
          <p:nvPr/>
        </p:nvGrpSpPr>
        <p:grpSpPr>
          <a:xfrm rot="0">
            <a:off x="15359181" y="7031334"/>
            <a:ext cx="6511333" cy="6511333"/>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4759"/>
            </a:solidFill>
          </p:spPr>
        </p:sp>
      </p:grpSp>
      <p:grpSp>
        <p:nvGrpSpPr>
          <p:cNvPr name="Group 4" id="4"/>
          <p:cNvGrpSpPr/>
          <p:nvPr/>
        </p:nvGrpSpPr>
        <p:grpSpPr>
          <a:xfrm rot="0">
            <a:off x="-1977005" y="-3546217"/>
            <a:ext cx="6294579" cy="6294579"/>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sp>
        <p:nvSpPr>
          <p:cNvPr name="AutoShape 6" id="6"/>
          <p:cNvSpPr/>
          <p:nvPr/>
        </p:nvSpPr>
        <p:spPr>
          <a:xfrm rot="0">
            <a:off x="17722638" y="4357337"/>
            <a:ext cx="9525" cy="3091986"/>
          </a:xfrm>
          <a:prstGeom prst="rect">
            <a:avLst/>
          </a:prstGeom>
          <a:solidFill>
            <a:srgbClr val="F5F5EF"/>
          </a:solidFill>
        </p:spPr>
      </p:sp>
      <p:grpSp>
        <p:nvGrpSpPr>
          <p:cNvPr name="Group 7" id="7"/>
          <p:cNvGrpSpPr/>
          <p:nvPr/>
        </p:nvGrpSpPr>
        <p:grpSpPr>
          <a:xfrm rot="0">
            <a:off x="1170285" y="3894900"/>
            <a:ext cx="10033493" cy="2954842"/>
            <a:chOff x="0" y="0"/>
            <a:chExt cx="13377990" cy="3939789"/>
          </a:xfrm>
        </p:grpSpPr>
        <p:sp>
          <p:nvSpPr>
            <p:cNvPr name="TextBox 8" id="8"/>
            <p:cNvSpPr txBox="true"/>
            <p:nvPr/>
          </p:nvSpPr>
          <p:spPr>
            <a:xfrm rot="0">
              <a:off x="0" y="152400"/>
              <a:ext cx="13377990" cy="1216339"/>
            </a:xfrm>
            <a:prstGeom prst="rect">
              <a:avLst/>
            </a:prstGeom>
          </p:spPr>
          <p:txBody>
            <a:bodyPr anchor="t" rtlCol="false" tIns="0" lIns="0" bIns="0" rIns="0">
              <a:spAutoFit/>
            </a:bodyPr>
            <a:lstStyle/>
            <a:p>
              <a:pPr algn="ctr">
                <a:lnSpc>
                  <a:spcPts val="6559"/>
                </a:lnSpc>
              </a:pPr>
              <a:r>
                <a:rPr lang="en-US" sz="6761" spc="338">
                  <a:solidFill>
                    <a:srgbClr val="FF1616"/>
                  </a:solidFill>
                  <a:latin typeface="Montserrat Classic Bold"/>
                </a:rPr>
                <a:t>COVI-SHOOT</a:t>
              </a:r>
            </a:p>
          </p:txBody>
        </p:sp>
        <p:sp>
          <p:nvSpPr>
            <p:cNvPr name="TextBox 9" id="9"/>
            <p:cNvSpPr txBox="true"/>
            <p:nvPr/>
          </p:nvSpPr>
          <p:spPr>
            <a:xfrm rot="0">
              <a:off x="0" y="1545361"/>
              <a:ext cx="13377990" cy="2394428"/>
            </a:xfrm>
            <a:prstGeom prst="rect">
              <a:avLst/>
            </a:prstGeom>
          </p:spPr>
          <p:txBody>
            <a:bodyPr anchor="t" rtlCol="false" tIns="0" lIns="0" bIns="0" rIns="0">
              <a:spAutoFit/>
            </a:bodyPr>
            <a:lstStyle/>
            <a:p>
              <a:pPr algn="ctr">
                <a:lnSpc>
                  <a:spcPts val="4910"/>
                </a:lnSpc>
              </a:pPr>
              <a:r>
                <a:rPr lang="en-US" sz="3507" spc="420">
                  <a:solidFill>
                    <a:srgbClr val="F5E753"/>
                  </a:solidFill>
                  <a:latin typeface="Montserrat Light"/>
                </a:rPr>
                <a:t>HARDIK JAIN - 16010420053</a:t>
              </a:r>
            </a:p>
            <a:p>
              <a:pPr algn="ctr">
                <a:lnSpc>
                  <a:spcPts val="4910"/>
                </a:lnSpc>
              </a:pPr>
              <a:r>
                <a:rPr lang="en-US" sz="3507" spc="420">
                  <a:solidFill>
                    <a:srgbClr val="F5E753"/>
                  </a:solidFill>
                  <a:latin typeface="Montserrat Light"/>
                </a:rPr>
                <a:t>AVISH RODRIGUES - 160104200</a:t>
              </a:r>
            </a:p>
            <a:p>
              <a:pPr algn="ctr">
                <a:lnSpc>
                  <a:spcPts val="4910"/>
                </a:lnSpc>
              </a:pPr>
              <a:r>
                <a:rPr lang="en-US" sz="3507" spc="420">
                  <a:solidFill>
                    <a:srgbClr val="F5E753"/>
                  </a:solidFill>
                  <a:latin typeface="Montserrat Light"/>
                </a:rPr>
                <a:t>NIRMIT SANGANERIA - 16010420063</a:t>
              </a:r>
            </a:p>
          </p:txBody>
        </p:sp>
      </p:gr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908576" y="2748362"/>
            <a:ext cx="4876714" cy="4850113"/>
          </a:xfrm>
          <a:prstGeom prst="rect">
            <a:avLst/>
          </a:prstGeom>
        </p:spPr>
      </p:pic>
      <p:pic>
        <p:nvPicPr>
          <p:cNvPr name="Picture 11" id="11"/>
          <p:cNvPicPr>
            <a:picLocks noChangeAspect="true"/>
          </p:cNvPicPr>
          <p:nvPr/>
        </p:nvPicPr>
        <p:blipFill>
          <a:blip r:embed="rId4"/>
          <a:srcRect l="0" t="0" r="0" b="0"/>
          <a:stretch>
            <a:fillRect/>
          </a:stretch>
        </p:blipFill>
        <p:spPr>
          <a:xfrm flipH="false" flipV="false" rot="0">
            <a:off x="12053175" y="3837312"/>
            <a:ext cx="1040050" cy="1040050"/>
          </a:xfrm>
          <a:prstGeom prst="rect">
            <a:avLst/>
          </a:prstGeom>
        </p:spPr>
      </p:pic>
      <p:pic>
        <p:nvPicPr>
          <p:cNvPr name="Picture 12" id="12"/>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3654974" y="5568353"/>
            <a:ext cx="1193228" cy="1201970"/>
          </a:xfrm>
          <a:prstGeom prst="rect">
            <a:avLst/>
          </a:prstGeom>
        </p:spPr>
      </p:pic>
      <p:pic>
        <p:nvPicPr>
          <p:cNvPr name="Picture 13" id="13"/>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1545761" y="5903330"/>
            <a:ext cx="1547464" cy="860953"/>
          </a:xfrm>
          <a:prstGeom prst="rect">
            <a:avLst/>
          </a:prstGeom>
        </p:spPr>
      </p:pic>
      <p:pic>
        <p:nvPicPr>
          <p:cNvPr name="Picture 14" id="14"/>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3816203" y="3618428"/>
            <a:ext cx="1332515" cy="1097508"/>
          </a:xfrm>
          <a:prstGeom prst="rect">
            <a:avLst/>
          </a:prstGeom>
        </p:spPr>
      </p:pic>
      <p:sp>
        <p:nvSpPr>
          <p:cNvPr name="TextBox 15" id="15"/>
          <p:cNvSpPr txBox="true"/>
          <p:nvPr/>
        </p:nvSpPr>
        <p:spPr>
          <a:xfrm rot="-5400000">
            <a:off x="16490678" y="8659229"/>
            <a:ext cx="1977641" cy="697604"/>
          </a:xfrm>
          <a:prstGeom prst="rect">
            <a:avLst/>
          </a:prstGeom>
        </p:spPr>
        <p:txBody>
          <a:bodyPr anchor="t" rtlCol="false" tIns="0" lIns="0" bIns="0" rIns="0">
            <a:spAutoFit/>
          </a:bodyPr>
          <a:lstStyle/>
          <a:p>
            <a:pPr algn="l">
              <a:lnSpc>
                <a:spcPts val="1765"/>
              </a:lnSpc>
            </a:pPr>
            <a:r>
              <a:rPr lang="en-US" sz="1549" spc="570">
                <a:solidFill>
                  <a:srgbClr val="F5F5EF"/>
                </a:solidFill>
                <a:latin typeface="Montserrat Light Bold"/>
              </a:rPr>
              <a:t>PYTHON MINI PROJECT</a:t>
            </a:r>
          </a:p>
        </p:txBody>
      </p:sp>
      <p:sp>
        <p:nvSpPr>
          <p:cNvPr name="TextBox 16" id="16"/>
          <p:cNvSpPr txBox="true"/>
          <p:nvPr/>
        </p:nvSpPr>
        <p:spPr>
          <a:xfrm rot="-5400000">
            <a:off x="15220429" y="2596113"/>
            <a:ext cx="4594540" cy="560070"/>
          </a:xfrm>
          <a:prstGeom prst="rect">
            <a:avLst/>
          </a:prstGeom>
        </p:spPr>
        <p:txBody>
          <a:bodyPr anchor="t" rtlCol="false" tIns="0" lIns="0" bIns="0" rIns="0">
            <a:spAutoFit/>
          </a:bodyPr>
          <a:lstStyle/>
          <a:p>
            <a:pPr algn="r">
              <a:lnSpc>
                <a:spcPts val="2279"/>
              </a:lnSpc>
            </a:pPr>
            <a:r>
              <a:rPr lang="en-US" sz="1999" spc="735">
                <a:solidFill>
                  <a:srgbClr val="F5F5EF"/>
                </a:solidFill>
                <a:latin typeface="Montserrat Light"/>
              </a:rPr>
              <a:t>KJ SOMAIYA COLLEGE OF ENGINEERING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4759"/>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F5F5EF"/>
          </a:solidFill>
        </p:spPr>
      </p:sp>
      <p:sp>
        <p:nvSpPr>
          <p:cNvPr name="TextBox 3" id="3"/>
          <p:cNvSpPr txBox="true"/>
          <p:nvPr/>
        </p:nvSpPr>
        <p:spPr>
          <a:xfrm rot="0">
            <a:off x="586075" y="9493762"/>
            <a:ext cx="1721059" cy="246507"/>
          </a:xfrm>
          <a:prstGeom prst="rect">
            <a:avLst/>
          </a:prstGeom>
        </p:spPr>
        <p:txBody>
          <a:bodyPr anchor="t" rtlCol="false" tIns="0" lIns="0" bIns="0" rIns="0">
            <a:spAutoFit/>
          </a:bodyPr>
          <a:lstStyle/>
          <a:p>
            <a:pPr algn="l">
              <a:lnSpc>
                <a:spcPts val="1823"/>
              </a:lnSpc>
            </a:pPr>
            <a:r>
              <a:rPr lang="en-US" sz="1600" spc="588">
                <a:solidFill>
                  <a:srgbClr val="F5F5EF"/>
                </a:solidFill>
                <a:latin typeface="Montserrat Light Bold"/>
              </a:rPr>
              <a:t>PAGE 02</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599136" y="3812699"/>
            <a:ext cx="3510506" cy="2661602"/>
          </a:xfrm>
          <a:prstGeom prst="rect">
            <a:avLst/>
          </a:prstGeom>
        </p:spPr>
      </p:pic>
      <p:grpSp>
        <p:nvGrpSpPr>
          <p:cNvPr name="Group 5" id="5"/>
          <p:cNvGrpSpPr/>
          <p:nvPr/>
        </p:nvGrpSpPr>
        <p:grpSpPr>
          <a:xfrm rot="0">
            <a:off x="3119121" y="1616855"/>
            <a:ext cx="11602663" cy="6753192"/>
            <a:chOff x="0" y="0"/>
            <a:chExt cx="15470218" cy="9004256"/>
          </a:xfrm>
        </p:grpSpPr>
        <p:sp>
          <p:nvSpPr>
            <p:cNvPr name="TextBox 6" id="6"/>
            <p:cNvSpPr txBox="true"/>
            <p:nvPr/>
          </p:nvSpPr>
          <p:spPr>
            <a:xfrm rot="0">
              <a:off x="0" y="3439263"/>
              <a:ext cx="13418462" cy="5564992"/>
            </a:xfrm>
            <a:prstGeom prst="rect">
              <a:avLst/>
            </a:prstGeom>
          </p:spPr>
          <p:txBody>
            <a:bodyPr anchor="t" rtlCol="false" tIns="0" lIns="0" bIns="0" rIns="0">
              <a:spAutoFit/>
            </a:bodyPr>
            <a:lstStyle/>
            <a:p>
              <a:pPr>
                <a:lnSpc>
                  <a:spcPts val="4573"/>
                </a:lnSpc>
              </a:pPr>
              <a:r>
                <a:rPr lang="en-US" sz="3266" spc="392">
                  <a:solidFill>
                    <a:srgbClr val="FFFFFF"/>
                  </a:solidFill>
                  <a:latin typeface="Montserrat Light Bold"/>
                </a:rPr>
                <a:t>CREATE AN INTERACTIVE GAME THAT SPREADS AWARENESS ABOUT GETTING VACCINATED. THE GAME MUST BE ABLE TO TRACK THE USER'S SCORE, DISPLAY WHEN THE GAME IS OVER AND CAPTIVATE THE USER BY VARYING THE DIFFICULTY LEVELS</a:t>
              </a:r>
            </a:p>
          </p:txBody>
        </p:sp>
        <p:sp>
          <p:nvSpPr>
            <p:cNvPr name="TextBox 7" id="7"/>
            <p:cNvSpPr txBox="true"/>
            <p:nvPr/>
          </p:nvSpPr>
          <p:spPr>
            <a:xfrm rot="0">
              <a:off x="0" y="66675"/>
              <a:ext cx="15470218" cy="2957635"/>
            </a:xfrm>
            <a:prstGeom prst="rect">
              <a:avLst/>
            </a:prstGeom>
          </p:spPr>
          <p:txBody>
            <a:bodyPr anchor="t" rtlCol="false" tIns="0" lIns="0" bIns="0" rIns="0">
              <a:spAutoFit/>
            </a:bodyPr>
            <a:lstStyle/>
            <a:p>
              <a:pPr>
                <a:lnSpc>
                  <a:spcPts val="8634"/>
                </a:lnSpc>
              </a:pPr>
              <a:r>
                <a:rPr lang="en-US" sz="7778" spc="388">
                  <a:solidFill>
                    <a:srgbClr val="F5E753"/>
                  </a:solidFill>
                  <a:latin typeface="Montserrat Classic Bold"/>
                </a:rPr>
                <a:t>PROBLEM STATEMENT</a:t>
              </a:r>
            </a:p>
          </p:txBody>
        </p:sp>
      </p:grpSp>
      <p:sp>
        <p:nvSpPr>
          <p:cNvPr name="TextBox 8" id="8"/>
          <p:cNvSpPr txBox="true"/>
          <p:nvPr/>
        </p:nvSpPr>
        <p:spPr>
          <a:xfrm rot="-5400000">
            <a:off x="15220429" y="2596113"/>
            <a:ext cx="4594540" cy="560070"/>
          </a:xfrm>
          <a:prstGeom prst="rect">
            <a:avLst/>
          </a:prstGeom>
        </p:spPr>
        <p:txBody>
          <a:bodyPr anchor="t" rtlCol="false" tIns="0" lIns="0" bIns="0" rIns="0">
            <a:spAutoFit/>
          </a:bodyPr>
          <a:lstStyle/>
          <a:p>
            <a:pPr algn="r">
              <a:lnSpc>
                <a:spcPts val="2279"/>
              </a:lnSpc>
            </a:pPr>
            <a:r>
              <a:rPr lang="en-US" sz="1999" spc="735">
                <a:solidFill>
                  <a:srgbClr val="F5F5EF"/>
                </a:solidFill>
                <a:latin typeface="Montserrat Light"/>
              </a:rPr>
              <a:t>KJ SOMAIYA COLLEGE OF ENGINEERING</a:t>
            </a:r>
          </a:p>
        </p:txBody>
      </p:sp>
      <p:sp>
        <p:nvSpPr>
          <p:cNvPr name="TextBox 9" id="9"/>
          <p:cNvSpPr txBox="true"/>
          <p:nvPr/>
        </p:nvSpPr>
        <p:spPr>
          <a:xfrm rot="-5400000">
            <a:off x="16490678" y="8659229"/>
            <a:ext cx="1977641" cy="697604"/>
          </a:xfrm>
          <a:prstGeom prst="rect">
            <a:avLst/>
          </a:prstGeom>
        </p:spPr>
        <p:txBody>
          <a:bodyPr anchor="t" rtlCol="false" tIns="0" lIns="0" bIns="0" rIns="0">
            <a:spAutoFit/>
          </a:bodyPr>
          <a:lstStyle/>
          <a:p>
            <a:pPr algn="l">
              <a:lnSpc>
                <a:spcPts val="1765"/>
              </a:lnSpc>
            </a:pPr>
            <a:r>
              <a:rPr lang="en-US" sz="1549" spc="570">
                <a:solidFill>
                  <a:srgbClr val="F5F5EF"/>
                </a:solidFill>
                <a:latin typeface="Montserrat Light Bold"/>
              </a:rPr>
              <a:t>PYTHON MINI PROJECT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D242C"/>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F5F5EF"/>
          </a:solidFill>
        </p:spPr>
      </p:sp>
      <p:pic>
        <p:nvPicPr>
          <p:cNvPr name="Picture 3" id="3"/>
          <p:cNvPicPr>
            <a:picLocks noChangeAspect="true"/>
          </p:cNvPicPr>
          <p:nvPr/>
        </p:nvPicPr>
        <p:blipFill>
          <a:blip r:embed="rId2"/>
          <a:srcRect l="0" t="0" r="0" b="0"/>
          <a:stretch>
            <a:fillRect/>
          </a:stretch>
        </p:blipFill>
        <p:spPr>
          <a:xfrm flipH="false" flipV="false" rot="0">
            <a:off x="671980" y="4979239"/>
            <a:ext cx="16458716" cy="3360321"/>
          </a:xfrm>
          <a:prstGeom prst="rect">
            <a:avLst/>
          </a:prstGeom>
        </p:spPr>
      </p:pic>
      <p:sp>
        <p:nvSpPr>
          <p:cNvPr name="TextBox 4" id="4"/>
          <p:cNvSpPr txBox="true"/>
          <p:nvPr/>
        </p:nvSpPr>
        <p:spPr>
          <a:xfrm rot="0">
            <a:off x="586075" y="9493762"/>
            <a:ext cx="1721059" cy="246507"/>
          </a:xfrm>
          <a:prstGeom prst="rect">
            <a:avLst/>
          </a:prstGeom>
        </p:spPr>
        <p:txBody>
          <a:bodyPr anchor="t" rtlCol="false" tIns="0" lIns="0" bIns="0" rIns="0">
            <a:spAutoFit/>
          </a:bodyPr>
          <a:lstStyle/>
          <a:p>
            <a:pPr algn="l">
              <a:lnSpc>
                <a:spcPts val="1823"/>
              </a:lnSpc>
            </a:pPr>
            <a:r>
              <a:rPr lang="en-US" sz="1600" spc="588">
                <a:solidFill>
                  <a:srgbClr val="F5F5EF"/>
                </a:solidFill>
                <a:latin typeface="Montserrat Light Bold"/>
              </a:rPr>
              <a:t>PAGE 03</a:t>
            </a:r>
          </a:p>
        </p:txBody>
      </p:sp>
      <p:sp>
        <p:nvSpPr>
          <p:cNvPr name="TextBox 5" id="5"/>
          <p:cNvSpPr txBox="true"/>
          <p:nvPr/>
        </p:nvSpPr>
        <p:spPr>
          <a:xfrm rot="-5400000">
            <a:off x="15145333" y="2566195"/>
            <a:ext cx="4594540" cy="560070"/>
          </a:xfrm>
          <a:prstGeom prst="rect">
            <a:avLst/>
          </a:prstGeom>
        </p:spPr>
        <p:txBody>
          <a:bodyPr anchor="t" rtlCol="false" tIns="0" lIns="0" bIns="0" rIns="0">
            <a:spAutoFit/>
          </a:bodyPr>
          <a:lstStyle/>
          <a:p>
            <a:pPr algn="r">
              <a:lnSpc>
                <a:spcPts val="2279"/>
              </a:lnSpc>
            </a:pPr>
            <a:r>
              <a:rPr lang="en-US" sz="1999" spc="735">
                <a:solidFill>
                  <a:srgbClr val="F5F5EF"/>
                </a:solidFill>
                <a:latin typeface="Montserrat Light"/>
              </a:rPr>
              <a:t>KJ SOMAIYA COLLEGE OF ENGINEERING</a:t>
            </a:r>
          </a:p>
        </p:txBody>
      </p:sp>
      <p:sp>
        <p:nvSpPr>
          <p:cNvPr name="TextBox 6" id="6"/>
          <p:cNvSpPr txBox="true"/>
          <p:nvPr/>
        </p:nvSpPr>
        <p:spPr>
          <a:xfrm rot="-5400000">
            <a:off x="16490678" y="8659229"/>
            <a:ext cx="1977641" cy="697604"/>
          </a:xfrm>
          <a:prstGeom prst="rect">
            <a:avLst/>
          </a:prstGeom>
        </p:spPr>
        <p:txBody>
          <a:bodyPr anchor="t" rtlCol="false" tIns="0" lIns="0" bIns="0" rIns="0">
            <a:spAutoFit/>
          </a:bodyPr>
          <a:lstStyle/>
          <a:p>
            <a:pPr algn="l">
              <a:lnSpc>
                <a:spcPts val="1765"/>
              </a:lnSpc>
            </a:pPr>
            <a:r>
              <a:rPr lang="en-US" sz="1549" spc="570">
                <a:solidFill>
                  <a:srgbClr val="F5F5EF"/>
                </a:solidFill>
                <a:latin typeface="Montserrat Light Bold"/>
              </a:rPr>
              <a:t>PYTHON MINI PROJECT</a:t>
            </a:r>
          </a:p>
        </p:txBody>
      </p:sp>
      <p:sp>
        <p:nvSpPr>
          <p:cNvPr name="TextBox 7" id="7"/>
          <p:cNvSpPr txBox="true"/>
          <p:nvPr/>
        </p:nvSpPr>
        <p:spPr>
          <a:xfrm rot="0">
            <a:off x="5109035" y="1076325"/>
            <a:ext cx="8069929" cy="1880257"/>
          </a:xfrm>
          <a:prstGeom prst="rect">
            <a:avLst/>
          </a:prstGeom>
        </p:spPr>
        <p:txBody>
          <a:bodyPr anchor="t" rtlCol="false" tIns="0" lIns="0" bIns="0" rIns="0">
            <a:spAutoFit/>
          </a:bodyPr>
          <a:lstStyle/>
          <a:p>
            <a:pPr algn="ctr">
              <a:lnSpc>
                <a:spcPts val="7346"/>
              </a:lnSpc>
            </a:pPr>
            <a:r>
              <a:rPr lang="en-US" sz="6618" spc="330">
                <a:solidFill>
                  <a:srgbClr val="F5E753"/>
                </a:solidFill>
                <a:latin typeface="Montserrat Classic Bold"/>
              </a:rPr>
              <a:t>SYSTEM ARCHITECTURE</a:t>
            </a:r>
          </a:p>
        </p:txBody>
      </p:sp>
      <p:sp>
        <p:nvSpPr>
          <p:cNvPr name="TextBox 8" id="8"/>
          <p:cNvSpPr txBox="true"/>
          <p:nvPr/>
        </p:nvSpPr>
        <p:spPr>
          <a:xfrm rot="0">
            <a:off x="3097744" y="3308291"/>
            <a:ext cx="11607187" cy="867728"/>
          </a:xfrm>
          <a:prstGeom prst="rect">
            <a:avLst/>
          </a:prstGeom>
        </p:spPr>
        <p:txBody>
          <a:bodyPr anchor="t" rtlCol="false" tIns="0" lIns="0" bIns="0" rIns="0">
            <a:spAutoFit/>
          </a:bodyPr>
          <a:lstStyle/>
          <a:p>
            <a:pPr algn="ctr">
              <a:lnSpc>
                <a:spcPts val="3442"/>
              </a:lnSpc>
            </a:pPr>
            <a:r>
              <a:rPr lang="en-US" sz="2549" spc="382">
                <a:solidFill>
                  <a:srgbClr val="FFFFFF"/>
                </a:solidFill>
                <a:latin typeface="Montserrat Classic Bold"/>
              </a:rPr>
              <a:t>MAKE A FLOWCHART OF THE EVENTS IN THE ORDER OF WHICH THE YOUTUBE VIDEO WAS MADE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A4594"/>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F5F5EF"/>
          </a:solidFill>
        </p:spPr>
      </p:sp>
      <p:grpSp>
        <p:nvGrpSpPr>
          <p:cNvPr name="Group 3" id="3"/>
          <p:cNvGrpSpPr/>
          <p:nvPr/>
        </p:nvGrpSpPr>
        <p:grpSpPr>
          <a:xfrm rot="0">
            <a:off x="8127853" y="818446"/>
            <a:ext cx="7711367" cy="1021832"/>
            <a:chOff x="0" y="0"/>
            <a:chExt cx="10281823" cy="1362442"/>
          </a:xfrm>
        </p:grpSpPr>
        <p:sp>
          <p:nvSpPr>
            <p:cNvPr name="TextBox 4" id="4"/>
            <p:cNvSpPr txBox="true"/>
            <p:nvPr/>
          </p:nvSpPr>
          <p:spPr>
            <a:xfrm rot="0">
              <a:off x="0" y="756441"/>
              <a:ext cx="10281823" cy="606002"/>
            </a:xfrm>
            <a:prstGeom prst="rect">
              <a:avLst/>
            </a:prstGeom>
          </p:spPr>
          <p:txBody>
            <a:bodyPr anchor="t" rtlCol="false" tIns="0" lIns="0" bIns="0" rIns="0">
              <a:spAutoFit/>
            </a:bodyPr>
            <a:lstStyle/>
            <a:p>
              <a:pPr algn="l" marL="0" indent="0" lvl="0">
                <a:lnSpc>
                  <a:spcPts val="4000"/>
                </a:lnSpc>
                <a:spcBef>
                  <a:spcPct val="0"/>
                </a:spcBef>
              </a:pPr>
              <a:r>
                <a:rPr lang="en-US" sz="2499" spc="49">
                  <a:solidFill>
                    <a:srgbClr val="F5F5EF"/>
                  </a:solidFill>
                  <a:latin typeface="Clear Sans Regular"/>
                </a:rPr>
                <a:t>Game is able tp detect multiple key presses</a:t>
              </a:r>
            </a:p>
          </p:txBody>
        </p:sp>
        <p:sp>
          <p:nvSpPr>
            <p:cNvPr name="TextBox 5" id="5"/>
            <p:cNvSpPr txBox="true"/>
            <p:nvPr/>
          </p:nvSpPr>
          <p:spPr>
            <a:xfrm rot="0">
              <a:off x="0" y="19050"/>
              <a:ext cx="1032228" cy="544322"/>
            </a:xfrm>
            <a:prstGeom prst="rect">
              <a:avLst/>
            </a:prstGeom>
          </p:spPr>
          <p:txBody>
            <a:bodyPr anchor="t" rtlCol="false" tIns="0" lIns="0" bIns="0" rIns="0">
              <a:spAutoFit/>
            </a:bodyPr>
            <a:lstStyle/>
            <a:p>
              <a:pPr>
                <a:lnSpc>
                  <a:spcPts val="3108"/>
                </a:lnSpc>
              </a:pPr>
              <a:r>
                <a:rPr lang="en-US" sz="2800" spc="44">
                  <a:solidFill>
                    <a:srgbClr val="F5E753"/>
                  </a:solidFill>
                  <a:latin typeface="Montserrat Classic Bold"/>
                </a:rPr>
                <a:t>01</a:t>
              </a:r>
            </a:p>
          </p:txBody>
        </p:sp>
      </p:grpSp>
      <p:grpSp>
        <p:nvGrpSpPr>
          <p:cNvPr name="Group 6" id="6"/>
          <p:cNvGrpSpPr/>
          <p:nvPr/>
        </p:nvGrpSpPr>
        <p:grpSpPr>
          <a:xfrm rot="0">
            <a:off x="8127853" y="2113772"/>
            <a:ext cx="7711367" cy="1524752"/>
            <a:chOff x="0" y="0"/>
            <a:chExt cx="10281823" cy="2033002"/>
          </a:xfrm>
        </p:grpSpPr>
        <p:sp>
          <p:nvSpPr>
            <p:cNvPr name="TextBox 7" id="7"/>
            <p:cNvSpPr txBox="true"/>
            <p:nvPr/>
          </p:nvSpPr>
          <p:spPr>
            <a:xfrm rot="0">
              <a:off x="0" y="756441"/>
              <a:ext cx="10281823" cy="1276562"/>
            </a:xfrm>
            <a:prstGeom prst="rect">
              <a:avLst/>
            </a:prstGeom>
          </p:spPr>
          <p:txBody>
            <a:bodyPr anchor="t" rtlCol="false" tIns="0" lIns="0" bIns="0" rIns="0">
              <a:spAutoFit/>
            </a:bodyPr>
            <a:lstStyle/>
            <a:p>
              <a:pPr algn="l" marL="0" indent="0" lvl="0">
                <a:lnSpc>
                  <a:spcPts val="4000"/>
                </a:lnSpc>
                <a:spcBef>
                  <a:spcPct val="0"/>
                </a:spcBef>
              </a:pPr>
              <a:r>
                <a:rPr lang="en-US" sz="2499" spc="49">
                  <a:solidFill>
                    <a:srgbClr val="F5F5EF"/>
                  </a:solidFill>
                  <a:latin typeface="Clear Sans Regular"/>
                </a:rPr>
                <a:t>Game gets progessively tougher giving the user an incentive to keep playing</a:t>
              </a:r>
            </a:p>
          </p:txBody>
        </p:sp>
        <p:sp>
          <p:nvSpPr>
            <p:cNvPr name="TextBox 8" id="8"/>
            <p:cNvSpPr txBox="true"/>
            <p:nvPr/>
          </p:nvSpPr>
          <p:spPr>
            <a:xfrm rot="0">
              <a:off x="0" y="19050"/>
              <a:ext cx="1032228" cy="544322"/>
            </a:xfrm>
            <a:prstGeom prst="rect">
              <a:avLst/>
            </a:prstGeom>
          </p:spPr>
          <p:txBody>
            <a:bodyPr anchor="t" rtlCol="false" tIns="0" lIns="0" bIns="0" rIns="0">
              <a:spAutoFit/>
            </a:bodyPr>
            <a:lstStyle/>
            <a:p>
              <a:pPr>
                <a:lnSpc>
                  <a:spcPts val="3108"/>
                </a:lnSpc>
              </a:pPr>
              <a:r>
                <a:rPr lang="en-US" sz="2800" spc="44">
                  <a:solidFill>
                    <a:srgbClr val="F5E753"/>
                  </a:solidFill>
                  <a:latin typeface="Montserrat Classic Bold"/>
                </a:rPr>
                <a:t>02</a:t>
              </a:r>
            </a:p>
          </p:txBody>
        </p:sp>
      </p:grpSp>
      <p:sp>
        <p:nvSpPr>
          <p:cNvPr name="TextBox 9" id="9"/>
          <p:cNvSpPr txBox="true"/>
          <p:nvPr/>
        </p:nvSpPr>
        <p:spPr>
          <a:xfrm rot="0">
            <a:off x="1028700" y="3866310"/>
            <a:ext cx="6273203" cy="1278255"/>
          </a:xfrm>
          <a:prstGeom prst="rect">
            <a:avLst/>
          </a:prstGeom>
        </p:spPr>
        <p:txBody>
          <a:bodyPr anchor="t" rtlCol="false" tIns="0" lIns="0" bIns="0" rIns="0">
            <a:spAutoFit/>
          </a:bodyPr>
          <a:lstStyle/>
          <a:p>
            <a:pPr algn="ctr">
              <a:lnSpc>
                <a:spcPts val="4995"/>
              </a:lnSpc>
            </a:pPr>
            <a:r>
              <a:rPr lang="en-US" sz="4500" spc="225">
                <a:solidFill>
                  <a:srgbClr val="F5E753"/>
                </a:solidFill>
                <a:latin typeface="Montserrat Classic Bold"/>
              </a:rPr>
              <a:t>FEATURES OF DESIGNED SYSTEM</a:t>
            </a:r>
          </a:p>
        </p:txBody>
      </p:sp>
      <p:sp>
        <p:nvSpPr>
          <p:cNvPr name="TextBox 10" id="10"/>
          <p:cNvSpPr txBox="true"/>
          <p:nvPr/>
        </p:nvSpPr>
        <p:spPr>
          <a:xfrm rot="0">
            <a:off x="586075" y="9584820"/>
            <a:ext cx="1721059" cy="155449"/>
          </a:xfrm>
          <a:prstGeom prst="rect">
            <a:avLst/>
          </a:prstGeom>
        </p:spPr>
        <p:txBody>
          <a:bodyPr anchor="t" rtlCol="false" tIns="0" lIns="0" bIns="0" rIns="0">
            <a:spAutoFit/>
          </a:bodyPr>
          <a:lstStyle/>
          <a:p>
            <a:pPr algn="l">
              <a:lnSpc>
                <a:spcPts val="1140"/>
              </a:lnSpc>
            </a:pPr>
            <a:r>
              <a:rPr lang="en-US" sz="1000" spc="368">
                <a:solidFill>
                  <a:srgbClr val="F5F5EF"/>
                </a:solidFill>
                <a:latin typeface="Montserrat Light Bold"/>
              </a:rPr>
              <a:t>PAGE 02 </a:t>
            </a:r>
          </a:p>
        </p:txBody>
      </p:sp>
      <p:grpSp>
        <p:nvGrpSpPr>
          <p:cNvPr name="Group 11" id="11"/>
          <p:cNvGrpSpPr/>
          <p:nvPr/>
        </p:nvGrpSpPr>
        <p:grpSpPr>
          <a:xfrm rot="-5400000">
            <a:off x="6098462" y="2169382"/>
            <a:ext cx="3247796" cy="287098"/>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name="Group 13" id="13"/>
          <p:cNvGrpSpPr/>
          <p:nvPr/>
        </p:nvGrpSpPr>
        <p:grpSpPr>
          <a:xfrm rot="-5400000">
            <a:off x="6098462" y="5417178"/>
            <a:ext cx="3247796" cy="287098"/>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name="Group 15" id="15"/>
          <p:cNvGrpSpPr/>
          <p:nvPr/>
        </p:nvGrpSpPr>
        <p:grpSpPr>
          <a:xfrm rot="0">
            <a:off x="7501797" y="3828210"/>
            <a:ext cx="441127" cy="441127"/>
            <a:chOff x="0" y="0"/>
            <a:chExt cx="6350000" cy="6350000"/>
          </a:xfrm>
        </p:grpSpPr>
        <p:sp>
          <p:nvSpPr>
            <p:cNvPr name="Freeform 16" id="1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solidFill>
                <a:srgbClr val="000000"/>
              </a:solidFill>
            </a:ln>
          </p:spPr>
        </p:sp>
      </p:grpSp>
      <p:grpSp>
        <p:nvGrpSpPr>
          <p:cNvPr name="Group 17" id="17"/>
          <p:cNvGrpSpPr/>
          <p:nvPr/>
        </p:nvGrpSpPr>
        <p:grpSpPr>
          <a:xfrm rot="0">
            <a:off x="7578811" y="818446"/>
            <a:ext cx="420508" cy="420508"/>
            <a:chOff x="0" y="0"/>
            <a:chExt cx="6350000" cy="6350000"/>
          </a:xfrm>
        </p:grpSpPr>
        <p:sp>
          <p:nvSpPr>
            <p:cNvPr name="Freeform 18" id="1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pic>
        <p:nvPicPr>
          <p:cNvPr name="Picture 19" id="1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145542" y="5987036"/>
            <a:ext cx="1641058" cy="2190733"/>
          </a:xfrm>
          <a:prstGeom prst="rect">
            <a:avLst/>
          </a:prstGeom>
        </p:spPr>
      </p:pic>
      <p:grpSp>
        <p:nvGrpSpPr>
          <p:cNvPr name="Group 20" id="20"/>
          <p:cNvGrpSpPr/>
          <p:nvPr/>
        </p:nvGrpSpPr>
        <p:grpSpPr>
          <a:xfrm rot="-5400000">
            <a:off x="6098462" y="7305774"/>
            <a:ext cx="3247796" cy="287098"/>
            <a:chOff x="0" y="0"/>
            <a:chExt cx="9194800" cy="812800"/>
          </a:xfrm>
        </p:grpSpPr>
        <p:sp>
          <p:nvSpPr>
            <p:cNvPr name="Freeform 21" id="21"/>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name="Group 22" id="22"/>
          <p:cNvGrpSpPr/>
          <p:nvPr/>
        </p:nvGrpSpPr>
        <p:grpSpPr>
          <a:xfrm rot="0">
            <a:off x="7522416" y="2103514"/>
            <a:ext cx="420508" cy="420508"/>
            <a:chOff x="0" y="0"/>
            <a:chExt cx="6350000" cy="6350000"/>
          </a:xfrm>
        </p:grpSpPr>
        <p:sp>
          <p:nvSpPr>
            <p:cNvPr name="Freeform 23" id="2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grpSp>
        <p:nvGrpSpPr>
          <p:cNvPr name="Group 24" id="24"/>
          <p:cNvGrpSpPr/>
          <p:nvPr/>
        </p:nvGrpSpPr>
        <p:grpSpPr>
          <a:xfrm rot="-5400000">
            <a:off x="6108772" y="7895098"/>
            <a:ext cx="3247796" cy="287098"/>
            <a:chOff x="0" y="0"/>
            <a:chExt cx="9194800" cy="812800"/>
          </a:xfrm>
        </p:grpSpPr>
        <p:sp>
          <p:nvSpPr>
            <p:cNvPr name="Freeform 25" id="25"/>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name="Group 26" id="26"/>
          <p:cNvGrpSpPr/>
          <p:nvPr/>
        </p:nvGrpSpPr>
        <p:grpSpPr>
          <a:xfrm rot="0">
            <a:off x="7512106" y="3828210"/>
            <a:ext cx="420508" cy="420508"/>
            <a:chOff x="0" y="0"/>
            <a:chExt cx="6350000" cy="6350000"/>
          </a:xfrm>
        </p:grpSpPr>
        <p:sp>
          <p:nvSpPr>
            <p:cNvPr name="Freeform 27" id="2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grpSp>
        <p:nvGrpSpPr>
          <p:cNvPr name="Group 28" id="28"/>
          <p:cNvGrpSpPr/>
          <p:nvPr/>
        </p:nvGrpSpPr>
        <p:grpSpPr>
          <a:xfrm rot="0">
            <a:off x="8127853" y="3936829"/>
            <a:ext cx="7711367" cy="1522847"/>
            <a:chOff x="0" y="0"/>
            <a:chExt cx="10281823" cy="2030462"/>
          </a:xfrm>
        </p:grpSpPr>
        <p:sp>
          <p:nvSpPr>
            <p:cNvPr name="TextBox 29" id="29"/>
            <p:cNvSpPr txBox="true"/>
            <p:nvPr/>
          </p:nvSpPr>
          <p:spPr>
            <a:xfrm rot="0">
              <a:off x="0" y="753901"/>
              <a:ext cx="10281823" cy="1276562"/>
            </a:xfrm>
            <a:prstGeom prst="rect">
              <a:avLst/>
            </a:prstGeom>
          </p:spPr>
          <p:txBody>
            <a:bodyPr anchor="t" rtlCol="false" tIns="0" lIns="0" bIns="0" rIns="0">
              <a:spAutoFit/>
            </a:bodyPr>
            <a:lstStyle/>
            <a:p>
              <a:pPr algn="l" marL="0" indent="0" lvl="0">
                <a:lnSpc>
                  <a:spcPts val="4000"/>
                </a:lnSpc>
                <a:spcBef>
                  <a:spcPct val="0"/>
                </a:spcBef>
              </a:pPr>
              <a:r>
                <a:rPr lang="en-US" sz="2499" spc="49">
                  <a:solidFill>
                    <a:srgbClr val="F5F5EF"/>
                  </a:solidFill>
                  <a:latin typeface="Clear Sans Regular"/>
                </a:rPr>
                <a:t>Game can simulataneously move multiple enemies and keep track of each individual movement</a:t>
              </a:r>
            </a:p>
          </p:txBody>
        </p:sp>
        <p:sp>
          <p:nvSpPr>
            <p:cNvPr name="TextBox 30" id="30"/>
            <p:cNvSpPr txBox="true"/>
            <p:nvPr/>
          </p:nvSpPr>
          <p:spPr>
            <a:xfrm rot="0">
              <a:off x="0" y="19050"/>
              <a:ext cx="1032228" cy="541782"/>
            </a:xfrm>
            <a:prstGeom prst="rect">
              <a:avLst/>
            </a:prstGeom>
          </p:spPr>
          <p:txBody>
            <a:bodyPr anchor="t" rtlCol="false" tIns="0" lIns="0" bIns="0" rIns="0">
              <a:spAutoFit/>
            </a:bodyPr>
            <a:lstStyle/>
            <a:p>
              <a:pPr>
                <a:lnSpc>
                  <a:spcPts val="3108"/>
                </a:lnSpc>
              </a:pPr>
              <a:r>
                <a:rPr lang="en-US" sz="2800" spc="44">
                  <a:solidFill>
                    <a:srgbClr val="F5E753"/>
                  </a:solidFill>
                  <a:latin typeface="Montserrat Classic Bold"/>
                </a:rPr>
                <a:t>03</a:t>
              </a:r>
            </a:p>
          </p:txBody>
        </p:sp>
      </p:grpSp>
      <p:sp>
        <p:nvSpPr>
          <p:cNvPr name="TextBox 31" id="31"/>
          <p:cNvSpPr txBox="true"/>
          <p:nvPr/>
        </p:nvSpPr>
        <p:spPr>
          <a:xfrm rot="-5400000">
            <a:off x="15220429" y="2596113"/>
            <a:ext cx="4594540" cy="560070"/>
          </a:xfrm>
          <a:prstGeom prst="rect">
            <a:avLst/>
          </a:prstGeom>
        </p:spPr>
        <p:txBody>
          <a:bodyPr anchor="t" rtlCol="false" tIns="0" lIns="0" bIns="0" rIns="0">
            <a:spAutoFit/>
          </a:bodyPr>
          <a:lstStyle/>
          <a:p>
            <a:pPr algn="r">
              <a:lnSpc>
                <a:spcPts val="2279"/>
              </a:lnSpc>
            </a:pPr>
            <a:r>
              <a:rPr lang="en-US" sz="1999" spc="735">
                <a:solidFill>
                  <a:srgbClr val="F5F5EF"/>
                </a:solidFill>
                <a:latin typeface="Montserrat Light"/>
              </a:rPr>
              <a:t>KJ SOMAIYA COLLEGE OF ENGINEERING</a:t>
            </a:r>
          </a:p>
        </p:txBody>
      </p:sp>
      <p:sp>
        <p:nvSpPr>
          <p:cNvPr name="TextBox 32" id="32"/>
          <p:cNvSpPr txBox="true"/>
          <p:nvPr/>
        </p:nvSpPr>
        <p:spPr>
          <a:xfrm rot="-5400000">
            <a:off x="16490678" y="8659229"/>
            <a:ext cx="1977641" cy="697604"/>
          </a:xfrm>
          <a:prstGeom prst="rect">
            <a:avLst/>
          </a:prstGeom>
        </p:spPr>
        <p:txBody>
          <a:bodyPr anchor="t" rtlCol="false" tIns="0" lIns="0" bIns="0" rIns="0">
            <a:spAutoFit/>
          </a:bodyPr>
          <a:lstStyle/>
          <a:p>
            <a:pPr algn="l">
              <a:lnSpc>
                <a:spcPts val="1765"/>
              </a:lnSpc>
            </a:pPr>
            <a:r>
              <a:rPr lang="en-US" sz="1549" spc="570">
                <a:solidFill>
                  <a:srgbClr val="F5F5EF"/>
                </a:solidFill>
                <a:latin typeface="Montserrat Light Bold"/>
              </a:rPr>
              <a:t>PYTHON MINI PROJECT</a:t>
            </a:r>
          </a:p>
        </p:txBody>
      </p:sp>
      <p:grpSp>
        <p:nvGrpSpPr>
          <p:cNvPr name="Group 33" id="33"/>
          <p:cNvGrpSpPr/>
          <p:nvPr/>
        </p:nvGrpSpPr>
        <p:grpSpPr>
          <a:xfrm rot="0">
            <a:off x="7522416" y="5825425"/>
            <a:ext cx="420508" cy="420508"/>
            <a:chOff x="0" y="0"/>
            <a:chExt cx="6350000" cy="6350000"/>
          </a:xfrm>
        </p:grpSpPr>
        <p:sp>
          <p:nvSpPr>
            <p:cNvPr name="Freeform 34" id="3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grpSp>
        <p:nvGrpSpPr>
          <p:cNvPr name="Group 35" id="35"/>
          <p:cNvGrpSpPr/>
          <p:nvPr/>
        </p:nvGrpSpPr>
        <p:grpSpPr>
          <a:xfrm rot="0">
            <a:off x="8127853" y="5825425"/>
            <a:ext cx="7711367" cy="1522847"/>
            <a:chOff x="0" y="0"/>
            <a:chExt cx="10281823" cy="2030462"/>
          </a:xfrm>
        </p:grpSpPr>
        <p:sp>
          <p:nvSpPr>
            <p:cNvPr name="TextBox 36" id="36"/>
            <p:cNvSpPr txBox="true"/>
            <p:nvPr/>
          </p:nvSpPr>
          <p:spPr>
            <a:xfrm rot="0">
              <a:off x="0" y="753901"/>
              <a:ext cx="10281823" cy="1276562"/>
            </a:xfrm>
            <a:prstGeom prst="rect">
              <a:avLst/>
            </a:prstGeom>
          </p:spPr>
          <p:txBody>
            <a:bodyPr anchor="t" rtlCol="false" tIns="0" lIns="0" bIns="0" rIns="0">
              <a:spAutoFit/>
            </a:bodyPr>
            <a:lstStyle/>
            <a:p>
              <a:pPr algn="l" marL="0" indent="0" lvl="0">
                <a:lnSpc>
                  <a:spcPts val="4000"/>
                </a:lnSpc>
                <a:spcBef>
                  <a:spcPct val="0"/>
                </a:spcBef>
              </a:pPr>
              <a:r>
                <a:rPr lang="en-US" sz="2499" spc="49">
                  <a:solidFill>
                    <a:srgbClr val="F5F5EF"/>
                  </a:solidFill>
                  <a:latin typeface="Clear Sans Regular"/>
                </a:rPr>
                <a:t>Game can simulataneously move multiple enemies and keep track of each individual movement</a:t>
              </a:r>
            </a:p>
          </p:txBody>
        </p:sp>
        <p:sp>
          <p:nvSpPr>
            <p:cNvPr name="TextBox 37" id="37"/>
            <p:cNvSpPr txBox="true"/>
            <p:nvPr/>
          </p:nvSpPr>
          <p:spPr>
            <a:xfrm rot="0">
              <a:off x="0" y="19050"/>
              <a:ext cx="1032228" cy="541782"/>
            </a:xfrm>
            <a:prstGeom prst="rect">
              <a:avLst/>
            </a:prstGeom>
          </p:spPr>
          <p:txBody>
            <a:bodyPr anchor="t" rtlCol="false" tIns="0" lIns="0" bIns="0" rIns="0">
              <a:spAutoFit/>
            </a:bodyPr>
            <a:lstStyle/>
            <a:p>
              <a:pPr>
                <a:lnSpc>
                  <a:spcPts val="3108"/>
                </a:lnSpc>
              </a:pPr>
              <a:r>
                <a:rPr lang="en-US" sz="2800" spc="44">
                  <a:solidFill>
                    <a:srgbClr val="F5E753"/>
                  </a:solidFill>
                  <a:latin typeface="Montserrat Classic Bold"/>
                </a:rPr>
                <a:t>04</a:t>
              </a:r>
            </a:p>
          </p:txBody>
        </p:sp>
      </p:grpSp>
      <p:grpSp>
        <p:nvGrpSpPr>
          <p:cNvPr name="Group 38" id="38"/>
          <p:cNvGrpSpPr/>
          <p:nvPr/>
        </p:nvGrpSpPr>
        <p:grpSpPr>
          <a:xfrm rot="0">
            <a:off x="7522416" y="7598702"/>
            <a:ext cx="420508" cy="420508"/>
            <a:chOff x="0" y="0"/>
            <a:chExt cx="6350000" cy="6350000"/>
          </a:xfrm>
        </p:grpSpPr>
        <p:sp>
          <p:nvSpPr>
            <p:cNvPr name="Freeform 39" id="3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grpSp>
        <p:nvGrpSpPr>
          <p:cNvPr name="Group 40" id="40"/>
          <p:cNvGrpSpPr/>
          <p:nvPr/>
        </p:nvGrpSpPr>
        <p:grpSpPr>
          <a:xfrm rot="0">
            <a:off x="8127853" y="7667805"/>
            <a:ext cx="7711367" cy="1019927"/>
            <a:chOff x="0" y="0"/>
            <a:chExt cx="10281823" cy="1359902"/>
          </a:xfrm>
        </p:grpSpPr>
        <p:sp>
          <p:nvSpPr>
            <p:cNvPr name="TextBox 41" id="41"/>
            <p:cNvSpPr txBox="true"/>
            <p:nvPr/>
          </p:nvSpPr>
          <p:spPr>
            <a:xfrm rot="0">
              <a:off x="0" y="753901"/>
              <a:ext cx="10281823" cy="606002"/>
            </a:xfrm>
            <a:prstGeom prst="rect">
              <a:avLst/>
            </a:prstGeom>
          </p:spPr>
          <p:txBody>
            <a:bodyPr anchor="t" rtlCol="false" tIns="0" lIns="0" bIns="0" rIns="0">
              <a:spAutoFit/>
            </a:bodyPr>
            <a:lstStyle/>
            <a:p>
              <a:pPr algn="l" marL="0" indent="0" lvl="0">
                <a:lnSpc>
                  <a:spcPts val="4000"/>
                </a:lnSpc>
                <a:spcBef>
                  <a:spcPct val="0"/>
                </a:spcBef>
              </a:pPr>
              <a:r>
                <a:rPr lang="en-US" sz="2499" spc="49">
                  <a:solidFill>
                    <a:srgbClr val="F5F5EF"/>
                  </a:solidFill>
                  <a:latin typeface="Clear Sans Regular"/>
                </a:rPr>
                <a:t>Game can keep track of the score</a:t>
              </a:r>
            </a:p>
          </p:txBody>
        </p:sp>
        <p:sp>
          <p:nvSpPr>
            <p:cNvPr name="TextBox 42" id="42"/>
            <p:cNvSpPr txBox="true"/>
            <p:nvPr/>
          </p:nvSpPr>
          <p:spPr>
            <a:xfrm rot="0">
              <a:off x="0" y="19050"/>
              <a:ext cx="1032228" cy="541782"/>
            </a:xfrm>
            <a:prstGeom prst="rect">
              <a:avLst/>
            </a:prstGeom>
          </p:spPr>
          <p:txBody>
            <a:bodyPr anchor="t" rtlCol="false" tIns="0" lIns="0" bIns="0" rIns="0">
              <a:spAutoFit/>
            </a:bodyPr>
            <a:lstStyle/>
            <a:p>
              <a:pPr>
                <a:lnSpc>
                  <a:spcPts val="3108"/>
                </a:lnSpc>
              </a:pPr>
              <a:r>
                <a:rPr lang="en-US" sz="2800" spc="44">
                  <a:solidFill>
                    <a:srgbClr val="F5E753"/>
                  </a:solidFill>
                  <a:latin typeface="Montserrat Classic Bold"/>
                </a:rPr>
                <a:t>05</a:t>
              </a:r>
            </a:p>
          </p:txBody>
        </p:sp>
      </p:grpSp>
      <p:grpSp>
        <p:nvGrpSpPr>
          <p:cNvPr name="Group 43" id="43"/>
          <p:cNvGrpSpPr/>
          <p:nvPr/>
        </p:nvGrpSpPr>
        <p:grpSpPr>
          <a:xfrm rot="0">
            <a:off x="7522416" y="9073221"/>
            <a:ext cx="420508" cy="420508"/>
            <a:chOff x="0" y="0"/>
            <a:chExt cx="6350000" cy="6350000"/>
          </a:xfrm>
        </p:grpSpPr>
        <p:sp>
          <p:nvSpPr>
            <p:cNvPr name="Freeform 44" id="4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grpSp>
        <p:nvGrpSpPr>
          <p:cNvPr name="Group 45" id="45"/>
          <p:cNvGrpSpPr/>
          <p:nvPr/>
        </p:nvGrpSpPr>
        <p:grpSpPr>
          <a:xfrm rot="0">
            <a:off x="8127853" y="8952015"/>
            <a:ext cx="7711367" cy="1083427"/>
            <a:chOff x="0" y="0"/>
            <a:chExt cx="10281823" cy="1444569"/>
          </a:xfrm>
        </p:grpSpPr>
        <p:sp>
          <p:nvSpPr>
            <p:cNvPr name="TextBox 46" id="46"/>
            <p:cNvSpPr txBox="true"/>
            <p:nvPr/>
          </p:nvSpPr>
          <p:spPr>
            <a:xfrm rot="0">
              <a:off x="0" y="744376"/>
              <a:ext cx="10281823" cy="700193"/>
            </a:xfrm>
            <a:prstGeom prst="rect">
              <a:avLst/>
            </a:prstGeom>
          </p:spPr>
          <p:txBody>
            <a:bodyPr anchor="t" rtlCol="false" tIns="0" lIns="0" bIns="0" rIns="0">
              <a:spAutoFit/>
            </a:bodyPr>
            <a:lstStyle/>
            <a:p>
              <a:pPr algn="l" marL="0" indent="0" lvl="0">
                <a:lnSpc>
                  <a:spcPts val="4640"/>
                </a:lnSpc>
                <a:spcBef>
                  <a:spcPct val="0"/>
                </a:spcBef>
              </a:pPr>
              <a:r>
                <a:rPr lang="en-US" sz="2900" spc="58">
                  <a:solidFill>
                    <a:srgbClr val="F5F5EF"/>
                  </a:solidFill>
                  <a:latin typeface="Clear Sans Regular"/>
                </a:rPr>
                <a:t>It spreads awareness</a:t>
              </a:r>
            </a:p>
          </p:txBody>
        </p:sp>
        <p:sp>
          <p:nvSpPr>
            <p:cNvPr name="TextBox 47" id="47"/>
            <p:cNvSpPr txBox="true"/>
            <p:nvPr/>
          </p:nvSpPr>
          <p:spPr>
            <a:xfrm rot="0">
              <a:off x="0" y="19050"/>
              <a:ext cx="1032228" cy="541782"/>
            </a:xfrm>
            <a:prstGeom prst="rect">
              <a:avLst/>
            </a:prstGeom>
          </p:spPr>
          <p:txBody>
            <a:bodyPr anchor="t" rtlCol="false" tIns="0" lIns="0" bIns="0" rIns="0">
              <a:spAutoFit/>
            </a:bodyPr>
            <a:lstStyle/>
            <a:p>
              <a:pPr>
                <a:lnSpc>
                  <a:spcPts val="3108"/>
                </a:lnSpc>
              </a:pPr>
              <a:r>
                <a:rPr lang="en-US" sz="2800" spc="44">
                  <a:solidFill>
                    <a:srgbClr val="F5E753"/>
                  </a:solidFill>
                  <a:latin typeface="Montserrat Classic Bold"/>
                </a:rPr>
                <a:t>06</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CDDEE"/>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F5F5EF"/>
          </a:solidFill>
        </p:spPr>
      </p:sp>
      <p:grpSp>
        <p:nvGrpSpPr>
          <p:cNvPr name="Group 3" id="3"/>
          <p:cNvGrpSpPr/>
          <p:nvPr/>
        </p:nvGrpSpPr>
        <p:grpSpPr>
          <a:xfrm rot="0">
            <a:off x="4056626" y="2194077"/>
            <a:ext cx="282443" cy="6172847"/>
            <a:chOff x="0" y="0"/>
            <a:chExt cx="376590" cy="8230462"/>
          </a:xfrm>
        </p:grpSpPr>
        <p:grpSp>
          <p:nvGrpSpPr>
            <p:cNvPr name="Group 4" id="4"/>
            <p:cNvGrpSpPr/>
            <p:nvPr/>
          </p:nvGrpSpPr>
          <p:grpSpPr>
            <a:xfrm rot="-5400000">
              <a:off x="-1941794" y="1941794"/>
              <a:ext cx="4260179" cy="376590"/>
              <a:chOff x="0" y="0"/>
              <a:chExt cx="9194800" cy="812800"/>
            </a:xfrm>
          </p:grpSpPr>
          <p:sp>
            <p:nvSpPr>
              <p:cNvPr name="Freeform 5" id="5"/>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004AAD"/>
              </a:solidFill>
            </p:spPr>
          </p:sp>
        </p:grpSp>
        <p:grpSp>
          <p:nvGrpSpPr>
            <p:cNvPr name="Group 6" id="6"/>
            <p:cNvGrpSpPr/>
            <p:nvPr/>
          </p:nvGrpSpPr>
          <p:grpSpPr>
            <a:xfrm rot="-5400000">
              <a:off x="-1941794" y="5912077"/>
              <a:ext cx="4260179" cy="376590"/>
              <a:chOff x="0" y="0"/>
              <a:chExt cx="9194800" cy="812800"/>
            </a:xfrm>
          </p:grpSpPr>
          <p:sp>
            <p:nvSpPr>
              <p:cNvPr name="Freeform 7" id="7"/>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004AAD"/>
              </a:solidFill>
            </p:spPr>
          </p:sp>
        </p:grpSp>
      </p:grpSp>
      <p:pic>
        <p:nvPicPr>
          <p:cNvPr name="Picture 8" id="8"/>
          <p:cNvPicPr>
            <a:picLocks noChangeAspect="true"/>
          </p:cNvPicPr>
          <p:nvPr/>
        </p:nvPicPr>
        <p:blipFill>
          <a:blip r:embed="rId2"/>
          <a:srcRect l="0" t="0" r="0" b="0"/>
          <a:stretch>
            <a:fillRect/>
          </a:stretch>
        </p:blipFill>
        <p:spPr>
          <a:xfrm flipH="false" flipV="false" rot="0">
            <a:off x="9684969" y="284185"/>
            <a:ext cx="7445727" cy="5752189"/>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0">
            <a:off x="4495680" y="4023227"/>
            <a:ext cx="7686779" cy="5717042"/>
          </a:xfrm>
          <a:prstGeom prst="rect">
            <a:avLst/>
          </a:prstGeom>
        </p:spPr>
      </p:pic>
      <p:sp>
        <p:nvSpPr>
          <p:cNvPr name="TextBox 10" id="10"/>
          <p:cNvSpPr txBox="true"/>
          <p:nvPr/>
        </p:nvSpPr>
        <p:spPr>
          <a:xfrm rot="0">
            <a:off x="586075" y="4404962"/>
            <a:ext cx="4201392" cy="875538"/>
          </a:xfrm>
          <a:prstGeom prst="rect">
            <a:avLst/>
          </a:prstGeom>
        </p:spPr>
        <p:txBody>
          <a:bodyPr anchor="t" rtlCol="false" tIns="0" lIns="0" bIns="0" rIns="0">
            <a:spAutoFit/>
          </a:bodyPr>
          <a:lstStyle/>
          <a:p>
            <a:pPr>
              <a:lnSpc>
                <a:spcPts val="6770"/>
              </a:lnSpc>
            </a:pPr>
            <a:r>
              <a:rPr lang="en-US" sz="6099" spc="304">
                <a:solidFill>
                  <a:srgbClr val="1D242C"/>
                </a:solidFill>
                <a:latin typeface="Montserrat Classic Bold"/>
              </a:rPr>
              <a:t>RESULT</a:t>
            </a:r>
          </a:p>
        </p:txBody>
      </p:sp>
      <p:sp>
        <p:nvSpPr>
          <p:cNvPr name="TextBox 11" id="11"/>
          <p:cNvSpPr txBox="true"/>
          <p:nvPr/>
        </p:nvSpPr>
        <p:spPr>
          <a:xfrm rot="0">
            <a:off x="586075" y="9584820"/>
            <a:ext cx="1721059" cy="155449"/>
          </a:xfrm>
          <a:prstGeom prst="rect">
            <a:avLst/>
          </a:prstGeom>
        </p:spPr>
        <p:txBody>
          <a:bodyPr anchor="t" rtlCol="false" tIns="0" lIns="0" bIns="0" rIns="0">
            <a:spAutoFit/>
          </a:bodyPr>
          <a:lstStyle/>
          <a:p>
            <a:pPr algn="l">
              <a:lnSpc>
                <a:spcPts val="1140"/>
              </a:lnSpc>
            </a:pPr>
            <a:r>
              <a:rPr lang="en-US" sz="1000" spc="368">
                <a:solidFill>
                  <a:srgbClr val="F5F5EF"/>
                </a:solidFill>
                <a:latin typeface="Montserrat Light Bold"/>
              </a:rPr>
              <a:t>PAGE 06</a:t>
            </a:r>
          </a:p>
        </p:txBody>
      </p:sp>
      <p:sp>
        <p:nvSpPr>
          <p:cNvPr name="TextBox 12" id="12"/>
          <p:cNvSpPr txBox="true"/>
          <p:nvPr/>
        </p:nvSpPr>
        <p:spPr>
          <a:xfrm rot="-5400000">
            <a:off x="15220429" y="2596113"/>
            <a:ext cx="4594540" cy="560070"/>
          </a:xfrm>
          <a:prstGeom prst="rect">
            <a:avLst/>
          </a:prstGeom>
        </p:spPr>
        <p:txBody>
          <a:bodyPr anchor="t" rtlCol="false" tIns="0" lIns="0" bIns="0" rIns="0">
            <a:spAutoFit/>
          </a:bodyPr>
          <a:lstStyle/>
          <a:p>
            <a:pPr algn="r">
              <a:lnSpc>
                <a:spcPts val="2279"/>
              </a:lnSpc>
            </a:pPr>
            <a:r>
              <a:rPr lang="en-US" sz="1999" spc="735">
                <a:solidFill>
                  <a:srgbClr val="5A4594"/>
                </a:solidFill>
                <a:latin typeface="Montserrat Light"/>
              </a:rPr>
              <a:t>KJ SOMAIYA COLLEGE OF ENGINEERING</a:t>
            </a:r>
          </a:p>
        </p:txBody>
      </p:sp>
      <p:sp>
        <p:nvSpPr>
          <p:cNvPr name="TextBox 13" id="13"/>
          <p:cNvSpPr txBox="true"/>
          <p:nvPr/>
        </p:nvSpPr>
        <p:spPr>
          <a:xfrm rot="-5400000">
            <a:off x="16490678" y="8659229"/>
            <a:ext cx="1977641" cy="697604"/>
          </a:xfrm>
          <a:prstGeom prst="rect">
            <a:avLst/>
          </a:prstGeom>
        </p:spPr>
        <p:txBody>
          <a:bodyPr anchor="t" rtlCol="false" tIns="0" lIns="0" bIns="0" rIns="0">
            <a:spAutoFit/>
          </a:bodyPr>
          <a:lstStyle/>
          <a:p>
            <a:pPr algn="l">
              <a:lnSpc>
                <a:spcPts val="1765"/>
              </a:lnSpc>
            </a:pPr>
            <a:r>
              <a:rPr lang="en-US" sz="1549" spc="570">
                <a:solidFill>
                  <a:srgbClr val="6A739C"/>
                </a:solidFill>
                <a:latin typeface="Montserrat Light Bold"/>
              </a:rPr>
              <a:t>PYTHON MINI PROJECT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5E753"/>
        </a:solidFill>
      </p:bgPr>
    </p:bg>
    <p:spTree>
      <p:nvGrpSpPr>
        <p:cNvPr id="1" name=""/>
        <p:cNvGrpSpPr/>
        <p:nvPr/>
      </p:nvGrpSpPr>
      <p:grpSpPr>
        <a:xfrm>
          <a:off x="0" y="0"/>
          <a:ext cx="0" cy="0"/>
          <a:chOff x="0" y="0"/>
          <a:chExt cx="0" cy="0"/>
        </a:xfrm>
      </p:grpSpPr>
      <p:grpSp>
        <p:nvGrpSpPr>
          <p:cNvPr name="Group 2" id="2"/>
          <p:cNvGrpSpPr/>
          <p:nvPr/>
        </p:nvGrpSpPr>
        <p:grpSpPr>
          <a:xfrm rot="0">
            <a:off x="-2628212" y="6668273"/>
            <a:ext cx="8149633" cy="8149633"/>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A4594"/>
            </a:solidFill>
          </p:spPr>
        </p:sp>
      </p:grpSp>
      <p:grpSp>
        <p:nvGrpSpPr>
          <p:cNvPr name="Group 4" id="4"/>
          <p:cNvGrpSpPr/>
          <p:nvPr/>
        </p:nvGrpSpPr>
        <p:grpSpPr>
          <a:xfrm rot="0">
            <a:off x="10524778" y="-3037583"/>
            <a:ext cx="6137196" cy="5505690"/>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4759"/>
            </a:solidFill>
          </p:spPr>
        </p:sp>
      </p:grpSp>
      <p:sp>
        <p:nvSpPr>
          <p:cNvPr name="TextBox 6" id="6"/>
          <p:cNvSpPr txBox="true"/>
          <p:nvPr/>
        </p:nvSpPr>
        <p:spPr>
          <a:xfrm rot="0">
            <a:off x="3158835" y="1646234"/>
            <a:ext cx="11970330" cy="810768"/>
          </a:xfrm>
          <a:prstGeom prst="rect">
            <a:avLst/>
          </a:prstGeom>
        </p:spPr>
        <p:txBody>
          <a:bodyPr anchor="t" rtlCol="false" tIns="0" lIns="0" bIns="0" rIns="0">
            <a:spAutoFit/>
          </a:bodyPr>
          <a:lstStyle/>
          <a:p>
            <a:pPr algn="ctr">
              <a:lnSpc>
                <a:spcPts val="6215"/>
              </a:lnSpc>
            </a:pPr>
            <a:r>
              <a:rPr lang="en-US" sz="5599" spc="279">
                <a:solidFill>
                  <a:srgbClr val="5A4594"/>
                </a:solidFill>
                <a:latin typeface="Montserrat Classic Bold"/>
              </a:rPr>
              <a:t>VIDEO ILLUSTRATION</a:t>
            </a:r>
          </a:p>
        </p:txBody>
      </p:sp>
      <p:sp>
        <p:nvSpPr>
          <p:cNvPr name="AutoShape 7" id="7"/>
          <p:cNvSpPr/>
          <p:nvPr/>
        </p:nvSpPr>
        <p:spPr>
          <a:xfrm rot="0">
            <a:off x="17722638" y="4357337"/>
            <a:ext cx="9525" cy="3091986"/>
          </a:xfrm>
          <a:prstGeom prst="rect">
            <a:avLst/>
          </a:prstGeom>
          <a:solidFill>
            <a:srgbClr val="5A4594"/>
          </a:solidFill>
        </p:spPr>
      </p:sp>
      <p:sp>
        <p:nvSpPr>
          <p:cNvPr name="TextBox 8" id="8"/>
          <p:cNvSpPr txBox="true"/>
          <p:nvPr/>
        </p:nvSpPr>
        <p:spPr>
          <a:xfrm rot="-5400000">
            <a:off x="16866871" y="8802015"/>
            <a:ext cx="1721059" cy="155449"/>
          </a:xfrm>
          <a:prstGeom prst="rect">
            <a:avLst/>
          </a:prstGeom>
        </p:spPr>
        <p:txBody>
          <a:bodyPr anchor="t" rtlCol="false" tIns="0" lIns="0" bIns="0" rIns="0">
            <a:spAutoFit/>
          </a:bodyPr>
          <a:lstStyle/>
          <a:p>
            <a:pPr algn="l">
              <a:lnSpc>
                <a:spcPts val="1140"/>
              </a:lnSpc>
            </a:pPr>
            <a:r>
              <a:rPr lang="en-US" sz="1000" spc="368">
                <a:solidFill>
                  <a:srgbClr val="5A4594"/>
                </a:solidFill>
                <a:latin typeface="Montserrat Light Bold"/>
              </a:rPr>
              <a:t>SC</a:t>
            </a:r>
            <a:r>
              <a:rPr lang="en-US" sz="1000" spc="368">
                <a:solidFill>
                  <a:srgbClr val="5A4594"/>
                </a:solidFill>
                <a:latin typeface="Montserrat Light Bold"/>
              </a:rPr>
              <a:t>IENCE CLASS</a:t>
            </a:r>
          </a:p>
        </p:txBody>
      </p:sp>
      <p:sp>
        <p:nvSpPr>
          <p:cNvPr name="TextBox 9" id="9"/>
          <p:cNvSpPr txBox="true"/>
          <p:nvPr/>
        </p:nvSpPr>
        <p:spPr>
          <a:xfrm rot="0">
            <a:off x="586075" y="9584820"/>
            <a:ext cx="1721059" cy="155449"/>
          </a:xfrm>
          <a:prstGeom prst="rect">
            <a:avLst/>
          </a:prstGeom>
        </p:spPr>
        <p:txBody>
          <a:bodyPr anchor="t" rtlCol="false" tIns="0" lIns="0" bIns="0" rIns="0">
            <a:spAutoFit/>
          </a:bodyPr>
          <a:lstStyle/>
          <a:p>
            <a:pPr algn="l">
              <a:lnSpc>
                <a:spcPts val="1140"/>
              </a:lnSpc>
            </a:pPr>
            <a:r>
              <a:rPr lang="en-US" sz="1000" spc="368">
                <a:solidFill>
                  <a:srgbClr val="F5F5EF"/>
                </a:solidFill>
                <a:latin typeface="Montserrat Light Bold"/>
              </a:rPr>
              <a:t>PAGE 07 </a:t>
            </a:r>
          </a:p>
        </p:txBody>
      </p:sp>
      <p:sp>
        <p:nvSpPr>
          <p:cNvPr name="TextBox 10" id="10"/>
          <p:cNvSpPr txBox="true"/>
          <p:nvPr/>
        </p:nvSpPr>
        <p:spPr>
          <a:xfrm rot="-5400000">
            <a:off x="15838171" y="2397774"/>
            <a:ext cx="3778459" cy="140666"/>
          </a:xfrm>
          <a:prstGeom prst="rect">
            <a:avLst/>
          </a:prstGeom>
        </p:spPr>
        <p:txBody>
          <a:bodyPr anchor="t" rtlCol="false" tIns="0" lIns="0" bIns="0" rIns="0">
            <a:spAutoFit/>
          </a:bodyPr>
          <a:lstStyle/>
          <a:p>
            <a:pPr algn="r">
              <a:lnSpc>
                <a:spcPts val="1140"/>
              </a:lnSpc>
            </a:pPr>
            <a:r>
              <a:rPr lang="en-US" sz="1000" spc="368">
                <a:solidFill>
                  <a:srgbClr val="5A4594"/>
                </a:solidFill>
                <a:latin typeface="Montserrat Light"/>
              </a:rPr>
              <a:t>OLDMEAD SECONDARY SCHOOL</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94759"/>
        </a:solidFill>
      </p:bgPr>
    </p:bg>
    <p:spTree>
      <p:nvGrpSpPr>
        <p:cNvPr id="1" name=""/>
        <p:cNvGrpSpPr/>
        <p:nvPr/>
      </p:nvGrpSpPr>
      <p:grpSpPr>
        <a:xfrm>
          <a:off x="0" y="0"/>
          <a:ext cx="0" cy="0"/>
          <a:chOff x="0" y="0"/>
          <a:chExt cx="0" cy="0"/>
        </a:xfrm>
      </p:grpSpPr>
      <p:grpSp>
        <p:nvGrpSpPr>
          <p:cNvPr name="Group 2" id="2"/>
          <p:cNvGrpSpPr/>
          <p:nvPr/>
        </p:nvGrpSpPr>
        <p:grpSpPr>
          <a:xfrm rot="-5400000">
            <a:off x="5200950" y="3802459"/>
            <a:ext cx="3247796" cy="287098"/>
            <a:chOff x="0" y="0"/>
            <a:chExt cx="9194800" cy="812800"/>
          </a:xfrm>
        </p:grpSpPr>
        <p:sp>
          <p:nvSpPr>
            <p:cNvPr name="Freeform 3" id="3"/>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name="Group 4" id="4"/>
          <p:cNvGrpSpPr/>
          <p:nvPr/>
        </p:nvGrpSpPr>
        <p:grpSpPr>
          <a:xfrm rot="-5400000">
            <a:off x="5200950" y="6623849"/>
            <a:ext cx="3247796" cy="287098"/>
            <a:chOff x="0" y="0"/>
            <a:chExt cx="9194800" cy="812800"/>
          </a:xfrm>
        </p:grpSpPr>
        <p:sp>
          <p:nvSpPr>
            <p:cNvPr name="Freeform 5" id="5"/>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name="Group 6" id="6"/>
          <p:cNvGrpSpPr/>
          <p:nvPr/>
        </p:nvGrpSpPr>
        <p:grpSpPr>
          <a:xfrm rot="0">
            <a:off x="6968397" y="2987187"/>
            <a:ext cx="441127" cy="441127"/>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solidFill>
                <a:srgbClr val="000000"/>
              </a:solidFill>
            </a:ln>
          </p:spPr>
        </p:sp>
      </p:grpSp>
      <p:grpSp>
        <p:nvGrpSpPr>
          <p:cNvPr name="Group 8" id="8"/>
          <p:cNvGrpSpPr/>
          <p:nvPr/>
        </p:nvGrpSpPr>
        <p:grpSpPr>
          <a:xfrm rot="0">
            <a:off x="6655645" y="4357337"/>
            <a:ext cx="420508" cy="420508"/>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A4594"/>
            </a:solidFill>
          </p:spPr>
        </p:sp>
      </p:grpSp>
      <p:grpSp>
        <p:nvGrpSpPr>
          <p:cNvPr name="Group 10" id="10"/>
          <p:cNvGrpSpPr/>
          <p:nvPr/>
        </p:nvGrpSpPr>
        <p:grpSpPr>
          <a:xfrm rot="0">
            <a:off x="6635026" y="2322111"/>
            <a:ext cx="420508" cy="420508"/>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A4594"/>
            </a:solidFill>
          </p:spPr>
        </p:sp>
      </p:grpSp>
      <p:grpSp>
        <p:nvGrpSpPr>
          <p:cNvPr name="Group 12" id="12"/>
          <p:cNvGrpSpPr/>
          <p:nvPr/>
        </p:nvGrpSpPr>
        <p:grpSpPr>
          <a:xfrm rot="0">
            <a:off x="6768452" y="5947059"/>
            <a:ext cx="441127" cy="441127"/>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solidFill>
                <a:srgbClr val="000000"/>
              </a:solidFill>
            </a:ln>
          </p:spPr>
        </p:sp>
      </p:grpSp>
      <p:sp>
        <p:nvSpPr>
          <p:cNvPr name="TextBox 14" id="14"/>
          <p:cNvSpPr txBox="true"/>
          <p:nvPr/>
        </p:nvSpPr>
        <p:spPr>
          <a:xfrm rot="0">
            <a:off x="852917" y="4908232"/>
            <a:ext cx="4881504" cy="499110"/>
          </a:xfrm>
          <a:prstGeom prst="rect">
            <a:avLst/>
          </a:prstGeom>
        </p:spPr>
        <p:txBody>
          <a:bodyPr anchor="t" rtlCol="false" tIns="0" lIns="0" bIns="0" rIns="0">
            <a:spAutoFit/>
          </a:bodyPr>
          <a:lstStyle/>
          <a:p>
            <a:pPr>
              <a:lnSpc>
                <a:spcPts val="3885"/>
              </a:lnSpc>
            </a:pPr>
            <a:r>
              <a:rPr lang="en-US" sz="3500" spc="175">
                <a:solidFill>
                  <a:srgbClr val="F5F5EF"/>
                </a:solidFill>
                <a:latin typeface="Montserrat Classic Bold"/>
              </a:rPr>
              <a:t>PROBLEMS FACED</a:t>
            </a:r>
          </a:p>
        </p:txBody>
      </p:sp>
      <p:sp>
        <p:nvSpPr>
          <p:cNvPr name="AutoShape 15" id="15"/>
          <p:cNvSpPr/>
          <p:nvPr/>
        </p:nvSpPr>
        <p:spPr>
          <a:xfrm rot="0">
            <a:off x="17722638" y="4357337"/>
            <a:ext cx="9525" cy="3091986"/>
          </a:xfrm>
          <a:prstGeom prst="rect">
            <a:avLst/>
          </a:prstGeom>
          <a:solidFill>
            <a:srgbClr val="F5F5EF"/>
          </a:solidFill>
        </p:spPr>
      </p:sp>
      <p:sp>
        <p:nvSpPr>
          <p:cNvPr name="TextBox 16" id="16"/>
          <p:cNvSpPr txBox="true"/>
          <p:nvPr/>
        </p:nvSpPr>
        <p:spPr>
          <a:xfrm rot="-5400000">
            <a:off x="16866871" y="8802015"/>
            <a:ext cx="1721059" cy="155449"/>
          </a:xfrm>
          <a:prstGeom prst="rect">
            <a:avLst/>
          </a:prstGeom>
        </p:spPr>
        <p:txBody>
          <a:bodyPr anchor="t" rtlCol="false" tIns="0" lIns="0" bIns="0" rIns="0">
            <a:spAutoFit/>
          </a:bodyPr>
          <a:lstStyle/>
          <a:p>
            <a:pPr algn="l">
              <a:lnSpc>
                <a:spcPts val="1140"/>
              </a:lnSpc>
            </a:pPr>
            <a:r>
              <a:rPr lang="en-US" sz="1000" spc="368">
                <a:solidFill>
                  <a:srgbClr val="F5F5EF"/>
                </a:solidFill>
                <a:latin typeface="Montserrat Light Bold"/>
              </a:rPr>
              <a:t>SC</a:t>
            </a:r>
            <a:r>
              <a:rPr lang="en-US" sz="1000" spc="368">
                <a:solidFill>
                  <a:srgbClr val="F5F5EF"/>
                </a:solidFill>
                <a:latin typeface="Montserrat Light Bold"/>
              </a:rPr>
              <a:t>IENCE CLASS</a:t>
            </a:r>
          </a:p>
        </p:txBody>
      </p:sp>
      <p:sp>
        <p:nvSpPr>
          <p:cNvPr name="TextBox 17" id="17"/>
          <p:cNvSpPr txBox="true"/>
          <p:nvPr/>
        </p:nvSpPr>
        <p:spPr>
          <a:xfrm rot="0">
            <a:off x="586075" y="9584820"/>
            <a:ext cx="1721059" cy="155449"/>
          </a:xfrm>
          <a:prstGeom prst="rect">
            <a:avLst/>
          </a:prstGeom>
        </p:spPr>
        <p:txBody>
          <a:bodyPr anchor="t" rtlCol="false" tIns="0" lIns="0" bIns="0" rIns="0">
            <a:spAutoFit/>
          </a:bodyPr>
          <a:lstStyle/>
          <a:p>
            <a:pPr algn="l">
              <a:lnSpc>
                <a:spcPts val="1140"/>
              </a:lnSpc>
            </a:pPr>
            <a:r>
              <a:rPr lang="en-US" sz="1000" spc="368">
                <a:solidFill>
                  <a:srgbClr val="F5F5EF"/>
                </a:solidFill>
                <a:latin typeface="Montserrat Light Bold"/>
              </a:rPr>
              <a:t>PAGE 04 </a:t>
            </a:r>
          </a:p>
        </p:txBody>
      </p:sp>
      <p:sp>
        <p:nvSpPr>
          <p:cNvPr name="TextBox 18" id="18"/>
          <p:cNvSpPr txBox="true"/>
          <p:nvPr/>
        </p:nvSpPr>
        <p:spPr>
          <a:xfrm rot="-5400000">
            <a:off x="15838171" y="2397774"/>
            <a:ext cx="3778459" cy="140666"/>
          </a:xfrm>
          <a:prstGeom prst="rect">
            <a:avLst/>
          </a:prstGeom>
        </p:spPr>
        <p:txBody>
          <a:bodyPr anchor="t" rtlCol="false" tIns="0" lIns="0" bIns="0" rIns="0">
            <a:spAutoFit/>
          </a:bodyPr>
          <a:lstStyle/>
          <a:p>
            <a:pPr algn="r">
              <a:lnSpc>
                <a:spcPts val="1140"/>
              </a:lnSpc>
            </a:pPr>
            <a:r>
              <a:rPr lang="en-US" sz="1000" spc="368">
                <a:solidFill>
                  <a:srgbClr val="F5F5EF"/>
                </a:solidFill>
                <a:latin typeface="Montserrat Light"/>
              </a:rPr>
              <a:t>OLDMEAD SECONDARY SCHOOL</a:t>
            </a:r>
          </a:p>
        </p:txBody>
      </p:sp>
      <p:sp>
        <p:nvSpPr>
          <p:cNvPr name="TextBox 19" id="19"/>
          <p:cNvSpPr txBox="true"/>
          <p:nvPr/>
        </p:nvSpPr>
        <p:spPr>
          <a:xfrm rot="0">
            <a:off x="2805000" y="1066800"/>
            <a:ext cx="13433847" cy="645795"/>
          </a:xfrm>
          <a:prstGeom prst="rect">
            <a:avLst/>
          </a:prstGeom>
        </p:spPr>
        <p:txBody>
          <a:bodyPr anchor="t" rtlCol="false" tIns="0" lIns="0" bIns="0" rIns="0">
            <a:spAutoFit/>
          </a:bodyPr>
          <a:lstStyle/>
          <a:p>
            <a:pPr algn="ctr">
              <a:lnSpc>
                <a:spcPts val="4995"/>
              </a:lnSpc>
            </a:pPr>
            <a:r>
              <a:rPr lang="en-US" sz="4500" spc="225">
                <a:solidFill>
                  <a:srgbClr val="F5E753"/>
                </a:solidFill>
                <a:latin typeface="Montserrat Classic Bold"/>
              </a:rPr>
              <a:t>CONCLUSION</a:t>
            </a:r>
          </a:p>
        </p:txBody>
      </p:sp>
      <p:grpSp>
        <p:nvGrpSpPr>
          <p:cNvPr name="Group 20" id="20"/>
          <p:cNvGrpSpPr/>
          <p:nvPr/>
        </p:nvGrpSpPr>
        <p:grpSpPr>
          <a:xfrm rot="-5400000">
            <a:off x="5175297" y="7383679"/>
            <a:ext cx="3247796" cy="287098"/>
            <a:chOff x="0" y="0"/>
            <a:chExt cx="9194800" cy="812800"/>
          </a:xfrm>
        </p:grpSpPr>
        <p:sp>
          <p:nvSpPr>
            <p:cNvPr name="Freeform 21" id="21"/>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name="Group 22" id="22"/>
          <p:cNvGrpSpPr/>
          <p:nvPr/>
        </p:nvGrpSpPr>
        <p:grpSpPr>
          <a:xfrm rot="0">
            <a:off x="6614594" y="7808956"/>
            <a:ext cx="420508" cy="420508"/>
            <a:chOff x="0" y="0"/>
            <a:chExt cx="6350000" cy="6350000"/>
          </a:xfrm>
        </p:grpSpPr>
        <p:sp>
          <p:nvSpPr>
            <p:cNvPr name="Freeform 23" id="2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A4594"/>
            </a:solidFill>
          </p:spPr>
        </p:sp>
      </p:grpSp>
      <p:grpSp>
        <p:nvGrpSpPr>
          <p:cNvPr name="Group 24" id="24"/>
          <p:cNvGrpSpPr/>
          <p:nvPr/>
        </p:nvGrpSpPr>
        <p:grpSpPr>
          <a:xfrm rot="0">
            <a:off x="6635026" y="6167623"/>
            <a:ext cx="420508" cy="420508"/>
            <a:chOff x="0" y="0"/>
            <a:chExt cx="6350000" cy="6350000"/>
          </a:xfrm>
        </p:grpSpPr>
        <p:sp>
          <p:nvSpPr>
            <p:cNvPr name="Freeform 25" id="2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A4594"/>
            </a:solidFill>
          </p:spPr>
        </p:sp>
      </p:grpSp>
      <p:grpSp>
        <p:nvGrpSpPr>
          <p:cNvPr name="Group 26" id="26"/>
          <p:cNvGrpSpPr/>
          <p:nvPr/>
        </p:nvGrpSpPr>
        <p:grpSpPr>
          <a:xfrm rot="0">
            <a:off x="6558198" y="9048046"/>
            <a:ext cx="420508" cy="420508"/>
            <a:chOff x="0" y="0"/>
            <a:chExt cx="6350000" cy="6350000"/>
          </a:xfrm>
        </p:grpSpPr>
        <p:sp>
          <p:nvSpPr>
            <p:cNvPr name="Freeform 27" id="2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A4594"/>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81C5D8"/>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5A4594"/>
          </a:solidFill>
        </p:spPr>
      </p:sp>
      <p:grpSp>
        <p:nvGrpSpPr>
          <p:cNvPr name="Group 3" id="3"/>
          <p:cNvGrpSpPr/>
          <p:nvPr/>
        </p:nvGrpSpPr>
        <p:grpSpPr>
          <a:xfrm rot="0">
            <a:off x="2881608" y="2237353"/>
            <a:ext cx="10254923" cy="5211970"/>
            <a:chOff x="0" y="0"/>
            <a:chExt cx="13673231" cy="6949293"/>
          </a:xfrm>
        </p:grpSpPr>
        <p:sp>
          <p:nvSpPr>
            <p:cNvPr name="TextBox 4" id="4"/>
            <p:cNvSpPr txBox="true"/>
            <p:nvPr/>
          </p:nvSpPr>
          <p:spPr>
            <a:xfrm rot="0">
              <a:off x="0" y="1555962"/>
              <a:ext cx="13199632" cy="5393331"/>
            </a:xfrm>
            <a:prstGeom prst="rect">
              <a:avLst/>
            </a:prstGeom>
          </p:spPr>
          <p:txBody>
            <a:bodyPr anchor="t" rtlCol="false" tIns="0" lIns="0" bIns="0" rIns="0">
              <a:spAutoFit/>
            </a:bodyPr>
            <a:lstStyle/>
            <a:p>
              <a:pPr algn="ctr">
                <a:lnSpc>
                  <a:spcPts val="4079"/>
                </a:lnSpc>
              </a:pPr>
              <a:r>
                <a:rPr lang="en-US" sz="2719" spc="326">
                  <a:solidFill>
                    <a:srgbClr val="1D242C"/>
                  </a:solidFill>
                  <a:latin typeface="Anonymous Pro Bold"/>
                </a:rPr>
                <a:t>THIS GAME WAS MADE USING THE APPLICATION OF PYGAME, MATH AND RANDOM MODULE IN PYTHON. THE IDEA WAS TAKEN FROM THE REFERENCE GAME (ATTACHED) AND WE ADDED MULTIPLE FEATURES OF OUR OWN SUCH AS MULTIPLE ENEMIES, SCORE TRACKER, TOUGHER LEVELS AND A POSITIVE MESSAGE TAHT SPREADS AWARENESS ABOUT THE PANDEMIC WE ARE FACING TODAY.</a:t>
              </a:r>
            </a:p>
          </p:txBody>
        </p:sp>
        <p:sp>
          <p:nvSpPr>
            <p:cNvPr name="TextBox 5" id="5"/>
            <p:cNvSpPr txBox="true"/>
            <p:nvPr/>
          </p:nvSpPr>
          <p:spPr>
            <a:xfrm rot="0">
              <a:off x="0" y="57150"/>
              <a:ext cx="13673231" cy="1197450"/>
            </a:xfrm>
            <a:prstGeom prst="rect">
              <a:avLst/>
            </a:prstGeom>
          </p:spPr>
          <p:txBody>
            <a:bodyPr anchor="t" rtlCol="false" tIns="0" lIns="0" bIns="0" rIns="0">
              <a:spAutoFit/>
            </a:bodyPr>
            <a:lstStyle/>
            <a:p>
              <a:pPr algn="ctr">
                <a:lnSpc>
                  <a:spcPts val="6887"/>
                </a:lnSpc>
              </a:pPr>
              <a:r>
                <a:rPr lang="en-US" sz="6205" spc="310">
                  <a:solidFill>
                    <a:srgbClr val="5A4594"/>
                  </a:solidFill>
                  <a:latin typeface="Montserrat Classic Bold"/>
                </a:rPr>
                <a:t>CONCLUSION</a:t>
              </a:r>
            </a:p>
          </p:txBody>
        </p:sp>
      </p:grpSp>
      <p:sp>
        <p:nvSpPr>
          <p:cNvPr name="TextBox 6" id="6"/>
          <p:cNvSpPr txBox="true"/>
          <p:nvPr/>
        </p:nvSpPr>
        <p:spPr>
          <a:xfrm rot="0">
            <a:off x="586075" y="9584820"/>
            <a:ext cx="1721059" cy="155449"/>
          </a:xfrm>
          <a:prstGeom prst="rect">
            <a:avLst/>
          </a:prstGeom>
        </p:spPr>
        <p:txBody>
          <a:bodyPr anchor="t" rtlCol="false" tIns="0" lIns="0" bIns="0" rIns="0">
            <a:spAutoFit/>
          </a:bodyPr>
          <a:lstStyle/>
          <a:p>
            <a:pPr algn="l">
              <a:lnSpc>
                <a:spcPts val="1140"/>
              </a:lnSpc>
            </a:pPr>
            <a:r>
              <a:rPr lang="en-US" sz="1000" spc="368">
                <a:solidFill>
                  <a:srgbClr val="5A4594"/>
                </a:solidFill>
                <a:latin typeface="Montserrat Light Bold"/>
              </a:rPr>
              <a:t>PAGE 03 </a:t>
            </a:r>
          </a:p>
        </p:txBody>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136531" y="3674705"/>
            <a:ext cx="3089244" cy="2937590"/>
          </a:xfrm>
          <a:prstGeom prst="rect">
            <a:avLst/>
          </a:prstGeom>
        </p:spPr>
      </p:pic>
      <p:sp>
        <p:nvSpPr>
          <p:cNvPr name="TextBox 8" id="8"/>
          <p:cNvSpPr txBox="true"/>
          <p:nvPr/>
        </p:nvSpPr>
        <p:spPr>
          <a:xfrm rot="-5400000">
            <a:off x="15220429" y="2596113"/>
            <a:ext cx="4594540" cy="560070"/>
          </a:xfrm>
          <a:prstGeom prst="rect">
            <a:avLst/>
          </a:prstGeom>
        </p:spPr>
        <p:txBody>
          <a:bodyPr anchor="t" rtlCol="false" tIns="0" lIns="0" bIns="0" rIns="0">
            <a:spAutoFit/>
          </a:bodyPr>
          <a:lstStyle/>
          <a:p>
            <a:pPr algn="r">
              <a:lnSpc>
                <a:spcPts val="2279"/>
              </a:lnSpc>
            </a:pPr>
            <a:r>
              <a:rPr lang="en-US" sz="1999" spc="735">
                <a:solidFill>
                  <a:srgbClr val="5A4594"/>
                </a:solidFill>
                <a:latin typeface="Montserrat Light"/>
              </a:rPr>
              <a:t>KJ SOMAIYA COLLEGE OF ENGINEERING</a:t>
            </a:r>
          </a:p>
        </p:txBody>
      </p:sp>
      <p:sp>
        <p:nvSpPr>
          <p:cNvPr name="TextBox 9" id="9"/>
          <p:cNvSpPr txBox="true"/>
          <p:nvPr/>
        </p:nvSpPr>
        <p:spPr>
          <a:xfrm rot="-5400000">
            <a:off x="16490678" y="8659229"/>
            <a:ext cx="1977641" cy="697604"/>
          </a:xfrm>
          <a:prstGeom prst="rect">
            <a:avLst/>
          </a:prstGeom>
        </p:spPr>
        <p:txBody>
          <a:bodyPr anchor="t" rtlCol="false" tIns="0" lIns="0" bIns="0" rIns="0">
            <a:spAutoFit/>
          </a:bodyPr>
          <a:lstStyle/>
          <a:p>
            <a:pPr algn="l">
              <a:lnSpc>
                <a:spcPts val="1765"/>
              </a:lnSpc>
            </a:pPr>
            <a:r>
              <a:rPr lang="en-US" sz="1549" spc="570">
                <a:solidFill>
                  <a:srgbClr val="5A4594"/>
                </a:solidFill>
                <a:latin typeface="Montserrat Light Bold"/>
              </a:rPr>
              <a:t>PYTHON MINI PROJECT</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D242C"/>
        </a:solidFill>
      </p:bgPr>
    </p:bg>
    <p:spTree>
      <p:nvGrpSpPr>
        <p:cNvPr id="1" name=""/>
        <p:cNvGrpSpPr/>
        <p:nvPr/>
      </p:nvGrpSpPr>
      <p:grpSpPr>
        <a:xfrm>
          <a:off x="0" y="0"/>
          <a:ext cx="0" cy="0"/>
          <a:chOff x="0" y="0"/>
          <a:chExt cx="0" cy="0"/>
        </a:xfrm>
      </p:grpSpPr>
      <p:grpSp>
        <p:nvGrpSpPr>
          <p:cNvPr name="Group 2" id="2"/>
          <p:cNvGrpSpPr/>
          <p:nvPr/>
        </p:nvGrpSpPr>
        <p:grpSpPr>
          <a:xfrm rot="0">
            <a:off x="0" y="-105570"/>
            <a:ext cx="282443" cy="6172847"/>
            <a:chOff x="0" y="0"/>
            <a:chExt cx="376590" cy="8230462"/>
          </a:xfrm>
        </p:grpSpPr>
        <p:grpSp>
          <p:nvGrpSpPr>
            <p:cNvPr name="Group 3" id="3"/>
            <p:cNvGrpSpPr/>
            <p:nvPr/>
          </p:nvGrpSpPr>
          <p:grpSpPr>
            <a:xfrm rot="-5400000">
              <a:off x="-1941794" y="1941794"/>
              <a:ext cx="4260179" cy="376590"/>
              <a:chOff x="0" y="0"/>
              <a:chExt cx="9194800" cy="812800"/>
            </a:xfrm>
          </p:grpSpPr>
          <p:sp>
            <p:nvSpPr>
              <p:cNvPr name="Freeform 4" id="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E753"/>
              </a:solidFill>
            </p:spPr>
          </p:sp>
        </p:grpSp>
        <p:grpSp>
          <p:nvGrpSpPr>
            <p:cNvPr name="Group 5" id="5"/>
            <p:cNvGrpSpPr/>
            <p:nvPr/>
          </p:nvGrpSpPr>
          <p:grpSpPr>
            <a:xfrm rot="-5400000">
              <a:off x="-1941794" y="5912077"/>
              <a:ext cx="4260179" cy="376590"/>
              <a:chOff x="0" y="0"/>
              <a:chExt cx="9194800" cy="812800"/>
            </a:xfrm>
          </p:grpSpPr>
          <p:sp>
            <p:nvSpPr>
              <p:cNvPr name="Freeform 6" id="6"/>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E753"/>
              </a:solidFill>
            </p:spPr>
          </p:sp>
        </p:grpSp>
      </p:grpSp>
      <p:sp>
        <p:nvSpPr>
          <p:cNvPr name="AutoShape 7" id="7"/>
          <p:cNvSpPr/>
          <p:nvPr/>
        </p:nvSpPr>
        <p:spPr>
          <a:xfrm rot="0">
            <a:off x="17722638" y="4357337"/>
            <a:ext cx="9525" cy="3091986"/>
          </a:xfrm>
          <a:prstGeom prst="rect">
            <a:avLst/>
          </a:prstGeom>
          <a:solidFill>
            <a:srgbClr val="F5F5EF"/>
          </a:solidFill>
        </p:spPr>
      </p:sp>
      <p:sp>
        <p:nvSpPr>
          <p:cNvPr name="TextBox 8" id="8"/>
          <p:cNvSpPr txBox="true"/>
          <p:nvPr/>
        </p:nvSpPr>
        <p:spPr>
          <a:xfrm rot="0">
            <a:off x="1298321" y="4497705"/>
            <a:ext cx="4735434" cy="645795"/>
          </a:xfrm>
          <a:prstGeom prst="rect">
            <a:avLst/>
          </a:prstGeom>
        </p:spPr>
        <p:txBody>
          <a:bodyPr anchor="t" rtlCol="false" tIns="0" lIns="0" bIns="0" rIns="0">
            <a:spAutoFit/>
          </a:bodyPr>
          <a:lstStyle/>
          <a:p>
            <a:pPr>
              <a:lnSpc>
                <a:spcPts val="4995"/>
              </a:lnSpc>
            </a:pPr>
            <a:r>
              <a:rPr lang="en-US" sz="4500" spc="225">
                <a:solidFill>
                  <a:srgbClr val="F5F5EF"/>
                </a:solidFill>
                <a:latin typeface="Montserrat Classic Bold"/>
              </a:rPr>
              <a:t>REFERENCES</a:t>
            </a:r>
          </a:p>
        </p:txBody>
      </p:sp>
      <p:sp>
        <p:nvSpPr>
          <p:cNvPr name="TextBox 9" id="9"/>
          <p:cNvSpPr txBox="true"/>
          <p:nvPr/>
        </p:nvSpPr>
        <p:spPr>
          <a:xfrm rot="0">
            <a:off x="586075" y="9584820"/>
            <a:ext cx="1721059" cy="155449"/>
          </a:xfrm>
          <a:prstGeom prst="rect">
            <a:avLst/>
          </a:prstGeom>
        </p:spPr>
        <p:txBody>
          <a:bodyPr anchor="t" rtlCol="false" tIns="0" lIns="0" bIns="0" rIns="0">
            <a:spAutoFit/>
          </a:bodyPr>
          <a:lstStyle/>
          <a:p>
            <a:pPr algn="l">
              <a:lnSpc>
                <a:spcPts val="1140"/>
              </a:lnSpc>
            </a:pPr>
            <a:r>
              <a:rPr lang="en-US" sz="1000" spc="368">
                <a:solidFill>
                  <a:srgbClr val="F5F5EF"/>
                </a:solidFill>
                <a:latin typeface="Montserrat Light Bold"/>
              </a:rPr>
              <a:t>PAGE 20</a:t>
            </a:r>
          </a:p>
        </p:txBody>
      </p:sp>
      <p:grpSp>
        <p:nvGrpSpPr>
          <p:cNvPr name="Group 10" id="10"/>
          <p:cNvGrpSpPr/>
          <p:nvPr/>
        </p:nvGrpSpPr>
        <p:grpSpPr>
          <a:xfrm rot="0">
            <a:off x="7807096" y="2177837"/>
            <a:ext cx="7711367" cy="1606032"/>
            <a:chOff x="0" y="0"/>
            <a:chExt cx="10281823" cy="2141376"/>
          </a:xfrm>
        </p:grpSpPr>
        <p:sp>
          <p:nvSpPr>
            <p:cNvPr name="TextBox 11" id="11"/>
            <p:cNvSpPr txBox="true"/>
            <p:nvPr/>
          </p:nvSpPr>
          <p:spPr>
            <a:xfrm rot="0">
              <a:off x="0" y="756441"/>
              <a:ext cx="10281823" cy="1384935"/>
            </a:xfrm>
            <a:prstGeom prst="rect">
              <a:avLst/>
            </a:prstGeom>
          </p:spPr>
          <p:txBody>
            <a:bodyPr anchor="t" rtlCol="false" tIns="0" lIns="0" bIns="0" rIns="0">
              <a:spAutoFit/>
            </a:bodyPr>
            <a:lstStyle/>
            <a:p>
              <a:pPr algn="l" marL="0" indent="0" lvl="0">
                <a:lnSpc>
                  <a:spcPts val="4320"/>
                </a:lnSpc>
                <a:spcBef>
                  <a:spcPct val="0"/>
                </a:spcBef>
              </a:pPr>
              <a:r>
                <a:rPr lang="en-US" sz="2700" spc="54">
                  <a:solidFill>
                    <a:srgbClr val="F5F5EF"/>
                  </a:solidFill>
                  <a:latin typeface="Clear Sans Regular"/>
                </a:rPr>
                <a:t>https://www.geeksforgeeks.org/introduction-to-pygame/   </a:t>
              </a:r>
              <a:r>
                <a:rPr lang="en-US" sz="2700" spc="54">
                  <a:solidFill>
                    <a:srgbClr val="F5E753"/>
                  </a:solidFill>
                  <a:latin typeface="Clear Sans Regular"/>
                </a:rPr>
                <a:t>to learn pygame</a:t>
              </a:r>
            </a:p>
          </p:txBody>
        </p:sp>
        <p:sp>
          <p:nvSpPr>
            <p:cNvPr name="TextBox 12" id="12"/>
            <p:cNvSpPr txBox="true"/>
            <p:nvPr/>
          </p:nvSpPr>
          <p:spPr>
            <a:xfrm rot="0">
              <a:off x="0" y="19050"/>
              <a:ext cx="1032228" cy="544322"/>
            </a:xfrm>
            <a:prstGeom prst="rect">
              <a:avLst/>
            </a:prstGeom>
          </p:spPr>
          <p:txBody>
            <a:bodyPr anchor="t" rtlCol="false" tIns="0" lIns="0" bIns="0" rIns="0">
              <a:spAutoFit/>
            </a:bodyPr>
            <a:lstStyle/>
            <a:p>
              <a:pPr>
                <a:lnSpc>
                  <a:spcPts val="3108"/>
                </a:lnSpc>
              </a:pPr>
              <a:r>
                <a:rPr lang="en-US" sz="2800" spc="44">
                  <a:solidFill>
                    <a:srgbClr val="F5E753"/>
                  </a:solidFill>
                  <a:latin typeface="Montserrat Classic Bold"/>
                </a:rPr>
                <a:t>01</a:t>
              </a:r>
            </a:p>
          </p:txBody>
        </p:sp>
      </p:grpSp>
      <p:grpSp>
        <p:nvGrpSpPr>
          <p:cNvPr name="Group 13" id="13"/>
          <p:cNvGrpSpPr/>
          <p:nvPr/>
        </p:nvGrpSpPr>
        <p:grpSpPr>
          <a:xfrm rot="0">
            <a:off x="7807096" y="4903124"/>
            <a:ext cx="7711367" cy="1055487"/>
            <a:chOff x="0" y="0"/>
            <a:chExt cx="10281823" cy="1407316"/>
          </a:xfrm>
        </p:grpSpPr>
        <p:sp>
          <p:nvSpPr>
            <p:cNvPr name="TextBox 14" id="14"/>
            <p:cNvSpPr txBox="true"/>
            <p:nvPr/>
          </p:nvSpPr>
          <p:spPr>
            <a:xfrm rot="0">
              <a:off x="0" y="753901"/>
              <a:ext cx="10281823" cy="653415"/>
            </a:xfrm>
            <a:prstGeom prst="rect">
              <a:avLst/>
            </a:prstGeom>
          </p:spPr>
          <p:txBody>
            <a:bodyPr anchor="t" rtlCol="false" tIns="0" lIns="0" bIns="0" rIns="0">
              <a:spAutoFit/>
            </a:bodyPr>
            <a:lstStyle/>
            <a:p>
              <a:pPr algn="l" marL="0" indent="0" lvl="0">
                <a:lnSpc>
                  <a:spcPts val="4320"/>
                </a:lnSpc>
                <a:spcBef>
                  <a:spcPct val="0"/>
                </a:spcBef>
              </a:pPr>
              <a:r>
                <a:rPr lang="en-US" sz="2700" spc="54">
                  <a:solidFill>
                    <a:srgbClr val="F5F5EF"/>
                  </a:solidFill>
                  <a:latin typeface="Clear Sans Regular"/>
                </a:rPr>
                <a:t>https://www.flaticon.com/  </a:t>
              </a:r>
              <a:r>
                <a:rPr lang="en-US" sz="2700" spc="54">
                  <a:solidFill>
                    <a:srgbClr val="F5E753"/>
                  </a:solidFill>
                  <a:latin typeface="Clear Sans Regular"/>
                </a:rPr>
                <a:t>for icons</a:t>
              </a:r>
            </a:p>
          </p:txBody>
        </p:sp>
        <p:sp>
          <p:nvSpPr>
            <p:cNvPr name="TextBox 15" id="15"/>
            <p:cNvSpPr txBox="true"/>
            <p:nvPr/>
          </p:nvSpPr>
          <p:spPr>
            <a:xfrm rot="0">
              <a:off x="0" y="19050"/>
              <a:ext cx="1032228" cy="541782"/>
            </a:xfrm>
            <a:prstGeom prst="rect">
              <a:avLst/>
            </a:prstGeom>
          </p:spPr>
          <p:txBody>
            <a:bodyPr anchor="t" rtlCol="false" tIns="0" lIns="0" bIns="0" rIns="0">
              <a:spAutoFit/>
            </a:bodyPr>
            <a:lstStyle/>
            <a:p>
              <a:pPr>
                <a:lnSpc>
                  <a:spcPts val="3108"/>
                </a:lnSpc>
              </a:pPr>
              <a:r>
                <a:rPr lang="en-US" sz="2800" spc="44">
                  <a:solidFill>
                    <a:srgbClr val="F5E753"/>
                  </a:solidFill>
                  <a:latin typeface="Montserrat Classic Bold"/>
                </a:rPr>
                <a:t>02</a:t>
              </a:r>
            </a:p>
          </p:txBody>
        </p:sp>
      </p:grpSp>
      <p:grpSp>
        <p:nvGrpSpPr>
          <p:cNvPr name="Group 16" id="16"/>
          <p:cNvGrpSpPr/>
          <p:nvPr/>
        </p:nvGrpSpPr>
        <p:grpSpPr>
          <a:xfrm rot="-5400000">
            <a:off x="5627451" y="3583881"/>
            <a:ext cx="3247796" cy="287098"/>
            <a:chOff x="0" y="0"/>
            <a:chExt cx="9194800" cy="812800"/>
          </a:xfrm>
        </p:grpSpPr>
        <p:sp>
          <p:nvSpPr>
            <p:cNvPr name="Freeform 17" id="17"/>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name="Group 18" id="18"/>
          <p:cNvGrpSpPr/>
          <p:nvPr/>
        </p:nvGrpSpPr>
        <p:grpSpPr>
          <a:xfrm rot="-5400000">
            <a:off x="5627451" y="4582356"/>
            <a:ext cx="3247796" cy="287098"/>
            <a:chOff x="0" y="0"/>
            <a:chExt cx="9194800" cy="812800"/>
          </a:xfrm>
        </p:grpSpPr>
        <p:sp>
          <p:nvSpPr>
            <p:cNvPr name="Freeform 19" id="19"/>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name="Group 20" id="20"/>
          <p:cNvGrpSpPr/>
          <p:nvPr/>
        </p:nvGrpSpPr>
        <p:grpSpPr>
          <a:xfrm rot="0">
            <a:off x="7020662" y="2094017"/>
            <a:ext cx="441127" cy="441127"/>
            <a:chOff x="0" y="0"/>
            <a:chExt cx="6350000" cy="6350000"/>
          </a:xfrm>
        </p:grpSpPr>
        <p:sp>
          <p:nvSpPr>
            <p:cNvPr name="Freeform 21" id="2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solidFill>
                <a:srgbClr val="000000"/>
              </a:solidFill>
            </a:ln>
          </p:spPr>
        </p:sp>
      </p:grpSp>
      <p:grpSp>
        <p:nvGrpSpPr>
          <p:cNvPr name="Group 22" id="22"/>
          <p:cNvGrpSpPr/>
          <p:nvPr/>
        </p:nvGrpSpPr>
        <p:grpSpPr>
          <a:xfrm rot="0">
            <a:off x="7041280" y="2208436"/>
            <a:ext cx="420508" cy="420508"/>
            <a:chOff x="0" y="0"/>
            <a:chExt cx="6350000" cy="6350000"/>
          </a:xfrm>
        </p:grpSpPr>
        <p:sp>
          <p:nvSpPr>
            <p:cNvPr name="Freeform 23" id="2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grpSp>
        <p:nvGrpSpPr>
          <p:cNvPr name="Group 24" id="24"/>
          <p:cNvGrpSpPr/>
          <p:nvPr/>
        </p:nvGrpSpPr>
        <p:grpSpPr>
          <a:xfrm rot="-5400000">
            <a:off x="5617327" y="5571581"/>
            <a:ext cx="3247796" cy="287098"/>
            <a:chOff x="0" y="0"/>
            <a:chExt cx="9194800" cy="812800"/>
          </a:xfrm>
        </p:grpSpPr>
        <p:sp>
          <p:nvSpPr>
            <p:cNvPr name="Freeform 25" id="25"/>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name="Group 26" id="26"/>
          <p:cNvGrpSpPr/>
          <p:nvPr/>
        </p:nvGrpSpPr>
        <p:grpSpPr>
          <a:xfrm rot="0">
            <a:off x="7041280" y="4648297"/>
            <a:ext cx="420508" cy="420508"/>
            <a:chOff x="0" y="0"/>
            <a:chExt cx="6350000" cy="6350000"/>
          </a:xfrm>
        </p:grpSpPr>
        <p:sp>
          <p:nvSpPr>
            <p:cNvPr name="Freeform 27" id="2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grpSp>
        <p:nvGrpSpPr>
          <p:cNvPr name="Group 28" id="28"/>
          <p:cNvGrpSpPr/>
          <p:nvPr/>
        </p:nvGrpSpPr>
        <p:grpSpPr>
          <a:xfrm rot="-5400000">
            <a:off x="5617327" y="5571581"/>
            <a:ext cx="3247796" cy="287098"/>
            <a:chOff x="0" y="0"/>
            <a:chExt cx="9194800" cy="812800"/>
          </a:xfrm>
        </p:grpSpPr>
        <p:sp>
          <p:nvSpPr>
            <p:cNvPr name="Freeform 29" id="29"/>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name="Group 30" id="30"/>
          <p:cNvGrpSpPr/>
          <p:nvPr/>
        </p:nvGrpSpPr>
        <p:grpSpPr>
          <a:xfrm rot="0">
            <a:off x="7041280" y="6918519"/>
            <a:ext cx="420508" cy="420508"/>
            <a:chOff x="0" y="0"/>
            <a:chExt cx="6350000" cy="6350000"/>
          </a:xfrm>
        </p:grpSpPr>
        <p:sp>
          <p:nvSpPr>
            <p:cNvPr name="Freeform 31" id="3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grpSp>
        <p:nvGrpSpPr>
          <p:cNvPr name="Group 32" id="32"/>
          <p:cNvGrpSpPr/>
          <p:nvPr/>
        </p:nvGrpSpPr>
        <p:grpSpPr>
          <a:xfrm rot="0">
            <a:off x="7807096" y="6855264"/>
            <a:ext cx="7711367" cy="2152767"/>
            <a:chOff x="0" y="0"/>
            <a:chExt cx="10281823" cy="2870356"/>
          </a:xfrm>
        </p:grpSpPr>
        <p:sp>
          <p:nvSpPr>
            <p:cNvPr name="TextBox 33" id="33"/>
            <p:cNvSpPr txBox="true"/>
            <p:nvPr/>
          </p:nvSpPr>
          <p:spPr>
            <a:xfrm rot="0">
              <a:off x="0" y="753901"/>
              <a:ext cx="10281823" cy="2116455"/>
            </a:xfrm>
            <a:prstGeom prst="rect">
              <a:avLst/>
            </a:prstGeom>
          </p:spPr>
          <p:txBody>
            <a:bodyPr anchor="t" rtlCol="false" tIns="0" lIns="0" bIns="0" rIns="0">
              <a:spAutoFit/>
            </a:bodyPr>
            <a:lstStyle/>
            <a:p>
              <a:pPr algn="l" marL="0" indent="0" lvl="0">
                <a:lnSpc>
                  <a:spcPts val="4320"/>
                </a:lnSpc>
                <a:spcBef>
                  <a:spcPct val="0"/>
                </a:spcBef>
              </a:pPr>
              <a:r>
                <a:rPr lang="en-US" sz="2700" spc="54">
                  <a:solidFill>
                    <a:srgbClr val="F5F5EF"/>
                  </a:solidFill>
                  <a:latin typeface="Clear Sans Regular"/>
                </a:rPr>
                <a:t>https://www.youtube.com/playlist?list=PLjcN1EyupaQkAQyBCYKyf1jt1M1PiRJEp </a:t>
              </a:r>
              <a:r>
                <a:rPr lang="en-US" sz="2700" spc="54">
                  <a:solidFill>
                    <a:srgbClr val="F5E753"/>
                  </a:solidFill>
                  <a:latin typeface="Clear Sans Regular"/>
                </a:rPr>
                <a:t>for learning implementation of pygame</a:t>
              </a:r>
            </a:p>
          </p:txBody>
        </p:sp>
        <p:sp>
          <p:nvSpPr>
            <p:cNvPr name="TextBox 34" id="34"/>
            <p:cNvSpPr txBox="true"/>
            <p:nvPr/>
          </p:nvSpPr>
          <p:spPr>
            <a:xfrm rot="0">
              <a:off x="0" y="19050"/>
              <a:ext cx="1032228" cy="541782"/>
            </a:xfrm>
            <a:prstGeom prst="rect">
              <a:avLst/>
            </a:prstGeom>
          </p:spPr>
          <p:txBody>
            <a:bodyPr anchor="t" rtlCol="false" tIns="0" lIns="0" bIns="0" rIns="0">
              <a:spAutoFit/>
            </a:bodyPr>
            <a:lstStyle/>
            <a:p>
              <a:pPr>
                <a:lnSpc>
                  <a:spcPts val="3108"/>
                </a:lnSpc>
              </a:pPr>
              <a:r>
                <a:rPr lang="en-US" sz="2800" spc="44">
                  <a:solidFill>
                    <a:srgbClr val="F5E753"/>
                  </a:solidFill>
                  <a:latin typeface="Montserrat Classic Bold"/>
                </a:rPr>
                <a:t>03</a:t>
              </a:r>
            </a:p>
          </p:txBody>
        </p:sp>
      </p:grpSp>
      <p:sp>
        <p:nvSpPr>
          <p:cNvPr name="TextBox 35" id="35"/>
          <p:cNvSpPr txBox="true"/>
          <p:nvPr/>
        </p:nvSpPr>
        <p:spPr>
          <a:xfrm rot="-5400000">
            <a:off x="15220429" y="2596113"/>
            <a:ext cx="4594540" cy="560070"/>
          </a:xfrm>
          <a:prstGeom prst="rect">
            <a:avLst/>
          </a:prstGeom>
        </p:spPr>
        <p:txBody>
          <a:bodyPr anchor="t" rtlCol="false" tIns="0" lIns="0" bIns="0" rIns="0">
            <a:spAutoFit/>
          </a:bodyPr>
          <a:lstStyle/>
          <a:p>
            <a:pPr algn="r">
              <a:lnSpc>
                <a:spcPts val="2279"/>
              </a:lnSpc>
            </a:pPr>
            <a:r>
              <a:rPr lang="en-US" sz="1999" spc="735">
                <a:solidFill>
                  <a:srgbClr val="F5F5EF"/>
                </a:solidFill>
                <a:latin typeface="Montserrat Light"/>
              </a:rPr>
              <a:t>KJ SOMAIYA COLLEGE OF ENGINEERING</a:t>
            </a:r>
          </a:p>
        </p:txBody>
      </p:sp>
      <p:sp>
        <p:nvSpPr>
          <p:cNvPr name="TextBox 36" id="36"/>
          <p:cNvSpPr txBox="true"/>
          <p:nvPr/>
        </p:nvSpPr>
        <p:spPr>
          <a:xfrm rot="-5400000">
            <a:off x="16490678" y="8659229"/>
            <a:ext cx="1977641" cy="697604"/>
          </a:xfrm>
          <a:prstGeom prst="rect">
            <a:avLst/>
          </a:prstGeom>
        </p:spPr>
        <p:txBody>
          <a:bodyPr anchor="t" rtlCol="false" tIns="0" lIns="0" bIns="0" rIns="0">
            <a:spAutoFit/>
          </a:bodyPr>
          <a:lstStyle/>
          <a:p>
            <a:pPr algn="l">
              <a:lnSpc>
                <a:spcPts val="1765"/>
              </a:lnSpc>
            </a:pPr>
            <a:r>
              <a:rPr lang="en-US" sz="1549" spc="570">
                <a:solidFill>
                  <a:srgbClr val="F5F5EF"/>
                </a:solidFill>
                <a:latin typeface="Montserrat Light Bold"/>
              </a:rPr>
              <a:t>PYTHON MINI PROJECT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DAEfUh9mQo0</dc:identifier>
  <dcterms:modified xsi:type="dcterms:W3CDTF">2011-08-01T06:04:30Z</dcterms:modified>
  <cp:revision>1</cp:revision>
  <dc:title>COVI-SHOOT</dc:title>
</cp:coreProperties>
</file>