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8" r:id="rId2"/>
    <p:sldId id="323" r:id="rId3"/>
    <p:sldId id="259" r:id="rId4"/>
    <p:sldId id="261" r:id="rId5"/>
    <p:sldId id="317" r:id="rId6"/>
    <p:sldId id="319" r:id="rId7"/>
    <p:sldId id="318" r:id="rId8"/>
    <p:sldId id="320" r:id="rId9"/>
    <p:sldId id="315" r:id="rId10"/>
    <p:sldId id="321" r:id="rId11"/>
    <p:sldId id="32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ilendra Kumar Tiwari [MAHE-MIT]" initials="SKT[" lastIdx="1" clrIdx="0">
    <p:extLst>
      <p:ext uri="{19B8F6BF-5375-455C-9EA6-DF929625EA0E}">
        <p15:presenceInfo xmlns:p15="http://schemas.microsoft.com/office/powerpoint/2012/main" userId="Shailendra Kumar Tiwari [MAHE-MIT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BF506-0E96-4672-8AAA-51ADB26D195F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17821-F1AB-4BE7-812D-2670E5E63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8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5FC6-1582-4866-90B0-738593B0F24D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E7C23E-AE08-4D15-8639-83F8BBCB3D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023" y="114999"/>
            <a:ext cx="690393" cy="10073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6B9F98-0B03-4A26-8ECF-A605EA98FE5F}"/>
              </a:ext>
            </a:extLst>
          </p:cNvPr>
          <p:cNvCxnSpPr/>
          <p:nvPr userDrawn="1"/>
        </p:nvCxnSpPr>
        <p:spPr>
          <a:xfrm>
            <a:off x="0" y="1120014"/>
            <a:ext cx="9144000" cy="0"/>
          </a:xfrm>
          <a:prstGeom prst="line">
            <a:avLst/>
          </a:prstGeom>
          <a:ln w="101600" cmpd="tri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7E43675-2C7F-461B-91BA-4224D189855E}"/>
              </a:ext>
            </a:extLst>
          </p:cNvPr>
          <p:cNvSpPr/>
          <p:nvPr userDrawn="1"/>
        </p:nvSpPr>
        <p:spPr>
          <a:xfrm>
            <a:off x="0" y="6508955"/>
            <a:ext cx="9144000" cy="3490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350" dirty="0"/>
              <a:t>Department of Electronics &amp; Communication Engineering, MIT, Manipal</a:t>
            </a:r>
          </a:p>
        </p:txBody>
      </p:sp>
    </p:spTree>
    <p:extLst>
      <p:ext uri="{BB962C8B-B14F-4D97-AF65-F5344CB8AC3E}">
        <p14:creationId xmlns:p14="http://schemas.microsoft.com/office/powerpoint/2010/main" val="428721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37317-73A9-4CB6-A075-C72507127F3A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0797A-3773-4C7C-9A7A-D4A1C55CA16C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1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C62-AC8A-468D-8A2E-0C1EE2EC5F12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7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15F4-9713-4221-B05D-A3E5AF526F63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1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3939-D53C-43D3-BE79-A232C7580597}" type="datetime1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1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FE1DB-E981-482D-9A0C-635178E6EBF3}" type="datetime1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E347-D4CA-469D-B11D-0317CE77DB0C}" type="datetime1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9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93F61-A016-46C9-B3E6-A1CF4D5574DA}" type="datetime1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8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5EB4-3A82-4066-9BEC-203D834196B0}" type="datetime1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2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8665B-5A1B-4B81-8C16-F45C9DF2DA13}" type="datetime1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6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BBAD7-2265-4275-A6D5-7FC2000125C8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5B487-FC57-4F97-9B07-BA739D4F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8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" TargetMode="External"/><Relationship Id="rId2" Type="http://schemas.openxmlformats.org/officeDocument/2006/relationships/hyperlink" Target="https://www.who.int/data/gho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15910" y="1185085"/>
            <a:ext cx="8899301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rgbClr val="3333FF"/>
                </a:solidFill>
              </a:rPr>
              <a:t>Health-Wise Lifespan Assessment using IoT and AI </a:t>
            </a:r>
            <a:endParaRPr lang="en-IN" sz="3200" dirty="0">
              <a:solidFill>
                <a:srgbClr val="3333FF"/>
              </a:solidFill>
            </a:endParaRPr>
          </a:p>
          <a:p>
            <a:pPr algn="ctr"/>
            <a:endParaRPr lang="en-IN" sz="1600" dirty="0"/>
          </a:p>
          <a:p>
            <a:pPr algn="ctr"/>
            <a:r>
              <a:rPr lang="en-GB" sz="1600" b="1" dirty="0"/>
              <a:t> </a:t>
            </a:r>
            <a:endParaRPr lang="en-IN" sz="1600" dirty="0"/>
          </a:p>
          <a:p>
            <a:pPr algn="ctr"/>
            <a:endParaRPr lang="en-GB" sz="1600" i="1" dirty="0"/>
          </a:p>
          <a:p>
            <a:pPr algn="ctr"/>
            <a:endParaRPr lang="en-GB" sz="1600" i="1" dirty="0"/>
          </a:p>
          <a:p>
            <a:pPr algn="ctr"/>
            <a:endParaRPr lang="en-GB" sz="1600" i="1" dirty="0"/>
          </a:p>
          <a:p>
            <a:pPr algn="ctr"/>
            <a:r>
              <a:rPr lang="en-GB" sz="1600" i="1" dirty="0"/>
              <a:t>by</a:t>
            </a:r>
            <a:endParaRPr lang="en-IN" sz="1600" dirty="0"/>
          </a:p>
          <a:p>
            <a:pPr algn="ctr"/>
            <a:r>
              <a:rPr lang="en-GB" sz="2000" b="1" dirty="0">
                <a:solidFill>
                  <a:srgbClr val="C00000"/>
                </a:solidFill>
              </a:rPr>
              <a:t>    Hardik Sen</a:t>
            </a:r>
            <a:endParaRPr lang="en-IN" sz="2000" dirty="0">
              <a:solidFill>
                <a:srgbClr val="C00000"/>
              </a:solidFill>
            </a:endParaRPr>
          </a:p>
          <a:p>
            <a:pPr algn="ctr"/>
            <a:r>
              <a:rPr lang="en-GB" sz="1600" dirty="0"/>
              <a:t> Reg No. 210907288</a:t>
            </a:r>
            <a:endParaRPr lang="en-IN" sz="1600" dirty="0"/>
          </a:p>
          <a:p>
            <a:pPr algn="ctr"/>
            <a:r>
              <a:rPr lang="en-GB" sz="1600" i="1" dirty="0"/>
              <a:t>Under the guidance of</a:t>
            </a:r>
            <a:endParaRPr lang="en-IN" sz="1600" dirty="0"/>
          </a:p>
          <a:p>
            <a:pPr algn="ctr"/>
            <a:br>
              <a:rPr lang="en-GB" sz="1600" dirty="0"/>
            </a:br>
            <a:endParaRPr lang="en-GB" sz="1600" dirty="0"/>
          </a:p>
          <a:p>
            <a:pPr algn="ctr"/>
            <a:r>
              <a:rPr lang="en-GB" sz="1600" dirty="0"/>
              <a:t> </a:t>
            </a:r>
            <a:endParaRPr lang="en-IN" sz="1600" dirty="0"/>
          </a:p>
          <a:p>
            <a:pPr algn="ctr"/>
            <a:r>
              <a:rPr lang="en-GB" b="1" dirty="0">
                <a:solidFill>
                  <a:srgbClr val="FF0000"/>
                </a:solidFill>
              </a:rPr>
              <a:t>Internal Guide</a:t>
            </a:r>
            <a:r>
              <a:rPr lang="en-GB" sz="1600" b="1" dirty="0"/>
              <a:t>			                                            </a:t>
            </a:r>
            <a:r>
              <a:rPr lang="en-GB" b="1" dirty="0">
                <a:solidFill>
                  <a:srgbClr val="FF0000"/>
                </a:solidFill>
              </a:rPr>
              <a:t> External Guide  </a:t>
            </a:r>
            <a:endParaRPr lang="en-GB" sz="1600" b="1" dirty="0">
              <a:solidFill>
                <a:srgbClr val="FF0000"/>
              </a:solidFill>
            </a:endParaRPr>
          </a:p>
          <a:p>
            <a:pPr algn="just"/>
            <a:r>
              <a:rPr lang="en-GB" sz="1600" b="1" dirty="0"/>
              <a:t>          Prof. Prashant M Prabhu		                                                             Dr. Spoorthi Singh</a:t>
            </a:r>
          </a:p>
          <a:p>
            <a:pPr algn="just"/>
            <a:r>
              <a:rPr lang="en-GB" sz="1600" b="1" dirty="0"/>
              <a:t>               ECE, MIT Manipal		                                                     Mechatronics, MIT Manipal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A5C9BC-0892-4B1E-BB61-12D8CA50EBF5}"/>
              </a:ext>
            </a:extLst>
          </p:cNvPr>
          <p:cNvSpPr txBox="1"/>
          <p:nvPr/>
        </p:nvSpPr>
        <p:spPr>
          <a:xfrm>
            <a:off x="1010098" y="206247"/>
            <a:ext cx="809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C00000"/>
                </a:solidFill>
              </a:rPr>
              <a:t>Progress Presentation </a:t>
            </a:r>
          </a:p>
        </p:txBody>
      </p:sp>
    </p:spTree>
    <p:extLst>
      <p:ext uri="{BB962C8B-B14F-4D97-AF65-F5344CB8AC3E}">
        <p14:creationId xmlns:p14="http://schemas.microsoft.com/office/powerpoint/2010/main" val="2638537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1F20C-E217-C64F-9740-6CE2802DB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78E125F8-1513-9B43-912A-587893C5E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935" y="545910"/>
            <a:ext cx="5181600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r>
              <a:rPr lang="en-US" sz="3200" b="1" dirty="0">
                <a:solidFill>
                  <a:schemeClr val="accent2"/>
                </a:solidFill>
                <a:latin typeface="+mn-lt"/>
              </a:rPr>
              <a:t>Next Presentation 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486281-485E-92F0-49E9-0865DE3C5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598" y="2439784"/>
            <a:ext cx="753913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Will 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emonstrate the AI/deep learning model selection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Explained how the model was trained and optimized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ccuracy evaluation.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545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1D2DC-FAF4-CA79-B9E6-91A1C02FD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D4BBEB31-6AC9-A14C-7AFD-E19D7A575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5339" y="2909247"/>
            <a:ext cx="5181600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r>
              <a:rPr lang="en-US" sz="7200" b="1" dirty="0">
                <a:solidFill>
                  <a:schemeClr val="accent2"/>
                </a:solidFill>
                <a:latin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8695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FC25C-44AF-0F2D-AC0A-47E358C25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2">
            <a:extLst>
              <a:ext uri="{FF2B5EF4-FFF2-40B4-BE49-F238E27FC236}">
                <a16:creationId xmlns:a16="http://schemas.microsoft.com/office/drawing/2014/main" id="{F1615862-0D2C-1888-25E0-8E9A987BB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1069" y="462819"/>
            <a:ext cx="59392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Recap of Previous Presentation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33C03D-3658-404F-CF9E-DAC422B67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534" y="1332076"/>
            <a:ext cx="8238931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Introduced the concept of Health-wise Lifespan Assessment using IoT and AI.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Covered literature review, identified the research gap.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D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efined project objectives.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Outlined the methodology: IoT, data collection, AI model training.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D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iscussed project scheduling.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76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59307" y="1427333"/>
            <a:ext cx="8666329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>
              <a:spcBef>
                <a:spcPct val="50000"/>
              </a:spcBef>
              <a:spcAft>
                <a:spcPct val="50000"/>
              </a:spcAft>
              <a:buFontTx/>
              <a:buAutoNum type="arabicPeriod"/>
            </a:pPr>
            <a:r>
              <a:rPr lang="en-US" sz="2400" b="1" dirty="0"/>
              <a:t>Introduction</a:t>
            </a:r>
          </a:p>
          <a:p>
            <a:pPr marL="342900" indent="-342900" algn="l">
              <a:spcBef>
                <a:spcPct val="50000"/>
              </a:spcBef>
              <a:spcAft>
                <a:spcPct val="50000"/>
              </a:spcAft>
              <a:buFontTx/>
              <a:buAutoNum type="arabicPeriod"/>
            </a:pPr>
            <a:r>
              <a:rPr lang="en-US" sz="2400" b="1" dirty="0"/>
              <a:t>Dataset Creation Process </a:t>
            </a:r>
          </a:p>
          <a:p>
            <a:pPr marL="342900" indent="-342900" algn="l">
              <a:spcBef>
                <a:spcPct val="50000"/>
              </a:spcBef>
              <a:spcAft>
                <a:spcPct val="50000"/>
              </a:spcAft>
              <a:buFontTx/>
              <a:buAutoNum type="arabicPeriod"/>
            </a:pPr>
            <a:r>
              <a:rPr lang="en-US" sz="2400" b="1" dirty="0"/>
              <a:t>Dataset Validation &amp; Accuracy Proof </a:t>
            </a:r>
          </a:p>
          <a:p>
            <a:pPr marL="342900" indent="-342900" algn="l">
              <a:spcBef>
                <a:spcPct val="50000"/>
              </a:spcBef>
              <a:spcAft>
                <a:spcPct val="50000"/>
              </a:spcAft>
              <a:buFontTx/>
              <a:buAutoNum type="arabicPeriod"/>
            </a:pPr>
            <a:r>
              <a:rPr lang="en-US" sz="2400" b="1" dirty="0"/>
              <a:t>Key Findings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spcBef>
                <a:spcPct val="50000"/>
              </a:spcBef>
              <a:spcAft>
                <a:spcPct val="50000"/>
              </a:spcAft>
              <a:buFontTx/>
              <a:buAutoNum type="arabicPeriod"/>
            </a:pPr>
            <a:r>
              <a:rPr lang="en-GB" sz="2400" b="1" dirty="0"/>
              <a:t>References</a:t>
            </a:r>
          </a:p>
          <a:p>
            <a:pPr marL="342900" indent="-342900">
              <a:spcBef>
                <a:spcPct val="50000"/>
              </a:spcBef>
              <a:spcAft>
                <a:spcPct val="50000"/>
              </a:spcAft>
              <a:buFontTx/>
              <a:buAutoNum type="arabicPeriod"/>
            </a:pPr>
            <a:r>
              <a:rPr lang="en-US" sz="2400" b="1" dirty="0"/>
              <a:t>Next Presentation Overview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405956" y="462819"/>
            <a:ext cx="4724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3200" b="1" dirty="0">
                <a:solidFill>
                  <a:srgbClr val="CC6600"/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20062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41935" y="545910"/>
            <a:ext cx="5181600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r">
              <a:spcBef>
                <a:spcPct val="50000"/>
              </a:spcBef>
              <a:spcAft>
                <a:spcPct val="50000"/>
              </a:spcAft>
            </a:pPr>
            <a:r>
              <a:rPr lang="en-US" sz="3200" b="1" dirty="0">
                <a:solidFill>
                  <a:srgbClr val="CC6600"/>
                </a:solidFill>
                <a:latin typeface="+mn-lt"/>
              </a:rPr>
              <a:t>Introduction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6377B6-7E58-7998-2217-50BC80819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81" y="2111020"/>
            <a:ext cx="8722319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a Relevant Dataset is Important?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models require structured, clean, and relevant data to produce accurate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healthcare AI, poor-quality data can lead to incorrect predictions, affecting user health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High-quality datasets ensure better generalization and prevent model bias.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52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101755" y="545910"/>
            <a:ext cx="7021780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r>
              <a:rPr lang="en-US" sz="3200" b="1" dirty="0">
                <a:solidFill>
                  <a:schemeClr val="accent2"/>
                </a:solidFill>
                <a:latin typeface="+mn-lt"/>
              </a:rPr>
              <a:t>Dataset Creation Process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50BCA5FA-0785-6980-1073-202C90F84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08" y="1522311"/>
            <a:ext cx="7828383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Identified Key Parameters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based on WHO reports, Kaggle datasets, and research papers.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Factors: Age, Gender, Country, Smoking, Alcohol Consumption, Diet, Exercise, BMI, Medical History, Work Stress, Social Life.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Gathered 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real-world research and reports to understand correlations and trends.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Simulated 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necessary, following real-world statistical patterns.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Structured the Dataset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AI model compatibility and ensured diversity across age, gender, and regions. </a:t>
            </a:r>
          </a:p>
        </p:txBody>
      </p:sp>
    </p:spTree>
    <p:extLst>
      <p:ext uri="{BB962C8B-B14F-4D97-AF65-F5344CB8AC3E}">
        <p14:creationId xmlns:p14="http://schemas.microsoft.com/office/powerpoint/2010/main" val="256945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A5728-A992-5FF2-294F-D89A03597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4CD9CFD-B9D2-A2F3-255C-411C4A7FB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1755" y="545910"/>
            <a:ext cx="7021780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r>
              <a:rPr lang="en-US" sz="3200" b="1" dirty="0">
                <a:solidFill>
                  <a:schemeClr val="accent2"/>
                </a:solidFill>
                <a:latin typeface="+mn-lt"/>
              </a:rPr>
              <a:t>Final Dataset Preview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07EF4B94-A40D-3BB2-639C-EB58EADD7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97" y="3558370"/>
            <a:ext cx="86494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B3CF5586-47E8-43C8-963F-16B189D41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5" y="1424071"/>
            <a:ext cx="8332236" cy="3751118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A677DEE5-BAC4-0917-09A9-88C9CF8B0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11" y="5060269"/>
            <a:ext cx="322876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contains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records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Diverse demographics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Structured for AI training </a:t>
            </a:r>
          </a:p>
        </p:txBody>
      </p:sp>
    </p:spTree>
    <p:extLst>
      <p:ext uri="{BB962C8B-B14F-4D97-AF65-F5344CB8AC3E}">
        <p14:creationId xmlns:p14="http://schemas.microsoft.com/office/powerpoint/2010/main" val="201792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313992" y="545910"/>
            <a:ext cx="6809543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r>
              <a:rPr lang="en-GB" sz="3200" b="1" dirty="0">
                <a:solidFill>
                  <a:schemeClr val="accent2"/>
                </a:solidFill>
                <a:latin typeface="+mn-lt"/>
              </a:rPr>
              <a:t>Dataset Validation &amp; Accuracy Proof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9718D432-502B-B4B5-0328-A249807B7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65" y="1541553"/>
            <a:ext cx="8677469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Validating Our Dataset Against Research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 SQL queries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calculate life expectancy by gender, smoking status, exercise hours,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Exercise hours positively correlated with Life                    Expectancy.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High Smoking/Alcohol negatively correlated with Life Expectancy.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Our Dataset with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Research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Dataset trends align with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Lancet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Harvard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 data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90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3CE5AD-371C-F57F-A452-0C88F3686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643C28F-6BBC-19FE-10EB-A53266737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935" y="545910"/>
            <a:ext cx="5181600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r>
              <a:rPr lang="en-GB" sz="3200" b="1" dirty="0">
                <a:solidFill>
                  <a:schemeClr val="accent2"/>
                </a:solidFill>
                <a:latin typeface="+mn-lt"/>
              </a:rPr>
              <a:t>Key Findings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9C60106-2473-6398-B4E9-FEE98BDEC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85" y="1233462"/>
            <a:ext cx="43294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ea typeface="Times New Roman" panose="02020603050405020304" pitchFamily="18" charset="0"/>
              </a:rPr>
              <a:t>Insights from Dataset Validation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F8C99C-6DA5-BD7E-A749-3537C5763CD3}"/>
              </a:ext>
            </a:extLst>
          </p:cNvPr>
          <p:cNvSpPr txBox="1"/>
          <p:nvPr/>
        </p:nvSpPr>
        <p:spPr>
          <a:xfrm>
            <a:off x="163285" y="1762227"/>
            <a:ext cx="881742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lifespan is about 5 years longer for women than men worldwide.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 exercised for an average of 92 min per week had a 4 year longer life expectancy.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Estimated gains from Healthy dietary changes from an unhealthy diet pattern to the    longevity-associated diet pattern were 10.8 years</a:t>
            </a:r>
          </a:p>
          <a:p>
            <a:pPr algn="just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Life expectancy decreases by 13 years on average for heavy smokers compared to people who have never smoked.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 who get adequate sleep live about five years longer than men who don’t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Compared with individuals of healthy weight (BMI 18·5–24·9 kg/m2), life expectancy was 6·8 years shorter in obese (BMI ≥30·0 kg/m2) and 8·3 years shorter in underweight (BMI &lt;18·5 kg/m2) men </a:t>
            </a:r>
          </a:p>
          <a:p>
            <a:pPr algn="just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090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941935" y="545910"/>
            <a:ext cx="5181600" cy="51975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ct val="50000"/>
              </a:spcBef>
              <a:spcAft>
                <a:spcPct val="50000"/>
              </a:spcAft>
            </a:pPr>
            <a:r>
              <a:rPr lang="en-GB" sz="3200" b="1" dirty="0">
                <a:solidFill>
                  <a:schemeClr val="accent2"/>
                </a:solidFill>
                <a:latin typeface="+mn-lt"/>
              </a:rPr>
              <a:t>References</a:t>
            </a:r>
            <a:endParaRPr lang="en-US" sz="32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DFEB51-13BB-E75D-A31E-D64D4F3D4644}"/>
              </a:ext>
            </a:extLst>
          </p:cNvPr>
          <p:cNvSpPr txBox="1"/>
          <p:nvPr/>
        </p:nvSpPr>
        <p:spPr>
          <a:xfrm>
            <a:off x="205272" y="1317018"/>
            <a:ext cx="8686801" cy="506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Fadnes, L. T., et al. (2022). "Estimating impact of food choices on life expectancy: A </a:t>
            </a:r>
            <a:r>
              <a:rPr lang="en-GB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study." </a:t>
            </a:r>
            <a:r>
              <a:rPr lang="en-GB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PLOS Medicine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b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Jha, P., et al. (2013). "21st-century hazards of smoking and benefits of cessation in the United States." </a:t>
            </a:r>
            <a:r>
              <a:rPr lang="en-GB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 England Journal of Medicine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b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Lu, Y., et al. (2023). "Association of healthy sleep patterns with life expectancy at age 30 years." </a:t>
            </a:r>
            <a:r>
              <a:rPr lang="en-GB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JAMA Internal Medicine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b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Moore, S. C., et al. (2012). "Leisure time physical activity and mortality: A detailed pooled analysis of the dose-response relationship." </a:t>
            </a:r>
            <a:r>
              <a:rPr lang="en-GB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PLOS Medicine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b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Global BMI Mortality Collaboration. (2016). "Body-mass index and all-cause mortality: Individual-participant-data meta-analysis of 239 prospective studies in four continents." </a:t>
            </a:r>
            <a:r>
              <a:rPr lang="en-GB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Lancet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b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Health Organization (WHO), Global Health Observatory (GHO) </a:t>
            </a:r>
            <a:r>
              <a:rPr lang="en-GB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  <a:r>
              <a:rPr lang="en-GB" sz="17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://www.who.int/data/gho</a:t>
            </a:r>
            <a:b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 Datasets: </a:t>
            </a: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https://www.kaggle.com/datasets</a:t>
            </a:r>
            <a:endParaRPr lang="en-GB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545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5026</TotalTime>
  <Words>704</Words>
  <Application>Microsoft Office PowerPoint</Application>
  <PresentationFormat>On-screen Show (4:3)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Shailendra Kumar Tiwari [MAHE-MIT]</dc:creator>
  <cp:lastModifiedBy>Hardik Sen</cp:lastModifiedBy>
  <cp:revision>149</cp:revision>
  <dcterms:created xsi:type="dcterms:W3CDTF">2018-09-28T09:35:33Z</dcterms:created>
  <dcterms:modified xsi:type="dcterms:W3CDTF">2025-03-11T22:49:52Z</dcterms:modified>
</cp:coreProperties>
</file>