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8" r:id="rId2"/>
    <p:sldId id="323" r:id="rId3"/>
    <p:sldId id="259" r:id="rId4"/>
    <p:sldId id="261" r:id="rId5"/>
    <p:sldId id="317" r:id="rId6"/>
    <p:sldId id="319" r:id="rId7"/>
    <p:sldId id="318" r:id="rId8"/>
    <p:sldId id="320" r:id="rId9"/>
    <p:sldId id="325" r:id="rId10"/>
    <p:sldId id="315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lendra Kumar Tiwari [MAHE-MIT]" initials="SKT[" lastIdx="1" clrIdx="0">
    <p:extLst>
      <p:ext uri="{19B8F6BF-5375-455C-9EA6-DF929625EA0E}">
        <p15:presenceInfo xmlns:p15="http://schemas.microsoft.com/office/powerpoint/2012/main" userId="Shailendra Kumar Tiwari [MAHE-MI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BF506-0E96-4672-8AAA-51ADB26D195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7821-F1AB-4BE7-812D-2670E5E6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5FC6-1582-4866-90B0-738593B0F24D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7C23E-AE08-4D15-8639-83F8BBCB3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023" y="114999"/>
            <a:ext cx="690393" cy="10073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6B9F98-0B03-4A26-8ECF-A605EA98FE5F}"/>
              </a:ext>
            </a:extLst>
          </p:cNvPr>
          <p:cNvCxnSpPr/>
          <p:nvPr userDrawn="1"/>
        </p:nvCxnSpPr>
        <p:spPr>
          <a:xfrm>
            <a:off x="0" y="1120014"/>
            <a:ext cx="9144000" cy="0"/>
          </a:xfrm>
          <a:prstGeom prst="line">
            <a:avLst/>
          </a:prstGeom>
          <a:ln w="101600" cmpd="tri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E43675-2C7F-461B-91BA-4224D189855E}"/>
              </a:ext>
            </a:extLst>
          </p:cNvPr>
          <p:cNvSpPr/>
          <p:nvPr userDrawn="1"/>
        </p:nvSpPr>
        <p:spPr>
          <a:xfrm>
            <a:off x="0" y="6508955"/>
            <a:ext cx="9144000" cy="349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350" dirty="0"/>
              <a:t>Department of Electronics &amp;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42872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7317-73A9-4CB6-A075-C72507127F3A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797A-3773-4C7C-9A7A-D4A1C55CA16C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C62-AC8A-468D-8A2E-0C1EE2EC5F12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15F4-9713-4221-B05D-A3E5AF526F63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3939-D53C-43D3-BE79-A232C7580597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E1DB-E981-482D-9A0C-635178E6EBF3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7-D4CA-469D-B11D-0317CE77DB0C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3F61-A016-46C9-B3E6-A1CF4D5574DA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5EB4-3A82-4066-9BEC-203D834196B0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665B-5A1B-4B81-8C16-F45C9DF2DA13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BAD7-2265-4275-A6D5-7FC2000125C8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opics/xgboost" TargetMode="External"/><Relationship Id="rId2" Type="http://schemas.openxmlformats.org/officeDocument/2006/relationships/hyperlink" Target="https://www.who.int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5910" y="1185085"/>
            <a:ext cx="8899301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3333FF"/>
                </a:solidFill>
              </a:rPr>
              <a:t>Health-Wise Lifespan Assessment using IoT and AI </a:t>
            </a:r>
            <a:endParaRPr lang="en-IN" sz="3200" dirty="0">
              <a:solidFill>
                <a:srgbClr val="3333FF"/>
              </a:solidFill>
            </a:endParaRPr>
          </a:p>
          <a:p>
            <a:pPr algn="ctr"/>
            <a:endParaRPr lang="en-IN" sz="1600" dirty="0"/>
          </a:p>
          <a:p>
            <a:pPr algn="ctr"/>
            <a:r>
              <a:rPr lang="en-GB" sz="1600" b="1" dirty="0"/>
              <a:t> </a:t>
            </a:r>
            <a:endParaRPr lang="en-IN" sz="1600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r>
              <a:rPr lang="en-GB" sz="1600" i="1" dirty="0"/>
              <a:t>by</a:t>
            </a:r>
            <a:endParaRPr lang="en-IN" sz="1600" dirty="0"/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    Hardik Sen</a:t>
            </a:r>
            <a:endParaRPr lang="en-IN" sz="2000" dirty="0">
              <a:solidFill>
                <a:srgbClr val="C00000"/>
              </a:solidFill>
            </a:endParaRPr>
          </a:p>
          <a:p>
            <a:pPr algn="ctr"/>
            <a:r>
              <a:rPr lang="en-GB" sz="1600" dirty="0"/>
              <a:t> Reg No. 210907288</a:t>
            </a:r>
            <a:endParaRPr lang="en-IN" sz="1600" dirty="0"/>
          </a:p>
          <a:p>
            <a:pPr algn="ctr"/>
            <a:r>
              <a:rPr lang="en-GB" sz="1600" i="1" dirty="0"/>
              <a:t>Under the guidance of</a:t>
            </a:r>
            <a:endParaRPr lang="en-IN" sz="1600" dirty="0"/>
          </a:p>
          <a:p>
            <a:pPr algn="ctr"/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600" dirty="0"/>
              <a:t> </a:t>
            </a:r>
            <a:endParaRPr lang="en-IN" sz="1600" dirty="0"/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Internal Guide</a:t>
            </a:r>
            <a:r>
              <a:rPr lang="en-GB" sz="1600" b="1" dirty="0"/>
              <a:t>			                                            </a:t>
            </a:r>
            <a:r>
              <a:rPr lang="en-GB" b="1" dirty="0">
                <a:solidFill>
                  <a:srgbClr val="FF0000"/>
                </a:solidFill>
              </a:rPr>
              <a:t> External Guide  </a:t>
            </a:r>
            <a:endParaRPr lang="en-GB" sz="1600" b="1" dirty="0">
              <a:solidFill>
                <a:srgbClr val="FF0000"/>
              </a:solidFill>
            </a:endParaRPr>
          </a:p>
          <a:p>
            <a:pPr algn="just"/>
            <a:r>
              <a:rPr lang="en-GB" sz="1600" b="1" dirty="0"/>
              <a:t>          Prof. Prashant M Prabhu		                                                             Dr. Spoorthi Singh</a:t>
            </a:r>
          </a:p>
          <a:p>
            <a:pPr algn="just"/>
            <a:r>
              <a:rPr lang="en-GB" sz="1600" b="1" dirty="0"/>
              <a:t>               ECE, MIT Manipal		                                                     Mechatronics, MIT Manipal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5C9BC-0892-4B1E-BB61-12D8CA50EBF5}"/>
              </a:ext>
            </a:extLst>
          </p:cNvPr>
          <p:cNvSpPr txBox="1"/>
          <p:nvPr/>
        </p:nvSpPr>
        <p:spPr>
          <a:xfrm>
            <a:off x="1010098" y="206247"/>
            <a:ext cx="809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Progress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63853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References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15B21E-2DF1-5346-E302-D1ACF911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9" y="1418620"/>
            <a:ext cx="8632371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World Health Organization (WHO). Life Expectancy Data. Retrieved from:  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https://www.who.int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/>
              <a:t>[2] Eda </a:t>
            </a:r>
            <a:r>
              <a:rPr lang="en-GB" dirty="0" err="1"/>
              <a:t>Kavlakoglu</a:t>
            </a:r>
            <a:r>
              <a:rPr lang="en-GB" dirty="0"/>
              <a:t> and Erika Russi. "What is </a:t>
            </a:r>
            <a:r>
              <a:rPr lang="en-GB" dirty="0" err="1"/>
              <a:t>XGBoost</a:t>
            </a:r>
            <a:r>
              <a:rPr lang="en-GB" dirty="0"/>
              <a:t>?" IBM Think, IBM, 	</a:t>
            </a:r>
            <a:r>
              <a:rPr lang="en-GB" dirty="0">
                <a:hlinkClick r:id="rId3"/>
              </a:rPr>
              <a:t>https://www.ibm.com/think/topics/xgboost</a:t>
            </a:r>
            <a:r>
              <a:rPr lang="en-GB" dirty="0"/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Chen, T.,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Guestrin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(2016).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Scalable Tree Boosting System. 	Proceedings of the 22nd ACM SIGKDD International Conference on 	Knowledge [3]  Discovery and Data Mining.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Friedman, J. H. (2001). Greedy Function Approximation: A Gradient Boosting 	Machine. The Annals of Statistics.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Pedregosa, F., Varoquaux, 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Gramfort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et al. (2011). Scikit-learn: Machine 	Learning in Python. Journal of Machine Learning Research.</a:t>
            </a:r>
          </a:p>
        </p:txBody>
      </p:sp>
    </p:spTree>
    <p:extLst>
      <p:ext uri="{BB962C8B-B14F-4D97-AF65-F5344CB8AC3E}">
        <p14:creationId xmlns:p14="http://schemas.microsoft.com/office/powerpoint/2010/main" val="361454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F20C-E217-C64F-9740-6CE2802D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8E125F8-1513-9B43-912A-587893C5E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Next Presentation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869BAE-9F77-12D4-59BB-B949F660D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0" y="1475277"/>
            <a:ext cx="8442400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Creation: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I structured and built the dataset for generative AI.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Techniques: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 used to convert text data into numerical representations.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 Database Implementation: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Storing and retrieving relevant information efficiently.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Model Selection: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Choosing the best generative model for personalized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63054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1D2DC-FAF4-CA79-B9E6-91A1C02FD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4BBEB31-6AC9-A14C-7AFD-E19D7A575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339" y="2909247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7200" b="1" dirty="0">
                <a:solidFill>
                  <a:schemeClr val="accent2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695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C25C-44AF-0F2D-AC0A-47E358C2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F1615862-0D2C-1888-25E0-8E9A987BB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69" y="462819"/>
            <a:ext cx="59392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Recap of Previous Presentation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3C03D-3658-404F-CF9E-DAC422B6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34" y="1332076"/>
            <a:ext cx="823893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 Process: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Explained data collection, feature selection, and preprocessing steps.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Preview: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Showcased key attributes and initial insights from the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&amp; Accuracy Proof: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lifespan trends evaluation metrics ensuring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trends, correlations, and critical insights from the dataset.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9307" y="1427333"/>
            <a:ext cx="866632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Introduction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ML Model Selection 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Data Preparation &amp; Splitting 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Preprocessing &amp; Pipeline Setup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 Model Training &amp; Evaluation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References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Next Presentation Overview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05956" y="462819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 dirty="0">
                <a:solidFill>
                  <a:srgbClr val="CC6600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20062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rgbClr val="CC6600"/>
                </a:solidFill>
                <a:latin typeface="+mn-lt"/>
              </a:rPr>
              <a:t>Introduction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6377B6-7E58-7998-2217-50BC808192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6305" y="5934670"/>
            <a:ext cx="97207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8E41222-63B8-365A-ECE1-B4094653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05" y="1428871"/>
            <a:ext cx="8031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training a machine learning model to predict life expectancy based on various lifestyle and health factors.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learns from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we created, identifying patterns that impact longevity.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create a highly accurate prediction system that can provide insights for better health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training will lay the foundation for fine-tuning a generative model to offer personalized health recommendations in the future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01755" y="545910"/>
            <a:ext cx="702178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ML Model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AB7FC-36C2-41B9-607B-9288C5B7C75B}"/>
              </a:ext>
            </a:extLst>
          </p:cNvPr>
          <p:cNvSpPr txBox="1"/>
          <p:nvPr/>
        </p:nvSpPr>
        <p:spPr>
          <a:xfrm>
            <a:off x="83976" y="1327064"/>
            <a:ext cx="796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selected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(Extreme Gradient Boosting) for training our model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1C2E4C5-E88E-78DA-D3DE-C9092FF0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0" y="1696396"/>
            <a:ext cx="9039559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Other Models: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 Reference [1] ]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Too simplistic; fails to capture complex health &amp; lifestyle  interactions.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Prone to overfitting and lack ensemble strength.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More stable but computationally expensive and slower.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22275B-96F5-409A-F886-6642CBBD1D59}"/>
              </a:ext>
            </a:extLst>
          </p:cNvPr>
          <p:cNvSpPr txBox="1"/>
          <p:nvPr/>
        </p:nvSpPr>
        <p:spPr>
          <a:xfrm>
            <a:off x="83976" y="3965507"/>
            <a:ext cx="7777064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Tabular 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Works well with structured datasets.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Boosts weak learners into strong models.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&amp; Efficient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Outperforms traditional tree-based models.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Controls overfitting for better generalization.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Identifies key health &amp; lifestyle factors.</a:t>
            </a:r>
          </a:p>
        </p:txBody>
      </p:sp>
    </p:spTree>
    <p:extLst>
      <p:ext uri="{BB962C8B-B14F-4D97-AF65-F5344CB8AC3E}">
        <p14:creationId xmlns:p14="http://schemas.microsoft.com/office/powerpoint/2010/main" val="256945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A5728-A992-5FF2-294F-D89A0359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4CD9CFD-B9D2-A2F3-255C-411C4A7F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755" y="545910"/>
            <a:ext cx="702178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Data Preparation &amp; Splitting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7EF4B94-A40D-3BB2-639C-EB58EADD7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7" y="3558370"/>
            <a:ext cx="8649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88B480-7E0D-9541-2352-EBA59055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5" y="1583837"/>
            <a:ext cx="8266922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Imported and preprocessed our dataset.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&amp; Target Extraction: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(X):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health &amp; lifestyle factors.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(y):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80% Training Set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Used for model learning.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20% Testing Set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Used for evaluation.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13992" y="545910"/>
            <a:ext cx="6809543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Preprocessing &amp; Pipeline Setup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E153C6-97DE-F092-5146-9E30F8EF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6296"/>
            <a:ext cx="9123535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Categorical 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Gender, Country, Diet Type) → One-Hot 	Encoded.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Numerical 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BMI, Sleep Hours, Exercise) → Standard Scaled.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 Construction: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Step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One-Hot Encoding for categorical variables.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Step 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Standard Scaling for numerical variables.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Step 3: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Regressor for prediction.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 Pipeline?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Ensures automated, efficient, and structured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81790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CE5AD-371C-F57F-A452-0C88F368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43C28F-6BBC-19FE-10EB-A5326673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Model Training &amp;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593E28-8D3B-4B96-CD03-FF21A4F33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17" y="1792855"/>
            <a:ext cx="8990045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the Model: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Bayesian Optimization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BayesSearchCV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hyperparameter tuning.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apply the Pipeline.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Score Achieved: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</a:t>
            </a:r>
            <a:r>
              <a:rPr lang="en-US" altLang="en-US" b="1" dirty="0">
                <a:latin typeface="Arial" panose="020B0604020202020204" pitchFamily="34" charset="0"/>
              </a:rPr>
              <a:t>Accuracy Score (0.89)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Determined which factors contribute most to lifespan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the Model: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Exported as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pkl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for future inference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9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25B51-E93E-9CF4-A990-3E6DF13C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F29EF6C-DA62-8C6E-7DCA-A47A402B7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339" y="2909247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endParaRPr lang="en-US" sz="72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8FC20C8-E016-6F25-AA48-26CF6D31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3" y="1240971"/>
            <a:ext cx="7886604" cy="52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5139</TotalTime>
  <Words>764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Shailendra Kumar Tiwari [MAHE-MIT]</dc:creator>
  <cp:lastModifiedBy>Hardik Sen</cp:lastModifiedBy>
  <cp:revision>151</cp:revision>
  <dcterms:created xsi:type="dcterms:W3CDTF">2018-09-28T09:35:33Z</dcterms:created>
  <dcterms:modified xsi:type="dcterms:W3CDTF">2025-04-09T07:41:58Z</dcterms:modified>
</cp:coreProperties>
</file>