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8" r:id="rId2"/>
    <p:sldId id="323" r:id="rId3"/>
    <p:sldId id="259" r:id="rId4"/>
    <p:sldId id="261" r:id="rId5"/>
    <p:sldId id="317" r:id="rId6"/>
    <p:sldId id="319" r:id="rId7"/>
    <p:sldId id="318" r:id="rId8"/>
    <p:sldId id="324" r:id="rId9"/>
    <p:sldId id="315" r:id="rId10"/>
    <p:sldId id="321" r:id="rId11"/>
    <p:sldId id="3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lendra Kumar Tiwari [MAHE-MIT]" initials="SKT[" lastIdx="1" clrIdx="0">
    <p:extLst>
      <p:ext uri="{19B8F6BF-5375-455C-9EA6-DF929625EA0E}">
        <p15:presenceInfo xmlns:p15="http://schemas.microsoft.com/office/powerpoint/2012/main" userId="Shailendra Kumar Tiwari [MAHE-MI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BF506-0E96-4672-8AAA-51ADB26D195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7821-F1AB-4BE7-812D-2670E5E6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5FC6-1582-4866-90B0-738593B0F24D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7C23E-AE08-4D15-8639-83F8BBCB3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023" y="114999"/>
            <a:ext cx="690393" cy="10073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6B9F98-0B03-4A26-8ECF-A605EA98FE5F}"/>
              </a:ext>
            </a:extLst>
          </p:cNvPr>
          <p:cNvCxnSpPr/>
          <p:nvPr userDrawn="1"/>
        </p:nvCxnSpPr>
        <p:spPr>
          <a:xfrm>
            <a:off x="0" y="1120014"/>
            <a:ext cx="9144000" cy="0"/>
          </a:xfrm>
          <a:prstGeom prst="line">
            <a:avLst/>
          </a:prstGeom>
          <a:ln w="101600" cmpd="tri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E43675-2C7F-461B-91BA-4224D189855E}"/>
              </a:ext>
            </a:extLst>
          </p:cNvPr>
          <p:cNvSpPr/>
          <p:nvPr userDrawn="1"/>
        </p:nvSpPr>
        <p:spPr>
          <a:xfrm>
            <a:off x="0" y="6508955"/>
            <a:ext cx="9144000" cy="349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350" dirty="0"/>
              <a:t>Department of Electronics &amp; Communication Engineering, MIT, Manipal</a:t>
            </a:r>
          </a:p>
        </p:txBody>
      </p:sp>
    </p:spTree>
    <p:extLst>
      <p:ext uri="{BB962C8B-B14F-4D97-AF65-F5344CB8AC3E}">
        <p14:creationId xmlns:p14="http://schemas.microsoft.com/office/powerpoint/2010/main" val="428721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7317-73A9-4CB6-A075-C72507127F3A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797A-3773-4C7C-9A7A-D4A1C55CA16C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C62-AC8A-468D-8A2E-0C1EE2EC5F12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15F4-9713-4221-B05D-A3E5AF526F6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3939-D53C-43D3-BE79-A232C7580597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E1DB-E981-482D-9A0C-635178E6EBF3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7-D4CA-469D-B11D-0317CE77DB0C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3F61-A016-46C9-B3E6-A1CF4D5574DA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5EB4-3A82-4066-9BEC-203D834196B0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665B-5A1B-4B81-8C16-F45C9DF2DA13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BAD7-2265-4275-A6D5-7FC2000125C8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inecone.io/" TargetMode="External"/><Relationship Id="rId2" Type="http://schemas.openxmlformats.org/officeDocument/2006/relationships/hyperlink" Target="https://www.sbert.net/docs/sentence_transformer/pretrained_models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cbi.nlm.nih.gov/pm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5910" y="1185085"/>
            <a:ext cx="8899301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3333FF"/>
                </a:solidFill>
              </a:rPr>
              <a:t>Health-Wise Lifespan Assessment using IoT and AI </a:t>
            </a:r>
            <a:endParaRPr lang="en-IN" sz="3200" dirty="0">
              <a:solidFill>
                <a:srgbClr val="3333FF"/>
              </a:solidFill>
            </a:endParaRPr>
          </a:p>
          <a:p>
            <a:pPr algn="ctr"/>
            <a:endParaRPr lang="en-IN" sz="1600" dirty="0"/>
          </a:p>
          <a:p>
            <a:pPr algn="ctr"/>
            <a:r>
              <a:rPr lang="en-GB" sz="1600" b="1" dirty="0"/>
              <a:t> </a:t>
            </a:r>
            <a:endParaRPr lang="en-IN" sz="1600" dirty="0"/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r>
              <a:rPr lang="en-GB" sz="1600" i="1" dirty="0"/>
              <a:t>by</a:t>
            </a:r>
            <a:endParaRPr lang="en-IN" sz="1600" dirty="0"/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    Hardik Sen</a:t>
            </a:r>
            <a:endParaRPr lang="en-IN" sz="2000" dirty="0">
              <a:solidFill>
                <a:srgbClr val="C00000"/>
              </a:solidFill>
            </a:endParaRPr>
          </a:p>
          <a:p>
            <a:pPr algn="ctr"/>
            <a:r>
              <a:rPr lang="en-GB" sz="1600" dirty="0"/>
              <a:t> Reg No. 210907288</a:t>
            </a:r>
            <a:endParaRPr lang="en-IN" sz="1600" dirty="0"/>
          </a:p>
          <a:p>
            <a:pPr algn="ctr"/>
            <a:r>
              <a:rPr lang="en-GB" sz="1600" i="1" dirty="0"/>
              <a:t>Under the guidance of</a:t>
            </a:r>
            <a:endParaRPr lang="en-IN" sz="1600" dirty="0"/>
          </a:p>
          <a:p>
            <a:pPr algn="ctr"/>
            <a:br>
              <a:rPr lang="en-GB" sz="1600" dirty="0"/>
            </a:br>
            <a:endParaRPr lang="en-GB" sz="1600" dirty="0"/>
          </a:p>
          <a:p>
            <a:pPr algn="ctr"/>
            <a:r>
              <a:rPr lang="en-GB" sz="1600" dirty="0"/>
              <a:t> </a:t>
            </a:r>
            <a:endParaRPr lang="en-IN" sz="1600" dirty="0"/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Internal Guide</a:t>
            </a:r>
            <a:r>
              <a:rPr lang="en-GB" sz="1600" b="1" dirty="0"/>
              <a:t>			                                            </a:t>
            </a:r>
            <a:r>
              <a:rPr lang="en-GB" b="1" dirty="0">
                <a:solidFill>
                  <a:srgbClr val="FF0000"/>
                </a:solidFill>
              </a:rPr>
              <a:t> External Guide  </a:t>
            </a:r>
            <a:endParaRPr lang="en-GB" sz="1600" b="1" dirty="0">
              <a:solidFill>
                <a:srgbClr val="FF0000"/>
              </a:solidFill>
            </a:endParaRPr>
          </a:p>
          <a:p>
            <a:pPr algn="just"/>
            <a:r>
              <a:rPr lang="en-GB" sz="1600" b="1" dirty="0"/>
              <a:t>          Prof. Prashant M Prabhu		                                                             Dr. Spoorthi Singh</a:t>
            </a:r>
          </a:p>
          <a:p>
            <a:pPr algn="just"/>
            <a:r>
              <a:rPr lang="en-GB" sz="1600" b="1" dirty="0"/>
              <a:t>               ECE, MIT Manipal		                                                     Mechatronics, MIT Manipal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5C9BC-0892-4B1E-BB61-12D8CA50EBF5}"/>
              </a:ext>
            </a:extLst>
          </p:cNvPr>
          <p:cNvSpPr txBox="1"/>
          <p:nvPr/>
        </p:nvSpPr>
        <p:spPr>
          <a:xfrm>
            <a:off x="1010098" y="206247"/>
            <a:ext cx="809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Progress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63853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F20C-E217-C64F-9740-6CE2802D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8E125F8-1513-9B43-912A-587893C5E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Next Presentation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D6F15-3390-EA42-9A10-06CE759BA0B3}"/>
              </a:ext>
            </a:extLst>
          </p:cNvPr>
          <p:cNvSpPr txBox="1"/>
          <p:nvPr/>
        </p:nvSpPr>
        <p:spPr>
          <a:xfrm>
            <a:off x="489857" y="2024944"/>
            <a:ext cx="816428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LLM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suitable Large Language Model for medical    Q&amp;A and recommendation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LLM with Pinecone: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retrieved vector data from Pinecone to ground LLM responses.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</a:p>
          <a:p>
            <a:pPr marL="457200" indent="-457200">
              <a:buFont typeface="+mj-lt"/>
              <a:buAutoNum type="arabicPeriod"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Handling: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memory to retain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context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multi-turn conversations.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1D2DC-FAF4-CA79-B9E6-91A1C02FD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4BBEB31-6AC9-A14C-7AFD-E19D7A575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339" y="2909247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7200" b="1" dirty="0">
                <a:solidFill>
                  <a:schemeClr val="accent2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695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C25C-44AF-0F2D-AC0A-47E358C2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F1615862-0D2C-1888-25E0-8E9A987BB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069" y="462819"/>
            <a:ext cx="59392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Recap of Previous Presentation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3C03D-3658-404F-CF9E-DAC422B6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34" y="3363401"/>
            <a:ext cx="82389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72F08-C7DE-70DD-913F-3E171852F185}"/>
              </a:ext>
            </a:extLst>
          </p:cNvPr>
          <p:cNvSpPr txBox="1"/>
          <p:nvPr/>
        </p:nvSpPr>
        <p:spPr>
          <a:xfrm>
            <a:off x="452534" y="2039961"/>
            <a:ext cx="823893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Collected global health data from trusted sources like WHO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Handled missing values, performed normalization, and feature engineering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Chose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its accuracy, speed, and handling of tabular data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Explained parameters, boosting trees, and regularization techniques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Evaluation: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Achieved high performance with metrics like R² score and MAE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Performed cross-validation to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54576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9307" y="1427333"/>
            <a:ext cx="866632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spcAft>
                <a:spcPct val="50000"/>
              </a:spcAft>
              <a:buFont typeface="+mj-lt"/>
              <a:buAutoNum type="arabicPeriod"/>
            </a:pPr>
            <a:r>
              <a:rPr lang="en-US" sz="2400" b="1" dirty="0"/>
              <a:t>Introduction</a:t>
            </a:r>
          </a:p>
          <a:p>
            <a:pPr marL="457200" indent="-457200" algn="l">
              <a:spcBef>
                <a:spcPct val="50000"/>
              </a:spcBef>
              <a:spcAft>
                <a:spcPct val="50000"/>
              </a:spcAft>
              <a:buFont typeface="+mj-lt"/>
              <a:buAutoNum type="arabicPeriod"/>
            </a:pPr>
            <a:r>
              <a:rPr lang="en-US" sz="2400" b="1" dirty="0"/>
              <a:t>Methodology: – Data Collection &amp; Preparation </a:t>
            </a:r>
          </a:p>
          <a:p>
            <a:pPr lvl="1">
              <a:spcBef>
                <a:spcPct val="50000"/>
              </a:spcBef>
              <a:spcAft>
                <a:spcPct val="50000"/>
              </a:spcAft>
            </a:pPr>
            <a:r>
              <a:rPr lang="en-GB" sz="2400" b="1" dirty="0"/>
              <a:t>		       – Embedding the Text Chunks</a:t>
            </a:r>
            <a:endParaRPr lang="en-US" sz="2400" b="1" dirty="0"/>
          </a:p>
          <a:p>
            <a:pPr algn="l">
              <a:spcBef>
                <a:spcPct val="50000"/>
              </a:spcBef>
              <a:spcAft>
                <a:spcPct val="50000"/>
              </a:spcAft>
            </a:pPr>
            <a:r>
              <a:rPr lang="en-US" sz="2400" b="1" dirty="0"/>
              <a:t>		       – Vector Storage</a:t>
            </a:r>
          </a:p>
          <a:p>
            <a:pPr marL="457200" indent="-457200" algn="l">
              <a:spcBef>
                <a:spcPct val="50000"/>
              </a:spcBef>
              <a:spcAft>
                <a:spcPct val="50000"/>
              </a:spcAft>
              <a:buFont typeface="+mj-lt"/>
              <a:buAutoNum type="arabicPeriod"/>
            </a:pPr>
            <a:r>
              <a:rPr lang="en-US" sz="2400" b="1" dirty="0"/>
              <a:t>RAG System Architecture </a:t>
            </a:r>
          </a:p>
          <a:p>
            <a:pPr marL="457200" indent="-457200" algn="l">
              <a:spcBef>
                <a:spcPct val="50000"/>
              </a:spcBef>
              <a:spcAft>
                <a:spcPct val="50000"/>
              </a:spcAft>
              <a:buFont typeface="+mj-lt"/>
              <a:buAutoNum type="arabicPeriod"/>
            </a:pPr>
            <a:r>
              <a:rPr lang="en-US" sz="2400" b="1" dirty="0"/>
              <a:t>References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spcBef>
                <a:spcPct val="50000"/>
              </a:spcBef>
              <a:spcAft>
                <a:spcPct val="50000"/>
              </a:spcAft>
              <a:buFont typeface="+mj-lt"/>
              <a:buAutoNum type="arabicPeriod"/>
            </a:pPr>
            <a:r>
              <a:rPr lang="en-US" sz="2400" b="1" dirty="0"/>
              <a:t>Next Presentation Overview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05956" y="462819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b="1" dirty="0">
                <a:solidFill>
                  <a:srgbClr val="CC6600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20062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rgbClr val="CC6600"/>
                </a:solidFill>
                <a:latin typeface="+mn-lt"/>
              </a:rPr>
              <a:t>Introduction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6377B6-7E58-7998-2217-50BC808192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6305" y="5934670"/>
            <a:ext cx="97207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8E41222-63B8-365A-ECE1-B4094653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75" y="1479998"/>
            <a:ext cx="803144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building a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Knowledge Base</a:t>
            </a:r>
            <a:r>
              <a:rPr kumimoji="0" lang="en-GB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—a structured collection of high-quality information from trusted sources like books, research papers, and medical literature.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  <a:p>
            <a:pPr algn="just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accuracy and relevance in applications like medical chatbots.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hallucination by grounding responses in verified 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the performance of Retrieval-Augmented Generation (RAG)    systems.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91683" y="579986"/>
            <a:ext cx="8052317" cy="45557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Methodology – Data Collection &amp; Preparation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D757B37-7A0F-7C86-7CEB-EABD679B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861" y="1569033"/>
            <a:ext cx="819227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Collected domain-specific content from: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• Academic books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• Peer-reviewed research papers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• Trusted online medical literature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Ensured credibility, accuracy, and domain alignment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Loading PDF Files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PDFPlumber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clean text extraction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multi-column layouts, images, and references.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Text Splitting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extracted text into chunks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500 tokens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100-token overlap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Overlapping helps preserve context across chunks.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5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A5728-A992-5FF2-294F-D89A0359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4CD9CFD-B9D2-A2F3-255C-411C4A7F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649" y="545910"/>
            <a:ext cx="7919886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Methodology – Embedding the Text Chunks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7EF4B94-A40D-3BB2-639C-EB58EADD7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7" y="3558370"/>
            <a:ext cx="8649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6EF070-9AD3-7C6B-DF1D-AD78AB7AD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57" y="1680932"/>
            <a:ext cx="79198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Perform Embedding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Sentence Transformer: all-mpnet-base-v2.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each text chunk into high-dimensional vector representations.</a:t>
            </a:r>
          </a:p>
          <a:p>
            <a:pPr>
              <a:buNone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Embedding?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is the process of transforming text into numerical vectors.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vectors capture semantic meaning, allowing comparison and retrieval based on similarity.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all-mpnet-base-v2 from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on a diverse, high-quality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Balances accuracy and efficiency, ideal for CPU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Outperforms older models like BERT and 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MiniLM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most benchmark tasks.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313992" y="545910"/>
            <a:ext cx="6809543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Methodology – Vector Storage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84DDC-30DF-43A3-A7EC-E546FA5B1142}"/>
              </a:ext>
            </a:extLst>
          </p:cNvPr>
          <p:cNvSpPr txBox="1"/>
          <p:nvPr/>
        </p:nvSpPr>
        <p:spPr>
          <a:xfrm>
            <a:off x="465364" y="1536833"/>
            <a:ext cx="82132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Store Vectors in Pinecone Vector Database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Vector Storage?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for fast and scalable similarity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efficient retrieval of relevant chunks during user queries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Pinecone?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low-latency 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integration with tools like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updates and deletes smoothly.</a:t>
            </a:r>
          </a:p>
        </p:txBody>
      </p:sp>
    </p:spTree>
    <p:extLst>
      <p:ext uri="{BB962C8B-B14F-4D97-AF65-F5344CB8AC3E}">
        <p14:creationId xmlns:p14="http://schemas.microsoft.com/office/powerpoint/2010/main" val="281790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8C1A3-B0E0-62E7-B672-B569D3DB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602888D1-C4C0-D960-1EC1-71E033023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388" y="3077198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endParaRPr lang="en-US" sz="72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1026" name="Picture 2" descr="A typical RAG System Architecture">
            <a:extLst>
              <a:ext uri="{FF2B5EF4-FFF2-40B4-BE49-F238E27FC236}">
                <a16:creationId xmlns:a16="http://schemas.microsoft.com/office/drawing/2014/main" id="{676DE9B7-7F53-AD3E-DF1F-E80418EDD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4" y="1410964"/>
            <a:ext cx="80962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8408B2C-767C-FF0A-F40A-A51FE88CA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992" y="545910"/>
            <a:ext cx="6809543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RAG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6310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References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15B21E-2DF1-5346-E302-D1ACF911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14" y="1592161"/>
            <a:ext cx="863237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Longo, D. L., Fauci, A. S., Kasper, D. L., Hauser, S. L., Jameson, J. L., &amp; Loscalzo, J. (2012).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Harrison's Principles of Internal Medicine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(18th ed.). McGraw-Hill Education.</a:t>
            </a:r>
          </a:p>
          <a:p>
            <a:pPr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Wilkinson, I., Raine, T., Wiles, K., &amp; Goodhart, G. (2020).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Oxford Handbook of Clinical Medicine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(10th ed.). Oxford University Press.</a:t>
            </a:r>
          </a:p>
          <a:p>
            <a:pPr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Reimers, N., &amp;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Gurevych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(2019). Sentence-BERT: Sentence Embeddings using Siamese BERT-Networks.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arXiv:1908.10084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https://www.sbert.net/docs/sentence_transformer/pretrained_models.html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Pinecone Systems Inc. (2024).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Pinecone Documentation: Vector Database for Semantic Search and RAG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https://docs.pinecone.io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National Institutes of Health (NIH). PubMed Central – Biomedical and Life Sciences Journal Literature. Retrieved from: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https://www.ncbi.nlm.nih.gov/pmc/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4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5657</TotalTime>
  <Words>723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Shailendra Kumar Tiwari [MAHE-MIT]</dc:creator>
  <cp:lastModifiedBy>Hardik Sen</cp:lastModifiedBy>
  <cp:revision>157</cp:revision>
  <dcterms:created xsi:type="dcterms:W3CDTF">2018-09-28T09:35:33Z</dcterms:created>
  <dcterms:modified xsi:type="dcterms:W3CDTF">2025-04-22T19:29:48Z</dcterms:modified>
</cp:coreProperties>
</file>