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8" r:id="rId2"/>
    <p:sldId id="259" r:id="rId3"/>
    <p:sldId id="261" r:id="rId4"/>
    <p:sldId id="317" r:id="rId5"/>
    <p:sldId id="318" r:id="rId6"/>
    <p:sldId id="316" r:id="rId7"/>
    <p:sldId id="31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ilendra Kumar Tiwari [MAHE-MIT]" initials="SKT[" lastIdx="1" clrIdx="0">
    <p:extLst>
      <p:ext uri="{19B8F6BF-5375-455C-9EA6-DF929625EA0E}">
        <p15:presenceInfo xmlns:p15="http://schemas.microsoft.com/office/powerpoint/2012/main" userId="Shailendra Kumar Tiwari [MAHE-MI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9BF506-0E96-4672-8AAA-51ADB26D195F}" type="datetimeFigureOut">
              <a:rPr lang="en-US" smtClean="0"/>
              <a:t>2/23/2025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117821-F1AB-4BE7-812D-2670E5E6353B}" type="slidenum">
              <a:rPr lang="en-US" smtClean="0"/>
              <a:t>‹#›</a:t>
            </a:fld>
            <a:endParaRPr lang="en-US"/>
          </a:p>
        </p:txBody>
      </p:sp>
    </p:spTree>
    <p:extLst>
      <p:ext uri="{BB962C8B-B14F-4D97-AF65-F5344CB8AC3E}">
        <p14:creationId xmlns:p14="http://schemas.microsoft.com/office/powerpoint/2010/main" val="1055383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4A5FC6-1582-4866-90B0-738593B0F24D}" type="datetime1">
              <a:rPr lang="en-US" smtClean="0"/>
              <a:t>2/23/2025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pic>
        <p:nvPicPr>
          <p:cNvPr id="7" name="Picture 6">
            <a:extLst>
              <a:ext uri="{FF2B5EF4-FFF2-40B4-BE49-F238E27FC236}">
                <a16:creationId xmlns:a16="http://schemas.microsoft.com/office/drawing/2014/main" id="{92E7C23E-AE08-4D15-8639-83F8BBCB3D78}"/>
              </a:ext>
            </a:extLst>
          </p:cNvPr>
          <p:cNvPicPr>
            <a:picLocks noChangeAspect="1"/>
          </p:cNvPicPr>
          <p:nvPr userDrawn="1"/>
        </p:nvPicPr>
        <p:blipFill>
          <a:blip r:embed="rId2"/>
          <a:stretch>
            <a:fillRect/>
          </a:stretch>
        </p:blipFill>
        <p:spPr>
          <a:xfrm>
            <a:off x="352023" y="114999"/>
            <a:ext cx="690393" cy="1007365"/>
          </a:xfrm>
          <a:prstGeom prst="rect">
            <a:avLst/>
          </a:prstGeom>
        </p:spPr>
      </p:pic>
      <p:cxnSp>
        <p:nvCxnSpPr>
          <p:cNvPr id="8" name="Straight Connector 7">
            <a:extLst>
              <a:ext uri="{FF2B5EF4-FFF2-40B4-BE49-F238E27FC236}">
                <a16:creationId xmlns:a16="http://schemas.microsoft.com/office/drawing/2014/main" id="{066B9F98-0B03-4A26-8ECF-A605EA98FE5F}"/>
              </a:ext>
            </a:extLst>
          </p:cNvPr>
          <p:cNvCxnSpPr/>
          <p:nvPr userDrawn="1"/>
        </p:nvCxnSpPr>
        <p:spPr>
          <a:xfrm>
            <a:off x="0" y="1120014"/>
            <a:ext cx="9144000" cy="0"/>
          </a:xfrm>
          <a:prstGeom prst="line">
            <a:avLst/>
          </a:prstGeom>
          <a:ln w="101600" cmpd="tri"/>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27E43675-2C7F-461B-91BA-4224D189855E}"/>
              </a:ext>
            </a:extLst>
          </p:cNvPr>
          <p:cNvSpPr/>
          <p:nvPr userDrawn="1"/>
        </p:nvSpPr>
        <p:spPr>
          <a:xfrm>
            <a:off x="0" y="6508955"/>
            <a:ext cx="9144000" cy="34904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en-US" sz="1350" dirty="0"/>
              <a:t>Department of Electronics &amp; Communication Engineering, MIT, Manipal</a:t>
            </a:r>
          </a:p>
        </p:txBody>
      </p:sp>
    </p:spTree>
    <p:extLst>
      <p:ext uri="{BB962C8B-B14F-4D97-AF65-F5344CB8AC3E}">
        <p14:creationId xmlns:p14="http://schemas.microsoft.com/office/powerpoint/2010/main" val="4287210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637317-73A9-4CB6-A075-C72507127F3A}" type="datetime1">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256875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0797A-3773-4C7C-9A7A-D4A1C55CA16C}" type="datetime1">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320861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DB2C62-AC8A-468D-8A2E-0C1EE2EC5F12}" type="datetime1">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50627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D6715F4-9713-4221-B05D-A3E5AF526F63}" type="datetime1">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390113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573939-D53C-43D3-BE79-A232C7580597}" type="datetime1">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084614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FE1DB-E981-482D-9A0C-635178E6EBF3}" type="datetime1">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50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7E347-D4CA-469D-B11D-0317CE77DB0C}" type="datetime1">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2403295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93F61-A016-46C9-B3E6-A1CF4D5574DA}" type="datetime1">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18878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FFE5EB4-3A82-4066-9BEC-203D834196B0}" type="datetime1">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06702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78665B-5A1B-4B81-8C16-F45C9DF2DA13}" type="datetime1">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5B487-FC57-4F97-9B07-BA739D4FB768}" type="slidenum">
              <a:rPr lang="en-US" smtClean="0"/>
              <a:t>‹#›</a:t>
            </a:fld>
            <a:endParaRPr lang="en-US"/>
          </a:p>
        </p:txBody>
      </p:sp>
    </p:spTree>
    <p:extLst>
      <p:ext uri="{BB962C8B-B14F-4D97-AF65-F5344CB8AC3E}">
        <p14:creationId xmlns:p14="http://schemas.microsoft.com/office/powerpoint/2010/main" val="170926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BBAD7-2265-4275-A6D5-7FC2000125C8}" type="datetime1">
              <a:rPr lang="en-US" smtClean="0"/>
              <a:t>2/23/2025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5B487-FC57-4F97-9B07-BA739D4FB768}" type="slidenum">
              <a:rPr lang="en-US" smtClean="0"/>
              <a:t>‹#›</a:t>
            </a:fld>
            <a:endParaRPr lang="en-US"/>
          </a:p>
        </p:txBody>
      </p:sp>
    </p:spTree>
    <p:extLst>
      <p:ext uri="{BB962C8B-B14F-4D97-AF65-F5344CB8AC3E}">
        <p14:creationId xmlns:p14="http://schemas.microsoft.com/office/powerpoint/2010/main" val="51680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who.int/"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6"/>
          <p:cNvSpPr txBox="1">
            <a:spLocks noChangeArrowheads="1"/>
          </p:cNvSpPr>
          <p:nvPr/>
        </p:nvSpPr>
        <p:spPr bwMode="auto">
          <a:xfrm>
            <a:off x="115910" y="1185085"/>
            <a:ext cx="8899301" cy="4370427"/>
          </a:xfrm>
          <a:prstGeom prst="rect">
            <a:avLst/>
          </a:prstGeom>
          <a:noFill/>
          <a:ln w="9525">
            <a:noFill/>
            <a:miter lim="800000"/>
            <a:headEnd/>
            <a:tailEnd/>
          </a:ln>
        </p:spPr>
        <p:txBody>
          <a:bodyPr wrap="square">
            <a:spAutoFit/>
          </a:bodyPr>
          <a:lstStyle/>
          <a:p>
            <a:pPr algn="ctr"/>
            <a:r>
              <a:rPr lang="en-GB" sz="3200" b="1" dirty="0">
                <a:solidFill>
                  <a:srgbClr val="3333FF"/>
                </a:solidFill>
              </a:rPr>
              <a:t>Health-Wise Lifespan Assessment using IoT and AI </a:t>
            </a:r>
            <a:endParaRPr lang="en-IN" sz="3200" dirty="0">
              <a:solidFill>
                <a:srgbClr val="3333FF"/>
              </a:solidFill>
            </a:endParaRPr>
          </a:p>
          <a:p>
            <a:pPr algn="ctr"/>
            <a:endParaRPr lang="en-IN" sz="1600" dirty="0"/>
          </a:p>
          <a:p>
            <a:pPr algn="ctr"/>
            <a:r>
              <a:rPr lang="en-GB" sz="1600" b="1" dirty="0"/>
              <a:t> </a:t>
            </a:r>
            <a:endParaRPr lang="en-IN" sz="1600" dirty="0"/>
          </a:p>
          <a:p>
            <a:pPr algn="ctr"/>
            <a:endParaRPr lang="en-GB" sz="1600" i="1" dirty="0"/>
          </a:p>
          <a:p>
            <a:pPr algn="ctr"/>
            <a:endParaRPr lang="en-GB" sz="1600" i="1" dirty="0"/>
          </a:p>
          <a:p>
            <a:pPr algn="ctr"/>
            <a:endParaRPr lang="en-GB" sz="1600" i="1" dirty="0"/>
          </a:p>
          <a:p>
            <a:pPr algn="ctr"/>
            <a:r>
              <a:rPr lang="en-GB" sz="1600" i="1" dirty="0"/>
              <a:t>by</a:t>
            </a:r>
            <a:endParaRPr lang="en-IN" sz="1600" dirty="0"/>
          </a:p>
          <a:p>
            <a:pPr algn="ctr"/>
            <a:r>
              <a:rPr lang="en-GB" sz="2000" b="1" dirty="0">
                <a:solidFill>
                  <a:srgbClr val="C00000"/>
                </a:solidFill>
              </a:rPr>
              <a:t>    Hardik Sen</a:t>
            </a:r>
            <a:endParaRPr lang="en-IN" sz="2000" dirty="0">
              <a:solidFill>
                <a:srgbClr val="C00000"/>
              </a:solidFill>
            </a:endParaRPr>
          </a:p>
          <a:p>
            <a:pPr algn="ctr"/>
            <a:r>
              <a:rPr lang="en-GB" sz="1600" dirty="0"/>
              <a:t> Reg No. 210907288</a:t>
            </a:r>
            <a:endParaRPr lang="en-IN" sz="1600" dirty="0"/>
          </a:p>
          <a:p>
            <a:pPr algn="ctr"/>
            <a:r>
              <a:rPr lang="en-GB" sz="1600" i="1" dirty="0"/>
              <a:t>Under the guidance of</a:t>
            </a:r>
            <a:endParaRPr lang="en-IN" sz="1600" dirty="0"/>
          </a:p>
          <a:p>
            <a:pPr algn="ctr"/>
            <a:br>
              <a:rPr lang="en-GB" sz="1600" dirty="0"/>
            </a:br>
            <a:endParaRPr lang="en-GB" sz="1600" dirty="0"/>
          </a:p>
          <a:p>
            <a:pPr algn="ctr"/>
            <a:r>
              <a:rPr lang="en-GB" sz="1600" dirty="0"/>
              <a:t> </a:t>
            </a:r>
            <a:endParaRPr lang="en-IN" sz="1600" dirty="0"/>
          </a:p>
          <a:p>
            <a:pPr algn="ctr"/>
            <a:r>
              <a:rPr lang="en-GB" b="1" dirty="0">
                <a:solidFill>
                  <a:srgbClr val="FF0000"/>
                </a:solidFill>
              </a:rPr>
              <a:t>Internal Guide</a:t>
            </a:r>
            <a:r>
              <a:rPr lang="en-GB" sz="1600" b="1" dirty="0"/>
              <a:t>			                                            </a:t>
            </a:r>
            <a:r>
              <a:rPr lang="en-GB" b="1" dirty="0">
                <a:solidFill>
                  <a:srgbClr val="FF0000"/>
                </a:solidFill>
              </a:rPr>
              <a:t> External Guide  </a:t>
            </a:r>
            <a:endParaRPr lang="en-GB" sz="1600" b="1" dirty="0">
              <a:solidFill>
                <a:srgbClr val="FF0000"/>
              </a:solidFill>
            </a:endParaRPr>
          </a:p>
          <a:p>
            <a:pPr algn="just"/>
            <a:r>
              <a:rPr lang="en-GB" sz="1600" b="1" dirty="0"/>
              <a:t>          Prof. Prashant M Prabhu		                                                             Dr. Spoorthi Singh</a:t>
            </a:r>
          </a:p>
          <a:p>
            <a:pPr algn="just"/>
            <a:r>
              <a:rPr lang="en-GB" sz="1600" b="1" dirty="0"/>
              <a:t>               ECE, MIT Manipal		                                                     Mechatronics, MIT Manipal</a:t>
            </a:r>
          </a:p>
        </p:txBody>
      </p:sp>
      <p:sp>
        <p:nvSpPr>
          <p:cNvPr id="2" name="TextBox 1">
            <a:extLst>
              <a:ext uri="{FF2B5EF4-FFF2-40B4-BE49-F238E27FC236}">
                <a16:creationId xmlns:a16="http://schemas.microsoft.com/office/drawing/2014/main" id="{84A5C9BC-0892-4B1E-BB61-12D8CA50EBF5}"/>
              </a:ext>
            </a:extLst>
          </p:cNvPr>
          <p:cNvSpPr txBox="1"/>
          <p:nvPr/>
        </p:nvSpPr>
        <p:spPr>
          <a:xfrm>
            <a:off x="1010098" y="206247"/>
            <a:ext cx="8091228" cy="646331"/>
          </a:xfrm>
          <a:prstGeom prst="rect">
            <a:avLst/>
          </a:prstGeom>
          <a:noFill/>
        </p:spPr>
        <p:txBody>
          <a:bodyPr wrap="square" rtlCol="0">
            <a:spAutoFit/>
          </a:bodyPr>
          <a:lstStyle/>
          <a:p>
            <a:pPr algn="ctr"/>
            <a:r>
              <a:rPr lang="en-IN" sz="3600" b="1" dirty="0">
                <a:solidFill>
                  <a:srgbClr val="C00000"/>
                </a:solidFill>
              </a:rPr>
              <a:t>Synopsis Presentation </a:t>
            </a:r>
          </a:p>
        </p:txBody>
      </p:sp>
    </p:spTree>
    <p:extLst>
      <p:ext uri="{BB962C8B-B14F-4D97-AF65-F5344CB8AC3E}">
        <p14:creationId xmlns:p14="http://schemas.microsoft.com/office/powerpoint/2010/main" val="263853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259307" y="1427333"/>
            <a:ext cx="8666329" cy="3416320"/>
          </a:xfrm>
          <a:prstGeom prst="rect">
            <a:avLst/>
          </a:prstGeom>
          <a:noFill/>
          <a:ln w="9525">
            <a:noFill/>
            <a:miter lim="800000"/>
            <a:headEnd/>
            <a:tailEnd/>
          </a:ln>
        </p:spPr>
        <p:txBody>
          <a:bodyPr wrap="square">
            <a:spAutoFit/>
          </a:bodyPr>
          <a:lstStyle/>
          <a:p>
            <a:pPr marL="342900" indent="-342900" algn="l">
              <a:spcBef>
                <a:spcPct val="50000"/>
              </a:spcBef>
              <a:spcAft>
                <a:spcPct val="50000"/>
              </a:spcAft>
              <a:buFontTx/>
              <a:buAutoNum type="arabicPeriod"/>
            </a:pPr>
            <a:r>
              <a:rPr lang="en-US" sz="2400" b="1" dirty="0"/>
              <a:t>Introduction</a:t>
            </a:r>
          </a:p>
          <a:p>
            <a:pPr marL="342900" indent="-342900" algn="l">
              <a:spcBef>
                <a:spcPct val="50000"/>
              </a:spcBef>
              <a:spcAft>
                <a:spcPct val="50000"/>
              </a:spcAft>
              <a:buFontTx/>
              <a:buAutoNum type="arabicPeriod"/>
            </a:pPr>
            <a:r>
              <a:rPr lang="en-GB" sz="2400" b="1" dirty="0"/>
              <a:t>Background theory/literature review</a:t>
            </a:r>
            <a:endParaRPr lang="en-US" sz="2400" b="1" dirty="0"/>
          </a:p>
          <a:p>
            <a:pPr marL="342900" indent="-342900" algn="l">
              <a:spcBef>
                <a:spcPct val="50000"/>
              </a:spcBef>
              <a:spcAft>
                <a:spcPct val="50000"/>
              </a:spcAft>
              <a:buFontTx/>
              <a:buAutoNum type="arabicPeriod"/>
            </a:pPr>
            <a:r>
              <a:rPr lang="en-GB" sz="2400" b="1" dirty="0"/>
              <a:t>Work done till date</a:t>
            </a:r>
          </a:p>
          <a:p>
            <a:pPr marL="342900" indent="-342900" algn="l">
              <a:spcBef>
                <a:spcPct val="50000"/>
              </a:spcBef>
              <a:spcAft>
                <a:spcPct val="50000"/>
              </a:spcAft>
              <a:buFontTx/>
              <a:buAutoNum type="arabicPeriod"/>
            </a:pPr>
            <a:r>
              <a:rPr lang="en-GB" sz="2400" b="1" dirty="0"/>
              <a:t>Result analysis </a:t>
            </a:r>
          </a:p>
          <a:p>
            <a:pPr marL="342900" indent="-342900" algn="l">
              <a:spcBef>
                <a:spcPct val="50000"/>
              </a:spcBef>
              <a:spcAft>
                <a:spcPct val="50000"/>
              </a:spcAft>
              <a:buFontTx/>
              <a:buAutoNum type="arabicPeriod"/>
            </a:pPr>
            <a:r>
              <a:rPr lang="en-GB" sz="2400" b="1" dirty="0"/>
              <a:t>References</a:t>
            </a:r>
            <a:endParaRPr lang="en-US" sz="2400" b="1" dirty="0"/>
          </a:p>
        </p:txBody>
      </p:sp>
      <p:sp>
        <p:nvSpPr>
          <p:cNvPr id="9" name="Text Box 2"/>
          <p:cNvSpPr txBox="1">
            <a:spLocks noChangeArrowheads="1"/>
          </p:cNvSpPr>
          <p:nvPr/>
        </p:nvSpPr>
        <p:spPr bwMode="auto">
          <a:xfrm>
            <a:off x="4405956" y="462819"/>
            <a:ext cx="4724400" cy="584775"/>
          </a:xfrm>
          <a:prstGeom prst="rect">
            <a:avLst/>
          </a:prstGeom>
          <a:noFill/>
          <a:ln w="9525">
            <a:noFill/>
            <a:miter lim="800000"/>
            <a:headEnd/>
            <a:tailEnd/>
          </a:ln>
        </p:spPr>
        <p:txBody>
          <a:bodyPr>
            <a:spAutoFit/>
          </a:bodyPr>
          <a:lstStyle/>
          <a:p>
            <a:pPr algn="r">
              <a:spcBef>
                <a:spcPct val="50000"/>
              </a:spcBef>
            </a:pPr>
            <a:r>
              <a:rPr lang="en-US" sz="3200" b="1" dirty="0">
                <a:solidFill>
                  <a:srgbClr val="CC6600"/>
                </a:solidFill>
              </a:rPr>
              <a:t>Contents</a:t>
            </a:r>
          </a:p>
        </p:txBody>
      </p:sp>
    </p:spTree>
    <p:extLst>
      <p:ext uri="{BB962C8B-B14F-4D97-AF65-F5344CB8AC3E}">
        <p14:creationId xmlns:p14="http://schemas.microsoft.com/office/powerpoint/2010/main" val="120062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941935" y="54591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42900" indent="-342900" algn="r">
              <a:spcBef>
                <a:spcPct val="50000"/>
              </a:spcBef>
              <a:spcAft>
                <a:spcPct val="50000"/>
              </a:spcAft>
            </a:pPr>
            <a:r>
              <a:rPr lang="en-US" sz="3200" b="1" dirty="0">
                <a:solidFill>
                  <a:srgbClr val="CC6600"/>
                </a:solidFill>
                <a:latin typeface="+mn-lt"/>
              </a:rPr>
              <a:t>Introduction</a:t>
            </a:r>
          </a:p>
        </p:txBody>
      </p:sp>
      <p:sp>
        <p:nvSpPr>
          <p:cNvPr id="2" name="Rectangle 1">
            <a:extLst>
              <a:ext uri="{FF2B5EF4-FFF2-40B4-BE49-F238E27FC236}">
                <a16:creationId xmlns:a16="http://schemas.microsoft.com/office/drawing/2014/main" id="{E0E95E2A-8D68-47A0-0FA6-7F55A1D5986C}"/>
              </a:ext>
            </a:extLst>
          </p:cNvPr>
          <p:cNvSpPr/>
          <p:nvPr/>
        </p:nvSpPr>
        <p:spPr>
          <a:xfrm>
            <a:off x="233265" y="1427584"/>
            <a:ext cx="8742784" cy="48845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dirty="0">
                <a:solidFill>
                  <a:schemeClr val="tx1"/>
                </a:solidFill>
                <a:latin typeface="Times New Roman" panose="02020603050405020304" pitchFamily="18" charset="0"/>
                <a:cs typeface="Times New Roman" panose="02020603050405020304" pitchFamily="18" charset="0"/>
              </a:rPr>
              <a:t>With increasing lifestyle-related health concerns, continuous health monitoring has become essential. This project, "Health-wise Lifespan Assessment using IoT and AI," leverages IoT sensors to track key health parameters like activity, diet, and sleep. Using AI models, it predicts potential health risks and lifespan trends, offering personalized recommendations to promote healthier choices.</a:t>
            </a:r>
          </a:p>
          <a:p>
            <a:pPr algn="just"/>
            <a:endParaRPr lang="en-GB" dirty="0">
              <a:solidFill>
                <a:schemeClr val="tx1"/>
              </a:solidFill>
              <a:latin typeface="Times New Roman" panose="02020603050405020304" pitchFamily="18" charset="0"/>
              <a:cs typeface="Times New Roman" panose="02020603050405020304" pitchFamily="18" charset="0"/>
            </a:endParaRPr>
          </a:p>
          <a:p>
            <a:pPr algn="just"/>
            <a:endParaRPr lang="en-GB" dirty="0">
              <a:solidFill>
                <a:schemeClr val="tx1"/>
              </a:solidFill>
              <a:latin typeface="Times New Roman" panose="02020603050405020304" pitchFamily="18" charset="0"/>
              <a:cs typeface="Times New Roman" panose="02020603050405020304" pitchFamily="18" charset="0"/>
            </a:endParaRPr>
          </a:p>
          <a:p>
            <a:pPr algn="just"/>
            <a:endParaRPr lang="en-GB" dirty="0">
              <a:solidFill>
                <a:schemeClr val="tx1"/>
              </a:solidFill>
              <a:latin typeface="Times New Roman" panose="02020603050405020304" pitchFamily="18" charset="0"/>
              <a:cs typeface="Times New Roman" panose="02020603050405020304" pitchFamily="18" charset="0"/>
            </a:endParaRPr>
          </a:p>
          <a:p>
            <a:pPr algn="just"/>
            <a:r>
              <a:rPr lang="en-GB" dirty="0">
                <a:solidFill>
                  <a:schemeClr val="tx1"/>
                </a:solidFill>
                <a:latin typeface="Times New Roman" panose="02020603050405020304" pitchFamily="18" charset="0"/>
                <a:cs typeface="Times New Roman" panose="02020603050405020304" pitchFamily="18" charset="0"/>
              </a:rPr>
              <a:t>The aim is to create a user-friendly platform that empowers individuals to monitor their health, take preventive action, and enhance overall well-being</a:t>
            </a:r>
          </a:p>
          <a:p>
            <a:pPr algn="just"/>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652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2101755" y="545910"/>
            <a:ext cx="702178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Background theory/literature review</a:t>
            </a:r>
            <a:endParaRPr lang="en-US" sz="3200" b="1" dirty="0">
              <a:solidFill>
                <a:schemeClr val="accent2"/>
              </a:solidFill>
              <a:latin typeface="+mn-lt"/>
            </a:endParaRPr>
          </a:p>
        </p:txBody>
      </p:sp>
      <p:sp>
        <p:nvSpPr>
          <p:cNvPr id="12" name="Rectangle 6">
            <a:extLst>
              <a:ext uri="{FF2B5EF4-FFF2-40B4-BE49-F238E27FC236}">
                <a16:creationId xmlns:a16="http://schemas.microsoft.com/office/drawing/2014/main" id="{3220B13B-7BBB-250E-266D-B7E23BF623BD}"/>
              </a:ext>
            </a:extLst>
          </p:cNvPr>
          <p:cNvSpPr>
            <a:spLocks noChangeArrowheads="1"/>
          </p:cNvSpPr>
          <p:nvPr/>
        </p:nvSpPr>
        <p:spPr bwMode="auto">
          <a:xfrm>
            <a:off x="121297" y="1896377"/>
            <a:ext cx="864947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IoT in Healthcare: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just"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enables real-time health tracking using wearable devices and sensors.</a:t>
            </a:r>
          </a:p>
          <a:p>
            <a:pPr lvl="1" algn="just"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Studies show that IoT-based health monitoring improves early disease detection and     personalized treatment.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AI for Lifespan Prediction: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just"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 (Random Forest, Neural Networks) analyze lifestyle and health data to predict potential risks.</a:t>
            </a:r>
          </a:p>
          <a:p>
            <a:pPr lvl="1" algn="just"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helps in early intervention by identifying patterns in user health metrics.</a:t>
            </a:r>
          </a:p>
          <a:p>
            <a:pPr algn="just"/>
            <a:r>
              <a:rPr lang="en-GB" b="1" dirty="0">
                <a:latin typeface="Times New Roman" panose="02020603050405020304" pitchFamily="18" charset="0"/>
                <a:cs typeface="Times New Roman" panose="02020603050405020304" pitchFamily="18" charset="0"/>
              </a:rPr>
              <a:t>3. Gaps in Existing Systems:</a:t>
            </a:r>
            <a:endParaRPr lang="en-GB" dirty="0">
              <a:latin typeface="Times New Roman" panose="02020603050405020304" pitchFamily="18" charset="0"/>
              <a:cs typeface="Times New Roman" panose="02020603050405020304" pitchFamily="18" charset="0"/>
            </a:endParaRPr>
          </a:p>
          <a:p>
            <a:pPr lvl="1"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Most healthcare solutions focus on disease detection but lack personalized lifespan prediction.</a:t>
            </a:r>
          </a:p>
          <a:p>
            <a:pPr lvl="1"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Limited integration of real-time IoT data with AI-driven insights.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45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941935" y="54591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Methodology</a:t>
            </a:r>
          </a:p>
        </p:txBody>
      </p:sp>
      <p:sp>
        <p:nvSpPr>
          <p:cNvPr id="2" name="Rectangle 4">
            <a:extLst>
              <a:ext uri="{FF2B5EF4-FFF2-40B4-BE49-F238E27FC236}">
                <a16:creationId xmlns:a16="http://schemas.microsoft.com/office/drawing/2014/main" id="{9718D432-502B-B4B5-0328-A249807B7601}"/>
              </a:ext>
            </a:extLst>
          </p:cNvPr>
          <p:cNvSpPr>
            <a:spLocks noChangeArrowheads="1"/>
          </p:cNvSpPr>
          <p:nvPr/>
        </p:nvSpPr>
        <p:spPr bwMode="auto">
          <a:xfrm>
            <a:off x="569168" y="1606765"/>
            <a:ext cx="838588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Collection &amp; Literature Review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datasets from sources like Kaggle for health parameters (activity, diet, sleep).</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 existing research on IoT and AI in health monitoring.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IoT System Development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Configure IoT sensors or simulate data for real-time health tracking.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5">
            <a:extLst>
              <a:ext uri="{FF2B5EF4-FFF2-40B4-BE49-F238E27FC236}">
                <a16:creationId xmlns:a16="http://schemas.microsoft.com/office/drawing/2014/main" id="{44506337-8063-82BA-D515-401927735BD0}"/>
              </a:ext>
            </a:extLst>
          </p:cNvPr>
          <p:cNvSpPr>
            <a:spLocks noChangeArrowheads="1"/>
          </p:cNvSpPr>
          <p:nvPr/>
        </p:nvSpPr>
        <p:spPr bwMode="auto">
          <a:xfrm>
            <a:off x="569168" y="2999421"/>
            <a:ext cx="821093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system to collect and process sensor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AI Model Development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and preprocess data for AI training.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models (Random Forest, Neural Networks) to predict health risks.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 models for accuracy and reliability.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Application Development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web app to display health insights.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Integrate IoT data and AI-based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790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941935" y="54591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Result analysis</a:t>
            </a:r>
            <a:endParaRPr lang="en-US" sz="3200" b="1" dirty="0">
              <a:solidFill>
                <a:schemeClr val="accent2"/>
              </a:solidFill>
              <a:latin typeface="+mn-lt"/>
            </a:endParaRPr>
          </a:p>
        </p:txBody>
      </p:sp>
      <p:sp>
        <p:nvSpPr>
          <p:cNvPr id="2" name="Rectangle 1">
            <a:extLst>
              <a:ext uri="{FF2B5EF4-FFF2-40B4-BE49-F238E27FC236}">
                <a16:creationId xmlns:a16="http://schemas.microsoft.com/office/drawing/2014/main" id="{3966098B-E7C3-4BA6-2D37-DE33C2485445}"/>
              </a:ext>
            </a:extLst>
          </p:cNvPr>
          <p:cNvSpPr>
            <a:spLocks noChangeArrowheads="1"/>
          </p:cNvSpPr>
          <p:nvPr/>
        </p:nvSpPr>
        <p:spPr bwMode="auto">
          <a:xfrm>
            <a:off x="0" y="1720841"/>
            <a:ext cx="857478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Preliminary Results: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Simulated sensor data successfully collected and stored.</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model trained on initial dataset with promising accuracy for health risk prediction</a:t>
            </a:r>
          </a:p>
          <a:p>
            <a:pPr lvl="1"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Next Steps: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AI models with real sensor data.</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IoT-based real-time monitoring system.</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web/app interface for user-friendly health insights.</a:t>
            </a:r>
          </a:p>
          <a:p>
            <a:pPr lvl="1" eaLnBrk="0" fontAlgn="base" hangingPunct="0">
              <a:spcBef>
                <a:spcPct val="0"/>
              </a:spcBef>
              <a:spcAft>
                <a:spcPct val="0"/>
              </a:spcAft>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 integration improving personalization of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01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941935" y="545910"/>
            <a:ext cx="5181600" cy="519753"/>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spcBef>
                <a:spcPct val="50000"/>
              </a:spcBef>
              <a:spcAft>
                <a:spcPct val="50000"/>
              </a:spcAft>
            </a:pPr>
            <a:r>
              <a:rPr lang="en-GB" sz="3200" b="1" dirty="0">
                <a:solidFill>
                  <a:schemeClr val="accent2"/>
                </a:solidFill>
                <a:latin typeface="+mn-lt"/>
              </a:rPr>
              <a:t>References</a:t>
            </a:r>
            <a:endParaRPr lang="en-US" sz="3200" b="1" dirty="0">
              <a:solidFill>
                <a:schemeClr val="accent2"/>
              </a:solidFill>
              <a:latin typeface="+mn-lt"/>
            </a:endParaRPr>
          </a:p>
        </p:txBody>
      </p:sp>
      <p:sp>
        <p:nvSpPr>
          <p:cNvPr id="8" name="TextBox 7">
            <a:extLst>
              <a:ext uri="{FF2B5EF4-FFF2-40B4-BE49-F238E27FC236}">
                <a16:creationId xmlns:a16="http://schemas.microsoft.com/office/drawing/2014/main" id="{BAFA21AF-9695-E189-2877-F2A893681115}"/>
              </a:ext>
            </a:extLst>
          </p:cNvPr>
          <p:cNvSpPr txBox="1"/>
          <p:nvPr/>
        </p:nvSpPr>
        <p:spPr>
          <a:xfrm>
            <a:off x="205273" y="2290811"/>
            <a:ext cx="8556172" cy="2296654"/>
          </a:xfrm>
          <a:prstGeom prst="rect">
            <a:avLst/>
          </a:prstGeom>
          <a:noFill/>
        </p:spPr>
        <p:txBody>
          <a:bodyPr wrap="square">
            <a:spAutoFit/>
          </a:bodyPr>
          <a:lstStyle/>
          <a:p>
            <a:pPr marL="342900" lvl="0" indent="-342900" algn="just">
              <a:lnSpc>
                <a:spcPct val="115000"/>
              </a:lnSpc>
              <a:buFont typeface="+mj-lt"/>
              <a:buAutoNum type="arabicPeriod"/>
              <a:tabLst>
                <a:tab pos="228600" algn="l"/>
              </a:tabLst>
            </a:pPr>
            <a:r>
              <a:rPr lang="en-GB" sz="1800" dirty="0">
                <a:effectLst/>
                <a:latin typeface="Times New Roman" panose="02020603050405020304" pitchFamily="18" charset="0"/>
                <a:ea typeface="Times New Roman" panose="02020603050405020304" pitchFamily="18" charset="0"/>
              </a:rPr>
              <a:t>Kaur, H., &amp; Singh, H. (2021). </a:t>
            </a:r>
            <a:r>
              <a:rPr lang="en-GB" sz="1800" i="1" dirty="0">
                <a:effectLst/>
                <a:latin typeface="Times New Roman" panose="02020603050405020304" pitchFamily="18" charset="0"/>
                <a:ea typeface="Times New Roman" panose="02020603050405020304" pitchFamily="18" charset="0"/>
              </a:rPr>
              <a:t>Internet of Things (IoT) in Healthcare: Concepts, Applications, and Challenges</a:t>
            </a:r>
            <a:r>
              <a:rPr lang="en-GB" sz="1800" dirty="0">
                <a:effectLst/>
                <a:latin typeface="Times New Roman" panose="02020603050405020304" pitchFamily="18" charset="0"/>
                <a:ea typeface="Times New Roman" panose="02020603050405020304" pitchFamily="18" charset="0"/>
              </a:rPr>
              <a:t>. Springer.</a:t>
            </a:r>
            <a:endParaRPr lang="en-GB" sz="12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228600" algn="l"/>
              </a:tabLst>
            </a:pPr>
            <a:r>
              <a:rPr lang="en-GB" sz="1800" dirty="0">
                <a:effectLst/>
                <a:latin typeface="Times New Roman" panose="02020603050405020304" pitchFamily="18" charset="0"/>
                <a:ea typeface="Times New Roman" panose="02020603050405020304" pitchFamily="18" charset="0"/>
              </a:rPr>
              <a:t>Gupta, P., &amp; Pandey, A. (2020). "IoT-based health monitoring system: Applications and challenges." </a:t>
            </a:r>
            <a:r>
              <a:rPr lang="en-GB" sz="1800" i="1" dirty="0">
                <a:effectLst/>
                <a:latin typeface="Times New Roman" panose="02020603050405020304" pitchFamily="18" charset="0"/>
                <a:ea typeface="Times New Roman" panose="02020603050405020304" pitchFamily="18" charset="0"/>
              </a:rPr>
              <a:t>IEEE Access</a:t>
            </a:r>
            <a:r>
              <a:rPr lang="en-GB" sz="1800" dirty="0">
                <a:effectLst/>
                <a:latin typeface="Times New Roman" panose="02020603050405020304" pitchFamily="18"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228600" algn="l"/>
              </a:tabLst>
            </a:pPr>
            <a:r>
              <a:rPr lang="en-GB" sz="1800" dirty="0">
                <a:effectLst/>
                <a:latin typeface="Times New Roman" panose="02020603050405020304" pitchFamily="18" charset="0"/>
                <a:ea typeface="Times New Roman" panose="02020603050405020304" pitchFamily="18" charset="0"/>
              </a:rPr>
              <a:t>Kaggle Datasets: </a:t>
            </a:r>
            <a:r>
              <a:rPr lang="en-GB" sz="1800" u="sng" dirty="0">
                <a:solidFill>
                  <a:srgbClr val="0000FF"/>
                </a:solidFill>
                <a:effectLst/>
                <a:latin typeface="Times New Roman" panose="02020603050405020304" pitchFamily="18" charset="0"/>
                <a:ea typeface="Times New Roman" panose="02020603050405020304" pitchFamily="18" charset="0"/>
                <a:hlinkClick r:id="rId2"/>
              </a:rPr>
              <a:t>https://www.kaggle.com/datasets</a:t>
            </a:r>
            <a:endParaRPr lang="en-GB" sz="12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228600" algn="l"/>
              </a:tabLst>
            </a:pPr>
            <a:r>
              <a:rPr lang="en-GB" sz="1800" dirty="0">
                <a:effectLst/>
                <a:latin typeface="Times New Roman" panose="02020603050405020304" pitchFamily="18" charset="0"/>
                <a:ea typeface="Times New Roman" panose="02020603050405020304" pitchFamily="18" charset="0"/>
              </a:rPr>
              <a:t>World Health Organization (WHO) guidelines on health metrics and monitoring systems: </a:t>
            </a:r>
            <a:r>
              <a:rPr lang="en-GB" sz="1800" u="sng" dirty="0">
                <a:solidFill>
                  <a:srgbClr val="0000FF"/>
                </a:solidFill>
                <a:effectLst/>
                <a:latin typeface="Times New Roman" panose="02020603050405020304" pitchFamily="18" charset="0"/>
                <a:ea typeface="Times New Roman" panose="02020603050405020304" pitchFamily="18" charset="0"/>
                <a:hlinkClick r:id="rId3"/>
              </a:rPr>
              <a:t>https://www.who.int</a:t>
            </a:r>
            <a:endParaRPr lang="en-GB"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4545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4681</TotalTime>
  <Words>539</Words>
  <Application>Microsoft Office PowerPoint</Application>
  <PresentationFormat>On-screen Show (4:3)</PresentationFormat>
  <Paragraphs>69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Shailendra Kumar Tiwari [MAHE-MIT]</dc:creator>
  <cp:lastModifiedBy>Hardik Sen</cp:lastModifiedBy>
  <cp:revision>139</cp:revision>
  <dcterms:created xsi:type="dcterms:W3CDTF">2018-09-28T09:35:33Z</dcterms:created>
  <dcterms:modified xsi:type="dcterms:W3CDTF">2025-02-23T15:40:36Z</dcterms:modified>
</cp:coreProperties>
</file>