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3F78-F700-4B99-864E-32ADEFB14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4954E-E5E7-41A6-8408-C69B12C59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DAE7-D2BA-47AD-9D67-A3418011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64AF-24A8-4F2B-801B-95987E4C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6896-1D1D-42C8-AD15-198457B0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E749-4A9F-4EBF-8806-9F75CA7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22283-EBCC-41EF-9335-C56D6378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14AE-0F33-4D26-9991-AB65EF48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CFCC-7BE4-4750-BD7D-E32EE5F5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666B-DA40-4687-9A6B-6D278EC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407D6-D3B9-4B83-888E-C6D7CFA4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9E868-58F7-488D-A7B8-48CB14D1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ABC3-4F36-41AA-A13B-300343CC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D4E6-89CF-46B2-8021-4EA104F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E193-82BB-452B-BB02-6F315DE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4A64-4E0C-4FDA-8E22-25A7554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E36C-4EEB-45D2-B845-07E6FDF2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D027-DC63-432B-B95A-4B8CDB5D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1C3E-72FC-4779-A8E3-0F583F5A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8697-5E23-449B-81DD-88B39D3A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7FF9-53DB-4422-8475-0BB925E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1D0F-DFC0-47F1-B7EB-CFFE48E6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DC24-AEDA-458D-BED4-D6B2A76B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FBBB-7192-46ED-99D5-8B1561FB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10DE-C781-4B3C-96F8-1F83FC39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6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C92A-6D5D-4C05-B9E0-E0AE32DF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A551-375D-4E66-B0D0-E77C827B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B813-6496-4D76-9F2C-DEDA6919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D8CEE-00B3-4EBC-BE80-5FDF711D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6D84-4EA0-498F-905F-55BDD94D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E65B-4011-4A34-B4C3-35FD192D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B58B-0303-4F6A-8BAB-83042776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6DDE-B6A8-47EC-BAAD-013C0AE7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6430-A555-4794-A877-61421D0C6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6743E-4CB4-44EA-9EC8-AD10E44D1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76725-67A4-4FB8-901F-E3D337DE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E0F7F-AFB9-41BC-8F71-0CAC476C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46979-7CD1-4BC6-96E1-52F73E4B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344AB-A73D-4C23-9DE3-899D4BBA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3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DDD1-B7EE-45CF-B9B0-FA5D797E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835F2-1D0F-4EFC-A6C6-B421F560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3E36-3158-43CD-9C3E-B75EFF4D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55BBD-FCE7-42AB-9756-28D4A5DA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855F0-4403-4349-B1FD-6B2884D4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90235-C34E-4C8E-B6A6-51E88B03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D3A52-F813-4F67-AC72-E80FA58F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099B-6CBA-403D-86BF-D9686C9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B31-4704-4D8E-8EBD-060AEBF4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2DBF-53EF-4E37-93C5-1DE95618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A931-A309-491C-9409-6A256585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98988-3AB8-49D8-86AF-80B86D5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CE3D2-3EE1-4567-8A03-A3686532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0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52D3-36B4-42CB-A172-EC59ADE9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8D88B-3B2E-49B6-863B-EBD8CC7D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7FFA-5568-4928-A2D7-6F64213E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7D7B-A52C-47E7-B795-2AF1E2F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88061-ECB5-4265-81FC-7DAF2342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9895-FA4E-493B-8343-DE8C12A6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AFB7-154F-4FB4-94ED-8464F9C5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1CFAA-2096-41FC-BAF6-2A700E32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6388-1FD9-4C6D-8877-1D95F1AF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1623-7500-43C5-9F82-D20584BF751E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24D1-9D0A-4A4C-9174-C75DCD782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D481-483C-43D2-B77B-C294C216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F483-4DA0-4A1C-B353-6DA5A995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7272871-8124-4E31-AA0D-018AEE75D81D}"/>
              </a:ext>
            </a:extLst>
          </p:cNvPr>
          <p:cNvSpPr/>
          <p:nvPr/>
        </p:nvSpPr>
        <p:spPr>
          <a:xfrm>
            <a:off x="31845" y="4230989"/>
            <a:ext cx="9466997" cy="2563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EBD729B-B205-4A38-A98E-C35BBA6B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5"/>
          <a:stretch/>
        </p:blipFill>
        <p:spPr>
          <a:xfrm>
            <a:off x="4696689" y="5531811"/>
            <a:ext cx="2146367" cy="33657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F71241F-52CC-4A2E-BA7C-053314E3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41" y="5604155"/>
            <a:ext cx="1155531" cy="11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7D713-F7DD-4E68-A317-9AE15C4036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37000" b="40143"/>
          <a:stretch/>
        </p:blipFill>
        <p:spPr>
          <a:xfrm>
            <a:off x="4190072" y="1482943"/>
            <a:ext cx="3802380" cy="4867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552D0-CD00-4E25-8B9C-3C60B7DEFBDD}"/>
              </a:ext>
            </a:extLst>
          </p:cNvPr>
          <p:cNvSpPr txBox="1">
            <a:spLocks/>
          </p:cNvSpPr>
          <p:nvPr/>
        </p:nvSpPr>
        <p:spPr>
          <a:xfrm>
            <a:off x="2420204" y="9604"/>
            <a:ext cx="6689186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(2020-21) 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IA-II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00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BEB7D20F-84CE-4C22-ADD3-621ABED51D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72" y="63859"/>
            <a:ext cx="1029801" cy="76757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EE6F03-6FC5-43E0-A334-A31EEE4D55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266700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E4095-53A6-440B-82D7-AF9FBD9FD03C}"/>
              </a:ext>
            </a:extLst>
          </p:cNvPr>
          <p:cNvSpPr txBox="1"/>
          <p:nvPr/>
        </p:nvSpPr>
        <p:spPr>
          <a:xfrm>
            <a:off x="-9476" y="1036675"/>
            <a:ext cx="1220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Interpretation of Hyperbolic Function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4B22D0-A41D-4099-8FC7-73529F70D4CB}"/>
              </a:ext>
            </a:extLst>
          </p:cNvPr>
          <p:cNvCxnSpPr>
            <a:cxnSpLocks/>
          </p:cNvCxnSpPr>
          <p:nvPr/>
        </p:nvCxnSpPr>
        <p:spPr>
          <a:xfrm>
            <a:off x="-9476" y="962800"/>
            <a:ext cx="1220147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E72457-D4C7-481E-A765-214DA4952950}"/>
              </a:ext>
            </a:extLst>
          </p:cNvPr>
          <p:cNvSpPr txBox="1"/>
          <p:nvPr/>
        </p:nvSpPr>
        <p:spPr>
          <a:xfrm>
            <a:off x="10054415" y="28871"/>
            <a:ext cx="2052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Adithe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Shivaram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D2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ETRX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Number: 16010221024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9054A3-0E9E-4381-9DA7-B94375D9E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89" y="1833587"/>
            <a:ext cx="2119155" cy="1711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F91A5-25AF-43A5-91F7-746A0A529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6081" y="1853440"/>
            <a:ext cx="894819" cy="1405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E3B368-20C4-4888-BB16-300203095E2A}"/>
              </a:ext>
            </a:extLst>
          </p:cNvPr>
          <p:cNvSpPr txBox="1"/>
          <p:nvPr/>
        </p:nvSpPr>
        <p:spPr>
          <a:xfrm>
            <a:off x="7945873" y="1617055"/>
            <a:ext cx="289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Hyperbola and its functions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0FE20-70CB-4748-A668-BEADB9144D41}"/>
              </a:ext>
            </a:extLst>
          </p:cNvPr>
          <p:cNvSpPr txBox="1"/>
          <p:nvPr/>
        </p:nvSpPr>
        <p:spPr>
          <a:xfrm>
            <a:off x="7945873" y="1988661"/>
            <a:ext cx="2898365" cy="138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Two mirrored infinite bows called Hyperbola has some functions that are analogues of the ordinary trigonometric functions, but defined using the hyperbola rather than the circle.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7ACB7-DDED-461E-A02B-647359FF50ED}"/>
              </a:ext>
            </a:extLst>
          </p:cNvPr>
          <p:cNvSpPr txBox="1"/>
          <p:nvPr/>
        </p:nvSpPr>
        <p:spPr>
          <a:xfrm>
            <a:off x="2011159" y="1986387"/>
            <a:ext cx="5377628" cy="138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function’s geometrical properties serve in the calculations of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angles and distances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hyperbolic geometry. They also occur in the solutions of many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differential equations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cubic equations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Laplace's equation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plays a major role in topics of physics like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theory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dynamics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relativity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0AEF1-3726-4FC5-A901-CBF0AD9E43B3}"/>
              </a:ext>
            </a:extLst>
          </p:cNvPr>
          <p:cNvSpPr txBox="1"/>
          <p:nvPr/>
        </p:nvSpPr>
        <p:spPr>
          <a:xfrm>
            <a:off x="1" y="3871913"/>
            <a:ext cx="1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54047C-A6BF-4311-B549-0C54093B9341}"/>
              </a:ext>
            </a:extLst>
          </p:cNvPr>
          <p:cNvSpPr txBox="1"/>
          <p:nvPr/>
        </p:nvSpPr>
        <p:spPr>
          <a:xfrm>
            <a:off x="114523" y="5708712"/>
            <a:ext cx="2141908" cy="10156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plane geometry is the geometry of saddle surfaces and pseudospherical surfaces, surfaces with a constant negative Gaussian curvature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4B50EF-9D96-40AA-BE29-AC3A9E2811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159" y="3530666"/>
            <a:ext cx="4421875" cy="5224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835F92-AFD4-4BAB-9BF3-CC98DC6D7948}"/>
              </a:ext>
            </a:extLst>
          </p:cNvPr>
          <p:cNvSpPr/>
          <p:nvPr/>
        </p:nvSpPr>
        <p:spPr>
          <a:xfrm>
            <a:off x="2011159" y="3475612"/>
            <a:ext cx="10082811" cy="63630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E75B3-59F1-47E5-A7F9-16F3AFB61E02}"/>
              </a:ext>
            </a:extLst>
          </p:cNvPr>
          <p:cNvSpPr txBox="1"/>
          <p:nvPr/>
        </p:nvSpPr>
        <p:spPr>
          <a:xfrm>
            <a:off x="7472363" y="3515515"/>
            <a:ext cx="455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hyperbolic function method for generalized forms of nonlinear heat conduction and Huxley equations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1E16F2C-820D-42E9-B3E2-F2A76558EB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778" b="94259" l="10000" r="90000">
                        <a14:foregroundMark x1="49628" y1="7618" x2="54405" y2="6204"/>
                        <a14:foregroundMark x1="40952" y1="10185" x2="46268" y2="8612"/>
                        <a14:foregroundMark x1="54405" y1="6204" x2="64286" y2="7778"/>
                        <a14:foregroundMark x1="43452" y1="11852" x2="42738" y2="29074"/>
                        <a14:foregroundMark x1="40357" y1="90833" x2="48333" y2="94259"/>
                        <a14:foregroundMark x1="48333" y1="94259" x2="51190" y2="92222"/>
                        <a14:foregroundMark x1="34881" y1="64815" x2="35595" y2="65741"/>
                        <a14:foregroundMark x1="38333" y1="63796" x2="39881" y2="65185"/>
                        <a14:foregroundMark x1="47500" y1="48241" x2="49167" y2="48981"/>
                        <a14:foregroundMark x1="73095" y1="62870" x2="76310" y2="66019"/>
                        <a14:foregroundMark x1="60476" y1="25833" x2="61310" y2="26389"/>
                        <a14:foregroundMark x1="57619" y1="16111" x2="57738" y2="16204"/>
                        <a14:foregroundMark x1="52976" y1="29815" x2="52976" y2="30370"/>
                        <a14:foregroundMark x1="58452" y1="33981" x2="58452" y2="33981"/>
                        <a14:foregroundMark x1="52976" y1="68333" x2="52976" y2="68333"/>
                        <a14:foregroundMark x1="57500" y1="59259" x2="58214" y2="60000"/>
                        <a14:foregroundMark x1="61310" y1="62685" x2="61786" y2="63148"/>
                        <a14:foregroundMark x1="40000" y1="68426" x2="40000" y2="68426"/>
                        <a14:foregroundMark x1="40000" y1="68426" x2="40000" y2="68426"/>
                        <a14:backgroundMark x1="48810" y1="6759" x2="45119" y2="7407"/>
                        <a14:backgroundMark x1="62381" y1="7963" x2="62500" y2="9537"/>
                        <a14:backgroundMark x1="62143" y1="11296" x2="60714" y2="101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V="1">
            <a:off x="6724281" y="3457341"/>
            <a:ext cx="513276" cy="6599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7A563C-24DF-4BBB-A48C-FB590D1CDD80}"/>
              </a:ext>
            </a:extLst>
          </p:cNvPr>
          <p:cNvSpPr txBox="1"/>
          <p:nvPr/>
        </p:nvSpPr>
        <p:spPr>
          <a:xfrm>
            <a:off x="114523" y="4230989"/>
            <a:ext cx="213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 Geometry: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7918F3-E235-4316-9B36-51CE3CE9D9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531" y="4519730"/>
            <a:ext cx="1580912" cy="11619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6CF4ED-3B6F-46C4-940B-17B5756E69A1}"/>
              </a:ext>
            </a:extLst>
          </p:cNvPr>
          <p:cNvSpPr txBox="1"/>
          <p:nvPr/>
        </p:nvSpPr>
        <p:spPr>
          <a:xfrm>
            <a:off x="2359819" y="4230989"/>
            <a:ext cx="214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Circles and disks: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CD7DA9B-CB26-43B3-B8A1-9894A461D34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4905"/>
          <a:stretch/>
        </p:blipFill>
        <p:spPr>
          <a:xfrm>
            <a:off x="2352747" y="4548458"/>
            <a:ext cx="2150155" cy="31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1E542A-073F-4653-B7E5-6AC9CC682B30}"/>
                  </a:ext>
                </a:extLst>
              </p:cNvPr>
              <p:cNvSpPr txBox="1"/>
              <p:nvPr/>
            </p:nvSpPr>
            <p:spPr>
              <a:xfrm>
                <a:off x="2361587" y="4906627"/>
                <a:ext cx="2141315" cy="6621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just"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In hyperbolic geometry, the circumference of a circle of radius r is greater than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1E542A-073F-4653-B7E5-6AC9CC682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87" y="4906627"/>
                <a:ext cx="2141315" cy="662169"/>
              </a:xfrm>
              <a:prstGeom prst="rect">
                <a:avLst/>
              </a:prstGeom>
              <a:blipFill>
                <a:blip r:embed="rId16"/>
                <a:stretch>
                  <a:fillRect b="-1786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1F159A1-47AD-4911-B177-58A570B1DA1F}"/>
              </a:ext>
            </a:extLst>
          </p:cNvPr>
          <p:cNvSpPr txBox="1"/>
          <p:nvPr/>
        </p:nvSpPr>
        <p:spPr>
          <a:xfrm>
            <a:off x="4701741" y="5895200"/>
            <a:ext cx="2141315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Planar hyperbolic triangles also describe triangles possible in any higher dimension of hyperbolic spaces. 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1E413F-BC5F-4662-B540-05C031063241}"/>
              </a:ext>
            </a:extLst>
          </p:cNvPr>
          <p:cNvSpPr txBox="1"/>
          <p:nvPr/>
        </p:nvSpPr>
        <p:spPr>
          <a:xfrm>
            <a:off x="4699973" y="4230989"/>
            <a:ext cx="214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Triangles: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852B-6612-49CE-BB0B-CCBD59CB8A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39403" y="4495577"/>
            <a:ext cx="1539669" cy="102664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0EB812F-2146-4AB9-83D8-631CC6D937EA}"/>
              </a:ext>
            </a:extLst>
          </p:cNvPr>
          <p:cNvSpPr txBox="1"/>
          <p:nvPr/>
        </p:nvSpPr>
        <p:spPr>
          <a:xfrm>
            <a:off x="3060701" y="6201155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GB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curvature</a:t>
            </a:r>
            <a:endParaRPr lang="en-IN" sz="1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77F95C0-0DDC-47F9-926D-ABC3309B84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43790" y="4494760"/>
            <a:ext cx="1874061" cy="12493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21703B4-959B-4D44-8A5A-482892A24AD9}"/>
              </a:ext>
            </a:extLst>
          </p:cNvPr>
          <p:cNvSpPr txBox="1"/>
          <p:nvPr/>
        </p:nvSpPr>
        <p:spPr>
          <a:xfrm>
            <a:off x="9655570" y="4288897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Webb Telescope hyperbolic mirrors: 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2AF28B-879C-4304-9D87-17BABCE1724C}"/>
              </a:ext>
            </a:extLst>
          </p:cNvPr>
          <p:cNvSpPr txBox="1"/>
          <p:nvPr/>
        </p:nvSpPr>
        <p:spPr>
          <a:xfrm>
            <a:off x="9755646" y="5744134"/>
            <a:ext cx="2338324" cy="10156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hyperbolic sine and cosine functions play an important role in capturing an image billions of nautical miles away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F96CA71-1368-4436-98C4-D89FC8DB61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3554" y="5473811"/>
            <a:ext cx="1285875" cy="128587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CF873F-A4AA-4B07-BE9E-991B10AF5B7A}"/>
              </a:ext>
            </a:extLst>
          </p:cNvPr>
          <p:cNvSpPr txBox="1"/>
          <p:nvPr/>
        </p:nvSpPr>
        <p:spPr>
          <a:xfrm>
            <a:off x="7040127" y="4235612"/>
            <a:ext cx="214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Tessellations: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04FE58-1751-473D-81CF-7AA5AC10BFFC}"/>
              </a:ext>
            </a:extLst>
          </p:cNvPr>
          <p:cNvSpPr txBox="1"/>
          <p:nvPr/>
        </p:nvSpPr>
        <p:spPr>
          <a:xfrm>
            <a:off x="6967292" y="4585311"/>
            <a:ext cx="243840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There are an infinite number of uniform </a:t>
            </a:r>
            <a:r>
              <a:rPr lang="en-GB" dirty="0" err="1"/>
              <a:t>tilings</a:t>
            </a:r>
            <a:r>
              <a:rPr lang="en-GB" dirty="0"/>
              <a:t> based on the Schwarz triangles (p q r) where 1/p + 1/q + 1/r &lt; 1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D95FA8-AC95-4838-B179-0C58E4A4D811}"/>
              </a:ext>
            </a:extLst>
          </p:cNvPr>
          <p:cNvSpPr/>
          <p:nvPr/>
        </p:nvSpPr>
        <p:spPr>
          <a:xfrm>
            <a:off x="9577862" y="4230989"/>
            <a:ext cx="2563076" cy="2563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915595E-81F4-40FC-83BB-20709E15A9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8030" t="3747" r="28794" b="32836"/>
          <a:stretch/>
        </p:blipFill>
        <p:spPr>
          <a:xfrm>
            <a:off x="7388787" y="2119621"/>
            <a:ext cx="545914" cy="10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A4F6F-9303-4447-83AE-2CEB7692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82"/>
            <a:ext cx="12192000" cy="67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1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6CB2DB-DEEF-4158-8E47-9D836DCBA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9" t="53445" r="52588" b="38497"/>
          <a:stretch/>
        </p:blipFill>
        <p:spPr>
          <a:xfrm>
            <a:off x="2183327" y="1478562"/>
            <a:ext cx="1893788" cy="2341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552D0-CD00-4E25-8B9C-3C60B7DEFBDD}"/>
              </a:ext>
            </a:extLst>
          </p:cNvPr>
          <p:cNvSpPr txBox="1">
            <a:spLocks/>
          </p:cNvSpPr>
          <p:nvPr/>
        </p:nvSpPr>
        <p:spPr>
          <a:xfrm>
            <a:off x="3248568" y="9604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(2020-21) 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00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BEB7D20F-84CE-4C22-ADD3-621ABED51D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89" y="63156"/>
            <a:ext cx="1029801" cy="76757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EE6F03-6FC5-43E0-A334-A31EEE4D5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266700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E4095-53A6-440B-82D7-AF9FBD9FD03C}"/>
              </a:ext>
            </a:extLst>
          </p:cNvPr>
          <p:cNvSpPr txBox="1"/>
          <p:nvPr/>
        </p:nvSpPr>
        <p:spPr>
          <a:xfrm>
            <a:off x="609599" y="923451"/>
            <a:ext cx="1158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noFill/>
                <a:latin typeface="Freestyle Script" panose="030804020302050B0404" pitchFamily="66" charset="0"/>
                <a:cs typeface="Times New Roman" panose="02020603050405020304" pitchFamily="18" charset="0"/>
              </a:rPr>
              <a:t>Google</a:t>
            </a:r>
            <a:r>
              <a:rPr lang="en-GB" sz="4800" dirty="0">
                <a:latin typeface="Freestyle Script" panose="030804020302050B0404" pitchFamily="66" charset="0"/>
                <a:cs typeface="Times New Roman" panose="02020603050405020304" pitchFamily="18" charset="0"/>
              </a:rPr>
              <a:t>’s use of </a:t>
            </a:r>
            <a:r>
              <a:rPr lang="en-GB" sz="4800" b="1" dirty="0">
                <a:latin typeface="Freestyle Script" panose="030804020302050B0404" pitchFamily="66" charset="0"/>
                <a:cs typeface="Times New Roman" panose="02020603050405020304" pitchFamily="18" charset="0"/>
              </a:rPr>
              <a:t>eigenvalues </a:t>
            </a:r>
            <a:r>
              <a:rPr lang="en-GB" sz="4800" dirty="0">
                <a:latin typeface="Freestyle Script" panose="030804020302050B0404" pitchFamily="66" charset="0"/>
                <a:cs typeface="Times New Roman" panose="02020603050405020304" pitchFamily="18" charset="0"/>
              </a:rPr>
              <a:t>and</a:t>
            </a:r>
            <a:r>
              <a:rPr lang="en-GB" sz="4800" b="1" dirty="0">
                <a:latin typeface="Freestyle Script" panose="030804020302050B0404" pitchFamily="66" charset="0"/>
                <a:cs typeface="Times New Roman" panose="02020603050405020304" pitchFamily="18" charset="0"/>
              </a:rPr>
              <a:t> eigenvectors</a:t>
            </a:r>
            <a:endParaRPr lang="en-IN" sz="4800" b="1" dirty="0">
              <a:latin typeface="Freestyle Script" panose="030804020302050B04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72457-D4C7-481E-A765-214DA4952950}"/>
              </a:ext>
            </a:extLst>
          </p:cNvPr>
          <p:cNvSpPr txBox="1"/>
          <p:nvPr/>
        </p:nvSpPr>
        <p:spPr>
          <a:xfrm>
            <a:off x="10139190" y="9604"/>
            <a:ext cx="2052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Ashuli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Chikhale</a:t>
            </a:r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D2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ETRX</a:t>
            </a:r>
          </a:p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Number: 16010221032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0203A0-1D8A-4A99-B1DD-A9CCEB875BB7}"/>
              </a:ext>
            </a:extLst>
          </p:cNvPr>
          <p:cNvSpPr/>
          <p:nvPr/>
        </p:nvSpPr>
        <p:spPr>
          <a:xfrm>
            <a:off x="79744" y="962800"/>
            <a:ext cx="12036056" cy="583203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D193C-05FE-445F-B3DD-E5D2FEF9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0535" y="1050136"/>
            <a:ext cx="1738422" cy="5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371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Freestyle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Shah</dc:creator>
  <cp:lastModifiedBy>Hardik Shah</cp:lastModifiedBy>
  <cp:revision>23</cp:revision>
  <dcterms:created xsi:type="dcterms:W3CDTF">2022-01-21T14:14:37Z</dcterms:created>
  <dcterms:modified xsi:type="dcterms:W3CDTF">2022-01-21T19:14:02Z</dcterms:modified>
</cp:coreProperties>
</file>