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82" autoAdjust="0"/>
    <p:restoredTop sz="94660"/>
  </p:normalViewPr>
  <p:slideViewPr>
    <p:cSldViewPr snapToGrid="0">
      <p:cViewPr>
        <p:scale>
          <a:sx n="90" d="100"/>
          <a:sy n="90" d="100"/>
        </p:scale>
        <p:origin x="966" y="3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548D-3EE8-4042-B1B4-375B67DAA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5B30A-1E2F-4975-8607-F80A0C43F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CA38D-1EFC-4704-B9FF-E02105F0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9919-2DC3-4D6B-9547-2E59720337D1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5D2BE-8717-42E7-A493-49B3E17E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6DA50-B4C2-4873-A3F5-8A4ADF1B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1568-3D1A-4EFC-BC2D-1C68660B8F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22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ECAE-F781-4AD3-ACF7-16A81369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B3B44-7FD6-45CE-AB51-6D7B266AF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208E2-3567-449E-BAC6-90272F52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9919-2DC3-4D6B-9547-2E59720337D1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C497E-94A0-4FD7-8470-3BDE48B2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CA1D6-034D-4514-9586-819DF104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1568-3D1A-4EFC-BC2D-1C68660B8F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63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E36AD-CADB-4CAE-BB2B-9B35AED05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70B83-3201-4F99-9148-63446EF33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DFE30-077F-485E-82F1-BB3DE7C1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9919-2DC3-4D6B-9547-2E59720337D1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E8170-78E2-407D-9C75-02973B8A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0D10-35A1-45AC-9F4B-F5D21AE5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1568-3D1A-4EFC-BC2D-1C68660B8F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2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A09F-344C-4364-B4E2-9359317F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1F6D0-ECFF-4788-AD2D-74FF4B3DA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1E21-CF8B-4A56-9036-7620123C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9919-2DC3-4D6B-9547-2E59720337D1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2E5A6-2145-40FB-A3EB-FB582A60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AF283-029B-430B-BF8F-03BA588D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1568-3D1A-4EFC-BC2D-1C68660B8F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68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B1EA-7320-4A08-A8E5-49DA616F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49753-B64D-45B1-9A19-10481F57F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74577-2C15-4316-888E-4F49A81B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9919-2DC3-4D6B-9547-2E59720337D1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F957C-8E74-4C35-9A75-F0FCA70A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E01C1-4BBA-49B6-98E1-4873D8ED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1568-3D1A-4EFC-BC2D-1C68660B8F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6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21B2-444F-4CD0-AE26-4356A345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69744-CD09-40DF-89B1-C1250B42A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FB4E2-F22E-4CE1-BE9A-9ABCCCD36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AAA67-D7E8-4D2A-8FB8-BE24DD8B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9919-2DC3-4D6B-9547-2E59720337D1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BFA6B-7586-489C-8BBB-7BAD30F7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F3FE8-5181-4D43-8D35-73EEAC4D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1568-3D1A-4EFC-BC2D-1C68660B8F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68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BAF4-4353-48E1-B19A-7ED2F46B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FF601-E5CB-4C1B-931B-12FFBCE46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19925-1BE9-4FD2-8F91-8C9BC3911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E105A-EB2A-405B-84C2-B4BC3C42E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46F6C-149B-4960-B16F-86E88AEB2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A5340-F3C9-455D-90D7-9BA2C853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9919-2DC3-4D6B-9547-2E59720337D1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51902A-12F7-40C4-8A2B-382E6E29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A336C-CA8D-4BF3-9DF9-3D8BBFAB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1568-3D1A-4EFC-BC2D-1C68660B8F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1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B75A-AC90-41D6-A730-BB4AA964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96730-40F9-4744-A250-58F96C6C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9919-2DC3-4D6B-9547-2E59720337D1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91FC5-F696-4ACE-A224-7B59A5AA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A815A-9FEF-4146-BE5C-F6BD4327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1568-3D1A-4EFC-BC2D-1C68660B8F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19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F4BAE-99C1-44E9-B289-5AB1FA3C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9919-2DC3-4D6B-9547-2E59720337D1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F396B-E3BC-4483-AAAA-D0B5F400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488AF-4642-415F-B2EF-4C51C254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1568-3D1A-4EFC-BC2D-1C68660B8F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14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0687-30FA-43CC-BF24-8503F501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A1FB5-95AE-493E-9399-E0C2A5374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51484-D921-4D6D-8D5E-9E0573D51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D237C-BBC2-4B72-8496-6BF3341D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9919-2DC3-4D6B-9547-2E59720337D1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051FD-7623-4E91-867B-077D4948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7DBB6-1C46-4180-ABC1-F6F55927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1568-3D1A-4EFC-BC2D-1C68660B8F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12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1DDB-47D6-4B4F-8B2A-7CB77CD5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127E4-27C4-41C2-AB06-F504FA7B0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B29A3-322D-4503-B9AC-8600588FE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54B7C-EE51-496F-B001-FE4EA5E7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9919-2DC3-4D6B-9547-2E59720337D1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FAD41-1CCF-4445-821D-B6B0CF21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5D355-EA75-4D83-8780-9CD51246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1568-3D1A-4EFC-BC2D-1C68660B8F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52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9A6C9-1FFF-469C-A6DA-2A9007598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0EF29-15A1-447E-B752-06F9F859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F9DC3-C7E5-4C81-81D2-17BA76AC3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39919-2DC3-4D6B-9547-2E59720337D1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FC9EE-1FC7-45A3-A5C7-5A5662C9D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33C56-6B24-4367-B995-427C68D57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51568-3D1A-4EFC-BC2D-1C68660B8F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39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8.png"/><Relationship Id="rId18" Type="http://schemas.microsoft.com/office/2007/relationships/hdphoto" Target="../media/hdphoto1.wdp"/><Relationship Id="rId26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14.png"/><Relationship Id="rId7" Type="http://schemas.openxmlformats.org/officeDocument/2006/relationships/image" Target="../media/image6.png"/><Relationship Id="rId12" Type="http://schemas.openxmlformats.org/officeDocument/2006/relationships/image" Target="../media/image7.png"/><Relationship Id="rId17" Type="http://schemas.openxmlformats.org/officeDocument/2006/relationships/image" Target="../media/image11.png"/><Relationship Id="rId25" Type="http://schemas.microsoft.com/office/2007/relationships/hdphoto" Target="../media/hdphoto3.wdp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3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26.png"/><Relationship Id="rId24" Type="http://schemas.openxmlformats.org/officeDocument/2006/relationships/image" Target="../media/image16.png"/><Relationship Id="rId5" Type="http://schemas.openxmlformats.org/officeDocument/2006/relationships/image" Target="../media/image4.png"/><Relationship Id="rId15" Type="http://schemas.openxmlformats.org/officeDocument/2006/relationships/hyperlink" Target="https://www.youtube.com/channel/UCMnX5yrIUsv4Vde8-i5oxVA" TargetMode="External"/><Relationship Id="rId23" Type="http://schemas.openxmlformats.org/officeDocument/2006/relationships/image" Target="../media/image15.png"/><Relationship Id="rId28" Type="http://schemas.openxmlformats.org/officeDocument/2006/relationships/image" Target="../media/image31.png"/><Relationship Id="rId10" Type="http://schemas.openxmlformats.org/officeDocument/2006/relationships/image" Target="../media/image25.png"/><Relationship Id="rId19" Type="http://schemas.openxmlformats.org/officeDocument/2006/relationships/image" Target="../media/image12.png"/><Relationship Id="rId31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24.png"/><Relationship Id="rId14" Type="http://schemas.openxmlformats.org/officeDocument/2006/relationships/image" Target="../media/image9.png"/><Relationship Id="rId22" Type="http://schemas.microsoft.com/office/2007/relationships/hdphoto" Target="../media/hdphoto2.wdp"/><Relationship Id="rId27" Type="http://schemas.openxmlformats.org/officeDocument/2006/relationships/image" Target="../media/image30.png"/><Relationship Id="rId30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3ABC649-920D-47E4-9A30-4281A7787469}"/>
              </a:ext>
            </a:extLst>
          </p:cNvPr>
          <p:cNvSpPr/>
          <p:nvPr/>
        </p:nvSpPr>
        <p:spPr>
          <a:xfrm>
            <a:off x="121157" y="2256430"/>
            <a:ext cx="2779407" cy="4175578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1572B30-55AA-44EC-9DD2-66B43890031A}"/>
              </a:ext>
            </a:extLst>
          </p:cNvPr>
          <p:cNvSpPr/>
          <p:nvPr/>
        </p:nvSpPr>
        <p:spPr>
          <a:xfrm>
            <a:off x="6422652" y="2269152"/>
            <a:ext cx="3284889" cy="3090320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BB7251-A5DB-45A6-B1AE-35DF4345377D}"/>
              </a:ext>
            </a:extLst>
          </p:cNvPr>
          <p:cNvSpPr/>
          <p:nvPr/>
        </p:nvSpPr>
        <p:spPr>
          <a:xfrm>
            <a:off x="3025253" y="2269152"/>
            <a:ext cx="3284889" cy="3090320"/>
          </a:xfrm>
          <a:prstGeom prst="rect">
            <a:avLst/>
          </a:prstGeom>
          <a:gradFill flip="none" rotWithShape="1">
            <a:gsLst>
              <a:gs pos="63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575FBAE9-DC5C-4007-86C6-445D3F22BA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00" r="43186"/>
          <a:stretch/>
        </p:blipFill>
        <p:spPr>
          <a:xfrm>
            <a:off x="7035403" y="5850246"/>
            <a:ext cx="318506" cy="22519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8DF1C5A-F500-4C11-8846-1EFF7CDC2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089" y="5892202"/>
            <a:ext cx="1615511" cy="52921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D38C672-9932-4FBB-B087-726D86F3B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893" y="5490304"/>
            <a:ext cx="1432378" cy="9423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7EE363-C47A-4720-8006-9DB6A44CB0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75000"/>
          </a:blip>
          <a:srcRect l="35292" t="20986" b="24485"/>
          <a:stretch/>
        </p:blipFill>
        <p:spPr>
          <a:xfrm>
            <a:off x="440531" y="1232184"/>
            <a:ext cx="1482322" cy="51501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E37958-6DA0-4928-98AD-E9A394B1BFE9}"/>
              </a:ext>
            </a:extLst>
          </p:cNvPr>
          <p:cNvSpPr txBox="1"/>
          <p:nvPr/>
        </p:nvSpPr>
        <p:spPr>
          <a:xfrm>
            <a:off x="2847781" y="64664"/>
            <a:ext cx="466675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K. J. Somaiya College of Engineering, Mumbai – 400 077</a:t>
            </a:r>
            <a:endParaRPr lang="en-US" sz="1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(A Constituent College of Somaiya Vidyavihar University)</a:t>
            </a:r>
            <a:b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Dept. of  Science and Humanities</a:t>
            </a:r>
            <a:endParaRPr lang="en-US" sz="1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F.Y. B. Tech. Semester –I  (2020-21) </a:t>
            </a:r>
            <a:endParaRPr lang="en-US" sz="1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Applied Mathematics-I     IA-II</a:t>
            </a:r>
            <a:endParaRPr lang="en-US" sz="10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F7B32AE-957A-438B-AB3A-8085B1DDD3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" y="231456"/>
            <a:ext cx="2151740" cy="537935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CDEC215C-58F7-44CB-895E-422E4DA36D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69" y="155808"/>
            <a:ext cx="801861" cy="5976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DB1D5B-FC4A-4A52-8ECF-1B5711522CE1}"/>
              </a:ext>
            </a:extLst>
          </p:cNvPr>
          <p:cNvSpPr txBox="1"/>
          <p:nvPr/>
        </p:nvSpPr>
        <p:spPr>
          <a:xfrm>
            <a:off x="0" y="106848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Rajdhani Medium" panose="02000000000000000000" pitchFamily="2" charset="0"/>
                <a:cs typeface="Rajdhani Medium" panose="02000000000000000000" pitchFamily="2" charset="0"/>
              </a:rPr>
              <a:t>Application Of Complex Numbers in Signal Analysis</a:t>
            </a:r>
            <a:endParaRPr lang="en-IN" sz="3200" dirty="0">
              <a:latin typeface="Rajdhani Medium" panose="02000000000000000000" pitchFamily="2" charset="0"/>
              <a:cs typeface="Rajdhani Medium" panose="020000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428742-F464-4E66-ACC1-2DA43FD28EF0}"/>
              </a:ext>
            </a:extLst>
          </p:cNvPr>
          <p:cNvCxnSpPr>
            <a:cxnSpLocks/>
          </p:cNvCxnSpPr>
          <p:nvPr/>
        </p:nvCxnSpPr>
        <p:spPr>
          <a:xfrm>
            <a:off x="85719" y="1496401"/>
            <a:ext cx="10148894" cy="10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8AFE0E-C2B2-4176-87CF-05A59F00515E}"/>
                  </a:ext>
                </a:extLst>
              </p:cNvPr>
              <p:cNvSpPr txBox="1"/>
              <p:nvPr/>
            </p:nvSpPr>
            <p:spPr>
              <a:xfrm>
                <a:off x="3121581" y="4135940"/>
                <a:ext cx="1430776" cy="5402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2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t-BR" sz="120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20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sz="12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2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2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pt-BR" sz="12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GB" sz="12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num>
                                    <m:den>
                                      <m:r>
                                        <a:rPr lang="en-GB" sz="12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8AFE0E-C2B2-4176-87CF-05A59F005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581" y="4135940"/>
                <a:ext cx="1430776" cy="5402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AF2DEA-B01D-4639-9E99-068E3FFAF2D6}"/>
                  </a:ext>
                </a:extLst>
              </p:cNvPr>
              <p:cNvSpPr txBox="1"/>
              <p:nvPr/>
            </p:nvSpPr>
            <p:spPr>
              <a:xfrm>
                <a:off x="3011309" y="4739738"/>
                <a:ext cx="1541048" cy="5195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12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t-BR" sz="120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20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sz="12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2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pt-BR" sz="12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GB" sz="1200" i="1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num>
                                    <m:den>
                                      <m:r>
                                        <a:rPr lang="en-GB" sz="12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AF2DEA-B01D-4639-9E99-068E3FFAF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309" y="4739738"/>
                <a:ext cx="1541048" cy="5195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78D8F50-5D98-413C-A56F-DCC0F474C89C}"/>
              </a:ext>
            </a:extLst>
          </p:cNvPr>
          <p:cNvSpPr txBox="1"/>
          <p:nvPr/>
        </p:nvSpPr>
        <p:spPr>
          <a:xfrm>
            <a:off x="2788598" y="2309350"/>
            <a:ext cx="3655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Rajdhani Medium" panose="02000000000000000000" pitchFamily="2" charset="0"/>
                <a:cs typeface="Rajdhani Medium" panose="02000000000000000000" pitchFamily="2" charset="0"/>
              </a:rPr>
              <a:t>Discreet Fourier Transformation (DFT)</a:t>
            </a:r>
            <a:endParaRPr lang="en-IN" sz="1600" b="1" u="sng" dirty="0">
              <a:latin typeface="Rajdhani Medium" panose="02000000000000000000" pitchFamily="2" charset="0"/>
              <a:cs typeface="Rajdhani Medium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3A2DC9-9E7A-4790-9AC1-590DE2537AC4}"/>
              </a:ext>
            </a:extLst>
          </p:cNvPr>
          <p:cNvSpPr txBox="1"/>
          <p:nvPr/>
        </p:nvSpPr>
        <p:spPr>
          <a:xfrm>
            <a:off x="143346" y="2269152"/>
            <a:ext cx="259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latin typeface="Rajdhani Medium" panose="02000000000000000000" pitchFamily="2" charset="0"/>
                <a:cs typeface="Rajdhani Medium" panose="02000000000000000000" pitchFamily="2" charset="0"/>
              </a:rPr>
              <a:t>Fourier transforms</a:t>
            </a:r>
            <a:r>
              <a:rPr lang="en-GB" b="1" dirty="0">
                <a:latin typeface="Rajdhani Medium" panose="02000000000000000000" pitchFamily="2" charset="0"/>
                <a:cs typeface="Rajdhani Medium" panose="02000000000000000000" pitchFamily="2" charset="0"/>
              </a:rPr>
              <a:t> </a:t>
            </a:r>
          </a:p>
          <a:p>
            <a:r>
              <a:rPr lang="en-GB" sz="1400" b="1" dirty="0">
                <a:latin typeface="Rajdhani Medium" panose="02000000000000000000" pitchFamily="2" charset="0"/>
                <a:cs typeface="Rajdhani Medium" panose="02000000000000000000" pitchFamily="2" charset="0"/>
              </a:rPr>
              <a:t>(Machine Learning Algo.)</a:t>
            </a:r>
            <a:endParaRPr lang="en-IN" sz="1400" b="1" dirty="0">
              <a:latin typeface="Rajdhani Medium" panose="02000000000000000000" pitchFamily="2" charset="0"/>
              <a:cs typeface="Rajdhani Medium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59781F-D160-49FD-9E50-C432CB95FB22}"/>
                  </a:ext>
                </a:extLst>
              </p:cNvPr>
              <p:cNvSpPr txBox="1"/>
              <p:nvPr/>
            </p:nvSpPr>
            <p:spPr>
              <a:xfrm>
                <a:off x="255191" y="4030265"/>
                <a:ext cx="1915588" cy="539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sz="1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IN" sz="1200" i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i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1200" i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grow m:val="on"/>
                          <m:ctrlPr>
                            <a:rPr lang="en-IN" sz="1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1200" i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IN" sz="1200" i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sz="1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IN" sz="1200" i="1">
                                  <a:solidFill>
                                    <a:sysClr val="windowText" lastClr="00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200" i="0">
                                  <a:solidFill>
                                    <a:sysClr val="windowText" lastClr="00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IN" sz="1200" i="0">
                                  <a:solidFill>
                                    <a:sysClr val="windowText" lastClr="00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−ⅈ</m:t>
                              </m:r>
                              <m:r>
                                <a:rPr lang="en-IN" sz="1200" i="1">
                                  <a:solidFill>
                                    <a:sysClr val="windowText" lastClr="00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IN" sz="1200" i="1">
                                  <a:solidFill>
                                    <a:sysClr val="windowText" lastClr="00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IN" sz="1200" i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IN" sz="1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IN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59781F-D160-49FD-9E50-C432CB95F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91" y="4030265"/>
                <a:ext cx="1915588" cy="5397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926139-E15B-47A3-8920-959FBE33D141}"/>
                  </a:ext>
                </a:extLst>
              </p:cNvPr>
              <p:cNvSpPr txBox="1"/>
              <p:nvPr/>
            </p:nvSpPr>
            <p:spPr>
              <a:xfrm>
                <a:off x="269292" y="4660045"/>
                <a:ext cx="1966499" cy="539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1200" i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200" i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1200" i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grow m:val="on"/>
                          <m:ctrlPr>
                            <a:rPr lang="en-IN" sz="1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1200" i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IN" sz="1200" i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GB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IN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IN" sz="1200" i="1">
                                  <a:solidFill>
                                    <a:sysClr val="windowText" lastClr="00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200" i="0">
                                  <a:solidFill>
                                    <a:sysClr val="windowText" lastClr="00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IN" sz="1200" i="0">
                                  <a:solidFill>
                                    <a:sysClr val="windowText" lastClr="00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−ⅈ</m:t>
                              </m:r>
                              <m:r>
                                <a:rPr lang="en-IN" sz="1200" i="1">
                                  <a:solidFill>
                                    <a:sysClr val="windowText" lastClr="00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IN" sz="1200" i="1">
                                  <a:solidFill>
                                    <a:sysClr val="windowText" lastClr="00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IN" sz="1200" i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IN" sz="1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IN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926139-E15B-47A3-8920-959FBE33D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92" y="4660045"/>
                <a:ext cx="1966499" cy="5397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9C220915-8EFB-43D4-91E7-D11957BEB4C2}"/>
              </a:ext>
            </a:extLst>
          </p:cNvPr>
          <p:cNvSpPr txBox="1"/>
          <p:nvPr/>
        </p:nvSpPr>
        <p:spPr>
          <a:xfrm>
            <a:off x="0" y="1685497"/>
            <a:ext cx="12185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Rajdhani Medium" panose="02000000000000000000" pitchFamily="2" charset="0"/>
                <a:cs typeface="Rajdhani Medium" panose="02000000000000000000" pitchFamily="2" charset="0"/>
              </a:rPr>
              <a:t>Complex Numbers have unique property of representing and manipulating two variables as a single quantity. That fits very naturally with </a:t>
            </a:r>
            <a:r>
              <a:rPr lang="en-GB" sz="1200" b="1" dirty="0">
                <a:latin typeface="Rajdhani SemiBold" panose="02000000000000000000" pitchFamily="2" charset="0"/>
                <a:cs typeface="Rajdhani SemiBold" panose="02000000000000000000" pitchFamily="2" charset="0"/>
              </a:rPr>
              <a:t>Fourier analysis</a:t>
            </a:r>
            <a:r>
              <a:rPr lang="en-GB" sz="1200" dirty="0">
                <a:latin typeface="Rajdhani Medium" panose="02000000000000000000" pitchFamily="2" charset="0"/>
                <a:cs typeface="Rajdhani Medium" panose="02000000000000000000" pitchFamily="2" charset="0"/>
              </a:rPr>
              <a:t>, where the frequency domain is composed of two signals. Complex numbers shorten the equations used in </a:t>
            </a:r>
            <a:r>
              <a:rPr lang="en-GB" sz="1200" b="1" dirty="0">
                <a:latin typeface="Rajdhani SemiBold" panose="02000000000000000000" pitchFamily="2" charset="0"/>
                <a:cs typeface="Rajdhani SemiBold" panose="02000000000000000000" pitchFamily="2" charset="0"/>
              </a:rPr>
              <a:t>DSP (Digital Signal Processing), </a:t>
            </a:r>
            <a:r>
              <a:rPr lang="en-GB" sz="1200" dirty="0">
                <a:latin typeface="Rajdhani Medium" panose="02000000000000000000" pitchFamily="2" charset="0"/>
                <a:cs typeface="Rajdhani Medium" panose="02000000000000000000" pitchFamily="2" charset="0"/>
              </a:rPr>
              <a:t>and enable techniques that are difficult or impossible with real numbers alone. </a:t>
            </a:r>
            <a:endParaRPr lang="en-IN" sz="1200" dirty="0">
              <a:latin typeface="Rajdhani Medium" panose="02000000000000000000" pitchFamily="2" charset="0"/>
              <a:cs typeface="Rajdhani Medium" panose="020000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ABE834-0AC6-46E8-8F29-E4C84A965C46}"/>
              </a:ext>
            </a:extLst>
          </p:cNvPr>
          <p:cNvSpPr txBox="1"/>
          <p:nvPr/>
        </p:nvSpPr>
        <p:spPr>
          <a:xfrm>
            <a:off x="6352584" y="2312726"/>
            <a:ext cx="3514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Rajdhani Medium" panose="02000000000000000000" pitchFamily="2" charset="0"/>
                <a:cs typeface="Rajdhani Medium" panose="02000000000000000000" pitchFamily="2" charset="0"/>
              </a:rPr>
              <a:t>Fast Fourier Transformation (FFT)</a:t>
            </a:r>
            <a:endParaRPr lang="en-IN" sz="1600" b="1" u="sng" dirty="0">
              <a:latin typeface="Rajdhani Medium" panose="02000000000000000000" pitchFamily="2" charset="0"/>
              <a:cs typeface="Rajdhani Medium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5BB57E-FEA6-418E-966D-600903A6DC76}"/>
              </a:ext>
            </a:extLst>
          </p:cNvPr>
          <p:cNvSpPr txBox="1"/>
          <p:nvPr/>
        </p:nvSpPr>
        <p:spPr>
          <a:xfrm>
            <a:off x="6615454" y="2690186"/>
            <a:ext cx="27638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300">
                <a:latin typeface="Rajdhani SemiBold" panose="02000000000000000000" pitchFamily="2" charset="0"/>
                <a:cs typeface="Rajdhani SemiBold" panose="02000000000000000000" pitchFamily="2" charset="0"/>
              </a:defRPr>
            </a:lvl1pPr>
          </a:lstStyle>
          <a:p>
            <a:r>
              <a:rPr lang="en-GB" dirty="0"/>
              <a:t>It’s an algorithm that computes the DFT of a sequence, or its inverse. </a:t>
            </a:r>
          </a:p>
          <a:p>
            <a:r>
              <a:rPr lang="en-IN" dirty="0"/>
              <a:t>It is an effective method to convert the incoming waveform from its original domain to a representation in the frequency domain and vice versa. 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DDAE0E-A9C8-4925-839D-B71F6830AD2D}"/>
              </a:ext>
            </a:extLst>
          </p:cNvPr>
          <p:cNvSpPr txBox="1"/>
          <p:nvPr/>
        </p:nvSpPr>
        <p:spPr>
          <a:xfrm>
            <a:off x="3133179" y="2632890"/>
            <a:ext cx="3012954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300" dirty="0">
                <a:latin typeface="Rajdhani SemiBold" panose="02000000000000000000" pitchFamily="2" charset="0"/>
                <a:cs typeface="Rajdhani SemiBold" panose="02000000000000000000" pitchFamily="2" charset="0"/>
              </a:rPr>
              <a:t>The DFT is a v. imp. discrete transform, used to perform Fourier analysis. In DPS, the function is any quantity or signal that varies over time, such as the pressure of a sound wave, a radio signal, or daily temperature readings, sampled over a finite time interval</a:t>
            </a:r>
            <a:endParaRPr lang="en-IN" sz="13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5671C8-5632-42C3-9173-F334AFF9D91B}"/>
              </a:ext>
            </a:extLst>
          </p:cNvPr>
          <p:cNvSpPr txBox="1"/>
          <p:nvPr/>
        </p:nvSpPr>
        <p:spPr>
          <a:xfrm>
            <a:off x="256045" y="2882142"/>
            <a:ext cx="259124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jdhani SemiBold" panose="02000000000000000000" pitchFamily="2" charset="0"/>
                <a:cs typeface="Rajdhani SemiBold" panose="02000000000000000000" pitchFamily="2" charset="0"/>
              </a:rPr>
              <a:t>It is a mathematical transform the decomposes functions depending on space or time into </a:t>
            </a:r>
            <a:r>
              <a:rPr lang="en-GB" sz="1300" dirty="0">
                <a:latin typeface="Rajdhani SemiBold" panose="02000000000000000000" pitchFamily="2" charset="0"/>
                <a:cs typeface="Rajdhani SemiBold" panose="02000000000000000000" pitchFamily="2" charset="0"/>
              </a:rPr>
              <a:t>functions depending on spatial or temporal frequency, such as musical signals. </a:t>
            </a:r>
            <a:endParaRPr lang="en-IN" sz="13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  <a:p>
            <a:endParaRPr lang="en-IN" sz="13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86CE43E-64C0-4CC5-A16E-1BB677FF04CF}"/>
              </a:ext>
            </a:extLst>
          </p:cNvPr>
          <p:cNvCxnSpPr>
            <a:cxnSpLocks/>
          </p:cNvCxnSpPr>
          <p:nvPr/>
        </p:nvCxnSpPr>
        <p:spPr>
          <a:xfrm flipV="1">
            <a:off x="257180" y="2902953"/>
            <a:ext cx="0" cy="105944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CBAC92-BA5F-40BA-B34F-9A22A02D5CEB}"/>
              </a:ext>
            </a:extLst>
          </p:cNvPr>
          <p:cNvGrpSpPr/>
          <p:nvPr/>
        </p:nvGrpSpPr>
        <p:grpSpPr>
          <a:xfrm>
            <a:off x="133107" y="5322458"/>
            <a:ext cx="2747386" cy="909645"/>
            <a:chOff x="101086" y="5475096"/>
            <a:chExt cx="2747386" cy="909645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AE9F0BE3-4C71-412F-9584-2FDB634EF2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090"/>
            <a:stretch/>
          </p:blipFill>
          <p:spPr>
            <a:xfrm>
              <a:off x="101086" y="5481411"/>
              <a:ext cx="1153432" cy="882274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D735D314-4CE0-467B-823E-D1231DF24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977437" y="5475096"/>
              <a:ext cx="871035" cy="909645"/>
            </a:xfrm>
            <a:prstGeom prst="rect">
              <a:avLst/>
            </a:prstGeom>
          </p:spPr>
        </p:pic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1B8F834-69F6-4C71-BBB4-CE07303111D9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74" y="5952873"/>
              <a:ext cx="7442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56D5D10-B7A1-47ED-AA53-D20CFCC1C91F}"/>
                </a:ext>
              </a:extLst>
            </p:cNvPr>
            <p:cNvSpPr txBox="1"/>
            <p:nvPr/>
          </p:nvSpPr>
          <p:spPr>
            <a:xfrm>
              <a:off x="1072283" y="5683580"/>
              <a:ext cx="112395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>
                  <a:latin typeface="Rajdhani Medium" panose="02000000000000000000" pitchFamily="2" charset="0"/>
                  <a:cs typeface="Rajdhani Medium" panose="02000000000000000000" pitchFamily="2" charset="0"/>
                </a:rPr>
                <a:t>Area under curve </a:t>
              </a:r>
            </a:p>
            <a:p>
              <a:pPr algn="ctr"/>
              <a:endParaRPr lang="en-GB" sz="1000" b="1" dirty="0">
                <a:latin typeface="Rajdhani Medium" panose="02000000000000000000" pitchFamily="2" charset="0"/>
                <a:cs typeface="Rajdhani Medium" panose="02000000000000000000" pitchFamily="2" charset="0"/>
              </a:endParaRPr>
            </a:p>
            <a:p>
              <a:pPr algn="ctr"/>
              <a:r>
                <a:rPr lang="en-GB" sz="1000" b="1" dirty="0">
                  <a:latin typeface="Rajdhani Medium" panose="02000000000000000000" pitchFamily="2" charset="0"/>
                  <a:cs typeface="Rajdhani Medium" panose="02000000000000000000" pitchFamily="2" charset="0"/>
                </a:rPr>
                <a:t>remains same</a:t>
              </a:r>
              <a:endParaRPr lang="en-IN" sz="1000" b="1" dirty="0">
                <a:latin typeface="Rajdhani Medium" panose="02000000000000000000" pitchFamily="2" charset="0"/>
                <a:cs typeface="Rajdhani Medium" panose="02000000000000000000" pitchFamily="2" charset="0"/>
              </a:endParaRPr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4B79D01-7008-49CB-9BFE-6B6A18400330}"/>
              </a:ext>
            </a:extLst>
          </p:cNvPr>
          <p:cNvCxnSpPr>
            <a:cxnSpLocks/>
          </p:cNvCxnSpPr>
          <p:nvPr/>
        </p:nvCxnSpPr>
        <p:spPr>
          <a:xfrm>
            <a:off x="163509" y="6500523"/>
            <a:ext cx="118649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FA8493C-2256-42B3-8C7D-8BC2DA8DFD21}"/>
              </a:ext>
            </a:extLst>
          </p:cNvPr>
          <p:cNvSpPr txBox="1"/>
          <p:nvPr/>
        </p:nvSpPr>
        <p:spPr>
          <a:xfrm>
            <a:off x="-106124" y="6473217"/>
            <a:ext cx="1319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Rajdhani SemiBold" panose="02000000000000000000" pitchFamily="2" charset="0"/>
                <a:cs typeface="Rajdhani SemiBold" panose="02000000000000000000" pitchFamily="2" charset="0"/>
              </a:rPr>
              <a:t>Sources: </a:t>
            </a:r>
            <a:endParaRPr lang="en-IN" sz="2000" dirty="0"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pic>
        <p:nvPicPr>
          <p:cNvPr id="1026" name="Picture 2" descr="Youtube Play Logo transparent PNG - StickPNG">
            <a:extLst>
              <a:ext uri="{FF2B5EF4-FFF2-40B4-BE49-F238E27FC236}">
                <a16:creationId xmlns:a16="http://schemas.microsoft.com/office/drawing/2014/main" id="{5C9C60EF-A512-49BF-9BE6-BBD58E5C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663" y="6568388"/>
            <a:ext cx="229308" cy="22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A5170466-3924-48C0-B9FB-3411812516E7}"/>
              </a:ext>
            </a:extLst>
          </p:cNvPr>
          <p:cNvSpPr txBox="1"/>
          <p:nvPr/>
        </p:nvSpPr>
        <p:spPr>
          <a:xfrm>
            <a:off x="2987751" y="6525099"/>
            <a:ext cx="1499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effectLst/>
                <a:hlinkClick r:id="rId15"/>
              </a:rPr>
              <a:t>Steve Spicklemire</a:t>
            </a:r>
            <a:endParaRPr lang="en-IN" sz="1400" dirty="0">
              <a:effectLst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4EFDF70-8E18-41EA-849A-1947BC5ACB1E}"/>
              </a:ext>
            </a:extLst>
          </p:cNvPr>
          <p:cNvSpPr txBox="1"/>
          <p:nvPr/>
        </p:nvSpPr>
        <p:spPr>
          <a:xfrm>
            <a:off x="4922064" y="6512672"/>
            <a:ext cx="1693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anolog.com -&gt; pdf</a:t>
            </a:r>
            <a:endParaRPr lang="en-IN" sz="1400" dirty="0"/>
          </a:p>
        </p:txBody>
      </p:sp>
      <p:pic>
        <p:nvPicPr>
          <p:cNvPr id="1028" name="Picture 4" descr="document logo | Itergy">
            <a:extLst>
              <a:ext uri="{FF2B5EF4-FFF2-40B4-BE49-F238E27FC236}">
                <a16:creationId xmlns:a16="http://schemas.microsoft.com/office/drawing/2014/main" id="{AABEBD74-1EE3-4305-86D6-D39F10BF3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357" y="6501168"/>
            <a:ext cx="442278" cy="33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02D48D74-1207-4DD1-9041-D3AD03E5684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6736" b="96028" l="3661" r="95008">
                        <a14:foregroundMark x1="22463" y1="26252" x2="68885" y2="28843"/>
                        <a14:foregroundMark x1="68885" y1="28843" x2="64060" y2="52504"/>
                        <a14:foregroundMark x1="64060" y1="52504" x2="45757" y2="67185"/>
                        <a14:foregroundMark x1="45757" y1="67185" x2="32280" y2="24525"/>
                        <a14:foregroundMark x1="32280" y1="24525" x2="35275" y2="15717"/>
                        <a14:foregroundMark x1="32945" y1="31606" x2="56073" y2="29361"/>
                        <a14:foregroundMark x1="56073" y1="29361" x2="69884" y2="31434"/>
                        <a14:foregroundMark x1="69884" y1="31434" x2="48586" y2="52504"/>
                        <a14:foregroundMark x1="48586" y1="52504" x2="51414" y2="61313"/>
                        <a14:foregroundMark x1="51414" y1="61313" x2="50582" y2="46632"/>
                        <a14:foregroundMark x1="50582" y1="46632" x2="28619" y2="21589"/>
                        <a14:foregroundMark x1="28619" y1="21589" x2="28286" y2="21589"/>
                        <a14:foregroundMark x1="60233" y1="25561" x2="58902" y2="38342"/>
                        <a14:foregroundMark x1="58902" y1="38342" x2="58902" y2="38342"/>
                        <a14:foregroundMark x1="30283" y1="33851" x2="32280" y2="37133"/>
                        <a14:foregroundMark x1="51913" y1="63731" x2="58403" y2="64594"/>
                        <a14:foregroundMark x1="83860" y1="69603" x2="77704" y2="76684"/>
                        <a14:foregroundMark x1="77704" y1="76684" x2="58902" y2="87737"/>
                        <a14:foregroundMark x1="58902" y1="87737" x2="35940" y2="88946"/>
                        <a14:foregroundMark x1="35940" y1="88946" x2="21963" y2="77893"/>
                        <a14:foregroundMark x1="21963" y1="77893" x2="9651" y2="51986"/>
                        <a14:foregroundMark x1="9651" y1="51986" x2="11148" y2="40069"/>
                        <a14:foregroundMark x1="11148" y1="40069" x2="18968" y2="25561"/>
                        <a14:foregroundMark x1="18968" y1="25561" x2="29285" y2="15717"/>
                        <a14:foregroundMark x1="29285" y1="15717" x2="53910" y2="8808"/>
                        <a14:foregroundMark x1="53910" y1="8808" x2="62562" y2="10363"/>
                        <a14:foregroundMark x1="62562" y1="10363" x2="77038" y2="23661"/>
                        <a14:foregroundMark x1="77038" y1="23661" x2="83028" y2="32470"/>
                        <a14:foregroundMark x1="83028" y1="32470" x2="89018" y2="60794"/>
                        <a14:foregroundMark x1="89018" y1="60794" x2="84359" y2="69430"/>
                        <a14:foregroundMark x1="84359" y1="69430" x2="82529" y2="70984"/>
                        <a14:foregroundMark x1="78369" y1="84111" x2="46090" y2="94991"/>
                        <a14:foregroundMark x1="46090" y1="94991" x2="31281" y2="91883"/>
                        <a14:foregroundMark x1="31281" y1="91883" x2="22463" y2="86701"/>
                        <a14:foregroundMark x1="43261" y1="95337" x2="62729" y2="87910"/>
                        <a14:foregroundMark x1="62729" y1="87910" x2="51414" y2="95682"/>
                        <a14:foregroundMark x1="51414" y1="95682" x2="49584" y2="96028"/>
                        <a14:foregroundMark x1="9817" y1="70121" x2="6988" y2="62694"/>
                        <a14:foregroundMark x1="5158" y1="55440" x2="6489" y2="55268"/>
                        <a14:foregroundMark x1="3661" y1="45941" x2="3661" y2="45941"/>
                        <a14:foregroundMark x1="3661" y1="45941" x2="3661" y2="45941"/>
                        <a14:foregroundMark x1="36106" y1="9154" x2="43760" y2="7254"/>
                        <a14:foregroundMark x1="65890" y1="6908" x2="64559" y2="7599"/>
                        <a14:foregroundMark x1="93012" y1="42314" x2="95008" y2="48014"/>
                        <a14:foregroundMark x1="95008" y1="54577" x2="95008" y2="54577"/>
                        <a14:foregroundMark x1="39434" y1="56822" x2="39434" y2="616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77607" y="6528629"/>
            <a:ext cx="286682" cy="276188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31F4E0EB-5955-481F-B05A-52A50A42A7E1}"/>
              </a:ext>
            </a:extLst>
          </p:cNvPr>
          <p:cNvSpPr txBox="1"/>
          <p:nvPr/>
        </p:nvSpPr>
        <p:spPr>
          <a:xfrm>
            <a:off x="8772839" y="6500523"/>
            <a:ext cx="159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Harvard University</a:t>
            </a:r>
            <a:endParaRPr lang="en-IN" sz="1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8136386-66B5-4C29-A58E-F738448D71F2}"/>
              </a:ext>
            </a:extLst>
          </p:cNvPr>
          <p:cNvSpPr txBox="1"/>
          <p:nvPr/>
        </p:nvSpPr>
        <p:spPr>
          <a:xfrm>
            <a:off x="7127836" y="6512672"/>
            <a:ext cx="988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Wikipedia</a:t>
            </a:r>
            <a:endParaRPr lang="en-IN" sz="1400" dirty="0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DECCE050-A697-4697-8E17-7411E94081D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28049" y="6544976"/>
            <a:ext cx="276954" cy="25272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832F664C-EE3F-471C-836C-FB17A160ABB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62416" y="6525669"/>
            <a:ext cx="286504" cy="286504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5C9211B8-F73B-47C1-8F01-B5A00AF2940E}"/>
              </a:ext>
            </a:extLst>
          </p:cNvPr>
          <p:cNvSpPr txBox="1"/>
          <p:nvPr/>
        </p:nvSpPr>
        <p:spPr>
          <a:xfrm>
            <a:off x="10939218" y="6525099"/>
            <a:ext cx="1230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Research Gate</a:t>
            </a:r>
            <a:endParaRPr lang="en-IN" sz="1400" dirty="0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4D0E52FE-DEBB-4545-938C-28C8D0509865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b="13257"/>
          <a:stretch/>
        </p:blipFill>
        <p:spPr>
          <a:xfrm>
            <a:off x="4609112" y="4191797"/>
            <a:ext cx="1567518" cy="936495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C56BA84-77FC-491D-B166-8A8E84B05A2E}"/>
              </a:ext>
            </a:extLst>
          </p:cNvPr>
          <p:cNvCxnSpPr>
            <a:cxnSpLocks/>
          </p:cNvCxnSpPr>
          <p:nvPr/>
        </p:nvCxnSpPr>
        <p:spPr>
          <a:xfrm>
            <a:off x="339211" y="901500"/>
            <a:ext cx="7223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CB7038F-E7E6-4F0F-AD09-06E1A58847C4}"/>
              </a:ext>
            </a:extLst>
          </p:cNvPr>
          <p:cNvGrpSpPr/>
          <p:nvPr/>
        </p:nvGrpSpPr>
        <p:grpSpPr>
          <a:xfrm>
            <a:off x="7505636" y="178800"/>
            <a:ext cx="1633182" cy="769441"/>
            <a:chOff x="10517873" y="-11701"/>
            <a:chExt cx="1633182" cy="7694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CC6BE6-14F8-4651-94A5-87EF03C42E10}"/>
                </a:ext>
              </a:extLst>
            </p:cNvPr>
            <p:cNvSpPr txBox="1"/>
            <p:nvPr/>
          </p:nvSpPr>
          <p:spPr>
            <a:xfrm>
              <a:off x="10517873" y="-11701"/>
              <a:ext cx="16331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       : </a:t>
              </a:r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Hardik Shah</a:t>
              </a:r>
            </a:p>
            <a:p>
              <a:r>
                <a:rPr lang="en-I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Roll No.   : </a:t>
              </a:r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16010221025</a:t>
              </a:r>
            </a:p>
            <a:p>
              <a:r>
                <a:rPr lang="en-I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       : </a:t>
              </a:r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D2</a:t>
              </a:r>
            </a:p>
            <a:p>
              <a:r>
                <a:rPr lang="en-I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    : </a:t>
              </a:r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ETRX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D61D043-0AD3-4494-811C-312C8B63C123}"/>
                </a:ext>
              </a:extLst>
            </p:cNvPr>
            <p:cNvSpPr/>
            <p:nvPr/>
          </p:nvSpPr>
          <p:spPr>
            <a:xfrm>
              <a:off x="10573853" y="30214"/>
              <a:ext cx="1575868" cy="6785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E7D37F9-88FB-4F17-8508-1B8E588B23CB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9448" t="7886" r="25174" b="7445"/>
          <a:stretch/>
        </p:blipFill>
        <p:spPr>
          <a:xfrm>
            <a:off x="1228187" y="6555244"/>
            <a:ext cx="267514" cy="24957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698C687-682C-4C07-8D92-364C2156CA40}"/>
              </a:ext>
            </a:extLst>
          </p:cNvPr>
          <p:cNvSpPr txBox="1"/>
          <p:nvPr/>
        </p:nvSpPr>
        <p:spPr>
          <a:xfrm>
            <a:off x="1483856" y="6515402"/>
            <a:ext cx="1177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google.com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146804-12FB-45E8-BB14-BFB99EE7797D}"/>
              </a:ext>
            </a:extLst>
          </p:cNvPr>
          <p:cNvSpPr/>
          <p:nvPr/>
        </p:nvSpPr>
        <p:spPr>
          <a:xfrm>
            <a:off x="3011309" y="5475096"/>
            <a:ext cx="9045997" cy="95756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CDFD7246-2D38-4F17-A718-1982687E9C70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867554" y="54201"/>
            <a:ext cx="2271256" cy="170344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634B442-BE6F-4D0B-9C46-951224173D26}"/>
              </a:ext>
            </a:extLst>
          </p:cNvPr>
          <p:cNvSpPr/>
          <p:nvPr/>
        </p:nvSpPr>
        <p:spPr>
          <a:xfrm>
            <a:off x="9820078" y="2269152"/>
            <a:ext cx="2238815" cy="3090320"/>
          </a:xfrm>
          <a:prstGeom prst="rect">
            <a:avLst/>
          </a:prstGeom>
          <a:gradFill>
            <a:gsLst>
              <a:gs pos="63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953AAB-E8FF-4A2A-8D8C-7D58A45CA1B9}"/>
              </a:ext>
            </a:extLst>
          </p:cNvPr>
          <p:cNvSpPr txBox="1"/>
          <p:nvPr/>
        </p:nvSpPr>
        <p:spPr>
          <a:xfrm>
            <a:off x="9829521" y="2287581"/>
            <a:ext cx="2147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 u="sng"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GB" sz="1600" dirty="0"/>
              <a:t>Phasors</a:t>
            </a:r>
            <a:endParaRPr lang="en-IN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2A86AF-790F-48F0-9538-5BDD1CE8D4CD}"/>
                  </a:ext>
                </a:extLst>
              </p:cNvPr>
              <p:cNvSpPr txBox="1"/>
              <p:nvPr/>
            </p:nvSpPr>
            <p:spPr>
              <a:xfrm>
                <a:off x="9818286" y="2618947"/>
                <a:ext cx="1357312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Rajdhani" panose="02000000000000000000" pitchFamily="2" charset="0"/>
                    <a:cs typeface="Rajdhani" panose="02000000000000000000" pitchFamily="2" charset="0"/>
                  </a:rPr>
                  <a:t>C.N.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IN" dirty="0">
                  <a:latin typeface="Rajdhani" panose="02000000000000000000" pitchFamily="2" charset="0"/>
                  <a:cs typeface="Rajdhani" panose="02000000000000000000" pitchFamily="2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2A86AF-790F-48F0-9538-5BDD1CE8D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286" y="2618947"/>
                <a:ext cx="1357312" cy="381451"/>
              </a:xfrm>
              <a:prstGeom prst="rect">
                <a:avLst/>
              </a:prstGeom>
              <a:blipFill>
                <a:blip r:embed="rId26"/>
                <a:stretch>
                  <a:fillRect l="-4054" t="-4839" b="-274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7CDFE5C-7F02-4582-AD50-C92FA11A4ED8}"/>
                  </a:ext>
                </a:extLst>
              </p:cNvPr>
              <p:cNvSpPr txBox="1"/>
              <p:nvPr/>
            </p:nvSpPr>
            <p:spPr>
              <a:xfrm>
                <a:off x="9818286" y="3237377"/>
                <a:ext cx="1357312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Rajdhani" panose="02000000000000000000" pitchFamily="2" charset="0"/>
                    <a:cs typeface="Rajdhani" panose="02000000000000000000" pitchFamily="2" charset="0"/>
                  </a:rPr>
                  <a:t>C.N.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IN" dirty="0">
                  <a:latin typeface="Rajdhani" panose="02000000000000000000" pitchFamily="2" charset="0"/>
                  <a:cs typeface="Rajdhani" panose="02000000000000000000" pitchFamily="2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7CDFE5C-7F02-4582-AD50-C92FA11A4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286" y="3237377"/>
                <a:ext cx="1357312" cy="378245"/>
              </a:xfrm>
              <a:prstGeom prst="rect">
                <a:avLst/>
              </a:prstGeom>
              <a:blipFill>
                <a:blip r:embed="rId27"/>
                <a:stretch>
                  <a:fillRect l="-4054" t="-4839" b="-25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6EE89CB-DCD3-466E-9BC2-B73041038F1E}"/>
                  </a:ext>
                </a:extLst>
              </p:cNvPr>
              <p:cNvSpPr txBox="1"/>
              <p:nvPr/>
            </p:nvSpPr>
            <p:spPr>
              <a:xfrm>
                <a:off x="9787883" y="2896940"/>
                <a:ext cx="21690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>
                    <a:latin typeface="Rajdhani Medium" panose="02000000000000000000" pitchFamily="2" charset="0"/>
                    <a:cs typeface="Rajdhani Medium" panose="02000000000000000000" pitchFamily="2" charset="0"/>
                  </a:rPr>
                  <a:t> </a:t>
                </a:r>
                <a:r>
                  <a:rPr lang="en-IN" sz="1300" dirty="0">
                    <a:latin typeface="Rajdhani SemiBold" panose="02000000000000000000" pitchFamily="2" charset="0"/>
                    <a:cs typeface="Rajdhani SemiBold" panose="02000000000000000000" pitchFamily="2" charset="0"/>
                  </a:rPr>
                  <a:t>can be replaced by: 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6EE89CB-DCD3-466E-9BC2-B73041038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883" y="2896940"/>
                <a:ext cx="2169087" cy="369332"/>
              </a:xfrm>
              <a:prstGeom prst="rect">
                <a:avLst/>
              </a:prstGeom>
              <a:blipFill>
                <a:blip r:embed="rId2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7F057940-373C-42C4-8372-5078211D18BF}"/>
              </a:ext>
            </a:extLst>
          </p:cNvPr>
          <p:cNvSpPr txBox="1"/>
          <p:nvPr/>
        </p:nvSpPr>
        <p:spPr>
          <a:xfrm>
            <a:off x="3836843" y="5511692"/>
            <a:ext cx="247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 u="sng"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pPr algn="l"/>
            <a:r>
              <a:rPr lang="en-GB" sz="1600" dirty="0"/>
              <a:t>Digital Signal Processing: </a:t>
            </a:r>
            <a:endParaRPr lang="en-IN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DFB9F96-26C0-4E17-B523-B71D68F21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286" y="5833412"/>
            <a:ext cx="1706625" cy="2390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AC20ED5-09B8-4251-90C7-4B8D39A9E189}"/>
              </a:ext>
            </a:extLst>
          </p:cNvPr>
          <p:cNvSpPr txBox="1"/>
          <p:nvPr/>
        </p:nvSpPr>
        <p:spPr>
          <a:xfrm>
            <a:off x="6066743" y="5541001"/>
            <a:ext cx="5961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ajdhani Medium" panose="02000000000000000000" pitchFamily="2" charset="0"/>
                <a:cs typeface="Rajdhani Medium" panose="02000000000000000000" pitchFamily="2" charset="0"/>
              </a:rPr>
              <a:t>When one waveform,        the Hilbert transform of the other waveform,       the complex valued function,	 		is called an analytic signal.</a:t>
            </a:r>
            <a:endParaRPr lang="en-IN" sz="1600" dirty="0">
              <a:latin typeface="Rajdhani Medium" panose="02000000000000000000" pitchFamily="2" charset="0"/>
              <a:cs typeface="Rajdhani Medium" panose="02000000000000000000" pitchFamily="2" charset="0"/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223476DB-C23E-4EC0-A151-B807F655B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96"/>
          <a:stretch/>
        </p:blipFill>
        <p:spPr>
          <a:xfrm>
            <a:off x="7943939" y="5594340"/>
            <a:ext cx="312379" cy="239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0F4DE6-DB58-4705-B09A-0BC0A5713EE3}"/>
              </a:ext>
            </a:extLst>
          </p:cNvPr>
          <p:cNvSpPr txBox="1"/>
          <p:nvPr/>
        </p:nvSpPr>
        <p:spPr>
          <a:xfrm>
            <a:off x="9778440" y="3615622"/>
            <a:ext cx="22500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300">
                <a:latin typeface="Rajdhani SemiBold" panose="02000000000000000000" pitchFamily="2" charset="0"/>
                <a:cs typeface="Rajdhani SemiBold" panose="02000000000000000000" pitchFamily="2" charset="0"/>
              </a:defRPr>
            </a:lvl1pPr>
          </a:lstStyle>
          <a:p>
            <a:r>
              <a:rPr lang="en-GB" dirty="0"/>
              <a:t>To plot electrical signals as a function of time, we use complex numbers </a:t>
            </a:r>
            <a:endParaRPr lang="en-IN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A7CA039-5DA9-4427-9CFC-D67B1E166A32}"/>
              </a:ext>
            </a:extLst>
          </p:cNvPr>
          <p:cNvCxnSpPr/>
          <p:nvPr/>
        </p:nvCxnSpPr>
        <p:spPr>
          <a:xfrm>
            <a:off x="6516260" y="2264588"/>
            <a:ext cx="13243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C2F78A-096F-4B2C-B2DE-FC3BF7839B0D}"/>
              </a:ext>
            </a:extLst>
          </p:cNvPr>
          <p:cNvCxnSpPr>
            <a:cxnSpLocks/>
          </p:cNvCxnSpPr>
          <p:nvPr/>
        </p:nvCxnSpPr>
        <p:spPr>
          <a:xfrm rot="16200000">
            <a:off x="5941545" y="2843287"/>
            <a:ext cx="13243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8B3DC18-9E2D-4678-837F-AD357AD6AF7B}"/>
              </a:ext>
            </a:extLst>
          </p:cNvPr>
          <p:cNvCxnSpPr/>
          <p:nvPr/>
        </p:nvCxnSpPr>
        <p:spPr>
          <a:xfrm>
            <a:off x="2934957" y="2262897"/>
            <a:ext cx="13243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90EA77E-5417-4F6E-81E7-41F26F280F21}"/>
              </a:ext>
            </a:extLst>
          </p:cNvPr>
          <p:cNvCxnSpPr>
            <a:cxnSpLocks/>
          </p:cNvCxnSpPr>
          <p:nvPr/>
        </p:nvCxnSpPr>
        <p:spPr>
          <a:xfrm rot="16200000">
            <a:off x="2360242" y="2841596"/>
            <a:ext cx="13243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1880FE7-8B24-4406-946D-190CCC9AAE72}"/>
              </a:ext>
            </a:extLst>
          </p:cNvPr>
          <p:cNvCxnSpPr>
            <a:cxnSpLocks/>
          </p:cNvCxnSpPr>
          <p:nvPr/>
        </p:nvCxnSpPr>
        <p:spPr>
          <a:xfrm rot="16200000">
            <a:off x="5598713" y="4761182"/>
            <a:ext cx="13243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DB69C5D-D834-42D7-A212-AD35F200EB5D}"/>
              </a:ext>
            </a:extLst>
          </p:cNvPr>
          <p:cNvCxnSpPr/>
          <p:nvPr/>
        </p:nvCxnSpPr>
        <p:spPr>
          <a:xfrm>
            <a:off x="5028199" y="5333489"/>
            <a:ext cx="13243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2434939-18B0-445E-B2EF-AE365FC53FF1}"/>
              </a:ext>
            </a:extLst>
          </p:cNvPr>
          <p:cNvCxnSpPr>
            <a:cxnSpLocks/>
          </p:cNvCxnSpPr>
          <p:nvPr/>
        </p:nvCxnSpPr>
        <p:spPr>
          <a:xfrm rot="16200000">
            <a:off x="9047140" y="4777082"/>
            <a:ext cx="13243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DBFE272-74EB-4025-86F2-C050A9802BD9}"/>
              </a:ext>
            </a:extLst>
          </p:cNvPr>
          <p:cNvCxnSpPr/>
          <p:nvPr/>
        </p:nvCxnSpPr>
        <p:spPr>
          <a:xfrm>
            <a:off x="8476626" y="5349389"/>
            <a:ext cx="13243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74130ED-FF6B-4CA8-802A-0BCB5454A0AE}"/>
              </a:ext>
            </a:extLst>
          </p:cNvPr>
          <p:cNvCxnSpPr>
            <a:cxnSpLocks/>
          </p:cNvCxnSpPr>
          <p:nvPr/>
        </p:nvCxnSpPr>
        <p:spPr>
          <a:xfrm rot="16200000">
            <a:off x="11395117" y="4778970"/>
            <a:ext cx="13243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6A801A1-7201-493B-A478-362D97BB0ADB}"/>
              </a:ext>
            </a:extLst>
          </p:cNvPr>
          <p:cNvCxnSpPr/>
          <p:nvPr/>
        </p:nvCxnSpPr>
        <p:spPr>
          <a:xfrm>
            <a:off x="10795784" y="5367300"/>
            <a:ext cx="13243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61B6BB3-E6FA-4171-B8AA-11AE92EE7D4C}"/>
              </a:ext>
            </a:extLst>
          </p:cNvPr>
          <p:cNvCxnSpPr/>
          <p:nvPr/>
        </p:nvCxnSpPr>
        <p:spPr>
          <a:xfrm>
            <a:off x="9723067" y="2279193"/>
            <a:ext cx="13243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7B799C7-1FD9-4CAB-8917-A4617E3166E5}"/>
              </a:ext>
            </a:extLst>
          </p:cNvPr>
          <p:cNvCxnSpPr>
            <a:cxnSpLocks/>
          </p:cNvCxnSpPr>
          <p:nvPr/>
        </p:nvCxnSpPr>
        <p:spPr>
          <a:xfrm rot="16200000">
            <a:off x="9148352" y="2857892"/>
            <a:ext cx="13243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CA3E800F-781C-4825-BAC6-2405926484C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95783" y="4325939"/>
            <a:ext cx="1815362" cy="93674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5587049-E4C7-4725-8EF7-3BC50331A7CF}"/>
              </a:ext>
            </a:extLst>
          </p:cNvPr>
          <p:cNvPicPr>
            <a:picLocks noChangeAspect="1"/>
          </p:cNvPicPr>
          <p:nvPr/>
        </p:nvPicPr>
        <p:blipFill>
          <a:blip r:embed="rId3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35403" y="3815707"/>
            <a:ext cx="2205379" cy="154376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2DFCCD9-587C-4C4F-8B73-C3059126FED7}"/>
              </a:ext>
            </a:extLst>
          </p:cNvPr>
          <p:cNvSpPr/>
          <p:nvPr/>
        </p:nvSpPr>
        <p:spPr>
          <a:xfrm>
            <a:off x="28434" y="25125"/>
            <a:ext cx="12135132" cy="68077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0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AB4275-99C7-43FB-95EF-7E2FFC419541}"/>
              </a:ext>
            </a:extLst>
          </p:cNvPr>
          <p:cNvSpPr txBox="1"/>
          <p:nvPr/>
        </p:nvSpPr>
        <p:spPr>
          <a:xfrm>
            <a:off x="0" y="280035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Just in case, the fonts or if any other file doesn’t support, there’s a screenshot on the next slide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00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AC6B13-3B3B-41B8-ADBD-0D873FBF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934" y="15947"/>
            <a:ext cx="12260140" cy="69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2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6934E2A7EED349AC6B278397F34923" ma:contentTypeVersion="2" ma:contentTypeDescription="Create a new document." ma:contentTypeScope="" ma:versionID="325788fc316663dc80d9cd6db799e2fa">
  <xsd:schema xmlns:xsd="http://www.w3.org/2001/XMLSchema" xmlns:xs="http://www.w3.org/2001/XMLSchema" xmlns:p="http://schemas.microsoft.com/office/2006/metadata/properties" xmlns:ns3="d50b13ea-7be4-4b74-85ef-823774a56d74" targetNamespace="http://schemas.microsoft.com/office/2006/metadata/properties" ma:root="true" ma:fieldsID="4f05038391badaf6566811b4cc6b2554" ns3:_="">
    <xsd:import namespace="d50b13ea-7be4-4b74-85ef-823774a56d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0b13ea-7be4-4b74-85ef-823774a56d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1F64F9-BA00-4AAE-B7D0-0314BBEA31E5}">
  <ds:schemaRefs>
    <ds:schemaRef ds:uri="d50b13ea-7be4-4b74-85ef-823774a56d74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9F26AC6-0BCD-4402-95F8-609AE20CA2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0b13ea-7be4-4b74-85ef-823774a56d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58D942-4488-4628-B996-2CB44020A6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398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Rajdhani</vt:lpstr>
      <vt:lpstr>Rajdhani Medium</vt:lpstr>
      <vt:lpstr>Rajdhani SemiBold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 Shah</dc:creator>
  <cp:lastModifiedBy>Hardik Shah</cp:lastModifiedBy>
  <cp:revision>64</cp:revision>
  <dcterms:created xsi:type="dcterms:W3CDTF">2022-01-20T11:25:54Z</dcterms:created>
  <dcterms:modified xsi:type="dcterms:W3CDTF">2022-01-23T11:17:00Z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0x010100066934E2A7EED349AC6B278397F34923</vt:lpwstr>
  </property>
</Properties>
</file>