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75" r:id="rId7"/>
    <p:sldId id="262" r:id="rId8"/>
    <p:sldId id="263" r:id="rId9"/>
    <p:sldId id="276" r:id="rId10"/>
    <p:sldId id="264" r:id="rId11"/>
    <p:sldId id="265" r:id="rId12"/>
    <p:sldId id="266" r:id="rId13"/>
    <p:sldId id="267" r:id="rId14"/>
    <p:sldId id="268" r:id="rId15"/>
    <p:sldId id="282" r:id="rId16"/>
    <p:sldId id="283" r:id="rId17"/>
    <p:sldId id="269" r:id="rId18"/>
    <p:sldId id="273" r:id="rId19"/>
    <p:sldId id="274" r:id="rId20"/>
    <p:sldId id="270" r:id="rId21"/>
    <p:sldId id="280" r:id="rId22"/>
    <p:sldId id="271" r:id="rId23"/>
    <p:sldId id="277" r:id="rId24"/>
    <p:sldId id="272" r:id="rId25"/>
    <p:sldId id="279" r:id="rId26"/>
    <p:sldId id="278"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3333FF"/>
    <a:srgbClr val="008000"/>
    <a:srgbClr val="800080"/>
    <a:srgbClr val="E8D4E7"/>
    <a:srgbClr val="CC3300"/>
    <a:srgbClr val="00642D"/>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7" d="100"/>
          <a:sy n="117" d="100"/>
        </p:scale>
        <p:origin x="1173" y="6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5727BE0-8D40-44E0-BB11-329591B157C6}" type="slidenum">
              <a:rPr lang="en-IN" smtClean="0"/>
              <a:t>‹#›</a:t>
            </a:fld>
            <a:endParaRPr lang="en-IN"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5727BE0-8D40-44E0-BB11-329591B157C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5727BE0-8D40-44E0-BB11-329591B157C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5727BE0-8D40-44E0-BB11-329591B157C6}"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5727BE0-8D40-44E0-BB11-329591B157C6}" type="slidenum">
              <a:rPr lang="en-IN" smtClean="0"/>
              <a:t>‹#›</a:t>
            </a:fld>
            <a:endParaRPr lang="en-IN"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5727BE0-8D40-44E0-BB11-329591B157C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5727BE0-8D40-44E0-BB11-329591B157C6}" type="slidenum">
              <a:rPr lang="en-IN" smtClean="0"/>
              <a:t>‹#›</a:t>
            </a:fld>
            <a:endParaRPr lang="en-IN"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5727BE0-8D40-44E0-BB11-329591B157C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5727BE0-8D40-44E0-BB11-329591B157C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5727BE0-8D40-44E0-BB11-329591B157C6}" type="slidenum">
              <a:rPr lang="en-IN" smtClean="0"/>
              <a:t>‹#›</a:t>
            </a:fld>
            <a:endParaRPr lang="en-IN"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85770F-3672-48DF-8879-3B34220F8EDA}" type="datetimeFigureOut">
              <a:rPr lang="en-IN" smtClean="0"/>
              <a:t>22-12-2021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5727BE0-8D40-44E0-BB11-329591B157C6}"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385770F-3672-48DF-8879-3B34220F8EDA}" type="datetimeFigureOut">
              <a:rPr lang="en-IN" smtClean="0"/>
              <a:t>22-12-2021</a:t>
            </a:fld>
            <a:endParaRPr lang="en-IN"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55727BE0-8D40-44E0-BB11-329591B157C6}" type="slidenum">
              <a:rPr lang="en-IN" smtClean="0"/>
              <a:t>‹#›</a:t>
            </a:fld>
            <a:endParaRPr lang="en-IN"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20.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tf.uni-kiel.de/matwis/amat/elmat_en/kap_3/backbone/r3_3_5.html"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films.toray/en/technical/lumirror/lum_003.html" TargetMode="External"/><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globalsino.com/EM/page3544.htm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7704" y="1412776"/>
            <a:ext cx="5544616" cy="1296144"/>
          </a:xfrm>
        </p:spPr>
        <p:txBody>
          <a:bodyPr/>
          <a:lstStyle/>
          <a:p>
            <a:pPr algn="ctr"/>
            <a:r>
              <a:rPr lang="en-IN" sz="7000" dirty="0">
                <a:solidFill>
                  <a:srgbClr val="92D050"/>
                </a:solidFill>
              </a:rPr>
              <a:t>DIELECTRIC MATERIALS</a:t>
            </a:r>
          </a:p>
        </p:txBody>
      </p:sp>
      <p:sp>
        <p:nvSpPr>
          <p:cNvPr id="3" name="Subtitle 2"/>
          <p:cNvSpPr>
            <a:spLocks noGrp="1"/>
          </p:cNvSpPr>
          <p:nvPr>
            <p:ph type="subTitle" idx="1"/>
          </p:nvPr>
        </p:nvSpPr>
        <p:spPr>
          <a:xfrm>
            <a:off x="1187624" y="5157192"/>
            <a:ext cx="6858000" cy="990600"/>
          </a:xfrm>
        </p:spPr>
        <p:txBody>
          <a:bodyPr>
            <a:normAutofit/>
          </a:bodyPr>
          <a:lstStyle/>
          <a:p>
            <a:pPr algn="ctr"/>
            <a:r>
              <a:rPr lang="en-IN" sz="3200" b="1" dirty="0"/>
              <a:t>DR. ARCHANA SHARMA</a:t>
            </a:r>
          </a:p>
        </p:txBody>
      </p:sp>
    </p:spTree>
    <p:extLst>
      <p:ext uri="{BB962C8B-B14F-4D97-AF65-F5344CB8AC3E}">
        <p14:creationId xmlns:p14="http://schemas.microsoft.com/office/powerpoint/2010/main" val="1259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332656"/>
            <a:ext cx="4791761" cy="523220"/>
          </a:xfrm>
          <a:prstGeom prst="rect">
            <a:avLst/>
          </a:prstGeom>
          <a:noFill/>
        </p:spPr>
        <p:txBody>
          <a:bodyPr wrap="none" rtlCol="0">
            <a:spAutoFit/>
          </a:bodyPr>
          <a:lstStyle/>
          <a:p>
            <a:r>
              <a:rPr lang="en-IN" sz="2800" b="1" u="sng" dirty="0"/>
              <a:t>TYPES OF POLARIZATION</a:t>
            </a:r>
          </a:p>
        </p:txBody>
      </p:sp>
      <p:sp>
        <p:nvSpPr>
          <p:cNvPr id="3" name="TextBox 2"/>
          <p:cNvSpPr txBox="1"/>
          <p:nvPr/>
        </p:nvSpPr>
        <p:spPr>
          <a:xfrm>
            <a:off x="617579" y="1006490"/>
            <a:ext cx="7905860" cy="4770537"/>
          </a:xfrm>
          <a:prstGeom prst="rect">
            <a:avLst/>
          </a:prstGeom>
          <a:noFill/>
        </p:spPr>
        <p:txBody>
          <a:bodyPr wrap="square" rtlCol="0">
            <a:spAutoFit/>
          </a:bodyPr>
          <a:lstStyle/>
          <a:p>
            <a:pPr marL="342900" indent="-342900">
              <a:buFontTx/>
              <a:buAutoNum type="arabicPeriod"/>
            </a:pPr>
            <a:r>
              <a:rPr lang="en-IN" sz="2200" b="1" dirty="0"/>
              <a:t>Electronic Polarization	      2. Ionic Polarization</a:t>
            </a:r>
          </a:p>
          <a:p>
            <a:pPr marL="342900" indent="-342900">
              <a:buAutoNum type="arabicPeriod"/>
            </a:pPr>
            <a:endParaRPr lang="en-IN" sz="2200" b="1" dirty="0"/>
          </a:p>
          <a:p>
            <a:endParaRPr lang="en-IN" sz="2200" b="1" dirty="0"/>
          </a:p>
          <a:p>
            <a:pPr marL="342900" indent="-342900">
              <a:buAutoNum type="arabicPeriod"/>
            </a:pPr>
            <a:endParaRPr lang="en-IN" sz="2200" b="1" dirty="0"/>
          </a:p>
          <a:p>
            <a:pPr marL="342900" indent="-342900">
              <a:buAutoNum type="arabicPeriod"/>
            </a:pPr>
            <a:endParaRPr lang="en-IN" sz="2200" b="1" dirty="0"/>
          </a:p>
          <a:p>
            <a:pPr marL="342900" indent="-342900">
              <a:buAutoNum type="arabicPeriod"/>
            </a:pPr>
            <a:endParaRPr lang="en-IN" sz="2200" b="1" dirty="0"/>
          </a:p>
          <a:p>
            <a:pPr marL="342900" indent="-342900">
              <a:buAutoNum type="arabicPeriod"/>
            </a:pPr>
            <a:endParaRPr lang="en-IN" sz="2200" b="1" dirty="0"/>
          </a:p>
          <a:p>
            <a:pPr marL="342900" indent="-342900">
              <a:buAutoNum type="arabicPeriod"/>
            </a:pPr>
            <a:endParaRPr lang="en-IN" sz="2200" b="1" dirty="0"/>
          </a:p>
          <a:p>
            <a:r>
              <a:rPr lang="en-IN" sz="2200" b="1" dirty="0"/>
              <a:t>3. Orientation Polarization           4. Space charge Polarization</a:t>
            </a:r>
          </a:p>
          <a:p>
            <a:pPr marL="342900" indent="-342900">
              <a:buAutoNum type="arabicPeriod"/>
            </a:pPr>
            <a:endParaRPr lang="en-IN" sz="2200" b="1" dirty="0"/>
          </a:p>
          <a:p>
            <a:pPr marL="342900" indent="-342900">
              <a:buAutoNum type="arabicPeriod"/>
            </a:pPr>
            <a:endParaRPr lang="en-IN" sz="2200" b="1" dirty="0"/>
          </a:p>
          <a:p>
            <a:pPr marL="342900" indent="-342900">
              <a:buAutoNum type="arabicPeriod"/>
            </a:pPr>
            <a:endParaRPr lang="en-IN" sz="2200" b="1" dirty="0"/>
          </a:p>
          <a:p>
            <a:endParaRPr lang="en-IN" sz="2200" b="1" dirty="0"/>
          </a:p>
          <a:p>
            <a:pPr marL="342900" indent="-342900">
              <a:buAutoNum type="arabicPeriod"/>
            </a:pP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450" r="27300" b="45579"/>
          <a:stretch/>
        </p:blipFill>
        <p:spPr>
          <a:xfrm>
            <a:off x="899592" y="1671443"/>
            <a:ext cx="3312368" cy="1986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443" y="1791560"/>
            <a:ext cx="3672408" cy="1746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365104"/>
            <a:ext cx="3365600" cy="168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49977" t="44298" b="12539"/>
          <a:stretch/>
        </p:blipFill>
        <p:spPr>
          <a:xfrm>
            <a:off x="4716015" y="4357464"/>
            <a:ext cx="3584835" cy="1690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950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4389" y="313492"/>
            <a:ext cx="5471947" cy="523220"/>
          </a:xfrm>
          <a:prstGeom prst="rect">
            <a:avLst/>
          </a:prstGeom>
          <a:noFill/>
        </p:spPr>
        <p:txBody>
          <a:bodyPr wrap="none" rtlCol="0">
            <a:spAutoFit/>
          </a:bodyPr>
          <a:lstStyle/>
          <a:p>
            <a:r>
              <a:rPr lang="en-IN" sz="2800" b="1" u="sng" dirty="0"/>
              <a:t>ELECTRONIC POLARIZATION</a:t>
            </a:r>
          </a:p>
        </p:txBody>
      </p:sp>
      <p:sp>
        <p:nvSpPr>
          <p:cNvPr id="3" name="TextBox 2"/>
          <p:cNvSpPr txBox="1"/>
          <p:nvPr/>
        </p:nvSpPr>
        <p:spPr>
          <a:xfrm>
            <a:off x="179512" y="908720"/>
            <a:ext cx="8712967" cy="2769989"/>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200" b="1" dirty="0">
                <a:solidFill>
                  <a:srgbClr val="3333FF"/>
                </a:solidFill>
              </a:rPr>
              <a:t>Consider a single atom of atomic number Z ; +e coulomb charge of each proton in the nucleus; -e coulomb is the charge of each electron surrounding the nucleus</a:t>
            </a:r>
            <a:r>
              <a:rPr lang="en-IN" sz="2200" b="1" dirty="0"/>
              <a:t>. </a:t>
            </a:r>
          </a:p>
          <a:p>
            <a:pPr marL="342900" indent="-342900" algn="just">
              <a:spcBef>
                <a:spcPts val="600"/>
              </a:spcBef>
              <a:spcAft>
                <a:spcPts val="600"/>
              </a:spcAft>
              <a:buFont typeface="Arial" panose="020B0604020202020204" pitchFamily="34" charset="0"/>
              <a:buChar char="•"/>
            </a:pPr>
            <a:r>
              <a:rPr lang="en-IN" sz="2200" b="1" dirty="0">
                <a:solidFill>
                  <a:schemeClr val="accent6">
                    <a:lumMod val="60000"/>
                    <a:lumOff val="40000"/>
                  </a:schemeClr>
                </a:solidFill>
              </a:rPr>
              <a:t>Electrons form a spherical cloud of negative charge surrounds the positively charged nucleus. </a:t>
            </a:r>
          </a:p>
          <a:p>
            <a:pPr marL="342900" indent="-342900" algn="just">
              <a:spcBef>
                <a:spcPts val="600"/>
              </a:spcBef>
              <a:spcAft>
                <a:spcPts val="600"/>
              </a:spcAft>
              <a:buFont typeface="Arial" panose="020B0604020202020204" pitchFamily="34" charset="0"/>
              <a:buChar char="•"/>
            </a:pPr>
            <a:r>
              <a:rPr lang="en-IN" sz="2200" b="1" dirty="0">
                <a:solidFill>
                  <a:srgbClr val="008000"/>
                </a:solidFill>
              </a:rPr>
              <a:t>The charge of nucleus is +</a:t>
            </a:r>
            <a:r>
              <a:rPr lang="en-IN" sz="2200" b="1" dirty="0" err="1">
                <a:solidFill>
                  <a:srgbClr val="008000"/>
                </a:solidFill>
              </a:rPr>
              <a:t>Ze</a:t>
            </a:r>
            <a:r>
              <a:rPr lang="en-IN" sz="2200" b="1" dirty="0">
                <a:solidFill>
                  <a:srgbClr val="008000"/>
                </a:solidFill>
              </a:rPr>
              <a:t> coulombs and charge of the negative cloud of electrons is -</a:t>
            </a:r>
            <a:r>
              <a:rPr lang="en-IN" sz="2200" b="1" dirty="0" err="1">
                <a:solidFill>
                  <a:srgbClr val="008000"/>
                </a:solidFill>
              </a:rPr>
              <a:t>Ze</a:t>
            </a:r>
            <a:r>
              <a:rPr lang="en-IN" sz="2200" b="1" dirty="0">
                <a:solidFill>
                  <a:srgbClr val="008000"/>
                </a:solidFill>
              </a:rPr>
              <a:t> coulombs</a:t>
            </a:r>
            <a:r>
              <a:rPr lang="en-IN" sz="2200" b="1" dirty="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60" r="21737" b="56190"/>
          <a:stretch/>
        </p:blipFill>
        <p:spPr>
          <a:xfrm>
            <a:off x="5706827" y="4149080"/>
            <a:ext cx="3185653" cy="1872208"/>
          </a:xfrm>
          <a:prstGeom prst="rect">
            <a:avLst/>
          </a:prstGeom>
          <a:ln w="38100">
            <a:solidFill>
              <a:schemeClr val="accent1"/>
            </a:solidFill>
          </a:ln>
        </p:spPr>
      </p:pic>
      <p:sp>
        <p:nvSpPr>
          <p:cNvPr id="5" name="TextBox 4"/>
          <p:cNvSpPr txBox="1"/>
          <p:nvPr/>
        </p:nvSpPr>
        <p:spPr>
          <a:xfrm>
            <a:off x="179512" y="3789040"/>
            <a:ext cx="5364595" cy="2739211"/>
          </a:xfrm>
          <a:prstGeom prst="rect">
            <a:avLst/>
          </a:prstGeom>
          <a:noFill/>
        </p:spPr>
        <p:txBody>
          <a:bodyPr wrap="square" rtlCol="0">
            <a:spAutoFit/>
          </a:bodyPr>
          <a:lstStyle/>
          <a:p>
            <a:pPr marL="342900" indent="-342900" algn="just">
              <a:buFont typeface="Arial" panose="020B0604020202020204" pitchFamily="34" charset="0"/>
              <a:buChar char="•"/>
            </a:pPr>
            <a:r>
              <a:rPr lang="en-IN" sz="2200" b="1" dirty="0">
                <a:solidFill>
                  <a:srgbClr val="CC0099"/>
                </a:solidFill>
              </a:rPr>
              <a:t>Assume that the negative charge of the electrons cloud is homogeneously distributed on a sphere of radius R. When there is no influence of any external electric field, the center of this sphere and center of nucleus of the atom coincide</a:t>
            </a:r>
            <a:r>
              <a:rPr lang="en-IN" sz="2200" b="1" dirty="0"/>
              <a:t>.</a:t>
            </a:r>
          </a:p>
          <a:p>
            <a:endParaRPr lang="en-IN" dirty="0"/>
          </a:p>
        </p:txBody>
      </p:sp>
    </p:spTree>
    <p:extLst>
      <p:ext uri="{BB962C8B-B14F-4D97-AF65-F5344CB8AC3E}">
        <p14:creationId xmlns:p14="http://schemas.microsoft.com/office/powerpoint/2010/main" val="140170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76672"/>
            <a:ext cx="8856983" cy="4909036"/>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200" b="1" dirty="0">
                <a:solidFill>
                  <a:srgbClr val="CC0099"/>
                </a:solidFill>
              </a:rPr>
              <a:t>If an external electric field E is applied on the atom </a:t>
            </a:r>
            <a:r>
              <a:rPr lang="en-IN" sz="2200" b="1" dirty="0">
                <a:solidFill>
                  <a:srgbClr val="CC0099"/>
                </a:solidFill>
                <a:sym typeface="Wingdings" panose="05000000000000000000" pitchFamily="2" charset="2"/>
              </a:rPr>
              <a:t></a:t>
            </a:r>
            <a:r>
              <a:rPr lang="en-IN" sz="2200" b="1" dirty="0">
                <a:solidFill>
                  <a:srgbClr val="CC0099"/>
                </a:solidFill>
              </a:rPr>
              <a:t>atom shifts towards negative intensity of the field and the electron cloud is shifted towards the positive intensity of the field.</a:t>
            </a:r>
          </a:p>
          <a:p>
            <a:pPr marL="342900" indent="-342900" algn="just">
              <a:spcBef>
                <a:spcPts val="600"/>
              </a:spcBef>
              <a:spcAft>
                <a:spcPts val="600"/>
              </a:spcAft>
              <a:buFont typeface="Arial" panose="020B0604020202020204" pitchFamily="34" charset="0"/>
              <a:buChar char="•"/>
            </a:pPr>
            <a:r>
              <a:rPr lang="en-IN" sz="2200" b="1" dirty="0"/>
              <a:t>The center of nucleus and center of electrons cloud are separated </a:t>
            </a:r>
            <a:r>
              <a:rPr lang="en-IN" sz="2200" b="1" dirty="0">
                <a:sym typeface="Wingdings" panose="05000000000000000000" pitchFamily="2" charset="2"/>
              </a:rPr>
              <a:t></a:t>
            </a:r>
            <a:r>
              <a:rPr lang="en-IN" sz="2200" b="1" dirty="0"/>
              <a:t> Coulomb’s law of attraction acts between them. </a:t>
            </a:r>
          </a:p>
          <a:p>
            <a:pPr marL="342900" indent="-342900" algn="just">
              <a:spcBef>
                <a:spcPts val="600"/>
              </a:spcBef>
              <a:spcAft>
                <a:spcPts val="600"/>
              </a:spcAft>
              <a:buFont typeface="Arial" panose="020B0604020202020204" pitchFamily="34" charset="0"/>
              <a:buChar char="•"/>
            </a:pPr>
            <a:r>
              <a:rPr lang="en-IN" sz="2200" b="1" dirty="0">
                <a:solidFill>
                  <a:srgbClr val="00642D"/>
                </a:solidFill>
              </a:rPr>
              <a:t>At a separation of </a:t>
            </a:r>
            <a:r>
              <a:rPr lang="en-IN" sz="2200" b="1" i="1" dirty="0">
                <a:solidFill>
                  <a:srgbClr val="00642D"/>
                </a:solidFill>
              </a:rPr>
              <a:t>x</a:t>
            </a:r>
            <a:r>
              <a:rPr lang="en-IN" sz="2200" b="1" dirty="0">
                <a:solidFill>
                  <a:srgbClr val="00642D"/>
                </a:solidFill>
              </a:rPr>
              <a:t>, the forces acting on the nucleus or electron cloud due to external electric field and due to Coulomb law become same and opposite. </a:t>
            </a:r>
          </a:p>
          <a:p>
            <a:pPr marL="342900" indent="-342900" algn="just">
              <a:spcBef>
                <a:spcPts val="600"/>
              </a:spcBef>
              <a:spcAft>
                <a:spcPts val="600"/>
              </a:spcAft>
              <a:buFont typeface="Arial" panose="020B0604020202020204" pitchFamily="34" charset="0"/>
              <a:buChar char="•"/>
            </a:pPr>
            <a:r>
              <a:rPr lang="en-IN" sz="2200" b="1" dirty="0">
                <a:solidFill>
                  <a:srgbClr val="C00000"/>
                </a:solidFill>
              </a:rPr>
              <a:t>Hence, the electrostatic force acting on the nucleus would be +</a:t>
            </a:r>
            <a:r>
              <a:rPr lang="en-IN" sz="2200" b="1" dirty="0" err="1">
                <a:solidFill>
                  <a:srgbClr val="C00000"/>
                </a:solidFill>
              </a:rPr>
              <a:t>ZeE</a:t>
            </a:r>
            <a:r>
              <a:rPr lang="en-IN" sz="2200" b="1" dirty="0">
                <a:solidFill>
                  <a:srgbClr val="C00000"/>
                </a:solidFill>
              </a:rPr>
              <a:t>. Now the nucleus has been shifted from the center of electrons cloud by a distance </a:t>
            </a:r>
            <a:r>
              <a:rPr lang="en-IN" sz="2200" b="1" i="1" dirty="0">
                <a:solidFill>
                  <a:srgbClr val="C00000"/>
                </a:solidFill>
              </a:rPr>
              <a:t>x</a:t>
            </a:r>
            <a:r>
              <a:rPr lang="en-IN" sz="2200" b="1" dirty="0">
                <a:solidFill>
                  <a:srgbClr val="C00000"/>
                </a:solidFill>
              </a:rPr>
              <a:t>.</a:t>
            </a:r>
          </a:p>
          <a:p>
            <a:endParaRPr lang="en-IN" dirty="0"/>
          </a:p>
          <a:p>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50000" r="275" b="4720"/>
          <a:stretch/>
        </p:blipFill>
        <p:spPr>
          <a:xfrm>
            <a:off x="3563888" y="4484895"/>
            <a:ext cx="3784296" cy="1680409"/>
          </a:xfrm>
          <a:prstGeom prst="rect">
            <a:avLst/>
          </a:prstGeom>
          <a:ln w="38100">
            <a:solidFill>
              <a:schemeClr val="accent1"/>
            </a:solidFill>
          </a:ln>
        </p:spPr>
      </p:pic>
    </p:spTree>
    <p:extLst>
      <p:ext uri="{BB962C8B-B14F-4D97-AF65-F5344CB8AC3E}">
        <p14:creationId xmlns:p14="http://schemas.microsoft.com/office/powerpoint/2010/main" val="140547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76672"/>
            <a:ext cx="8856984" cy="5863144"/>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200" b="1" dirty="0">
                <a:solidFill>
                  <a:srgbClr val="C00000"/>
                </a:solidFill>
              </a:rPr>
              <a:t>According to </a:t>
            </a:r>
            <a:r>
              <a:rPr lang="en-IN" sz="2200" b="1" u="sng" dirty="0">
                <a:solidFill>
                  <a:srgbClr val="C00000"/>
                </a:solidFill>
              </a:rPr>
              <a:t>Gauss’s law</a:t>
            </a:r>
            <a:r>
              <a:rPr lang="en-IN" sz="2200" b="1" dirty="0">
                <a:solidFill>
                  <a:srgbClr val="C00000"/>
                </a:solidFill>
              </a:rPr>
              <a:t>, the force due to negative electron cloud acting upon the positive nucleus would only be due to the portion of the cloud enclosed by the sphere of radius </a:t>
            </a:r>
            <a:r>
              <a:rPr lang="en-IN" sz="2200" b="1" i="1" dirty="0">
                <a:solidFill>
                  <a:srgbClr val="C00000"/>
                </a:solidFill>
              </a:rPr>
              <a:t>x</a:t>
            </a:r>
            <a:r>
              <a:rPr lang="en-IN" sz="2200" b="1" dirty="0">
                <a:solidFill>
                  <a:srgbClr val="C00000"/>
                </a:solidFill>
              </a:rPr>
              <a:t>. </a:t>
            </a:r>
          </a:p>
          <a:p>
            <a:pPr marL="342900" indent="-342900" algn="just">
              <a:spcBef>
                <a:spcPts val="600"/>
              </a:spcBef>
              <a:spcAft>
                <a:spcPts val="600"/>
              </a:spcAft>
              <a:buFont typeface="Arial" panose="020B0604020202020204" pitchFamily="34" charset="0"/>
              <a:buChar char="•"/>
            </a:pPr>
            <a:r>
              <a:rPr lang="en-IN" sz="2200" b="1" dirty="0">
                <a:solidFill>
                  <a:srgbClr val="008000"/>
                </a:solidFill>
              </a:rPr>
              <a:t>The volume of the sphere of radius </a:t>
            </a:r>
            <a:r>
              <a:rPr lang="en-IN" sz="2200" b="1" i="1" dirty="0">
                <a:solidFill>
                  <a:srgbClr val="008000"/>
                </a:solidFill>
              </a:rPr>
              <a:t>x</a:t>
            </a:r>
            <a:r>
              <a:rPr lang="en-IN" sz="2200" b="1" dirty="0">
                <a:solidFill>
                  <a:srgbClr val="008000"/>
                </a:solidFill>
              </a:rPr>
              <a:t> is (4/3)π</a:t>
            </a:r>
            <a:r>
              <a:rPr lang="en-IN" sz="2200" b="1" i="1" dirty="0">
                <a:solidFill>
                  <a:srgbClr val="008000"/>
                </a:solidFill>
              </a:rPr>
              <a:t>x</a:t>
            </a:r>
            <a:r>
              <a:rPr lang="en-IN" sz="2200" b="1" baseline="30000" dirty="0">
                <a:solidFill>
                  <a:srgbClr val="008000"/>
                </a:solidFill>
              </a:rPr>
              <a:t>3</a:t>
            </a:r>
            <a:r>
              <a:rPr lang="en-IN" sz="2200" b="1" dirty="0">
                <a:solidFill>
                  <a:srgbClr val="008000"/>
                </a:solidFill>
              </a:rPr>
              <a:t> and the volume of the sphere of radius R is (4/3)πR</a:t>
            </a:r>
            <a:r>
              <a:rPr lang="en-IN" sz="2200" b="1" baseline="30000" dirty="0">
                <a:solidFill>
                  <a:srgbClr val="008000"/>
                </a:solidFill>
              </a:rPr>
              <a:t>3</a:t>
            </a:r>
            <a:r>
              <a:rPr lang="en-IN" sz="2200" b="1" dirty="0">
                <a:solidFill>
                  <a:srgbClr val="008000"/>
                </a:solidFill>
              </a:rPr>
              <a:t>. Now total negative charge of the electron cloud is -</a:t>
            </a:r>
            <a:r>
              <a:rPr lang="en-IN" sz="2200" b="1" dirty="0" err="1">
                <a:solidFill>
                  <a:srgbClr val="008000"/>
                </a:solidFill>
              </a:rPr>
              <a:t>Ze</a:t>
            </a:r>
            <a:r>
              <a:rPr lang="en-IN" sz="2200" b="1" dirty="0">
                <a:solidFill>
                  <a:srgbClr val="008000"/>
                </a:solidFill>
              </a:rPr>
              <a:t> and we have already considered that it is uniformly distributed throughout the volume of the cloud. </a:t>
            </a:r>
          </a:p>
          <a:p>
            <a:pPr marL="342900" indent="-342900" algn="just">
              <a:spcBef>
                <a:spcPts val="600"/>
              </a:spcBef>
              <a:spcAft>
                <a:spcPts val="600"/>
              </a:spcAft>
              <a:buFont typeface="Arial" panose="020B0604020202020204" pitchFamily="34" charset="0"/>
              <a:buChar char="•"/>
            </a:pPr>
            <a:r>
              <a:rPr lang="en-IN" sz="2200" b="1" dirty="0">
                <a:solidFill>
                  <a:srgbClr val="7030A0"/>
                </a:solidFill>
              </a:rPr>
              <a:t>Hence, the quantity of negative charge enclosed by the sphere of radius </a:t>
            </a:r>
            <a:r>
              <a:rPr lang="en-IN" sz="2200" b="1" i="1" dirty="0">
                <a:solidFill>
                  <a:srgbClr val="7030A0"/>
                </a:solidFill>
              </a:rPr>
              <a:t>x</a:t>
            </a:r>
            <a:r>
              <a:rPr lang="en-IN" sz="2200" b="1" dirty="0">
                <a:solidFill>
                  <a:srgbClr val="7030A0"/>
                </a:solidFill>
              </a:rPr>
              <a:t> is,</a:t>
            </a:r>
          </a:p>
          <a:p>
            <a:br>
              <a:rPr lang="en-IN" dirty="0"/>
            </a:br>
            <a:br>
              <a:rPr lang="en-IN" dirty="0"/>
            </a:br>
            <a:endParaRPr lang="en-IN" dirty="0"/>
          </a:p>
          <a:p>
            <a:pPr marL="342900" indent="-342900">
              <a:buFont typeface="Arial" panose="020B0604020202020204" pitchFamily="34" charset="0"/>
              <a:buChar char="•"/>
            </a:pPr>
            <a:r>
              <a:rPr lang="en-IN" sz="2200" b="1" dirty="0">
                <a:solidFill>
                  <a:srgbClr val="CC0099"/>
                </a:solidFill>
              </a:rPr>
              <a:t>Only this much charge will apply coulombic force on the nucleus. So, according to Coulomb’s law the force would be</a:t>
            </a:r>
          </a:p>
          <a:p>
            <a:br>
              <a:rPr lang="en-IN" dirty="0"/>
            </a:br>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558" y="3763914"/>
            <a:ext cx="3221335" cy="835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5229200"/>
            <a:ext cx="2088232" cy="794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479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1" y="443850"/>
            <a:ext cx="8784976" cy="5816977"/>
          </a:xfrm>
          <a:prstGeom prst="rect">
            <a:avLst/>
          </a:prstGeom>
          <a:noFill/>
        </p:spPr>
        <p:txBody>
          <a:bodyPr wrap="square" rtlCol="0">
            <a:spAutoFit/>
          </a:bodyPr>
          <a:lstStyle/>
          <a:p>
            <a:pPr marL="342900" indent="-342900">
              <a:buFont typeface="Arial" panose="020B0604020202020204" pitchFamily="34" charset="0"/>
              <a:buChar char="•"/>
            </a:pPr>
            <a:r>
              <a:rPr lang="en-IN" sz="2200" b="1" dirty="0"/>
              <a:t>At equilibrium condition,</a:t>
            </a:r>
          </a:p>
          <a:p>
            <a:br>
              <a:rPr lang="en-IN" dirty="0"/>
            </a:br>
            <a:br>
              <a:rPr lang="en-IN" dirty="0"/>
            </a:br>
            <a:endParaRPr lang="en-IN" dirty="0"/>
          </a:p>
          <a:p>
            <a:endParaRPr lang="en-IN" dirty="0"/>
          </a:p>
          <a:p>
            <a:pPr marL="342900" indent="-342900" algn="just">
              <a:buFont typeface="Arial" panose="020B0604020202020204" pitchFamily="34" charset="0"/>
              <a:buChar char="•"/>
            </a:pPr>
            <a:r>
              <a:rPr lang="en-IN" sz="2200" b="1" dirty="0">
                <a:solidFill>
                  <a:srgbClr val="CC0099"/>
                </a:solidFill>
              </a:rPr>
              <a:t>Now the dipole moment of the nucleus is </a:t>
            </a:r>
            <a:r>
              <a:rPr lang="en-IN" sz="2200" b="1" i="1" dirty="0" err="1">
                <a:solidFill>
                  <a:srgbClr val="CC0099"/>
                </a:solidFill>
              </a:rPr>
              <a:t>Zex</a:t>
            </a:r>
            <a:r>
              <a:rPr lang="en-IN" sz="2200" b="1" dirty="0">
                <a:solidFill>
                  <a:srgbClr val="CC0099"/>
                </a:solidFill>
              </a:rPr>
              <a:t> as dipole moment is the product of charge of the nucleus and the distance of displacement. Now, putting the expression of </a:t>
            </a:r>
            <a:r>
              <a:rPr lang="en-IN" sz="2200" b="1" i="1" dirty="0">
                <a:solidFill>
                  <a:srgbClr val="CC0099"/>
                </a:solidFill>
              </a:rPr>
              <a:t>x</a:t>
            </a:r>
            <a:r>
              <a:rPr lang="en-IN" sz="2200" b="1" dirty="0">
                <a:solidFill>
                  <a:srgbClr val="CC0099"/>
                </a:solidFill>
              </a:rPr>
              <a:t> in the expression of dipole moment, we get, </a:t>
            </a:r>
          </a:p>
          <a:p>
            <a:pPr algn="just"/>
            <a:br>
              <a:rPr lang="en-IN" dirty="0"/>
            </a:br>
            <a:endParaRPr lang="en-IN" dirty="0"/>
          </a:p>
          <a:p>
            <a:pPr marL="342900" indent="-342900" algn="just">
              <a:buFont typeface="Arial" panose="020B0604020202020204" pitchFamily="34" charset="0"/>
              <a:buChar char="•"/>
            </a:pPr>
            <a:r>
              <a:rPr lang="en-IN" sz="2200" b="1" dirty="0">
                <a:solidFill>
                  <a:srgbClr val="002060"/>
                </a:solidFill>
              </a:rPr>
              <a:t>The polarization is defined as the number of dipole moments per unit volume of the material. If N is the number of dipole moments per unit volume, the polarization would be</a:t>
            </a:r>
            <a:r>
              <a:rPr lang="en-IN" sz="2000" dirty="0"/>
              <a:t>, </a:t>
            </a:r>
          </a:p>
          <a:p>
            <a:pPr marL="285750" indent="-285750" algn="just">
              <a:buFont typeface="Arial" panose="020B0604020202020204" pitchFamily="34" charset="0"/>
              <a:buChar char="•"/>
            </a:pPr>
            <a:endParaRPr lang="en-IN" sz="2200" b="1" dirty="0"/>
          </a:p>
          <a:p>
            <a:pPr marL="285750" indent="-285750" algn="just">
              <a:buFont typeface="Arial" panose="020B0604020202020204" pitchFamily="34" charset="0"/>
              <a:buChar char="•"/>
            </a:pPr>
            <a:r>
              <a:rPr lang="en-IN" sz="2200" b="1" dirty="0">
                <a:solidFill>
                  <a:srgbClr val="00642D"/>
                </a:solidFill>
              </a:rPr>
              <a:t>Hence, we can say that the electronic polarization is dependent upon the radius of the atom and the number of atoms presents in unit volume of the material.</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584" y="548680"/>
            <a:ext cx="3149327" cy="1279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463" y="3020727"/>
            <a:ext cx="2623567" cy="584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517268"/>
            <a:ext cx="1994414" cy="495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603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barn(inVertical)">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wipe(down)">
                                      <p:cBhvr>
                                        <p:cTn id="27" dur="500"/>
                                        <p:tgtEl>
                                          <p:spTgt spid="205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8384" y="260648"/>
            <a:ext cx="5401928" cy="553998"/>
          </a:xfrm>
          <a:prstGeom prst="rect">
            <a:avLst/>
          </a:prstGeom>
          <a:noFill/>
        </p:spPr>
        <p:txBody>
          <a:bodyPr wrap="none" rtlCol="0">
            <a:spAutoFit/>
          </a:bodyPr>
          <a:lstStyle/>
          <a:p>
            <a:r>
              <a:rPr lang="en-IN" sz="3000" b="1" dirty="0"/>
              <a:t>FEW MORE EXPRESSIONS   </a:t>
            </a:r>
          </a:p>
        </p:txBody>
      </p:sp>
      <mc:AlternateContent xmlns:mc="http://schemas.openxmlformats.org/markup-compatibility/2006" xmlns:a14="http://schemas.microsoft.com/office/drawing/2010/main">
        <mc:Choice Requires="a14">
          <p:sp>
            <p:nvSpPr>
              <p:cNvPr id="3" name="TextBox 2"/>
              <p:cNvSpPr txBox="1"/>
              <p:nvPr/>
            </p:nvSpPr>
            <p:spPr>
              <a:xfrm>
                <a:off x="179512" y="908720"/>
                <a:ext cx="8856984" cy="4570034"/>
              </a:xfrm>
              <a:prstGeom prst="rect">
                <a:avLst/>
              </a:prstGeom>
              <a:noFill/>
            </p:spPr>
            <p:txBody>
              <a:bodyPr wrap="square" rtlCol="0">
                <a:spAutoFit/>
              </a:bodyPr>
              <a:lstStyle/>
              <a:p>
                <a:pPr>
                  <a:spcBef>
                    <a:spcPts val="600"/>
                  </a:spcBef>
                  <a:spcAft>
                    <a:spcPts val="600"/>
                  </a:spcAft>
                </a:pPr>
                <a:r>
                  <a:rPr lang="en-IN" sz="2200" b="1" dirty="0"/>
                  <a:t>FOR ELECTRONIC POLARIZATION</a:t>
                </a:r>
              </a:p>
              <a:p>
                <a:pPr>
                  <a:spcBef>
                    <a:spcPts val="600"/>
                  </a:spcBef>
                  <a:spcAft>
                    <a:spcPts val="600"/>
                  </a:spcAft>
                </a:pPr>
                <a14:m>
                  <m:oMath xmlns:m="http://schemas.openxmlformats.org/officeDocument/2006/math">
                    <m:sSub>
                      <m:sSubPr>
                        <m:ctrlPr>
                          <a:rPr lang="en-IN" sz="2200" b="1" i="1" smtClean="0">
                            <a:solidFill>
                              <a:srgbClr val="3333FF"/>
                            </a:solidFill>
                            <a:latin typeface="Cambria Math" panose="02040503050406030204" pitchFamily="18" charset="0"/>
                          </a:rPr>
                        </m:ctrlPr>
                      </m:sSubPr>
                      <m:e>
                        <m:r>
                          <a:rPr lang="en-IN" sz="2200" b="1" i="1" smtClean="0">
                            <a:solidFill>
                              <a:srgbClr val="3333FF"/>
                            </a:solidFill>
                            <a:latin typeface="Cambria Math"/>
                          </a:rPr>
                          <m:t>𝑷</m:t>
                        </m:r>
                      </m:e>
                      <m:sub>
                        <m:r>
                          <a:rPr lang="en-IN" sz="2200" b="1" i="1" smtClean="0">
                            <a:solidFill>
                              <a:srgbClr val="3333FF"/>
                            </a:solidFill>
                            <a:latin typeface="Cambria Math"/>
                          </a:rPr>
                          <m:t>𝒆</m:t>
                        </m:r>
                      </m:sub>
                    </m:sSub>
                    <m:r>
                      <a:rPr lang="en-IN" sz="2200" b="1" i="1" smtClean="0">
                        <a:solidFill>
                          <a:srgbClr val="3333FF"/>
                        </a:solidFill>
                        <a:latin typeface="Cambria Math"/>
                      </a:rPr>
                      <m:t>=</m:t>
                    </m:r>
                    <m:r>
                      <a:rPr lang="en-IN" sz="2200" b="1" i="1" smtClean="0">
                        <a:solidFill>
                          <a:srgbClr val="3333FF"/>
                        </a:solidFill>
                        <a:latin typeface="Cambria Math"/>
                      </a:rPr>
                      <m:t>𝟒</m:t>
                    </m:r>
                    <m:r>
                      <a:rPr lang="en-IN" sz="2200" b="1" i="1" smtClean="0">
                        <a:solidFill>
                          <a:srgbClr val="3333FF"/>
                        </a:solidFill>
                        <a:latin typeface="Cambria Math"/>
                        <a:ea typeface="Cambria Math"/>
                      </a:rPr>
                      <m:t>𝝅</m:t>
                    </m:r>
                    <m:sSub>
                      <m:sSubPr>
                        <m:ctrlPr>
                          <a:rPr lang="en-IN" sz="2200" b="1" i="1" smtClean="0">
                            <a:solidFill>
                              <a:srgbClr val="3333FF"/>
                            </a:solidFill>
                            <a:latin typeface="Cambria Math" panose="02040503050406030204" pitchFamily="18" charset="0"/>
                            <a:ea typeface="Cambria Math"/>
                          </a:rPr>
                        </m:ctrlPr>
                      </m:sSubPr>
                      <m:e>
                        <m:r>
                          <a:rPr lang="en-IN" sz="2200" b="1" i="1" smtClean="0">
                            <a:solidFill>
                              <a:srgbClr val="3333FF"/>
                            </a:solidFill>
                            <a:latin typeface="Cambria Math"/>
                            <a:ea typeface="Cambria Math"/>
                          </a:rPr>
                          <m:t>𝝐</m:t>
                        </m:r>
                      </m:e>
                      <m:sub>
                        <m:r>
                          <a:rPr lang="en-IN" sz="2200" b="1" i="1" smtClean="0">
                            <a:solidFill>
                              <a:srgbClr val="3333FF"/>
                            </a:solidFill>
                            <a:latin typeface="Cambria Math"/>
                            <a:ea typeface="Cambria Math"/>
                          </a:rPr>
                          <m:t>𝟎</m:t>
                        </m:r>
                      </m:sub>
                    </m:sSub>
                    <m:r>
                      <a:rPr lang="en-IN" sz="2200" b="1" i="1" smtClean="0">
                        <a:solidFill>
                          <a:srgbClr val="3333FF"/>
                        </a:solidFill>
                        <a:latin typeface="Cambria Math"/>
                        <a:ea typeface="Cambria Math"/>
                      </a:rPr>
                      <m:t>𝑵</m:t>
                    </m:r>
                    <m:sSup>
                      <m:sSupPr>
                        <m:ctrlPr>
                          <a:rPr lang="en-IN" sz="2200" b="1" i="1" smtClean="0">
                            <a:solidFill>
                              <a:srgbClr val="3333FF"/>
                            </a:solidFill>
                            <a:latin typeface="Cambria Math" panose="02040503050406030204" pitchFamily="18" charset="0"/>
                            <a:ea typeface="Cambria Math"/>
                          </a:rPr>
                        </m:ctrlPr>
                      </m:sSupPr>
                      <m:e>
                        <m:r>
                          <a:rPr lang="en-IN" sz="2200" b="1" i="1" smtClean="0">
                            <a:solidFill>
                              <a:srgbClr val="3333FF"/>
                            </a:solidFill>
                            <a:latin typeface="Cambria Math"/>
                            <a:ea typeface="Cambria Math"/>
                          </a:rPr>
                          <m:t>𝑹</m:t>
                        </m:r>
                      </m:e>
                      <m:sup>
                        <m:r>
                          <a:rPr lang="en-IN" sz="2200" b="1" i="1" smtClean="0">
                            <a:solidFill>
                              <a:srgbClr val="3333FF"/>
                            </a:solidFill>
                            <a:latin typeface="Cambria Math"/>
                            <a:ea typeface="Cambria Math"/>
                          </a:rPr>
                          <m:t>𝟑</m:t>
                        </m:r>
                      </m:sup>
                    </m:sSup>
                    <m:r>
                      <a:rPr lang="en-IN" sz="2200" b="1" i="1" smtClean="0">
                        <a:solidFill>
                          <a:srgbClr val="3333FF"/>
                        </a:solidFill>
                        <a:latin typeface="Cambria Math"/>
                        <a:ea typeface="Cambria Math"/>
                      </a:rPr>
                      <m:t>𝑬</m:t>
                    </m:r>
                  </m:oMath>
                </a14:m>
                <a:r>
                  <a:rPr lang="en-IN" sz="2200" b="1" dirty="0">
                    <a:solidFill>
                      <a:srgbClr val="3333FF"/>
                    </a:solidFill>
                  </a:rPr>
                  <a:t> </a:t>
                </a:r>
                <a14:m>
                  <m:oMath xmlns:m="http://schemas.openxmlformats.org/officeDocument/2006/math">
                    <m:r>
                      <a:rPr lang="en-IN" sz="2200" b="1" i="1" dirty="0" smtClean="0">
                        <a:solidFill>
                          <a:srgbClr val="3333FF"/>
                        </a:solidFill>
                        <a:latin typeface="Cambria Math"/>
                        <a:ea typeface="Cambria Math"/>
                      </a:rPr>
                      <m:t>→ </m:t>
                    </m:r>
                    <m:sSub>
                      <m:sSubPr>
                        <m:ctrlPr>
                          <a:rPr lang="en-IN" sz="2200" b="1" i="1" dirty="0" smtClean="0">
                            <a:solidFill>
                              <a:srgbClr val="3333FF"/>
                            </a:solidFill>
                            <a:latin typeface="Cambria Math" panose="02040503050406030204" pitchFamily="18" charset="0"/>
                            <a:ea typeface="Cambria Math"/>
                          </a:rPr>
                        </m:ctrlPr>
                      </m:sSubPr>
                      <m:e>
                        <m:r>
                          <a:rPr lang="en-IN" sz="2200" b="1" i="1" dirty="0" smtClean="0">
                            <a:solidFill>
                              <a:srgbClr val="3333FF"/>
                            </a:solidFill>
                            <a:latin typeface="Cambria Math"/>
                            <a:ea typeface="Cambria Math"/>
                          </a:rPr>
                          <m:t>𝜶</m:t>
                        </m:r>
                      </m:e>
                      <m:sub>
                        <m:r>
                          <a:rPr lang="en-IN" sz="2200" b="1" i="1" dirty="0" smtClean="0">
                            <a:solidFill>
                              <a:srgbClr val="3333FF"/>
                            </a:solidFill>
                            <a:latin typeface="Cambria Math"/>
                            <a:ea typeface="Cambria Math"/>
                          </a:rPr>
                          <m:t>𝒆</m:t>
                        </m:r>
                      </m:sub>
                    </m:sSub>
                    <m:r>
                      <a:rPr lang="en-IN" sz="2200" b="1" i="1" dirty="0" smtClean="0">
                        <a:solidFill>
                          <a:srgbClr val="3333FF"/>
                        </a:solidFill>
                        <a:latin typeface="Cambria Math"/>
                        <a:ea typeface="Cambria Math"/>
                      </a:rPr>
                      <m:t>=</m:t>
                    </m:r>
                    <m:r>
                      <a:rPr lang="en-IN" sz="2200" b="1" i="1" dirty="0" smtClean="0">
                        <a:solidFill>
                          <a:srgbClr val="3333FF"/>
                        </a:solidFill>
                        <a:latin typeface="Cambria Math"/>
                        <a:ea typeface="Cambria Math"/>
                      </a:rPr>
                      <m:t>𝟒</m:t>
                    </m:r>
                    <m:r>
                      <a:rPr lang="en-IN" sz="2200" b="1" i="1" dirty="0" smtClean="0">
                        <a:solidFill>
                          <a:srgbClr val="3333FF"/>
                        </a:solidFill>
                        <a:latin typeface="Cambria Math"/>
                        <a:ea typeface="Cambria Math"/>
                      </a:rPr>
                      <m:t>𝝅</m:t>
                    </m:r>
                    <m:sSub>
                      <m:sSubPr>
                        <m:ctrlPr>
                          <a:rPr lang="en-IN" sz="2200" b="1" i="1" dirty="0" smtClean="0">
                            <a:solidFill>
                              <a:srgbClr val="3333FF"/>
                            </a:solidFill>
                            <a:latin typeface="Cambria Math" panose="02040503050406030204" pitchFamily="18" charset="0"/>
                            <a:ea typeface="Cambria Math"/>
                          </a:rPr>
                        </m:ctrlPr>
                      </m:sSubPr>
                      <m:e>
                        <m:r>
                          <a:rPr lang="en-IN" sz="2200" b="1" i="1" dirty="0" smtClean="0">
                            <a:solidFill>
                              <a:srgbClr val="3333FF"/>
                            </a:solidFill>
                            <a:latin typeface="Cambria Math"/>
                            <a:ea typeface="Cambria Math"/>
                          </a:rPr>
                          <m:t>𝝐</m:t>
                        </m:r>
                      </m:e>
                      <m:sub>
                        <m:r>
                          <a:rPr lang="en-IN" sz="2200" b="1" i="1" dirty="0" smtClean="0">
                            <a:solidFill>
                              <a:srgbClr val="3333FF"/>
                            </a:solidFill>
                            <a:latin typeface="Cambria Math"/>
                            <a:ea typeface="Cambria Math"/>
                          </a:rPr>
                          <m:t>𝟎</m:t>
                        </m:r>
                      </m:sub>
                    </m:sSub>
                    <m:sSup>
                      <m:sSupPr>
                        <m:ctrlPr>
                          <a:rPr lang="en-IN" sz="2200" b="1" i="1" dirty="0" smtClean="0">
                            <a:solidFill>
                              <a:srgbClr val="3333FF"/>
                            </a:solidFill>
                            <a:latin typeface="Cambria Math" panose="02040503050406030204" pitchFamily="18" charset="0"/>
                            <a:ea typeface="Cambria Math"/>
                          </a:rPr>
                        </m:ctrlPr>
                      </m:sSupPr>
                      <m:e>
                        <m:r>
                          <a:rPr lang="en-IN" sz="2200" b="1" i="1" dirty="0" smtClean="0">
                            <a:solidFill>
                              <a:srgbClr val="3333FF"/>
                            </a:solidFill>
                            <a:latin typeface="Cambria Math"/>
                            <a:ea typeface="Cambria Math"/>
                          </a:rPr>
                          <m:t>𝑹</m:t>
                        </m:r>
                      </m:e>
                      <m:sup>
                        <m:r>
                          <a:rPr lang="en-IN" sz="2200" b="1" i="1" dirty="0" smtClean="0">
                            <a:solidFill>
                              <a:srgbClr val="3333FF"/>
                            </a:solidFill>
                            <a:latin typeface="Cambria Math"/>
                            <a:ea typeface="Cambria Math"/>
                          </a:rPr>
                          <m:t>𝟑</m:t>
                        </m:r>
                      </m:sup>
                    </m:sSup>
                  </m:oMath>
                </a14:m>
                <a:endParaRPr lang="en-IN" sz="2200" b="1" dirty="0"/>
              </a:p>
              <a:p>
                <a:pPr>
                  <a:spcBef>
                    <a:spcPts val="600"/>
                  </a:spcBef>
                  <a:spcAft>
                    <a:spcPts val="600"/>
                  </a:spcAft>
                </a:pPr>
                <a:r>
                  <a:rPr lang="en-IN" sz="2200" b="1" dirty="0"/>
                  <a:t>FOR IONIC POLARIZATION:</a:t>
                </a:r>
              </a:p>
              <a:p>
                <a:pPr>
                  <a:spcBef>
                    <a:spcPts val="600"/>
                  </a:spcBef>
                  <a:spcAft>
                    <a:spcPts val="600"/>
                  </a:spcAft>
                </a:pPr>
                <a14:m>
                  <m:oMath xmlns:m="http://schemas.openxmlformats.org/officeDocument/2006/math">
                    <m:sSub>
                      <m:sSubPr>
                        <m:ctrlPr>
                          <a:rPr lang="en-IN" sz="2200" b="1" i="1" smtClean="0">
                            <a:solidFill>
                              <a:srgbClr val="3333FF"/>
                            </a:solidFill>
                            <a:latin typeface="Cambria Math" panose="02040503050406030204" pitchFamily="18" charset="0"/>
                          </a:rPr>
                        </m:ctrlPr>
                      </m:sSubPr>
                      <m:e>
                        <m:r>
                          <a:rPr lang="en-IN" sz="2200" b="1" i="1" smtClean="0">
                            <a:solidFill>
                              <a:srgbClr val="3333FF"/>
                            </a:solidFill>
                            <a:latin typeface="Cambria Math"/>
                          </a:rPr>
                          <m:t>𝑷</m:t>
                        </m:r>
                      </m:e>
                      <m:sub>
                        <m:r>
                          <a:rPr lang="en-IN" sz="2200" b="1" i="1" smtClean="0">
                            <a:solidFill>
                              <a:srgbClr val="3333FF"/>
                            </a:solidFill>
                            <a:latin typeface="Cambria Math"/>
                          </a:rPr>
                          <m:t>𝒊</m:t>
                        </m:r>
                      </m:sub>
                    </m:sSub>
                    <m:r>
                      <a:rPr lang="en-IN" sz="2200" b="1" i="1" smtClean="0">
                        <a:solidFill>
                          <a:srgbClr val="3333FF"/>
                        </a:solidFill>
                        <a:latin typeface="Cambria Math"/>
                      </a:rPr>
                      <m:t>=</m:t>
                    </m:r>
                    <m:f>
                      <m:fPr>
                        <m:ctrlPr>
                          <a:rPr lang="en-IN" sz="2200" b="1" i="1" smtClean="0">
                            <a:solidFill>
                              <a:srgbClr val="3333FF"/>
                            </a:solidFill>
                            <a:latin typeface="Cambria Math" panose="02040503050406030204" pitchFamily="18" charset="0"/>
                          </a:rPr>
                        </m:ctrlPr>
                      </m:fPr>
                      <m:num>
                        <m:r>
                          <a:rPr lang="en-IN" sz="2200" b="1" i="1" smtClean="0">
                            <a:solidFill>
                              <a:srgbClr val="3333FF"/>
                            </a:solidFill>
                            <a:latin typeface="Cambria Math"/>
                          </a:rPr>
                          <m:t>𝑵</m:t>
                        </m:r>
                        <m:sSup>
                          <m:sSupPr>
                            <m:ctrlPr>
                              <a:rPr lang="en-IN" sz="2200" b="1" i="1" smtClean="0">
                                <a:solidFill>
                                  <a:srgbClr val="3333FF"/>
                                </a:solidFill>
                                <a:latin typeface="Cambria Math" panose="02040503050406030204" pitchFamily="18" charset="0"/>
                              </a:rPr>
                            </m:ctrlPr>
                          </m:sSupPr>
                          <m:e>
                            <m:r>
                              <a:rPr lang="en-IN" sz="2200" b="1" i="1" smtClean="0">
                                <a:solidFill>
                                  <a:srgbClr val="3333FF"/>
                                </a:solidFill>
                                <a:latin typeface="Cambria Math"/>
                              </a:rPr>
                              <m:t>𝒆</m:t>
                            </m:r>
                          </m:e>
                          <m:sup>
                            <m:r>
                              <a:rPr lang="en-IN" sz="2200" b="1" i="1" smtClean="0">
                                <a:solidFill>
                                  <a:srgbClr val="3333FF"/>
                                </a:solidFill>
                                <a:latin typeface="Cambria Math"/>
                              </a:rPr>
                              <m:t>𝟐</m:t>
                            </m:r>
                          </m:sup>
                        </m:sSup>
                      </m:num>
                      <m:den>
                        <m:sSubSup>
                          <m:sSubSupPr>
                            <m:ctrlPr>
                              <a:rPr lang="en-IN" sz="2200" b="1" i="1" smtClean="0">
                                <a:solidFill>
                                  <a:srgbClr val="3333FF"/>
                                </a:solidFill>
                                <a:latin typeface="Cambria Math" panose="02040503050406030204" pitchFamily="18" charset="0"/>
                              </a:rPr>
                            </m:ctrlPr>
                          </m:sSubSupPr>
                          <m:e>
                            <m:r>
                              <a:rPr lang="en-IN" sz="2200" b="1" i="1" smtClean="0">
                                <a:solidFill>
                                  <a:srgbClr val="3333FF"/>
                                </a:solidFill>
                                <a:latin typeface="Cambria Math"/>
                                <a:ea typeface="Cambria Math"/>
                              </a:rPr>
                              <m:t>𝝎</m:t>
                            </m:r>
                          </m:e>
                          <m:sub/>
                          <m:sup>
                            <m:r>
                              <a:rPr lang="en-IN" sz="2200" b="1" i="1" smtClean="0">
                                <a:solidFill>
                                  <a:srgbClr val="3333FF"/>
                                </a:solidFill>
                                <a:latin typeface="Cambria Math"/>
                              </a:rPr>
                              <m:t>𝟐</m:t>
                            </m:r>
                          </m:sup>
                        </m:sSubSup>
                      </m:den>
                    </m:f>
                    <m:d>
                      <m:dPr>
                        <m:begChr m:val="["/>
                        <m:endChr m:val="]"/>
                        <m:ctrlPr>
                          <a:rPr lang="en-IN" sz="2200" b="1" i="1" smtClean="0">
                            <a:solidFill>
                              <a:srgbClr val="3333FF"/>
                            </a:solidFill>
                            <a:latin typeface="Cambria Math" panose="02040503050406030204" pitchFamily="18" charset="0"/>
                          </a:rPr>
                        </m:ctrlPr>
                      </m:dPr>
                      <m:e>
                        <m:f>
                          <m:fPr>
                            <m:ctrlPr>
                              <a:rPr lang="en-IN" sz="2200" b="1" i="1" smtClean="0">
                                <a:solidFill>
                                  <a:srgbClr val="3333FF"/>
                                </a:solidFill>
                                <a:latin typeface="Cambria Math" panose="02040503050406030204" pitchFamily="18" charset="0"/>
                              </a:rPr>
                            </m:ctrlPr>
                          </m:fPr>
                          <m:num>
                            <m:r>
                              <a:rPr lang="en-IN" sz="2200" b="1" i="1" smtClean="0">
                                <a:solidFill>
                                  <a:srgbClr val="3333FF"/>
                                </a:solidFill>
                                <a:latin typeface="Cambria Math"/>
                              </a:rPr>
                              <m:t>𝟏</m:t>
                            </m:r>
                          </m:num>
                          <m:den>
                            <m:r>
                              <a:rPr lang="en-IN" sz="2200" b="1" i="1" smtClean="0">
                                <a:solidFill>
                                  <a:srgbClr val="3333FF"/>
                                </a:solidFill>
                                <a:latin typeface="Cambria Math"/>
                              </a:rPr>
                              <m:t>𝑴</m:t>
                            </m:r>
                          </m:den>
                        </m:f>
                        <m:r>
                          <a:rPr lang="en-IN" sz="2200" b="1" i="1" smtClean="0">
                            <a:solidFill>
                              <a:srgbClr val="3333FF"/>
                            </a:solidFill>
                            <a:latin typeface="Cambria Math"/>
                          </a:rPr>
                          <m:t>+</m:t>
                        </m:r>
                        <m:f>
                          <m:fPr>
                            <m:ctrlPr>
                              <a:rPr lang="en-IN" sz="2200" b="1" i="1" smtClean="0">
                                <a:solidFill>
                                  <a:srgbClr val="3333FF"/>
                                </a:solidFill>
                                <a:latin typeface="Cambria Math" panose="02040503050406030204" pitchFamily="18" charset="0"/>
                              </a:rPr>
                            </m:ctrlPr>
                          </m:fPr>
                          <m:num>
                            <m:r>
                              <a:rPr lang="en-IN" sz="2200" b="1" i="1" smtClean="0">
                                <a:solidFill>
                                  <a:srgbClr val="3333FF"/>
                                </a:solidFill>
                                <a:latin typeface="Cambria Math"/>
                              </a:rPr>
                              <m:t>𝟏</m:t>
                            </m:r>
                          </m:num>
                          <m:den>
                            <m:r>
                              <a:rPr lang="en-IN" sz="2200" b="1" i="1" smtClean="0">
                                <a:solidFill>
                                  <a:srgbClr val="3333FF"/>
                                </a:solidFill>
                                <a:latin typeface="Cambria Math"/>
                              </a:rPr>
                              <m:t>𝒎</m:t>
                            </m:r>
                          </m:den>
                        </m:f>
                      </m:e>
                    </m:d>
                  </m:oMath>
                </a14:m>
                <a:r>
                  <a:rPr lang="en-IN" sz="2200" b="1" dirty="0">
                    <a:solidFill>
                      <a:srgbClr val="3333FF"/>
                    </a:solidFill>
                  </a:rPr>
                  <a:t>E </a:t>
                </a:r>
                <a14:m>
                  <m:oMath xmlns:m="http://schemas.openxmlformats.org/officeDocument/2006/math">
                    <m:r>
                      <a:rPr lang="en-IN" sz="2200" b="1" i="1" smtClean="0">
                        <a:solidFill>
                          <a:srgbClr val="3333FF"/>
                        </a:solidFill>
                        <a:latin typeface="Cambria Math"/>
                        <a:ea typeface="Cambria Math"/>
                      </a:rPr>
                      <m:t>→ </m:t>
                    </m:r>
                    <m:sSub>
                      <m:sSubPr>
                        <m:ctrlPr>
                          <a:rPr lang="en-IN" sz="2200" b="1" i="1" smtClean="0">
                            <a:solidFill>
                              <a:srgbClr val="3333FF"/>
                            </a:solidFill>
                            <a:latin typeface="Cambria Math" panose="02040503050406030204" pitchFamily="18" charset="0"/>
                            <a:ea typeface="Cambria Math"/>
                          </a:rPr>
                        </m:ctrlPr>
                      </m:sSubPr>
                      <m:e>
                        <m:r>
                          <a:rPr lang="en-IN" sz="2200" b="1" i="1" smtClean="0">
                            <a:solidFill>
                              <a:srgbClr val="3333FF"/>
                            </a:solidFill>
                            <a:latin typeface="Cambria Math"/>
                            <a:ea typeface="Cambria Math"/>
                          </a:rPr>
                          <m:t>𝜶</m:t>
                        </m:r>
                      </m:e>
                      <m:sub>
                        <m:r>
                          <a:rPr lang="en-IN" sz="2200" b="1" i="1" smtClean="0">
                            <a:solidFill>
                              <a:srgbClr val="3333FF"/>
                            </a:solidFill>
                            <a:latin typeface="Cambria Math"/>
                            <a:ea typeface="Cambria Math"/>
                          </a:rPr>
                          <m:t>𝒊</m:t>
                        </m:r>
                      </m:sub>
                    </m:sSub>
                    <m:r>
                      <a:rPr lang="en-IN" sz="2200" b="1" i="1" smtClean="0">
                        <a:solidFill>
                          <a:srgbClr val="3333FF"/>
                        </a:solidFill>
                        <a:latin typeface="Cambria Math"/>
                        <a:ea typeface="Cambria Math"/>
                      </a:rPr>
                      <m:t>=</m:t>
                    </m:r>
                    <m:f>
                      <m:fPr>
                        <m:ctrlPr>
                          <a:rPr lang="en-IN" sz="2200" b="1" i="1" smtClean="0">
                            <a:solidFill>
                              <a:srgbClr val="3333FF"/>
                            </a:solidFill>
                            <a:latin typeface="Cambria Math" panose="02040503050406030204" pitchFamily="18" charset="0"/>
                            <a:ea typeface="Cambria Math"/>
                          </a:rPr>
                        </m:ctrlPr>
                      </m:fPr>
                      <m:num>
                        <m:sSup>
                          <m:sSupPr>
                            <m:ctrlPr>
                              <a:rPr lang="en-IN" sz="2200" b="1" i="1" smtClean="0">
                                <a:solidFill>
                                  <a:srgbClr val="3333FF"/>
                                </a:solidFill>
                                <a:latin typeface="Cambria Math" panose="02040503050406030204" pitchFamily="18" charset="0"/>
                                <a:ea typeface="Cambria Math"/>
                              </a:rPr>
                            </m:ctrlPr>
                          </m:sSupPr>
                          <m:e>
                            <m:r>
                              <a:rPr lang="en-IN" sz="2200" b="1" i="1" smtClean="0">
                                <a:solidFill>
                                  <a:srgbClr val="3333FF"/>
                                </a:solidFill>
                                <a:latin typeface="Cambria Math"/>
                                <a:ea typeface="Cambria Math"/>
                              </a:rPr>
                              <m:t>𝒆</m:t>
                            </m:r>
                          </m:e>
                          <m:sup>
                            <m:r>
                              <a:rPr lang="en-IN" sz="2200" b="1" i="1" smtClean="0">
                                <a:solidFill>
                                  <a:srgbClr val="3333FF"/>
                                </a:solidFill>
                                <a:latin typeface="Cambria Math"/>
                                <a:ea typeface="Cambria Math"/>
                              </a:rPr>
                              <m:t>𝟐</m:t>
                            </m:r>
                          </m:sup>
                        </m:sSup>
                      </m:num>
                      <m:den>
                        <m:sSubSup>
                          <m:sSubSupPr>
                            <m:ctrlPr>
                              <a:rPr lang="en-IN" sz="2200" b="1" i="1" smtClean="0">
                                <a:solidFill>
                                  <a:srgbClr val="3333FF"/>
                                </a:solidFill>
                                <a:latin typeface="Cambria Math" panose="02040503050406030204" pitchFamily="18" charset="0"/>
                                <a:ea typeface="Cambria Math"/>
                              </a:rPr>
                            </m:ctrlPr>
                          </m:sSubSupPr>
                          <m:e>
                            <m:r>
                              <a:rPr lang="en-IN" sz="2200" b="1" i="1" smtClean="0">
                                <a:solidFill>
                                  <a:srgbClr val="3333FF"/>
                                </a:solidFill>
                                <a:latin typeface="Cambria Math"/>
                                <a:ea typeface="Cambria Math"/>
                              </a:rPr>
                              <m:t>𝝎</m:t>
                            </m:r>
                          </m:e>
                          <m:sub/>
                          <m:sup>
                            <m:r>
                              <a:rPr lang="en-IN" sz="2200" b="1" i="1" smtClean="0">
                                <a:solidFill>
                                  <a:srgbClr val="3333FF"/>
                                </a:solidFill>
                                <a:latin typeface="Cambria Math"/>
                                <a:ea typeface="Cambria Math"/>
                              </a:rPr>
                              <m:t>𝟐</m:t>
                            </m:r>
                          </m:sup>
                        </m:sSubSup>
                      </m:den>
                    </m:f>
                    <m:d>
                      <m:dPr>
                        <m:begChr m:val="["/>
                        <m:endChr m:val="]"/>
                        <m:ctrlPr>
                          <a:rPr lang="en-IN" sz="2200" b="1" i="1" smtClean="0">
                            <a:solidFill>
                              <a:srgbClr val="3333FF"/>
                            </a:solidFill>
                            <a:latin typeface="Cambria Math" panose="02040503050406030204" pitchFamily="18" charset="0"/>
                            <a:ea typeface="Cambria Math"/>
                          </a:rPr>
                        </m:ctrlPr>
                      </m:dPr>
                      <m:e>
                        <m:f>
                          <m:fPr>
                            <m:ctrlPr>
                              <a:rPr lang="en-IN" sz="2200" b="1" i="1" smtClean="0">
                                <a:solidFill>
                                  <a:srgbClr val="3333FF"/>
                                </a:solidFill>
                                <a:latin typeface="Cambria Math" panose="02040503050406030204" pitchFamily="18" charset="0"/>
                                <a:ea typeface="Cambria Math"/>
                              </a:rPr>
                            </m:ctrlPr>
                          </m:fPr>
                          <m:num>
                            <m:r>
                              <a:rPr lang="en-IN" sz="2200" b="1" i="1" smtClean="0">
                                <a:solidFill>
                                  <a:srgbClr val="3333FF"/>
                                </a:solidFill>
                                <a:latin typeface="Cambria Math"/>
                                <a:ea typeface="Cambria Math"/>
                              </a:rPr>
                              <m:t>𝟏</m:t>
                            </m:r>
                          </m:num>
                          <m:den>
                            <m:r>
                              <a:rPr lang="en-IN" sz="2200" b="1" i="1" smtClean="0">
                                <a:solidFill>
                                  <a:srgbClr val="3333FF"/>
                                </a:solidFill>
                                <a:latin typeface="Cambria Math"/>
                                <a:ea typeface="Cambria Math"/>
                              </a:rPr>
                              <m:t>𝑴</m:t>
                            </m:r>
                          </m:den>
                        </m:f>
                        <m:r>
                          <a:rPr lang="en-IN" sz="2200" b="1" i="1" smtClean="0">
                            <a:solidFill>
                              <a:srgbClr val="3333FF"/>
                            </a:solidFill>
                            <a:latin typeface="Cambria Math"/>
                            <a:ea typeface="Cambria Math"/>
                          </a:rPr>
                          <m:t>+</m:t>
                        </m:r>
                        <m:f>
                          <m:fPr>
                            <m:ctrlPr>
                              <a:rPr lang="en-IN" sz="2200" b="1" i="1" smtClean="0">
                                <a:solidFill>
                                  <a:srgbClr val="3333FF"/>
                                </a:solidFill>
                                <a:latin typeface="Cambria Math" panose="02040503050406030204" pitchFamily="18" charset="0"/>
                                <a:ea typeface="Cambria Math"/>
                              </a:rPr>
                            </m:ctrlPr>
                          </m:fPr>
                          <m:num>
                            <m:r>
                              <a:rPr lang="en-IN" sz="2200" b="1" i="1" smtClean="0">
                                <a:solidFill>
                                  <a:srgbClr val="3333FF"/>
                                </a:solidFill>
                                <a:latin typeface="Cambria Math"/>
                                <a:ea typeface="Cambria Math"/>
                              </a:rPr>
                              <m:t>𝟏</m:t>
                            </m:r>
                          </m:num>
                          <m:den>
                            <m:r>
                              <a:rPr lang="en-IN" sz="2200" b="1" i="1" smtClean="0">
                                <a:solidFill>
                                  <a:srgbClr val="3333FF"/>
                                </a:solidFill>
                                <a:latin typeface="Cambria Math"/>
                                <a:ea typeface="Cambria Math"/>
                              </a:rPr>
                              <m:t>𝒎</m:t>
                            </m:r>
                          </m:den>
                        </m:f>
                      </m:e>
                    </m:d>
                  </m:oMath>
                </a14:m>
                <a:endParaRPr lang="en-IN" sz="2200" b="1" dirty="0"/>
              </a:p>
              <a:p>
                <a:pPr>
                  <a:spcBef>
                    <a:spcPts val="600"/>
                  </a:spcBef>
                  <a:spcAft>
                    <a:spcPts val="600"/>
                  </a:spcAft>
                </a:pPr>
                <a:r>
                  <a:rPr lang="en-IN" sz="2200" b="1" dirty="0"/>
                  <a:t>FOR ORIENTATION POLARIZATION:</a:t>
                </a:r>
              </a:p>
              <a:p>
                <a:pPr>
                  <a:spcBef>
                    <a:spcPts val="600"/>
                  </a:spcBef>
                  <a:spcAft>
                    <a:spcPts val="600"/>
                  </a:spcAft>
                </a:pPr>
                <a14:m>
                  <m:oMath xmlns:m="http://schemas.openxmlformats.org/officeDocument/2006/math">
                    <m:sSub>
                      <m:sSubPr>
                        <m:ctrlPr>
                          <a:rPr lang="en-IN" sz="2200" b="1" i="1" smtClean="0">
                            <a:solidFill>
                              <a:srgbClr val="3333FF"/>
                            </a:solidFill>
                            <a:latin typeface="Cambria Math" panose="02040503050406030204" pitchFamily="18" charset="0"/>
                          </a:rPr>
                        </m:ctrlPr>
                      </m:sSubPr>
                      <m:e>
                        <m:r>
                          <a:rPr lang="en-IN" sz="2200" b="1" i="1" smtClean="0">
                            <a:solidFill>
                              <a:srgbClr val="3333FF"/>
                            </a:solidFill>
                            <a:latin typeface="Cambria Math"/>
                          </a:rPr>
                          <m:t>𝑷</m:t>
                        </m:r>
                      </m:e>
                      <m:sub>
                        <m:r>
                          <a:rPr lang="en-IN" sz="2200" b="1" i="1" smtClean="0">
                            <a:solidFill>
                              <a:srgbClr val="3333FF"/>
                            </a:solidFill>
                            <a:latin typeface="Cambria Math"/>
                          </a:rPr>
                          <m:t>𝒐</m:t>
                        </m:r>
                      </m:sub>
                    </m:sSub>
                    <m:r>
                      <a:rPr lang="en-IN" sz="2200" b="1" i="1" smtClean="0">
                        <a:solidFill>
                          <a:srgbClr val="3333FF"/>
                        </a:solidFill>
                        <a:latin typeface="Cambria Math"/>
                      </a:rPr>
                      <m:t>=</m:t>
                    </m:r>
                    <m:f>
                      <m:fPr>
                        <m:ctrlPr>
                          <a:rPr lang="en-IN" sz="2200" b="1" i="1" smtClean="0">
                            <a:solidFill>
                              <a:srgbClr val="3333FF"/>
                            </a:solidFill>
                            <a:latin typeface="Cambria Math" panose="02040503050406030204" pitchFamily="18" charset="0"/>
                          </a:rPr>
                        </m:ctrlPr>
                      </m:fPr>
                      <m:num>
                        <m:r>
                          <a:rPr lang="en-IN" sz="2200" b="1" i="1" smtClean="0">
                            <a:solidFill>
                              <a:srgbClr val="3333FF"/>
                            </a:solidFill>
                            <a:latin typeface="Cambria Math"/>
                          </a:rPr>
                          <m:t>𝑵</m:t>
                        </m:r>
                        <m:sSup>
                          <m:sSupPr>
                            <m:ctrlPr>
                              <a:rPr lang="en-IN" sz="2200" b="1" i="1" smtClean="0">
                                <a:solidFill>
                                  <a:srgbClr val="3333FF"/>
                                </a:solidFill>
                                <a:latin typeface="Cambria Math" panose="02040503050406030204" pitchFamily="18" charset="0"/>
                              </a:rPr>
                            </m:ctrlPr>
                          </m:sSupPr>
                          <m:e>
                            <m:r>
                              <a:rPr lang="en-IN" sz="2200" b="1" i="1" smtClean="0">
                                <a:solidFill>
                                  <a:srgbClr val="3333FF"/>
                                </a:solidFill>
                                <a:latin typeface="Cambria Math"/>
                                <a:ea typeface="Cambria Math"/>
                              </a:rPr>
                              <m:t>𝝁</m:t>
                            </m:r>
                          </m:e>
                          <m:sup>
                            <m:r>
                              <a:rPr lang="en-IN" sz="2200" b="1" i="1" smtClean="0">
                                <a:solidFill>
                                  <a:srgbClr val="3333FF"/>
                                </a:solidFill>
                                <a:latin typeface="Cambria Math"/>
                              </a:rPr>
                              <m:t>𝟐</m:t>
                            </m:r>
                          </m:sup>
                        </m:sSup>
                        <m:r>
                          <a:rPr lang="en-IN" sz="2200" b="1" i="1" smtClean="0">
                            <a:solidFill>
                              <a:srgbClr val="3333FF"/>
                            </a:solidFill>
                            <a:latin typeface="Cambria Math"/>
                          </a:rPr>
                          <m:t>𝑬</m:t>
                        </m:r>
                      </m:num>
                      <m:den>
                        <m:r>
                          <a:rPr lang="en-IN" sz="2200" b="1" i="1" smtClean="0">
                            <a:solidFill>
                              <a:srgbClr val="3333FF"/>
                            </a:solidFill>
                            <a:latin typeface="Cambria Math"/>
                          </a:rPr>
                          <m:t>𝟑</m:t>
                        </m:r>
                        <m:r>
                          <a:rPr lang="en-IN" sz="2200" b="1" i="1" smtClean="0">
                            <a:solidFill>
                              <a:srgbClr val="3333FF"/>
                            </a:solidFill>
                            <a:latin typeface="Cambria Math"/>
                          </a:rPr>
                          <m:t>𝒌𝑻</m:t>
                        </m:r>
                      </m:den>
                    </m:f>
                  </m:oMath>
                </a14:m>
                <a:r>
                  <a:rPr lang="en-IN" sz="2200" b="1" dirty="0">
                    <a:solidFill>
                      <a:srgbClr val="3333FF"/>
                    </a:solidFill>
                  </a:rPr>
                  <a:t> </a:t>
                </a:r>
                <a14:m>
                  <m:oMath xmlns:m="http://schemas.openxmlformats.org/officeDocument/2006/math">
                    <m:r>
                      <a:rPr lang="en-IN" sz="2200" b="1" i="1" dirty="0" smtClean="0">
                        <a:solidFill>
                          <a:srgbClr val="3333FF"/>
                        </a:solidFill>
                        <a:latin typeface="Cambria Math"/>
                        <a:ea typeface="Cambria Math"/>
                      </a:rPr>
                      <m:t>→ </m:t>
                    </m:r>
                    <m:sSub>
                      <m:sSubPr>
                        <m:ctrlPr>
                          <a:rPr lang="en-IN" sz="2200" b="1" i="1" dirty="0" smtClean="0">
                            <a:solidFill>
                              <a:srgbClr val="3333FF"/>
                            </a:solidFill>
                            <a:latin typeface="Cambria Math" panose="02040503050406030204" pitchFamily="18" charset="0"/>
                            <a:ea typeface="Cambria Math"/>
                          </a:rPr>
                        </m:ctrlPr>
                      </m:sSubPr>
                      <m:e>
                        <m:r>
                          <a:rPr lang="en-IN" sz="2200" b="1" i="1" dirty="0" smtClean="0">
                            <a:solidFill>
                              <a:srgbClr val="3333FF"/>
                            </a:solidFill>
                            <a:latin typeface="Cambria Math"/>
                            <a:ea typeface="Cambria Math"/>
                          </a:rPr>
                          <m:t>𝜶</m:t>
                        </m:r>
                      </m:e>
                      <m:sub>
                        <m:r>
                          <a:rPr lang="en-IN" sz="2200" b="1" i="1" dirty="0" smtClean="0">
                            <a:solidFill>
                              <a:srgbClr val="3333FF"/>
                            </a:solidFill>
                            <a:latin typeface="Cambria Math"/>
                            <a:ea typeface="Cambria Math"/>
                          </a:rPr>
                          <m:t>𝒐</m:t>
                        </m:r>
                      </m:sub>
                    </m:sSub>
                    <m:r>
                      <a:rPr lang="en-IN" sz="2200" b="1" i="1" dirty="0" smtClean="0">
                        <a:solidFill>
                          <a:srgbClr val="3333FF"/>
                        </a:solidFill>
                        <a:latin typeface="Cambria Math"/>
                        <a:ea typeface="Cambria Math"/>
                      </a:rPr>
                      <m:t>=</m:t>
                    </m:r>
                    <m:f>
                      <m:fPr>
                        <m:ctrlPr>
                          <a:rPr lang="en-IN" sz="2200" b="1" i="1" dirty="0" smtClean="0">
                            <a:solidFill>
                              <a:srgbClr val="3333FF"/>
                            </a:solidFill>
                            <a:latin typeface="Cambria Math" panose="02040503050406030204" pitchFamily="18" charset="0"/>
                            <a:ea typeface="Cambria Math"/>
                          </a:rPr>
                        </m:ctrlPr>
                      </m:fPr>
                      <m:num>
                        <m:sSup>
                          <m:sSupPr>
                            <m:ctrlPr>
                              <a:rPr lang="en-IN" sz="2200" b="1" i="1" dirty="0" smtClean="0">
                                <a:solidFill>
                                  <a:srgbClr val="3333FF"/>
                                </a:solidFill>
                                <a:latin typeface="Cambria Math" panose="02040503050406030204" pitchFamily="18" charset="0"/>
                                <a:ea typeface="Cambria Math"/>
                              </a:rPr>
                            </m:ctrlPr>
                          </m:sSupPr>
                          <m:e>
                            <m:r>
                              <a:rPr lang="en-IN" sz="2200" b="1" i="1" dirty="0" smtClean="0">
                                <a:solidFill>
                                  <a:srgbClr val="3333FF"/>
                                </a:solidFill>
                                <a:latin typeface="Cambria Math"/>
                                <a:ea typeface="Cambria Math"/>
                              </a:rPr>
                              <m:t>𝝁</m:t>
                            </m:r>
                          </m:e>
                          <m:sup>
                            <m:r>
                              <a:rPr lang="en-IN" sz="2200" b="1" i="1" dirty="0" smtClean="0">
                                <a:solidFill>
                                  <a:srgbClr val="3333FF"/>
                                </a:solidFill>
                                <a:latin typeface="Cambria Math"/>
                                <a:ea typeface="Cambria Math"/>
                              </a:rPr>
                              <m:t>𝟐</m:t>
                            </m:r>
                          </m:sup>
                        </m:sSup>
                      </m:num>
                      <m:den>
                        <m:r>
                          <a:rPr lang="en-IN" sz="2200" b="1" i="1" dirty="0" smtClean="0">
                            <a:solidFill>
                              <a:srgbClr val="3333FF"/>
                            </a:solidFill>
                            <a:latin typeface="Cambria Math"/>
                            <a:ea typeface="Cambria Math"/>
                          </a:rPr>
                          <m:t>𝟑</m:t>
                        </m:r>
                        <m:r>
                          <a:rPr lang="en-IN" sz="2200" b="1" i="1" dirty="0" smtClean="0">
                            <a:solidFill>
                              <a:srgbClr val="3333FF"/>
                            </a:solidFill>
                            <a:latin typeface="Cambria Math"/>
                            <a:ea typeface="Cambria Math"/>
                          </a:rPr>
                          <m:t>𝒌𝑻</m:t>
                        </m:r>
                      </m:den>
                    </m:f>
                  </m:oMath>
                </a14:m>
                <a:endParaRPr lang="en-IN" sz="2200" b="1" dirty="0"/>
              </a:p>
              <a:p>
                <a:pPr>
                  <a:spcBef>
                    <a:spcPts val="600"/>
                  </a:spcBef>
                  <a:spcAft>
                    <a:spcPts val="600"/>
                  </a:spcAft>
                </a:pPr>
                <a:r>
                  <a:rPr lang="en-IN" sz="2200" b="1" dirty="0"/>
                  <a:t>Total polarization is given as, </a:t>
                </a:r>
                <a14:m>
                  <m:oMath xmlns:m="http://schemas.openxmlformats.org/officeDocument/2006/math">
                    <m:r>
                      <a:rPr lang="en-IN" sz="2200" b="1" i="1" smtClean="0">
                        <a:latin typeface="Cambria Math"/>
                      </a:rPr>
                      <m:t>𝑷</m:t>
                    </m:r>
                    <m:r>
                      <a:rPr lang="en-IN" sz="2200" b="1" i="1" smtClean="0">
                        <a:latin typeface="Cambria Math"/>
                      </a:rPr>
                      <m:t>=</m:t>
                    </m:r>
                    <m:sSub>
                      <m:sSubPr>
                        <m:ctrlPr>
                          <a:rPr lang="en-IN" sz="2200" b="1" i="1" smtClean="0">
                            <a:latin typeface="Cambria Math" panose="02040503050406030204" pitchFamily="18" charset="0"/>
                          </a:rPr>
                        </m:ctrlPr>
                      </m:sSubPr>
                      <m:e>
                        <m:r>
                          <a:rPr lang="en-IN" sz="2200" b="1" i="1" smtClean="0">
                            <a:latin typeface="Cambria Math"/>
                          </a:rPr>
                          <m:t>𝑷</m:t>
                        </m:r>
                      </m:e>
                      <m:sub>
                        <m:r>
                          <a:rPr lang="en-IN" sz="2200" b="1" i="1" smtClean="0">
                            <a:latin typeface="Cambria Math"/>
                          </a:rPr>
                          <m:t>𝒆</m:t>
                        </m:r>
                      </m:sub>
                    </m:sSub>
                    <m:r>
                      <a:rPr lang="en-IN" sz="2200" b="1" i="1" smtClean="0">
                        <a:latin typeface="Cambria Math"/>
                      </a:rPr>
                      <m:t>+</m:t>
                    </m:r>
                    <m:sSub>
                      <m:sSubPr>
                        <m:ctrlPr>
                          <a:rPr lang="en-IN" sz="2200" b="1" i="1" smtClean="0">
                            <a:latin typeface="Cambria Math" panose="02040503050406030204" pitchFamily="18" charset="0"/>
                          </a:rPr>
                        </m:ctrlPr>
                      </m:sSubPr>
                      <m:e>
                        <m:r>
                          <a:rPr lang="en-IN" sz="2200" b="1" i="1" smtClean="0">
                            <a:latin typeface="Cambria Math"/>
                          </a:rPr>
                          <m:t>𝑷</m:t>
                        </m:r>
                      </m:e>
                      <m:sub>
                        <m:r>
                          <a:rPr lang="en-IN" sz="2200" b="1" i="1" smtClean="0">
                            <a:latin typeface="Cambria Math"/>
                          </a:rPr>
                          <m:t>𝒊</m:t>
                        </m:r>
                      </m:sub>
                    </m:sSub>
                    <m:r>
                      <a:rPr lang="en-IN" sz="2200" b="1" i="1" smtClean="0">
                        <a:latin typeface="Cambria Math"/>
                      </a:rPr>
                      <m:t>+</m:t>
                    </m:r>
                    <m:sSub>
                      <m:sSubPr>
                        <m:ctrlPr>
                          <a:rPr lang="en-IN" sz="2200" b="1" i="1" smtClean="0">
                            <a:latin typeface="Cambria Math" panose="02040503050406030204" pitchFamily="18" charset="0"/>
                          </a:rPr>
                        </m:ctrlPr>
                      </m:sSubPr>
                      <m:e>
                        <m:r>
                          <a:rPr lang="en-IN" sz="2200" b="1" i="1" smtClean="0">
                            <a:latin typeface="Cambria Math"/>
                          </a:rPr>
                          <m:t>𝑷</m:t>
                        </m:r>
                      </m:e>
                      <m:sub>
                        <m:r>
                          <a:rPr lang="en-IN" sz="2200" b="1" i="1" smtClean="0">
                            <a:latin typeface="Cambria Math"/>
                          </a:rPr>
                          <m:t>𝒐</m:t>
                        </m:r>
                      </m:sub>
                    </m:sSub>
                  </m:oMath>
                </a14:m>
                <a:r>
                  <a:rPr lang="en-IN" sz="2200" b="1" dirty="0"/>
                  <a:t> </a:t>
                </a:r>
                <a:endParaRPr lang="en-IN" sz="2200" b="1" i="1" dirty="0">
                  <a:latin typeface="Cambria Math"/>
                  <a:ea typeface="Cambria Math"/>
                </a:endParaRPr>
              </a:p>
              <a:p>
                <a:pPr>
                  <a:spcBef>
                    <a:spcPts val="600"/>
                  </a:spcBef>
                  <a:spcAft>
                    <a:spcPts val="600"/>
                  </a:spcAft>
                </a:pPr>
                <a14:m>
                  <m:oMath xmlns:m="http://schemas.openxmlformats.org/officeDocument/2006/math">
                    <m:r>
                      <a:rPr lang="en-IN" sz="2200" b="1" i="1" dirty="0" smtClean="0">
                        <a:latin typeface="Cambria Math"/>
                        <a:ea typeface="Cambria Math"/>
                      </a:rPr>
                      <m:t>∴</m:t>
                    </m:r>
                    <m:r>
                      <a:rPr lang="en-IN" sz="2200" b="1" i="1" dirty="0" smtClean="0">
                        <a:solidFill>
                          <a:srgbClr val="3333FF"/>
                        </a:solidFill>
                        <a:latin typeface="Cambria Math"/>
                        <a:ea typeface="Cambria Math"/>
                      </a:rPr>
                      <m:t>𝑷</m:t>
                    </m:r>
                    <m:r>
                      <a:rPr lang="en-IN" sz="2200" b="1" i="1" dirty="0" smtClean="0">
                        <a:solidFill>
                          <a:srgbClr val="3333FF"/>
                        </a:solidFill>
                        <a:latin typeface="Cambria Math"/>
                        <a:ea typeface="Cambria Math"/>
                      </a:rPr>
                      <m:t>=</m:t>
                    </m:r>
                  </m:oMath>
                </a14:m>
                <a:r>
                  <a:rPr lang="en-IN" sz="2200" b="1" dirty="0">
                    <a:solidFill>
                      <a:srgbClr val="3333FF"/>
                    </a:solidFill>
                  </a:rPr>
                  <a:t> </a:t>
                </a:r>
                <a14:m>
                  <m:oMath xmlns:m="http://schemas.openxmlformats.org/officeDocument/2006/math">
                    <m:r>
                      <a:rPr lang="en-IN" sz="2200" b="1" i="1">
                        <a:solidFill>
                          <a:srgbClr val="3333FF"/>
                        </a:solidFill>
                        <a:latin typeface="Cambria Math"/>
                      </a:rPr>
                      <m:t>𝟒</m:t>
                    </m:r>
                    <m:r>
                      <a:rPr lang="en-IN" sz="2200" b="1" i="1">
                        <a:solidFill>
                          <a:srgbClr val="3333FF"/>
                        </a:solidFill>
                        <a:latin typeface="Cambria Math"/>
                        <a:ea typeface="Cambria Math"/>
                      </a:rPr>
                      <m:t>𝝅</m:t>
                    </m:r>
                    <m:sSub>
                      <m:sSubPr>
                        <m:ctrlPr>
                          <a:rPr lang="en-IN" sz="2200" b="1" i="1">
                            <a:solidFill>
                              <a:srgbClr val="3333FF"/>
                            </a:solidFill>
                            <a:latin typeface="Cambria Math" panose="02040503050406030204" pitchFamily="18" charset="0"/>
                            <a:ea typeface="Cambria Math"/>
                          </a:rPr>
                        </m:ctrlPr>
                      </m:sSubPr>
                      <m:e>
                        <m:r>
                          <a:rPr lang="en-IN" sz="2200" b="1" i="1">
                            <a:solidFill>
                              <a:srgbClr val="3333FF"/>
                            </a:solidFill>
                            <a:latin typeface="Cambria Math"/>
                            <a:ea typeface="Cambria Math"/>
                          </a:rPr>
                          <m:t>𝝐</m:t>
                        </m:r>
                      </m:e>
                      <m:sub>
                        <m:r>
                          <a:rPr lang="en-IN" sz="2200" b="1" i="1">
                            <a:solidFill>
                              <a:srgbClr val="3333FF"/>
                            </a:solidFill>
                            <a:latin typeface="Cambria Math"/>
                            <a:ea typeface="Cambria Math"/>
                          </a:rPr>
                          <m:t>𝟎</m:t>
                        </m:r>
                      </m:sub>
                    </m:sSub>
                    <m:r>
                      <a:rPr lang="en-IN" sz="2200" b="1" i="1">
                        <a:solidFill>
                          <a:srgbClr val="3333FF"/>
                        </a:solidFill>
                        <a:latin typeface="Cambria Math"/>
                        <a:ea typeface="Cambria Math"/>
                      </a:rPr>
                      <m:t>𝑵</m:t>
                    </m:r>
                    <m:sSup>
                      <m:sSupPr>
                        <m:ctrlPr>
                          <a:rPr lang="en-IN" sz="2200" b="1" i="1">
                            <a:solidFill>
                              <a:srgbClr val="3333FF"/>
                            </a:solidFill>
                            <a:latin typeface="Cambria Math" panose="02040503050406030204" pitchFamily="18" charset="0"/>
                            <a:ea typeface="Cambria Math"/>
                          </a:rPr>
                        </m:ctrlPr>
                      </m:sSupPr>
                      <m:e>
                        <m:r>
                          <a:rPr lang="en-IN" sz="2200" b="1" i="1">
                            <a:solidFill>
                              <a:srgbClr val="3333FF"/>
                            </a:solidFill>
                            <a:latin typeface="Cambria Math"/>
                            <a:ea typeface="Cambria Math"/>
                          </a:rPr>
                          <m:t>𝑹</m:t>
                        </m:r>
                      </m:e>
                      <m:sup>
                        <m:r>
                          <a:rPr lang="en-IN" sz="2200" b="1" i="1">
                            <a:solidFill>
                              <a:srgbClr val="3333FF"/>
                            </a:solidFill>
                            <a:latin typeface="Cambria Math"/>
                            <a:ea typeface="Cambria Math"/>
                          </a:rPr>
                          <m:t>𝟑</m:t>
                        </m:r>
                      </m:sup>
                    </m:sSup>
                    <m:r>
                      <a:rPr lang="en-IN" sz="2200" b="1" i="1">
                        <a:solidFill>
                          <a:srgbClr val="3333FF"/>
                        </a:solidFill>
                        <a:latin typeface="Cambria Math"/>
                        <a:ea typeface="Cambria Math"/>
                      </a:rPr>
                      <m:t>𝑬</m:t>
                    </m:r>
                  </m:oMath>
                </a14:m>
                <a:r>
                  <a:rPr lang="en-IN" sz="2200" b="1" dirty="0">
                    <a:solidFill>
                      <a:srgbClr val="3333FF"/>
                    </a:solidFill>
                  </a:rPr>
                  <a:t> + </a:t>
                </a:r>
                <a14:m>
                  <m:oMath xmlns:m="http://schemas.openxmlformats.org/officeDocument/2006/math">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𝑵</m:t>
                        </m:r>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rPr>
                              <m:t>𝒆</m:t>
                            </m:r>
                          </m:e>
                          <m:sup>
                            <m:r>
                              <a:rPr lang="en-IN" sz="2200" b="1" i="1">
                                <a:solidFill>
                                  <a:srgbClr val="3333FF"/>
                                </a:solidFill>
                                <a:latin typeface="Cambria Math"/>
                              </a:rPr>
                              <m:t>𝟐</m:t>
                            </m:r>
                          </m:sup>
                        </m:sSup>
                      </m:num>
                      <m:den>
                        <m:sSubSup>
                          <m:sSubSupPr>
                            <m:ctrlPr>
                              <a:rPr lang="en-IN" sz="2200" b="1" i="1">
                                <a:solidFill>
                                  <a:srgbClr val="3333FF"/>
                                </a:solidFill>
                                <a:latin typeface="Cambria Math" panose="02040503050406030204" pitchFamily="18" charset="0"/>
                              </a:rPr>
                            </m:ctrlPr>
                          </m:sSubSupPr>
                          <m:e>
                            <m:r>
                              <a:rPr lang="en-IN" sz="2200" b="1" i="1">
                                <a:solidFill>
                                  <a:srgbClr val="3333FF"/>
                                </a:solidFill>
                                <a:latin typeface="Cambria Math"/>
                                <a:ea typeface="Cambria Math"/>
                              </a:rPr>
                              <m:t>𝝎</m:t>
                            </m:r>
                          </m:e>
                          <m:sub/>
                          <m:sup>
                            <m:r>
                              <a:rPr lang="en-IN" sz="2200" b="1" i="1">
                                <a:solidFill>
                                  <a:srgbClr val="3333FF"/>
                                </a:solidFill>
                                <a:latin typeface="Cambria Math"/>
                              </a:rPr>
                              <m:t>𝟐</m:t>
                            </m:r>
                          </m:sup>
                        </m:sSubSup>
                      </m:den>
                    </m:f>
                    <m:d>
                      <m:dPr>
                        <m:begChr m:val="["/>
                        <m:endChr m:val="]"/>
                        <m:ctrlPr>
                          <a:rPr lang="en-IN" sz="2200" b="1" i="1">
                            <a:solidFill>
                              <a:srgbClr val="3333FF"/>
                            </a:solidFill>
                            <a:latin typeface="Cambria Math" panose="02040503050406030204" pitchFamily="18" charset="0"/>
                          </a:rPr>
                        </m:ctrlPr>
                      </m:dPr>
                      <m:e>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𝑴</m:t>
                            </m:r>
                          </m:den>
                        </m:f>
                        <m:r>
                          <a:rPr lang="en-IN" sz="2200" b="1" i="1">
                            <a:solidFill>
                              <a:srgbClr val="3333FF"/>
                            </a:solidFill>
                            <a:latin typeface="Cambria Math"/>
                          </a:rPr>
                          <m:t>+</m:t>
                        </m:r>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𝒎</m:t>
                            </m:r>
                          </m:den>
                        </m:f>
                      </m:e>
                    </m:d>
                  </m:oMath>
                </a14:m>
                <a:r>
                  <a:rPr lang="en-IN" sz="2200" b="1" dirty="0">
                    <a:solidFill>
                      <a:srgbClr val="3333FF"/>
                    </a:solidFill>
                  </a:rPr>
                  <a:t>E +</a:t>
                </a:r>
                <a14:m>
                  <m:oMath xmlns:m="http://schemas.openxmlformats.org/officeDocument/2006/math">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𝑵</m:t>
                        </m:r>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ea typeface="Cambria Math"/>
                              </a:rPr>
                              <m:t>𝝁</m:t>
                            </m:r>
                          </m:e>
                          <m:sup>
                            <m:r>
                              <a:rPr lang="en-IN" sz="2200" b="1" i="1">
                                <a:solidFill>
                                  <a:srgbClr val="3333FF"/>
                                </a:solidFill>
                                <a:latin typeface="Cambria Math"/>
                              </a:rPr>
                              <m:t>𝟐</m:t>
                            </m:r>
                          </m:sup>
                        </m:sSup>
                        <m:r>
                          <a:rPr lang="en-IN" sz="2200" b="1" i="1">
                            <a:solidFill>
                              <a:srgbClr val="3333FF"/>
                            </a:solidFill>
                            <a:latin typeface="Cambria Math"/>
                          </a:rPr>
                          <m:t>𝑬</m:t>
                        </m:r>
                      </m:num>
                      <m:den>
                        <m:r>
                          <a:rPr lang="en-IN" sz="2200" b="1" i="1">
                            <a:solidFill>
                              <a:srgbClr val="3333FF"/>
                            </a:solidFill>
                            <a:latin typeface="Cambria Math"/>
                          </a:rPr>
                          <m:t>𝟑</m:t>
                        </m:r>
                        <m:r>
                          <a:rPr lang="en-IN" sz="2200" b="1" i="1">
                            <a:solidFill>
                              <a:srgbClr val="3333FF"/>
                            </a:solidFill>
                            <a:latin typeface="Cambria Math"/>
                          </a:rPr>
                          <m:t>𝒌𝑻</m:t>
                        </m:r>
                      </m:den>
                    </m:f>
                  </m:oMath>
                </a14:m>
                <a:endParaRPr lang="en-IN" sz="2200" b="1" dirty="0">
                  <a:solidFill>
                    <a:srgbClr val="3333FF"/>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512" y="908720"/>
                <a:ext cx="8856984" cy="4570034"/>
              </a:xfrm>
              <a:prstGeom prst="rect">
                <a:avLst/>
              </a:prstGeom>
              <a:blipFill rotWithShape="1">
                <a:blip r:embed="rId2"/>
                <a:stretch>
                  <a:fillRect l="-826" t="-800"/>
                </a:stretch>
              </a:blipFill>
            </p:spPr>
            <p:txBody>
              <a:bodyPr/>
              <a:lstStyle/>
              <a:p>
                <a:r>
                  <a:rPr lang="en-IN">
                    <a:noFill/>
                  </a:rPr>
                  <a:t> </a:t>
                </a:r>
              </a:p>
            </p:txBody>
          </p:sp>
        </mc:Fallback>
      </mc:AlternateContent>
    </p:spTree>
    <p:extLst>
      <p:ext uri="{BB962C8B-B14F-4D97-AF65-F5344CB8AC3E}">
        <p14:creationId xmlns:p14="http://schemas.microsoft.com/office/powerpoint/2010/main" val="320317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55576" y="476672"/>
                <a:ext cx="8208912" cy="5631093"/>
              </a:xfrm>
              <a:prstGeom prst="rect">
                <a:avLst/>
              </a:prstGeom>
              <a:noFill/>
            </p:spPr>
            <p:txBody>
              <a:bodyPr wrap="square" rtlCol="0">
                <a:spAutoFit/>
              </a:bodyPr>
              <a:lstStyle/>
              <a:p>
                <a:pPr>
                  <a:spcBef>
                    <a:spcPts val="1200"/>
                  </a:spcBef>
                  <a:spcAft>
                    <a:spcPts val="1200"/>
                  </a:spcAft>
                </a:pPr>
                <a:r>
                  <a:rPr lang="en-IN" sz="2200" b="1" dirty="0">
                    <a:solidFill>
                      <a:srgbClr val="3333FF"/>
                    </a:solidFill>
                  </a:rPr>
                  <a:t>P = N(</a:t>
                </a:r>
                <a14:m>
                  <m:oMath xmlns:m="http://schemas.openxmlformats.org/officeDocument/2006/math">
                    <m:r>
                      <a:rPr lang="en-IN" sz="2200" b="1" i="1">
                        <a:solidFill>
                          <a:srgbClr val="3333FF"/>
                        </a:solidFill>
                        <a:latin typeface="Cambria Math"/>
                      </a:rPr>
                      <m:t>𝟒</m:t>
                    </m:r>
                    <m:r>
                      <a:rPr lang="en-IN" sz="2200" b="1" i="1">
                        <a:solidFill>
                          <a:srgbClr val="3333FF"/>
                        </a:solidFill>
                        <a:latin typeface="Cambria Math"/>
                        <a:ea typeface="Cambria Math"/>
                      </a:rPr>
                      <m:t>𝝅</m:t>
                    </m:r>
                    <m:sSub>
                      <m:sSubPr>
                        <m:ctrlPr>
                          <a:rPr lang="en-IN" sz="2200" b="1" i="1">
                            <a:solidFill>
                              <a:srgbClr val="3333FF"/>
                            </a:solidFill>
                            <a:latin typeface="Cambria Math" panose="02040503050406030204" pitchFamily="18" charset="0"/>
                            <a:ea typeface="Cambria Math"/>
                          </a:rPr>
                        </m:ctrlPr>
                      </m:sSubPr>
                      <m:e>
                        <m:r>
                          <a:rPr lang="en-IN" sz="2200" b="1" i="1">
                            <a:solidFill>
                              <a:srgbClr val="3333FF"/>
                            </a:solidFill>
                            <a:latin typeface="Cambria Math"/>
                            <a:ea typeface="Cambria Math"/>
                          </a:rPr>
                          <m:t>𝝐</m:t>
                        </m:r>
                      </m:e>
                      <m:sub>
                        <m:r>
                          <a:rPr lang="en-IN" sz="2200" b="1" i="1">
                            <a:solidFill>
                              <a:srgbClr val="3333FF"/>
                            </a:solidFill>
                            <a:latin typeface="Cambria Math"/>
                            <a:ea typeface="Cambria Math"/>
                          </a:rPr>
                          <m:t>𝟎</m:t>
                        </m:r>
                      </m:sub>
                    </m:sSub>
                    <m:sSup>
                      <m:sSupPr>
                        <m:ctrlPr>
                          <a:rPr lang="en-IN" sz="2200" b="1" i="1">
                            <a:solidFill>
                              <a:srgbClr val="3333FF"/>
                            </a:solidFill>
                            <a:latin typeface="Cambria Math" panose="02040503050406030204" pitchFamily="18" charset="0"/>
                            <a:ea typeface="Cambria Math"/>
                          </a:rPr>
                        </m:ctrlPr>
                      </m:sSupPr>
                      <m:e>
                        <m:r>
                          <a:rPr lang="en-IN" sz="2200" b="1" i="1">
                            <a:solidFill>
                              <a:srgbClr val="3333FF"/>
                            </a:solidFill>
                            <a:latin typeface="Cambria Math"/>
                            <a:ea typeface="Cambria Math"/>
                          </a:rPr>
                          <m:t>𝑹</m:t>
                        </m:r>
                      </m:e>
                      <m:sup>
                        <m:r>
                          <a:rPr lang="en-IN" sz="2200" b="1" i="1">
                            <a:solidFill>
                              <a:srgbClr val="3333FF"/>
                            </a:solidFill>
                            <a:latin typeface="Cambria Math"/>
                            <a:ea typeface="Cambria Math"/>
                          </a:rPr>
                          <m:t>𝟑</m:t>
                        </m:r>
                      </m:sup>
                    </m:sSup>
                  </m:oMath>
                </a14:m>
                <a:r>
                  <a:rPr lang="en-IN" sz="2200" b="1" dirty="0">
                    <a:solidFill>
                      <a:srgbClr val="3333FF"/>
                    </a:solidFill>
                  </a:rPr>
                  <a:t>+ </a:t>
                </a:r>
                <a14:m>
                  <m:oMath xmlns:m="http://schemas.openxmlformats.org/officeDocument/2006/math">
                    <m:f>
                      <m:fPr>
                        <m:ctrlPr>
                          <a:rPr lang="en-IN" sz="2200" b="1" i="1">
                            <a:solidFill>
                              <a:srgbClr val="3333FF"/>
                            </a:solidFill>
                            <a:latin typeface="Cambria Math" panose="02040503050406030204" pitchFamily="18" charset="0"/>
                          </a:rPr>
                        </m:ctrlPr>
                      </m:fPr>
                      <m:num>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rPr>
                              <m:t>𝒆</m:t>
                            </m:r>
                          </m:e>
                          <m:sup>
                            <m:r>
                              <a:rPr lang="en-IN" sz="2200" b="1" i="1">
                                <a:solidFill>
                                  <a:srgbClr val="3333FF"/>
                                </a:solidFill>
                                <a:latin typeface="Cambria Math"/>
                              </a:rPr>
                              <m:t>𝟐</m:t>
                            </m:r>
                          </m:sup>
                        </m:sSup>
                      </m:num>
                      <m:den>
                        <m:sSubSup>
                          <m:sSubSupPr>
                            <m:ctrlPr>
                              <a:rPr lang="en-IN" sz="2200" b="1" i="1">
                                <a:solidFill>
                                  <a:srgbClr val="3333FF"/>
                                </a:solidFill>
                                <a:latin typeface="Cambria Math" panose="02040503050406030204" pitchFamily="18" charset="0"/>
                              </a:rPr>
                            </m:ctrlPr>
                          </m:sSubSupPr>
                          <m:e>
                            <m:r>
                              <a:rPr lang="en-IN" sz="2200" b="1" i="1">
                                <a:solidFill>
                                  <a:srgbClr val="3333FF"/>
                                </a:solidFill>
                                <a:latin typeface="Cambria Math"/>
                                <a:ea typeface="Cambria Math"/>
                              </a:rPr>
                              <m:t>𝝎</m:t>
                            </m:r>
                          </m:e>
                          <m:sub/>
                          <m:sup>
                            <m:r>
                              <a:rPr lang="en-IN" sz="2200" b="1" i="1">
                                <a:solidFill>
                                  <a:srgbClr val="3333FF"/>
                                </a:solidFill>
                                <a:latin typeface="Cambria Math"/>
                              </a:rPr>
                              <m:t>𝟐</m:t>
                            </m:r>
                          </m:sup>
                        </m:sSubSup>
                      </m:den>
                    </m:f>
                    <m:d>
                      <m:dPr>
                        <m:begChr m:val="["/>
                        <m:endChr m:val="]"/>
                        <m:ctrlPr>
                          <a:rPr lang="en-IN" sz="2200" b="1" i="1">
                            <a:solidFill>
                              <a:srgbClr val="3333FF"/>
                            </a:solidFill>
                            <a:latin typeface="Cambria Math" panose="02040503050406030204" pitchFamily="18" charset="0"/>
                          </a:rPr>
                        </m:ctrlPr>
                      </m:dPr>
                      <m:e>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𝑴</m:t>
                            </m:r>
                          </m:den>
                        </m:f>
                        <m:r>
                          <a:rPr lang="en-IN" sz="2200" b="1" i="1">
                            <a:solidFill>
                              <a:srgbClr val="3333FF"/>
                            </a:solidFill>
                            <a:latin typeface="Cambria Math"/>
                          </a:rPr>
                          <m:t>+</m:t>
                        </m:r>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𝒎</m:t>
                            </m:r>
                          </m:den>
                        </m:f>
                      </m:e>
                    </m:d>
                  </m:oMath>
                </a14:m>
                <a:r>
                  <a:rPr lang="en-IN" sz="2200" b="1" dirty="0">
                    <a:solidFill>
                      <a:srgbClr val="3333FF"/>
                    </a:solidFill>
                  </a:rPr>
                  <a:t>+</a:t>
                </a:r>
                <a14:m>
                  <m:oMath xmlns:m="http://schemas.openxmlformats.org/officeDocument/2006/math">
                    <m:f>
                      <m:fPr>
                        <m:ctrlPr>
                          <a:rPr lang="en-IN" sz="2200" b="1" i="1">
                            <a:solidFill>
                              <a:srgbClr val="3333FF"/>
                            </a:solidFill>
                            <a:latin typeface="Cambria Math" panose="02040503050406030204" pitchFamily="18" charset="0"/>
                          </a:rPr>
                        </m:ctrlPr>
                      </m:fPr>
                      <m:num>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ea typeface="Cambria Math"/>
                              </a:rPr>
                              <m:t>𝝁</m:t>
                            </m:r>
                          </m:e>
                          <m:sup>
                            <m:r>
                              <a:rPr lang="en-IN" sz="2200" b="1" i="1">
                                <a:solidFill>
                                  <a:srgbClr val="3333FF"/>
                                </a:solidFill>
                                <a:latin typeface="Cambria Math"/>
                              </a:rPr>
                              <m:t>𝟐</m:t>
                            </m:r>
                          </m:sup>
                        </m:sSup>
                      </m:num>
                      <m:den>
                        <m:r>
                          <a:rPr lang="en-IN" sz="2200" b="1" i="1">
                            <a:solidFill>
                              <a:srgbClr val="3333FF"/>
                            </a:solidFill>
                            <a:latin typeface="Cambria Math"/>
                          </a:rPr>
                          <m:t>𝟑</m:t>
                        </m:r>
                        <m:r>
                          <a:rPr lang="en-IN" sz="2200" b="1" i="1">
                            <a:solidFill>
                              <a:srgbClr val="3333FF"/>
                            </a:solidFill>
                            <a:latin typeface="Cambria Math"/>
                          </a:rPr>
                          <m:t>𝒌𝑻</m:t>
                        </m:r>
                      </m:den>
                    </m:f>
                  </m:oMath>
                </a14:m>
                <a:r>
                  <a:rPr lang="en-IN" sz="2200" b="1" dirty="0">
                    <a:solidFill>
                      <a:srgbClr val="3333FF"/>
                    </a:solidFill>
                  </a:rPr>
                  <a:t>)E </a:t>
                </a:r>
                <a14:m>
                  <m:oMath xmlns:m="http://schemas.openxmlformats.org/officeDocument/2006/math">
                    <m:r>
                      <a:rPr lang="en-IN" sz="2200" b="1" i="1">
                        <a:solidFill>
                          <a:srgbClr val="3333FF"/>
                        </a:solidFill>
                        <a:latin typeface="Cambria Math"/>
                        <a:ea typeface="Cambria Math"/>
                      </a:rPr>
                      <m:t>↔</m:t>
                    </m:r>
                    <m:r>
                      <a:rPr lang="en-IN" sz="2200" b="1" i="1">
                        <a:solidFill>
                          <a:srgbClr val="3333FF"/>
                        </a:solidFill>
                        <a:latin typeface="Cambria Math"/>
                        <a:ea typeface="Cambria Math"/>
                      </a:rPr>
                      <m:t>𝑷</m:t>
                    </m:r>
                    <m:r>
                      <a:rPr lang="en-IN" sz="2200" b="1" i="1">
                        <a:solidFill>
                          <a:srgbClr val="3333FF"/>
                        </a:solidFill>
                        <a:latin typeface="Cambria Math"/>
                        <a:ea typeface="Cambria Math"/>
                      </a:rPr>
                      <m:t>=</m:t>
                    </m:r>
                    <m:r>
                      <a:rPr lang="en-IN" sz="2200" b="1" i="1">
                        <a:solidFill>
                          <a:srgbClr val="3333FF"/>
                        </a:solidFill>
                        <a:latin typeface="Cambria Math"/>
                        <a:ea typeface="Cambria Math"/>
                      </a:rPr>
                      <m:t>𝑵</m:t>
                    </m:r>
                    <m:d>
                      <m:dPr>
                        <m:ctrlPr>
                          <a:rPr lang="en-IN" sz="2200" b="1" i="1">
                            <a:solidFill>
                              <a:srgbClr val="3333FF"/>
                            </a:solidFill>
                            <a:latin typeface="Cambria Math" panose="02040503050406030204" pitchFamily="18" charset="0"/>
                            <a:ea typeface="Cambria Math"/>
                          </a:rPr>
                        </m:ctrlPr>
                      </m:dPr>
                      <m:e>
                        <m:sSub>
                          <m:sSubPr>
                            <m:ctrlPr>
                              <a:rPr lang="en-IN" sz="2200" b="1" i="1">
                                <a:solidFill>
                                  <a:srgbClr val="3333FF"/>
                                </a:solidFill>
                                <a:latin typeface="Cambria Math" panose="02040503050406030204" pitchFamily="18" charset="0"/>
                                <a:ea typeface="Cambria Math"/>
                              </a:rPr>
                            </m:ctrlPr>
                          </m:sSubPr>
                          <m:e>
                            <m:r>
                              <a:rPr lang="en-IN" sz="2200" b="1" i="1">
                                <a:solidFill>
                                  <a:srgbClr val="3333FF"/>
                                </a:solidFill>
                                <a:latin typeface="Cambria Math"/>
                                <a:ea typeface="Cambria Math"/>
                              </a:rPr>
                              <m:t>𝜶</m:t>
                            </m:r>
                          </m:e>
                          <m:sub>
                            <m:r>
                              <a:rPr lang="en-IN" sz="2200" b="1" i="1">
                                <a:solidFill>
                                  <a:srgbClr val="3333FF"/>
                                </a:solidFill>
                                <a:latin typeface="Cambria Math"/>
                                <a:ea typeface="Cambria Math"/>
                              </a:rPr>
                              <m:t>𝒆</m:t>
                            </m:r>
                          </m:sub>
                        </m:sSub>
                        <m:r>
                          <a:rPr lang="en-IN" sz="2200" b="1" i="1">
                            <a:solidFill>
                              <a:srgbClr val="3333FF"/>
                            </a:solidFill>
                            <a:latin typeface="Cambria Math"/>
                            <a:ea typeface="Cambria Math"/>
                          </a:rPr>
                          <m:t>+</m:t>
                        </m:r>
                        <m:sSub>
                          <m:sSubPr>
                            <m:ctrlPr>
                              <a:rPr lang="en-IN" sz="2200" b="1" i="1">
                                <a:solidFill>
                                  <a:srgbClr val="3333FF"/>
                                </a:solidFill>
                                <a:latin typeface="Cambria Math" panose="02040503050406030204" pitchFamily="18" charset="0"/>
                                <a:ea typeface="Cambria Math"/>
                              </a:rPr>
                            </m:ctrlPr>
                          </m:sSubPr>
                          <m:e>
                            <m:r>
                              <a:rPr lang="en-IN" sz="2200" b="1" i="1">
                                <a:solidFill>
                                  <a:srgbClr val="3333FF"/>
                                </a:solidFill>
                                <a:latin typeface="Cambria Math"/>
                                <a:ea typeface="Cambria Math"/>
                              </a:rPr>
                              <m:t>𝜶</m:t>
                            </m:r>
                          </m:e>
                          <m:sub>
                            <m:r>
                              <a:rPr lang="en-IN" sz="2200" b="1" i="1">
                                <a:solidFill>
                                  <a:srgbClr val="3333FF"/>
                                </a:solidFill>
                                <a:latin typeface="Cambria Math"/>
                                <a:ea typeface="Cambria Math"/>
                              </a:rPr>
                              <m:t>𝒊</m:t>
                            </m:r>
                          </m:sub>
                        </m:sSub>
                        <m:r>
                          <a:rPr lang="en-IN" sz="2200" b="1" i="1">
                            <a:solidFill>
                              <a:srgbClr val="3333FF"/>
                            </a:solidFill>
                            <a:latin typeface="Cambria Math"/>
                            <a:ea typeface="Cambria Math"/>
                          </a:rPr>
                          <m:t>+</m:t>
                        </m:r>
                        <m:sSub>
                          <m:sSubPr>
                            <m:ctrlPr>
                              <a:rPr lang="en-IN" sz="2200" b="1" i="1">
                                <a:solidFill>
                                  <a:srgbClr val="3333FF"/>
                                </a:solidFill>
                                <a:latin typeface="Cambria Math" panose="02040503050406030204" pitchFamily="18" charset="0"/>
                                <a:ea typeface="Cambria Math"/>
                              </a:rPr>
                            </m:ctrlPr>
                          </m:sSubPr>
                          <m:e>
                            <m:r>
                              <a:rPr lang="en-IN" sz="2200" b="1" i="1">
                                <a:solidFill>
                                  <a:srgbClr val="3333FF"/>
                                </a:solidFill>
                                <a:latin typeface="Cambria Math"/>
                                <a:ea typeface="Cambria Math"/>
                              </a:rPr>
                              <m:t>𝜶</m:t>
                            </m:r>
                          </m:e>
                          <m:sub>
                            <m:r>
                              <a:rPr lang="en-IN" sz="2200" b="1" i="1">
                                <a:solidFill>
                                  <a:srgbClr val="3333FF"/>
                                </a:solidFill>
                                <a:latin typeface="Cambria Math"/>
                                <a:ea typeface="Cambria Math"/>
                              </a:rPr>
                              <m:t>𝒐</m:t>
                            </m:r>
                          </m:sub>
                        </m:sSub>
                      </m:e>
                    </m:d>
                    <m:r>
                      <a:rPr lang="en-IN" sz="2200" b="1" i="1">
                        <a:solidFill>
                          <a:srgbClr val="3333FF"/>
                        </a:solidFill>
                        <a:latin typeface="Cambria Math"/>
                        <a:ea typeface="Cambria Math"/>
                      </a:rPr>
                      <m:t>𝑬</m:t>
                    </m:r>
                  </m:oMath>
                </a14:m>
                <a:endParaRPr lang="en-IN" sz="2200" b="1" dirty="0"/>
              </a:p>
              <a:p>
                <a:pPr>
                  <a:spcBef>
                    <a:spcPts val="1200"/>
                  </a:spcBef>
                  <a:spcAft>
                    <a:spcPts val="1200"/>
                  </a:spcAft>
                </a:pPr>
                <a:r>
                  <a:rPr lang="en-IN" sz="2200" b="1" dirty="0"/>
                  <a:t>Polarization is also mentioned as </a:t>
                </a:r>
                <a:endParaRPr lang="en-IN" sz="2200" b="1" i="1" dirty="0">
                  <a:latin typeface="Cambria Math"/>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IN" sz="2200" b="1" i="1" smtClean="0">
                          <a:solidFill>
                            <a:srgbClr val="3333FF"/>
                          </a:solidFill>
                          <a:latin typeface="Cambria Math"/>
                        </a:rPr>
                        <m:t>𝑷</m:t>
                      </m:r>
                      <m:r>
                        <a:rPr lang="en-IN" sz="2200" b="1" i="1" smtClean="0">
                          <a:solidFill>
                            <a:srgbClr val="3333FF"/>
                          </a:solidFill>
                          <a:latin typeface="Cambria Math"/>
                        </a:rPr>
                        <m:t>=</m:t>
                      </m:r>
                      <m:sSub>
                        <m:sSubPr>
                          <m:ctrlPr>
                            <a:rPr lang="en-IN" sz="2200" b="1" i="1" smtClean="0">
                              <a:solidFill>
                                <a:srgbClr val="3333FF"/>
                              </a:solidFill>
                              <a:latin typeface="Cambria Math" panose="02040503050406030204" pitchFamily="18" charset="0"/>
                            </a:rPr>
                          </m:ctrlPr>
                        </m:sSubPr>
                        <m:e>
                          <m:r>
                            <a:rPr lang="en-IN" sz="2200" b="1" i="1" smtClean="0">
                              <a:solidFill>
                                <a:srgbClr val="3333FF"/>
                              </a:solidFill>
                              <a:latin typeface="Cambria Math"/>
                              <a:ea typeface="Cambria Math"/>
                            </a:rPr>
                            <m:t>𝝐</m:t>
                          </m:r>
                        </m:e>
                        <m:sub>
                          <m:r>
                            <a:rPr lang="en-IN" sz="2200" b="1" i="1" smtClean="0">
                              <a:solidFill>
                                <a:srgbClr val="3333FF"/>
                              </a:solidFill>
                              <a:latin typeface="Cambria Math"/>
                            </a:rPr>
                            <m:t>𝟎</m:t>
                          </m:r>
                        </m:sub>
                      </m:sSub>
                      <m:d>
                        <m:dPr>
                          <m:ctrlPr>
                            <a:rPr lang="en-IN" sz="2200" b="1" i="1" smtClean="0">
                              <a:solidFill>
                                <a:srgbClr val="3333FF"/>
                              </a:solidFill>
                              <a:latin typeface="Cambria Math" panose="02040503050406030204" pitchFamily="18" charset="0"/>
                            </a:rPr>
                          </m:ctrlPr>
                        </m:dPr>
                        <m:e>
                          <m:sSub>
                            <m:sSubPr>
                              <m:ctrlPr>
                                <a:rPr lang="en-IN" sz="2200" b="1" i="1" smtClean="0">
                                  <a:solidFill>
                                    <a:srgbClr val="3333FF"/>
                                  </a:solidFill>
                                  <a:latin typeface="Cambria Math" panose="02040503050406030204" pitchFamily="18" charset="0"/>
                                </a:rPr>
                              </m:ctrlPr>
                            </m:sSubPr>
                            <m:e>
                              <m:r>
                                <a:rPr lang="en-IN" sz="2200" b="1" i="1" smtClean="0">
                                  <a:solidFill>
                                    <a:srgbClr val="3333FF"/>
                                  </a:solidFill>
                                  <a:latin typeface="Cambria Math"/>
                                  <a:ea typeface="Cambria Math"/>
                                </a:rPr>
                                <m:t>𝝐</m:t>
                              </m:r>
                            </m:e>
                            <m:sub>
                              <m:r>
                                <a:rPr lang="en-IN" sz="2200" b="1" i="1" smtClean="0">
                                  <a:solidFill>
                                    <a:srgbClr val="3333FF"/>
                                  </a:solidFill>
                                  <a:latin typeface="Cambria Math"/>
                                </a:rPr>
                                <m:t>𝒓</m:t>
                              </m:r>
                            </m:sub>
                          </m:sSub>
                          <m:r>
                            <a:rPr lang="en-IN" sz="2200" b="1" i="1" smtClean="0">
                              <a:solidFill>
                                <a:srgbClr val="3333FF"/>
                              </a:solidFill>
                              <a:latin typeface="Cambria Math"/>
                            </a:rPr>
                            <m:t>−</m:t>
                          </m:r>
                          <m:r>
                            <a:rPr lang="en-IN" sz="2200" b="1" i="1" smtClean="0">
                              <a:solidFill>
                                <a:srgbClr val="3333FF"/>
                              </a:solidFill>
                              <a:latin typeface="Cambria Math"/>
                            </a:rPr>
                            <m:t>𝟏</m:t>
                          </m:r>
                        </m:e>
                      </m:d>
                      <m:r>
                        <a:rPr lang="en-IN" sz="2200" b="1" i="1" smtClean="0">
                          <a:solidFill>
                            <a:srgbClr val="3333FF"/>
                          </a:solidFill>
                          <a:latin typeface="Cambria Math"/>
                        </a:rPr>
                        <m:t>𝑬</m:t>
                      </m:r>
                    </m:oMath>
                  </m:oMathPara>
                </a14:m>
                <a:endParaRPr lang="en-IN" sz="2200" b="1" dirty="0">
                  <a:solidFill>
                    <a:srgbClr val="3333FF"/>
                  </a:solidFill>
                </a:endParaRPr>
              </a:p>
              <a:p>
                <a:pPr>
                  <a:spcBef>
                    <a:spcPts val="600"/>
                  </a:spcBef>
                  <a:spcAft>
                    <a:spcPts val="600"/>
                  </a:spcAft>
                </a:pPr>
                <a:r>
                  <a:rPr lang="en-IN" sz="2200" b="1" dirty="0">
                    <a:solidFill>
                      <a:srgbClr val="3333FF"/>
                    </a:solidFill>
                  </a:rPr>
                  <a:t>Therefore, by equating both the equations, we get,</a:t>
                </a:r>
              </a:p>
              <a:p>
                <a:endParaRPr lang="en-IN" sz="2200" b="1" dirty="0">
                  <a:solidFill>
                    <a:srgbClr val="3333FF"/>
                  </a:solidFill>
                </a:endParaRPr>
              </a:p>
              <a:p>
                <a:pPr marL="342900" indent="-342900" algn="just">
                  <a:spcBef>
                    <a:spcPts val="600"/>
                  </a:spcBef>
                  <a:spcAft>
                    <a:spcPts val="600"/>
                  </a:spcAft>
                  <a:buFont typeface="Arial" panose="020B0604020202020204" pitchFamily="34" charset="0"/>
                  <a:buChar char="•"/>
                </a:pPr>
                <a14:m>
                  <m:oMath xmlns:m="http://schemas.openxmlformats.org/officeDocument/2006/math">
                    <m:sSub>
                      <m:sSubPr>
                        <m:ctrlPr>
                          <a:rPr lang="en-IN" sz="2200" b="1" i="1">
                            <a:solidFill>
                              <a:srgbClr val="3333FF"/>
                            </a:solidFill>
                            <a:latin typeface="Cambria Math" panose="02040503050406030204" pitchFamily="18" charset="0"/>
                          </a:rPr>
                        </m:ctrlPr>
                      </m:sSubPr>
                      <m:e>
                        <m:r>
                          <a:rPr lang="en-IN" sz="2200" b="1" i="1">
                            <a:solidFill>
                              <a:srgbClr val="3333FF"/>
                            </a:solidFill>
                            <a:latin typeface="Cambria Math"/>
                            <a:ea typeface="Cambria Math"/>
                          </a:rPr>
                          <m:t>𝝐</m:t>
                        </m:r>
                      </m:e>
                      <m:sub>
                        <m:r>
                          <a:rPr lang="en-IN" sz="2200" b="1" i="1">
                            <a:solidFill>
                              <a:srgbClr val="3333FF"/>
                            </a:solidFill>
                            <a:latin typeface="Cambria Math"/>
                          </a:rPr>
                          <m:t>𝟎</m:t>
                        </m:r>
                      </m:sub>
                    </m:sSub>
                    <m:d>
                      <m:dPr>
                        <m:ctrlPr>
                          <a:rPr lang="en-IN" sz="2200" b="1" i="1">
                            <a:solidFill>
                              <a:srgbClr val="3333FF"/>
                            </a:solidFill>
                            <a:latin typeface="Cambria Math" panose="02040503050406030204" pitchFamily="18" charset="0"/>
                          </a:rPr>
                        </m:ctrlPr>
                      </m:dPr>
                      <m:e>
                        <m:sSub>
                          <m:sSubPr>
                            <m:ctrlPr>
                              <a:rPr lang="en-IN" sz="2200" b="1" i="1">
                                <a:solidFill>
                                  <a:srgbClr val="3333FF"/>
                                </a:solidFill>
                                <a:latin typeface="Cambria Math" panose="02040503050406030204" pitchFamily="18" charset="0"/>
                              </a:rPr>
                            </m:ctrlPr>
                          </m:sSubPr>
                          <m:e>
                            <m:r>
                              <a:rPr lang="en-IN" sz="2200" b="1" i="1">
                                <a:solidFill>
                                  <a:srgbClr val="3333FF"/>
                                </a:solidFill>
                                <a:latin typeface="Cambria Math"/>
                                <a:ea typeface="Cambria Math"/>
                              </a:rPr>
                              <m:t>𝝐</m:t>
                            </m:r>
                          </m:e>
                          <m:sub>
                            <m:r>
                              <a:rPr lang="en-IN" sz="2200" b="1" i="1">
                                <a:solidFill>
                                  <a:srgbClr val="3333FF"/>
                                </a:solidFill>
                                <a:latin typeface="Cambria Math"/>
                              </a:rPr>
                              <m:t>𝒓</m:t>
                            </m:r>
                          </m:sub>
                        </m:sSub>
                        <m:r>
                          <a:rPr lang="en-IN" sz="2200" b="1" i="1">
                            <a:solidFill>
                              <a:srgbClr val="3333FF"/>
                            </a:solidFill>
                            <a:latin typeface="Cambria Math"/>
                          </a:rPr>
                          <m:t>−</m:t>
                        </m:r>
                        <m:r>
                          <a:rPr lang="en-IN" sz="2200" b="1" i="1">
                            <a:solidFill>
                              <a:srgbClr val="3333FF"/>
                            </a:solidFill>
                            <a:latin typeface="Cambria Math"/>
                          </a:rPr>
                          <m:t>𝟏</m:t>
                        </m:r>
                      </m:e>
                    </m:d>
                    <m:r>
                      <a:rPr lang="en-IN" sz="2200" b="1" i="1">
                        <a:solidFill>
                          <a:srgbClr val="3333FF"/>
                        </a:solidFill>
                        <a:latin typeface="Cambria Math"/>
                      </a:rPr>
                      <m:t>𝑬</m:t>
                    </m:r>
                  </m:oMath>
                </a14:m>
                <a:r>
                  <a:rPr lang="en-IN" sz="2200" b="1" dirty="0">
                    <a:solidFill>
                      <a:srgbClr val="3333FF"/>
                    </a:solidFill>
                  </a:rPr>
                  <a:t>= N(</a:t>
                </a:r>
                <a14:m>
                  <m:oMath xmlns:m="http://schemas.openxmlformats.org/officeDocument/2006/math">
                    <m:r>
                      <a:rPr lang="en-IN" sz="2200" b="1" i="1">
                        <a:solidFill>
                          <a:srgbClr val="3333FF"/>
                        </a:solidFill>
                        <a:latin typeface="Cambria Math"/>
                      </a:rPr>
                      <m:t>𝟒</m:t>
                    </m:r>
                    <m:r>
                      <a:rPr lang="en-IN" sz="2200" b="1" i="1">
                        <a:solidFill>
                          <a:srgbClr val="3333FF"/>
                        </a:solidFill>
                        <a:latin typeface="Cambria Math"/>
                        <a:ea typeface="Cambria Math"/>
                      </a:rPr>
                      <m:t>𝝅</m:t>
                    </m:r>
                    <m:sSub>
                      <m:sSubPr>
                        <m:ctrlPr>
                          <a:rPr lang="en-IN" sz="2200" b="1" i="1">
                            <a:solidFill>
                              <a:srgbClr val="3333FF"/>
                            </a:solidFill>
                            <a:latin typeface="Cambria Math" panose="02040503050406030204" pitchFamily="18" charset="0"/>
                            <a:ea typeface="Cambria Math"/>
                          </a:rPr>
                        </m:ctrlPr>
                      </m:sSubPr>
                      <m:e>
                        <m:r>
                          <a:rPr lang="en-IN" sz="2200" b="1" i="1">
                            <a:solidFill>
                              <a:srgbClr val="3333FF"/>
                            </a:solidFill>
                            <a:latin typeface="Cambria Math"/>
                            <a:ea typeface="Cambria Math"/>
                          </a:rPr>
                          <m:t>𝝐</m:t>
                        </m:r>
                      </m:e>
                      <m:sub>
                        <m:r>
                          <a:rPr lang="en-IN" sz="2200" b="1" i="1">
                            <a:solidFill>
                              <a:srgbClr val="3333FF"/>
                            </a:solidFill>
                            <a:latin typeface="Cambria Math"/>
                            <a:ea typeface="Cambria Math"/>
                          </a:rPr>
                          <m:t>𝟎</m:t>
                        </m:r>
                      </m:sub>
                    </m:sSub>
                    <m:sSup>
                      <m:sSupPr>
                        <m:ctrlPr>
                          <a:rPr lang="en-IN" sz="2200" b="1" i="1">
                            <a:solidFill>
                              <a:srgbClr val="3333FF"/>
                            </a:solidFill>
                            <a:latin typeface="Cambria Math" panose="02040503050406030204" pitchFamily="18" charset="0"/>
                            <a:ea typeface="Cambria Math"/>
                          </a:rPr>
                        </m:ctrlPr>
                      </m:sSupPr>
                      <m:e>
                        <m:r>
                          <a:rPr lang="en-IN" sz="2200" b="1" i="1">
                            <a:solidFill>
                              <a:srgbClr val="3333FF"/>
                            </a:solidFill>
                            <a:latin typeface="Cambria Math"/>
                            <a:ea typeface="Cambria Math"/>
                          </a:rPr>
                          <m:t>𝑹</m:t>
                        </m:r>
                      </m:e>
                      <m:sup>
                        <m:r>
                          <a:rPr lang="en-IN" sz="2200" b="1" i="1">
                            <a:solidFill>
                              <a:srgbClr val="3333FF"/>
                            </a:solidFill>
                            <a:latin typeface="Cambria Math"/>
                            <a:ea typeface="Cambria Math"/>
                          </a:rPr>
                          <m:t>𝟑</m:t>
                        </m:r>
                      </m:sup>
                    </m:sSup>
                  </m:oMath>
                </a14:m>
                <a:r>
                  <a:rPr lang="en-IN" sz="2200" b="1" dirty="0">
                    <a:solidFill>
                      <a:srgbClr val="3333FF"/>
                    </a:solidFill>
                  </a:rPr>
                  <a:t>+ </a:t>
                </a:r>
                <a14:m>
                  <m:oMath xmlns:m="http://schemas.openxmlformats.org/officeDocument/2006/math">
                    <m:f>
                      <m:fPr>
                        <m:ctrlPr>
                          <a:rPr lang="en-IN" sz="2200" b="1" i="1">
                            <a:solidFill>
                              <a:srgbClr val="3333FF"/>
                            </a:solidFill>
                            <a:latin typeface="Cambria Math" panose="02040503050406030204" pitchFamily="18" charset="0"/>
                          </a:rPr>
                        </m:ctrlPr>
                      </m:fPr>
                      <m:num>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rPr>
                              <m:t>𝒆</m:t>
                            </m:r>
                          </m:e>
                          <m:sup>
                            <m:r>
                              <a:rPr lang="en-IN" sz="2200" b="1" i="1">
                                <a:solidFill>
                                  <a:srgbClr val="3333FF"/>
                                </a:solidFill>
                                <a:latin typeface="Cambria Math"/>
                              </a:rPr>
                              <m:t>𝟐</m:t>
                            </m:r>
                          </m:sup>
                        </m:sSup>
                      </m:num>
                      <m:den>
                        <m:sSubSup>
                          <m:sSubSupPr>
                            <m:ctrlPr>
                              <a:rPr lang="en-IN" sz="2200" b="1" i="1">
                                <a:solidFill>
                                  <a:srgbClr val="3333FF"/>
                                </a:solidFill>
                                <a:latin typeface="Cambria Math" panose="02040503050406030204" pitchFamily="18" charset="0"/>
                              </a:rPr>
                            </m:ctrlPr>
                          </m:sSubSupPr>
                          <m:e>
                            <m:r>
                              <a:rPr lang="en-IN" sz="2200" b="1" i="1">
                                <a:solidFill>
                                  <a:srgbClr val="3333FF"/>
                                </a:solidFill>
                                <a:latin typeface="Cambria Math"/>
                                <a:ea typeface="Cambria Math"/>
                              </a:rPr>
                              <m:t>𝝎</m:t>
                            </m:r>
                          </m:e>
                          <m:sub/>
                          <m:sup>
                            <m:r>
                              <a:rPr lang="en-IN" sz="2200" b="1" i="1">
                                <a:solidFill>
                                  <a:srgbClr val="3333FF"/>
                                </a:solidFill>
                                <a:latin typeface="Cambria Math"/>
                              </a:rPr>
                              <m:t>𝟐</m:t>
                            </m:r>
                          </m:sup>
                        </m:sSubSup>
                      </m:den>
                    </m:f>
                    <m:d>
                      <m:dPr>
                        <m:begChr m:val="["/>
                        <m:endChr m:val="]"/>
                        <m:ctrlPr>
                          <a:rPr lang="en-IN" sz="2200" b="1" i="1">
                            <a:solidFill>
                              <a:srgbClr val="3333FF"/>
                            </a:solidFill>
                            <a:latin typeface="Cambria Math" panose="02040503050406030204" pitchFamily="18" charset="0"/>
                          </a:rPr>
                        </m:ctrlPr>
                      </m:dPr>
                      <m:e>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𝑴</m:t>
                            </m:r>
                          </m:den>
                        </m:f>
                        <m:r>
                          <a:rPr lang="en-IN" sz="2200" b="1" i="1">
                            <a:solidFill>
                              <a:srgbClr val="3333FF"/>
                            </a:solidFill>
                            <a:latin typeface="Cambria Math"/>
                          </a:rPr>
                          <m:t>+</m:t>
                        </m:r>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𝒎</m:t>
                            </m:r>
                          </m:den>
                        </m:f>
                      </m:e>
                    </m:d>
                  </m:oMath>
                </a14:m>
                <a:r>
                  <a:rPr lang="en-IN" sz="2200" b="1" dirty="0">
                    <a:solidFill>
                      <a:srgbClr val="3333FF"/>
                    </a:solidFill>
                  </a:rPr>
                  <a:t>+</a:t>
                </a:r>
                <a14:m>
                  <m:oMath xmlns:m="http://schemas.openxmlformats.org/officeDocument/2006/math">
                    <m:f>
                      <m:fPr>
                        <m:ctrlPr>
                          <a:rPr lang="en-IN" sz="2200" b="1" i="1">
                            <a:solidFill>
                              <a:srgbClr val="3333FF"/>
                            </a:solidFill>
                            <a:latin typeface="Cambria Math" panose="02040503050406030204" pitchFamily="18" charset="0"/>
                          </a:rPr>
                        </m:ctrlPr>
                      </m:fPr>
                      <m:num>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ea typeface="Cambria Math"/>
                              </a:rPr>
                              <m:t>𝝁</m:t>
                            </m:r>
                          </m:e>
                          <m:sup>
                            <m:r>
                              <a:rPr lang="en-IN" sz="2200" b="1" i="1">
                                <a:solidFill>
                                  <a:srgbClr val="3333FF"/>
                                </a:solidFill>
                                <a:latin typeface="Cambria Math"/>
                              </a:rPr>
                              <m:t>𝟐</m:t>
                            </m:r>
                          </m:sup>
                        </m:sSup>
                      </m:num>
                      <m:den>
                        <m:r>
                          <a:rPr lang="en-IN" sz="2200" b="1" i="1">
                            <a:solidFill>
                              <a:srgbClr val="3333FF"/>
                            </a:solidFill>
                            <a:latin typeface="Cambria Math"/>
                          </a:rPr>
                          <m:t>𝟑</m:t>
                        </m:r>
                        <m:r>
                          <a:rPr lang="en-IN" sz="2200" b="1" i="1">
                            <a:solidFill>
                              <a:srgbClr val="3333FF"/>
                            </a:solidFill>
                            <a:latin typeface="Cambria Math"/>
                          </a:rPr>
                          <m:t>𝒌𝑻</m:t>
                        </m:r>
                      </m:den>
                    </m:f>
                  </m:oMath>
                </a14:m>
                <a:r>
                  <a:rPr lang="en-IN" sz="2200" b="1" dirty="0">
                    <a:solidFill>
                      <a:srgbClr val="3333FF"/>
                    </a:solidFill>
                  </a:rPr>
                  <a:t>)E </a:t>
                </a:r>
              </a:p>
              <a:p>
                <a:pPr marL="342900" indent="-342900" algn="just">
                  <a:spcBef>
                    <a:spcPts val="600"/>
                  </a:spcBef>
                  <a:spcAft>
                    <a:spcPts val="600"/>
                  </a:spcAft>
                  <a:buFont typeface="Wingdings"/>
                  <a:buChar char="à"/>
                </a:pPr>
                <a14:m>
                  <m:oMath xmlns:m="http://schemas.openxmlformats.org/officeDocument/2006/math">
                    <m:sSub>
                      <m:sSubPr>
                        <m:ctrlPr>
                          <a:rPr lang="en-IN" sz="2200" b="1" i="1">
                            <a:solidFill>
                              <a:srgbClr val="3333FF"/>
                            </a:solidFill>
                            <a:latin typeface="Cambria Math" panose="02040503050406030204" pitchFamily="18" charset="0"/>
                          </a:rPr>
                        </m:ctrlPr>
                      </m:sSubPr>
                      <m:e>
                        <m:r>
                          <a:rPr lang="en-IN" sz="2200" b="1" i="1">
                            <a:solidFill>
                              <a:srgbClr val="3333FF"/>
                            </a:solidFill>
                            <a:latin typeface="Cambria Math"/>
                            <a:ea typeface="Cambria Math"/>
                          </a:rPr>
                          <m:t>𝝐</m:t>
                        </m:r>
                      </m:e>
                      <m:sub>
                        <m:r>
                          <a:rPr lang="en-IN" sz="2200" b="1" i="1">
                            <a:solidFill>
                              <a:srgbClr val="3333FF"/>
                            </a:solidFill>
                            <a:latin typeface="Cambria Math"/>
                          </a:rPr>
                          <m:t>𝟎</m:t>
                        </m:r>
                      </m:sub>
                    </m:sSub>
                    <m:d>
                      <m:dPr>
                        <m:ctrlPr>
                          <a:rPr lang="en-IN" sz="2200" b="1" i="1">
                            <a:solidFill>
                              <a:srgbClr val="3333FF"/>
                            </a:solidFill>
                            <a:latin typeface="Cambria Math" panose="02040503050406030204" pitchFamily="18" charset="0"/>
                          </a:rPr>
                        </m:ctrlPr>
                      </m:dPr>
                      <m:e>
                        <m:sSub>
                          <m:sSubPr>
                            <m:ctrlPr>
                              <a:rPr lang="en-IN" sz="2200" b="1" i="1">
                                <a:solidFill>
                                  <a:srgbClr val="3333FF"/>
                                </a:solidFill>
                                <a:latin typeface="Cambria Math" panose="02040503050406030204" pitchFamily="18" charset="0"/>
                              </a:rPr>
                            </m:ctrlPr>
                          </m:sSubPr>
                          <m:e>
                            <m:r>
                              <a:rPr lang="en-IN" sz="2200" b="1" i="1">
                                <a:solidFill>
                                  <a:srgbClr val="3333FF"/>
                                </a:solidFill>
                                <a:latin typeface="Cambria Math"/>
                                <a:ea typeface="Cambria Math"/>
                              </a:rPr>
                              <m:t>𝝐</m:t>
                            </m:r>
                          </m:e>
                          <m:sub>
                            <m:r>
                              <a:rPr lang="en-IN" sz="2200" b="1" i="1">
                                <a:solidFill>
                                  <a:srgbClr val="3333FF"/>
                                </a:solidFill>
                                <a:latin typeface="Cambria Math"/>
                              </a:rPr>
                              <m:t>𝒓</m:t>
                            </m:r>
                          </m:sub>
                        </m:sSub>
                        <m:r>
                          <a:rPr lang="en-IN" sz="2200" b="1" i="1">
                            <a:solidFill>
                              <a:srgbClr val="3333FF"/>
                            </a:solidFill>
                            <a:latin typeface="Cambria Math"/>
                          </a:rPr>
                          <m:t>−</m:t>
                        </m:r>
                        <m:r>
                          <a:rPr lang="en-IN" sz="2200" b="1" i="1">
                            <a:solidFill>
                              <a:srgbClr val="3333FF"/>
                            </a:solidFill>
                            <a:latin typeface="Cambria Math"/>
                          </a:rPr>
                          <m:t>𝟏</m:t>
                        </m:r>
                      </m:e>
                    </m:d>
                    <m:r>
                      <a:rPr lang="en-IN" sz="2200" b="1" i="1" smtClean="0">
                        <a:solidFill>
                          <a:srgbClr val="3333FF"/>
                        </a:solidFill>
                        <a:latin typeface="Cambria Math"/>
                      </a:rPr>
                      <m:t> </m:t>
                    </m:r>
                  </m:oMath>
                </a14:m>
                <a:r>
                  <a:rPr lang="en-IN" sz="2200" b="1" dirty="0">
                    <a:solidFill>
                      <a:srgbClr val="3333FF"/>
                    </a:solidFill>
                  </a:rPr>
                  <a:t>= N(</a:t>
                </a:r>
                <a14:m>
                  <m:oMath xmlns:m="http://schemas.openxmlformats.org/officeDocument/2006/math">
                    <m:r>
                      <a:rPr lang="en-IN" sz="2200" b="1" i="1">
                        <a:solidFill>
                          <a:srgbClr val="3333FF"/>
                        </a:solidFill>
                        <a:latin typeface="Cambria Math"/>
                      </a:rPr>
                      <m:t>𝟒</m:t>
                    </m:r>
                    <m:r>
                      <a:rPr lang="en-IN" sz="2200" b="1" i="1">
                        <a:solidFill>
                          <a:srgbClr val="3333FF"/>
                        </a:solidFill>
                        <a:latin typeface="Cambria Math"/>
                        <a:ea typeface="Cambria Math"/>
                      </a:rPr>
                      <m:t>𝝅</m:t>
                    </m:r>
                    <m:sSub>
                      <m:sSubPr>
                        <m:ctrlPr>
                          <a:rPr lang="en-IN" sz="2200" b="1" i="1">
                            <a:solidFill>
                              <a:srgbClr val="3333FF"/>
                            </a:solidFill>
                            <a:latin typeface="Cambria Math" panose="02040503050406030204" pitchFamily="18" charset="0"/>
                            <a:ea typeface="Cambria Math"/>
                          </a:rPr>
                        </m:ctrlPr>
                      </m:sSubPr>
                      <m:e>
                        <m:r>
                          <a:rPr lang="en-IN" sz="2200" b="1" i="1">
                            <a:solidFill>
                              <a:srgbClr val="3333FF"/>
                            </a:solidFill>
                            <a:latin typeface="Cambria Math"/>
                            <a:ea typeface="Cambria Math"/>
                          </a:rPr>
                          <m:t>𝝐</m:t>
                        </m:r>
                      </m:e>
                      <m:sub>
                        <m:r>
                          <a:rPr lang="en-IN" sz="2200" b="1" i="1">
                            <a:solidFill>
                              <a:srgbClr val="3333FF"/>
                            </a:solidFill>
                            <a:latin typeface="Cambria Math"/>
                            <a:ea typeface="Cambria Math"/>
                          </a:rPr>
                          <m:t>𝟎</m:t>
                        </m:r>
                      </m:sub>
                    </m:sSub>
                    <m:sSup>
                      <m:sSupPr>
                        <m:ctrlPr>
                          <a:rPr lang="en-IN" sz="2200" b="1" i="1">
                            <a:solidFill>
                              <a:srgbClr val="3333FF"/>
                            </a:solidFill>
                            <a:latin typeface="Cambria Math" panose="02040503050406030204" pitchFamily="18" charset="0"/>
                            <a:ea typeface="Cambria Math"/>
                          </a:rPr>
                        </m:ctrlPr>
                      </m:sSupPr>
                      <m:e>
                        <m:r>
                          <a:rPr lang="en-IN" sz="2200" b="1" i="1">
                            <a:solidFill>
                              <a:srgbClr val="3333FF"/>
                            </a:solidFill>
                            <a:latin typeface="Cambria Math"/>
                            <a:ea typeface="Cambria Math"/>
                          </a:rPr>
                          <m:t>𝑹</m:t>
                        </m:r>
                      </m:e>
                      <m:sup>
                        <m:r>
                          <a:rPr lang="en-IN" sz="2200" b="1" i="1">
                            <a:solidFill>
                              <a:srgbClr val="3333FF"/>
                            </a:solidFill>
                            <a:latin typeface="Cambria Math"/>
                            <a:ea typeface="Cambria Math"/>
                          </a:rPr>
                          <m:t>𝟑</m:t>
                        </m:r>
                      </m:sup>
                    </m:sSup>
                  </m:oMath>
                </a14:m>
                <a:r>
                  <a:rPr lang="en-IN" sz="2200" b="1" dirty="0">
                    <a:solidFill>
                      <a:srgbClr val="3333FF"/>
                    </a:solidFill>
                  </a:rPr>
                  <a:t>+ </a:t>
                </a:r>
                <a14:m>
                  <m:oMath xmlns:m="http://schemas.openxmlformats.org/officeDocument/2006/math">
                    <m:f>
                      <m:fPr>
                        <m:ctrlPr>
                          <a:rPr lang="en-IN" sz="2200" b="1" i="1">
                            <a:solidFill>
                              <a:srgbClr val="3333FF"/>
                            </a:solidFill>
                            <a:latin typeface="Cambria Math" panose="02040503050406030204" pitchFamily="18" charset="0"/>
                          </a:rPr>
                        </m:ctrlPr>
                      </m:fPr>
                      <m:num>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rPr>
                              <m:t>𝒆</m:t>
                            </m:r>
                          </m:e>
                          <m:sup>
                            <m:r>
                              <a:rPr lang="en-IN" sz="2200" b="1" i="1">
                                <a:solidFill>
                                  <a:srgbClr val="3333FF"/>
                                </a:solidFill>
                                <a:latin typeface="Cambria Math"/>
                              </a:rPr>
                              <m:t>𝟐</m:t>
                            </m:r>
                          </m:sup>
                        </m:sSup>
                      </m:num>
                      <m:den>
                        <m:sSubSup>
                          <m:sSubSupPr>
                            <m:ctrlPr>
                              <a:rPr lang="en-IN" sz="2200" b="1" i="1">
                                <a:solidFill>
                                  <a:srgbClr val="3333FF"/>
                                </a:solidFill>
                                <a:latin typeface="Cambria Math" panose="02040503050406030204" pitchFamily="18" charset="0"/>
                              </a:rPr>
                            </m:ctrlPr>
                          </m:sSubSupPr>
                          <m:e>
                            <m:r>
                              <a:rPr lang="en-IN" sz="2200" b="1" i="1">
                                <a:solidFill>
                                  <a:srgbClr val="3333FF"/>
                                </a:solidFill>
                                <a:latin typeface="Cambria Math"/>
                                <a:ea typeface="Cambria Math"/>
                              </a:rPr>
                              <m:t>𝝎</m:t>
                            </m:r>
                          </m:e>
                          <m:sub/>
                          <m:sup>
                            <m:r>
                              <a:rPr lang="en-IN" sz="2200" b="1" i="1">
                                <a:solidFill>
                                  <a:srgbClr val="3333FF"/>
                                </a:solidFill>
                                <a:latin typeface="Cambria Math"/>
                              </a:rPr>
                              <m:t>𝟐</m:t>
                            </m:r>
                          </m:sup>
                        </m:sSubSup>
                      </m:den>
                    </m:f>
                    <m:d>
                      <m:dPr>
                        <m:begChr m:val="["/>
                        <m:endChr m:val="]"/>
                        <m:ctrlPr>
                          <a:rPr lang="en-IN" sz="2200" b="1" i="1">
                            <a:solidFill>
                              <a:srgbClr val="3333FF"/>
                            </a:solidFill>
                            <a:latin typeface="Cambria Math" panose="02040503050406030204" pitchFamily="18" charset="0"/>
                          </a:rPr>
                        </m:ctrlPr>
                      </m:dPr>
                      <m:e>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𝑴</m:t>
                            </m:r>
                          </m:den>
                        </m:f>
                        <m:r>
                          <a:rPr lang="en-IN" sz="2200" b="1" i="1">
                            <a:solidFill>
                              <a:srgbClr val="3333FF"/>
                            </a:solidFill>
                            <a:latin typeface="Cambria Math"/>
                          </a:rPr>
                          <m:t>+</m:t>
                        </m:r>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𝒎</m:t>
                            </m:r>
                          </m:den>
                        </m:f>
                      </m:e>
                    </m:d>
                  </m:oMath>
                </a14:m>
                <a:r>
                  <a:rPr lang="en-IN" sz="2200" b="1" dirty="0">
                    <a:solidFill>
                      <a:srgbClr val="3333FF"/>
                    </a:solidFill>
                  </a:rPr>
                  <a:t>+</a:t>
                </a:r>
                <a14:m>
                  <m:oMath xmlns:m="http://schemas.openxmlformats.org/officeDocument/2006/math">
                    <m:f>
                      <m:fPr>
                        <m:ctrlPr>
                          <a:rPr lang="en-IN" sz="2200" b="1" i="1">
                            <a:solidFill>
                              <a:srgbClr val="3333FF"/>
                            </a:solidFill>
                            <a:latin typeface="Cambria Math" panose="02040503050406030204" pitchFamily="18" charset="0"/>
                          </a:rPr>
                        </m:ctrlPr>
                      </m:fPr>
                      <m:num>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ea typeface="Cambria Math"/>
                              </a:rPr>
                              <m:t>𝝁</m:t>
                            </m:r>
                          </m:e>
                          <m:sup>
                            <m:r>
                              <a:rPr lang="en-IN" sz="2200" b="1" i="1">
                                <a:solidFill>
                                  <a:srgbClr val="3333FF"/>
                                </a:solidFill>
                                <a:latin typeface="Cambria Math"/>
                              </a:rPr>
                              <m:t>𝟐</m:t>
                            </m:r>
                          </m:sup>
                        </m:sSup>
                      </m:num>
                      <m:den>
                        <m:r>
                          <a:rPr lang="en-IN" sz="2200" b="1" i="1">
                            <a:solidFill>
                              <a:srgbClr val="3333FF"/>
                            </a:solidFill>
                            <a:latin typeface="Cambria Math"/>
                          </a:rPr>
                          <m:t>𝟑</m:t>
                        </m:r>
                        <m:r>
                          <a:rPr lang="en-IN" sz="2200" b="1" i="1">
                            <a:solidFill>
                              <a:srgbClr val="3333FF"/>
                            </a:solidFill>
                            <a:latin typeface="Cambria Math"/>
                          </a:rPr>
                          <m:t>𝒌𝑻</m:t>
                        </m:r>
                      </m:den>
                    </m:f>
                  </m:oMath>
                </a14:m>
                <a:r>
                  <a:rPr lang="en-IN" sz="2200" b="1" dirty="0">
                    <a:solidFill>
                      <a:srgbClr val="3333FF"/>
                    </a:solidFill>
                  </a:rPr>
                  <a:t>)</a:t>
                </a:r>
              </a:p>
              <a:p>
                <a:pPr marL="342900" indent="-342900" algn="just">
                  <a:spcBef>
                    <a:spcPts val="600"/>
                  </a:spcBef>
                  <a:spcAft>
                    <a:spcPts val="600"/>
                  </a:spcAft>
                  <a:buFont typeface="Wingdings"/>
                  <a:buChar char="à"/>
                </a:pPr>
                <a:r>
                  <a:rPr lang="en-IN" sz="2200" b="1" dirty="0">
                    <a:solidFill>
                      <a:srgbClr val="3333FF"/>
                    </a:solidFill>
                  </a:rPr>
                  <a:t> </a:t>
                </a:r>
                <a14:m>
                  <m:oMath xmlns:m="http://schemas.openxmlformats.org/officeDocument/2006/math">
                    <m:sSub>
                      <m:sSubPr>
                        <m:ctrlPr>
                          <a:rPr lang="en-IN" sz="2200" b="1" i="1">
                            <a:solidFill>
                              <a:srgbClr val="3333FF"/>
                            </a:solidFill>
                            <a:latin typeface="Cambria Math" panose="02040503050406030204" pitchFamily="18" charset="0"/>
                          </a:rPr>
                        </m:ctrlPr>
                      </m:sSubPr>
                      <m:e>
                        <m:r>
                          <a:rPr lang="en-IN" sz="2200" b="1" i="1">
                            <a:solidFill>
                              <a:srgbClr val="3333FF"/>
                            </a:solidFill>
                            <a:latin typeface="Cambria Math"/>
                            <a:ea typeface="Cambria Math"/>
                          </a:rPr>
                          <m:t>𝝐</m:t>
                        </m:r>
                      </m:e>
                      <m:sub>
                        <m:r>
                          <a:rPr lang="en-IN" sz="2200" b="1" i="1">
                            <a:solidFill>
                              <a:srgbClr val="3333FF"/>
                            </a:solidFill>
                            <a:latin typeface="Cambria Math"/>
                          </a:rPr>
                          <m:t>𝒓</m:t>
                        </m:r>
                      </m:sub>
                    </m:sSub>
                    <m:r>
                      <a:rPr lang="en-IN" sz="2200" b="1" i="1">
                        <a:solidFill>
                          <a:srgbClr val="3333FF"/>
                        </a:solidFill>
                        <a:latin typeface="Cambria Math"/>
                      </a:rPr>
                      <m:t>−</m:t>
                    </m:r>
                    <m:r>
                      <a:rPr lang="en-IN" sz="2200" b="1" i="1">
                        <a:solidFill>
                          <a:srgbClr val="3333FF"/>
                        </a:solidFill>
                        <a:latin typeface="Cambria Math"/>
                      </a:rPr>
                      <m:t>𝟏</m:t>
                    </m:r>
                  </m:oMath>
                </a14:m>
                <a:r>
                  <a:rPr lang="en-IN" sz="2200" b="1" dirty="0">
                    <a:solidFill>
                      <a:srgbClr val="3333FF"/>
                    </a:solidFill>
                  </a:rPr>
                  <a:t>=</a:t>
                </a:r>
                <a14:m>
                  <m:oMath xmlns:m="http://schemas.openxmlformats.org/officeDocument/2006/math">
                    <m:f>
                      <m:fPr>
                        <m:ctrlPr>
                          <a:rPr lang="en-IN" sz="2200" b="1" i="1" dirty="0" smtClean="0">
                            <a:solidFill>
                              <a:srgbClr val="3333FF"/>
                            </a:solidFill>
                            <a:latin typeface="Cambria Math" panose="02040503050406030204" pitchFamily="18" charset="0"/>
                          </a:rPr>
                        </m:ctrlPr>
                      </m:fPr>
                      <m:num>
                        <m:r>
                          <a:rPr lang="en-IN" sz="2200" b="1" i="1" dirty="0" smtClean="0">
                            <a:solidFill>
                              <a:srgbClr val="3333FF"/>
                            </a:solidFill>
                            <a:latin typeface="Cambria Math"/>
                          </a:rPr>
                          <m:t>𝑵</m:t>
                        </m:r>
                      </m:num>
                      <m:den>
                        <m:sSub>
                          <m:sSubPr>
                            <m:ctrlPr>
                              <a:rPr lang="en-IN" sz="2200" b="1" i="1" dirty="0" smtClean="0">
                                <a:solidFill>
                                  <a:srgbClr val="3333FF"/>
                                </a:solidFill>
                                <a:latin typeface="Cambria Math" panose="02040503050406030204" pitchFamily="18" charset="0"/>
                              </a:rPr>
                            </m:ctrlPr>
                          </m:sSubPr>
                          <m:e>
                            <m:r>
                              <a:rPr lang="en-IN" sz="2200" b="1" i="1" dirty="0" smtClean="0">
                                <a:solidFill>
                                  <a:srgbClr val="3333FF"/>
                                </a:solidFill>
                                <a:latin typeface="Cambria Math"/>
                                <a:ea typeface="Cambria Math"/>
                              </a:rPr>
                              <m:t>𝝐</m:t>
                            </m:r>
                          </m:e>
                          <m:sub>
                            <m:r>
                              <a:rPr lang="en-IN" sz="2200" b="1" i="1" dirty="0" smtClean="0">
                                <a:solidFill>
                                  <a:srgbClr val="3333FF"/>
                                </a:solidFill>
                                <a:latin typeface="Cambria Math"/>
                              </a:rPr>
                              <m:t>𝟎</m:t>
                            </m:r>
                          </m:sub>
                        </m:sSub>
                      </m:den>
                    </m:f>
                  </m:oMath>
                </a14:m>
                <a:r>
                  <a:rPr lang="en-IN" sz="2200" b="1" dirty="0">
                    <a:solidFill>
                      <a:srgbClr val="3333FF"/>
                    </a:solidFill>
                  </a:rPr>
                  <a:t>(</a:t>
                </a:r>
                <a14:m>
                  <m:oMath xmlns:m="http://schemas.openxmlformats.org/officeDocument/2006/math">
                    <m:r>
                      <a:rPr lang="en-IN" sz="2200" b="1" i="1">
                        <a:solidFill>
                          <a:srgbClr val="3333FF"/>
                        </a:solidFill>
                        <a:latin typeface="Cambria Math"/>
                      </a:rPr>
                      <m:t>𝟒</m:t>
                    </m:r>
                    <m:r>
                      <a:rPr lang="en-IN" sz="2200" b="1" i="1">
                        <a:solidFill>
                          <a:srgbClr val="3333FF"/>
                        </a:solidFill>
                        <a:latin typeface="Cambria Math"/>
                        <a:ea typeface="Cambria Math"/>
                      </a:rPr>
                      <m:t>𝝅</m:t>
                    </m:r>
                    <m:sSub>
                      <m:sSubPr>
                        <m:ctrlPr>
                          <a:rPr lang="en-IN" sz="2200" b="1" i="1">
                            <a:solidFill>
                              <a:srgbClr val="3333FF"/>
                            </a:solidFill>
                            <a:latin typeface="Cambria Math" panose="02040503050406030204" pitchFamily="18" charset="0"/>
                            <a:ea typeface="Cambria Math"/>
                          </a:rPr>
                        </m:ctrlPr>
                      </m:sSubPr>
                      <m:e>
                        <m:r>
                          <a:rPr lang="en-IN" sz="2200" b="1" i="1">
                            <a:solidFill>
                              <a:srgbClr val="3333FF"/>
                            </a:solidFill>
                            <a:latin typeface="Cambria Math"/>
                            <a:ea typeface="Cambria Math"/>
                          </a:rPr>
                          <m:t>𝝐</m:t>
                        </m:r>
                      </m:e>
                      <m:sub>
                        <m:r>
                          <a:rPr lang="en-IN" sz="2200" b="1" i="1">
                            <a:solidFill>
                              <a:srgbClr val="3333FF"/>
                            </a:solidFill>
                            <a:latin typeface="Cambria Math"/>
                            <a:ea typeface="Cambria Math"/>
                          </a:rPr>
                          <m:t>𝟎</m:t>
                        </m:r>
                      </m:sub>
                    </m:sSub>
                    <m:sSup>
                      <m:sSupPr>
                        <m:ctrlPr>
                          <a:rPr lang="en-IN" sz="2200" b="1" i="1">
                            <a:solidFill>
                              <a:srgbClr val="3333FF"/>
                            </a:solidFill>
                            <a:latin typeface="Cambria Math" panose="02040503050406030204" pitchFamily="18" charset="0"/>
                            <a:ea typeface="Cambria Math"/>
                          </a:rPr>
                        </m:ctrlPr>
                      </m:sSupPr>
                      <m:e>
                        <m:r>
                          <a:rPr lang="en-IN" sz="2200" b="1" i="1">
                            <a:solidFill>
                              <a:srgbClr val="3333FF"/>
                            </a:solidFill>
                            <a:latin typeface="Cambria Math"/>
                            <a:ea typeface="Cambria Math"/>
                          </a:rPr>
                          <m:t>𝑹</m:t>
                        </m:r>
                      </m:e>
                      <m:sup>
                        <m:r>
                          <a:rPr lang="en-IN" sz="2200" b="1" i="1">
                            <a:solidFill>
                              <a:srgbClr val="3333FF"/>
                            </a:solidFill>
                            <a:latin typeface="Cambria Math"/>
                            <a:ea typeface="Cambria Math"/>
                          </a:rPr>
                          <m:t>𝟑</m:t>
                        </m:r>
                      </m:sup>
                    </m:sSup>
                  </m:oMath>
                </a14:m>
                <a:r>
                  <a:rPr lang="en-IN" sz="2200" b="1" dirty="0">
                    <a:solidFill>
                      <a:srgbClr val="3333FF"/>
                    </a:solidFill>
                  </a:rPr>
                  <a:t>+ </a:t>
                </a:r>
                <a14:m>
                  <m:oMath xmlns:m="http://schemas.openxmlformats.org/officeDocument/2006/math">
                    <m:f>
                      <m:fPr>
                        <m:ctrlPr>
                          <a:rPr lang="en-IN" sz="2200" b="1" i="1">
                            <a:solidFill>
                              <a:srgbClr val="3333FF"/>
                            </a:solidFill>
                            <a:latin typeface="Cambria Math" panose="02040503050406030204" pitchFamily="18" charset="0"/>
                          </a:rPr>
                        </m:ctrlPr>
                      </m:fPr>
                      <m:num>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rPr>
                              <m:t>𝒆</m:t>
                            </m:r>
                          </m:e>
                          <m:sup>
                            <m:r>
                              <a:rPr lang="en-IN" sz="2200" b="1" i="1">
                                <a:solidFill>
                                  <a:srgbClr val="3333FF"/>
                                </a:solidFill>
                                <a:latin typeface="Cambria Math"/>
                              </a:rPr>
                              <m:t>𝟐</m:t>
                            </m:r>
                          </m:sup>
                        </m:sSup>
                      </m:num>
                      <m:den>
                        <m:sSubSup>
                          <m:sSubSupPr>
                            <m:ctrlPr>
                              <a:rPr lang="en-IN" sz="2200" b="1" i="1">
                                <a:solidFill>
                                  <a:srgbClr val="3333FF"/>
                                </a:solidFill>
                                <a:latin typeface="Cambria Math" panose="02040503050406030204" pitchFamily="18" charset="0"/>
                              </a:rPr>
                            </m:ctrlPr>
                          </m:sSubSupPr>
                          <m:e>
                            <m:r>
                              <a:rPr lang="en-IN" sz="2200" b="1" i="1">
                                <a:solidFill>
                                  <a:srgbClr val="3333FF"/>
                                </a:solidFill>
                                <a:latin typeface="Cambria Math"/>
                                <a:ea typeface="Cambria Math"/>
                              </a:rPr>
                              <m:t>𝝎</m:t>
                            </m:r>
                          </m:e>
                          <m:sub/>
                          <m:sup>
                            <m:r>
                              <a:rPr lang="en-IN" sz="2200" b="1" i="1">
                                <a:solidFill>
                                  <a:srgbClr val="3333FF"/>
                                </a:solidFill>
                                <a:latin typeface="Cambria Math"/>
                              </a:rPr>
                              <m:t>𝟐</m:t>
                            </m:r>
                          </m:sup>
                        </m:sSubSup>
                      </m:den>
                    </m:f>
                    <m:d>
                      <m:dPr>
                        <m:begChr m:val="["/>
                        <m:endChr m:val="]"/>
                        <m:ctrlPr>
                          <a:rPr lang="en-IN" sz="2200" b="1" i="1">
                            <a:solidFill>
                              <a:srgbClr val="3333FF"/>
                            </a:solidFill>
                            <a:latin typeface="Cambria Math" panose="02040503050406030204" pitchFamily="18" charset="0"/>
                          </a:rPr>
                        </m:ctrlPr>
                      </m:dPr>
                      <m:e>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𝑴</m:t>
                            </m:r>
                          </m:den>
                        </m:f>
                        <m:r>
                          <a:rPr lang="en-IN" sz="2200" b="1" i="1">
                            <a:solidFill>
                              <a:srgbClr val="3333FF"/>
                            </a:solidFill>
                            <a:latin typeface="Cambria Math"/>
                          </a:rPr>
                          <m:t>+</m:t>
                        </m:r>
                        <m:f>
                          <m:fPr>
                            <m:ctrlPr>
                              <a:rPr lang="en-IN" sz="2200" b="1" i="1">
                                <a:solidFill>
                                  <a:srgbClr val="3333FF"/>
                                </a:solidFill>
                                <a:latin typeface="Cambria Math" panose="02040503050406030204" pitchFamily="18" charset="0"/>
                              </a:rPr>
                            </m:ctrlPr>
                          </m:fPr>
                          <m:num>
                            <m:r>
                              <a:rPr lang="en-IN" sz="2200" b="1" i="1">
                                <a:solidFill>
                                  <a:srgbClr val="3333FF"/>
                                </a:solidFill>
                                <a:latin typeface="Cambria Math"/>
                              </a:rPr>
                              <m:t>𝟏</m:t>
                            </m:r>
                          </m:num>
                          <m:den>
                            <m:r>
                              <a:rPr lang="en-IN" sz="2200" b="1" i="1">
                                <a:solidFill>
                                  <a:srgbClr val="3333FF"/>
                                </a:solidFill>
                                <a:latin typeface="Cambria Math"/>
                              </a:rPr>
                              <m:t>𝒎</m:t>
                            </m:r>
                          </m:den>
                        </m:f>
                      </m:e>
                    </m:d>
                  </m:oMath>
                </a14:m>
                <a:r>
                  <a:rPr lang="en-IN" sz="2200" b="1" dirty="0">
                    <a:solidFill>
                      <a:srgbClr val="3333FF"/>
                    </a:solidFill>
                  </a:rPr>
                  <a:t>+</a:t>
                </a:r>
                <a14:m>
                  <m:oMath xmlns:m="http://schemas.openxmlformats.org/officeDocument/2006/math">
                    <m:f>
                      <m:fPr>
                        <m:ctrlPr>
                          <a:rPr lang="en-IN" sz="2200" b="1" i="1">
                            <a:solidFill>
                              <a:srgbClr val="3333FF"/>
                            </a:solidFill>
                            <a:latin typeface="Cambria Math" panose="02040503050406030204" pitchFamily="18" charset="0"/>
                          </a:rPr>
                        </m:ctrlPr>
                      </m:fPr>
                      <m:num>
                        <m:sSup>
                          <m:sSupPr>
                            <m:ctrlPr>
                              <a:rPr lang="en-IN" sz="2200" b="1" i="1">
                                <a:solidFill>
                                  <a:srgbClr val="3333FF"/>
                                </a:solidFill>
                                <a:latin typeface="Cambria Math" panose="02040503050406030204" pitchFamily="18" charset="0"/>
                              </a:rPr>
                            </m:ctrlPr>
                          </m:sSupPr>
                          <m:e>
                            <m:r>
                              <a:rPr lang="en-IN" sz="2200" b="1" i="1">
                                <a:solidFill>
                                  <a:srgbClr val="3333FF"/>
                                </a:solidFill>
                                <a:latin typeface="Cambria Math"/>
                                <a:ea typeface="Cambria Math"/>
                              </a:rPr>
                              <m:t>𝝁</m:t>
                            </m:r>
                          </m:e>
                          <m:sup>
                            <m:r>
                              <a:rPr lang="en-IN" sz="2200" b="1" i="1">
                                <a:solidFill>
                                  <a:srgbClr val="3333FF"/>
                                </a:solidFill>
                                <a:latin typeface="Cambria Math"/>
                              </a:rPr>
                              <m:t>𝟐</m:t>
                            </m:r>
                          </m:sup>
                        </m:sSup>
                      </m:num>
                      <m:den>
                        <m:r>
                          <a:rPr lang="en-IN" sz="2200" b="1" i="1">
                            <a:solidFill>
                              <a:srgbClr val="3333FF"/>
                            </a:solidFill>
                            <a:latin typeface="Cambria Math"/>
                          </a:rPr>
                          <m:t>𝟑</m:t>
                        </m:r>
                        <m:r>
                          <a:rPr lang="en-IN" sz="2200" b="1" i="1">
                            <a:solidFill>
                              <a:srgbClr val="3333FF"/>
                            </a:solidFill>
                            <a:latin typeface="Cambria Math"/>
                          </a:rPr>
                          <m:t>𝒌𝑻</m:t>
                        </m:r>
                      </m:den>
                    </m:f>
                  </m:oMath>
                </a14:m>
                <a:r>
                  <a:rPr lang="en-IN" sz="2200" b="1" dirty="0">
                    <a:solidFill>
                      <a:srgbClr val="3333FF"/>
                    </a:solidFill>
                  </a:rPr>
                  <a:t>)</a:t>
                </a:r>
              </a:p>
              <a:p>
                <a:pPr marL="342900" indent="-342900" algn="just">
                  <a:spcBef>
                    <a:spcPts val="600"/>
                  </a:spcBef>
                  <a:spcAft>
                    <a:spcPts val="600"/>
                  </a:spcAft>
                  <a:buFont typeface="Wingdings"/>
                  <a:buChar char="à"/>
                </a:pPr>
                <a14:m>
                  <m:oMath xmlns:m="http://schemas.openxmlformats.org/officeDocument/2006/math">
                    <m:sSub>
                      <m:sSubPr>
                        <m:ctrlPr>
                          <a:rPr lang="en-IN" sz="2400" b="1" i="1" smtClean="0">
                            <a:solidFill>
                              <a:srgbClr val="CC0099"/>
                            </a:solidFill>
                            <a:latin typeface="Cambria Math" panose="02040503050406030204" pitchFamily="18" charset="0"/>
                          </a:rPr>
                        </m:ctrlPr>
                      </m:sSubPr>
                      <m:e>
                        <m:r>
                          <a:rPr lang="en-IN" sz="2400" b="1" i="1">
                            <a:solidFill>
                              <a:srgbClr val="CC0099"/>
                            </a:solidFill>
                            <a:latin typeface="Cambria Math"/>
                            <a:ea typeface="Cambria Math"/>
                          </a:rPr>
                          <m:t>𝝐</m:t>
                        </m:r>
                      </m:e>
                      <m:sub>
                        <m:r>
                          <a:rPr lang="en-IN" sz="2400" b="1" i="1">
                            <a:solidFill>
                              <a:srgbClr val="CC0099"/>
                            </a:solidFill>
                            <a:latin typeface="Cambria Math"/>
                          </a:rPr>
                          <m:t>𝒓</m:t>
                        </m:r>
                      </m:sub>
                    </m:sSub>
                  </m:oMath>
                </a14:m>
                <a:r>
                  <a:rPr lang="en-IN" sz="2400" b="1" dirty="0">
                    <a:solidFill>
                      <a:srgbClr val="CC0099"/>
                    </a:solidFill>
                  </a:rPr>
                  <a:t> = 1 + </a:t>
                </a:r>
                <a14:m>
                  <m:oMath xmlns:m="http://schemas.openxmlformats.org/officeDocument/2006/math">
                    <m:f>
                      <m:fPr>
                        <m:ctrlPr>
                          <a:rPr lang="en-IN" sz="2400" b="1" i="1" dirty="0">
                            <a:solidFill>
                              <a:srgbClr val="CC0099"/>
                            </a:solidFill>
                            <a:latin typeface="Cambria Math" panose="02040503050406030204" pitchFamily="18" charset="0"/>
                          </a:rPr>
                        </m:ctrlPr>
                      </m:fPr>
                      <m:num>
                        <m:r>
                          <a:rPr lang="en-IN" sz="2400" b="1" i="1" dirty="0">
                            <a:solidFill>
                              <a:srgbClr val="CC0099"/>
                            </a:solidFill>
                            <a:latin typeface="Cambria Math"/>
                          </a:rPr>
                          <m:t>𝑵</m:t>
                        </m:r>
                      </m:num>
                      <m:den>
                        <m:sSub>
                          <m:sSubPr>
                            <m:ctrlPr>
                              <a:rPr lang="en-IN" sz="2400" b="1" i="1" dirty="0">
                                <a:solidFill>
                                  <a:srgbClr val="CC0099"/>
                                </a:solidFill>
                                <a:latin typeface="Cambria Math" panose="02040503050406030204" pitchFamily="18" charset="0"/>
                              </a:rPr>
                            </m:ctrlPr>
                          </m:sSubPr>
                          <m:e>
                            <m:r>
                              <a:rPr lang="en-IN" sz="2400" b="1" i="1" dirty="0">
                                <a:solidFill>
                                  <a:srgbClr val="CC0099"/>
                                </a:solidFill>
                                <a:latin typeface="Cambria Math"/>
                                <a:ea typeface="Cambria Math"/>
                              </a:rPr>
                              <m:t>𝝐</m:t>
                            </m:r>
                          </m:e>
                          <m:sub>
                            <m:r>
                              <a:rPr lang="en-IN" sz="2400" b="1" i="1" dirty="0">
                                <a:solidFill>
                                  <a:srgbClr val="CC0099"/>
                                </a:solidFill>
                                <a:latin typeface="Cambria Math"/>
                              </a:rPr>
                              <m:t>𝟎</m:t>
                            </m:r>
                          </m:sub>
                        </m:sSub>
                      </m:den>
                    </m:f>
                  </m:oMath>
                </a14:m>
                <a:r>
                  <a:rPr lang="en-IN" sz="2400" b="1" dirty="0">
                    <a:solidFill>
                      <a:srgbClr val="CC0099"/>
                    </a:solidFill>
                  </a:rPr>
                  <a:t>(</a:t>
                </a:r>
                <a14:m>
                  <m:oMath xmlns:m="http://schemas.openxmlformats.org/officeDocument/2006/math">
                    <m:r>
                      <a:rPr lang="en-IN" sz="2400" b="1" i="1">
                        <a:solidFill>
                          <a:srgbClr val="CC0099"/>
                        </a:solidFill>
                        <a:latin typeface="Cambria Math"/>
                      </a:rPr>
                      <m:t>𝟒</m:t>
                    </m:r>
                    <m:r>
                      <a:rPr lang="en-IN" sz="2400" b="1" i="1">
                        <a:solidFill>
                          <a:srgbClr val="CC0099"/>
                        </a:solidFill>
                        <a:latin typeface="Cambria Math"/>
                        <a:ea typeface="Cambria Math"/>
                      </a:rPr>
                      <m:t>𝝅</m:t>
                    </m:r>
                    <m:sSub>
                      <m:sSubPr>
                        <m:ctrlPr>
                          <a:rPr lang="en-IN" sz="2400" b="1" i="1">
                            <a:solidFill>
                              <a:srgbClr val="CC0099"/>
                            </a:solidFill>
                            <a:latin typeface="Cambria Math" panose="02040503050406030204" pitchFamily="18" charset="0"/>
                            <a:ea typeface="Cambria Math"/>
                          </a:rPr>
                        </m:ctrlPr>
                      </m:sSubPr>
                      <m:e>
                        <m:r>
                          <a:rPr lang="en-IN" sz="2400" b="1" i="1">
                            <a:solidFill>
                              <a:srgbClr val="CC0099"/>
                            </a:solidFill>
                            <a:latin typeface="Cambria Math"/>
                            <a:ea typeface="Cambria Math"/>
                          </a:rPr>
                          <m:t>𝝐</m:t>
                        </m:r>
                      </m:e>
                      <m:sub>
                        <m:r>
                          <a:rPr lang="en-IN" sz="2400" b="1" i="1">
                            <a:solidFill>
                              <a:srgbClr val="CC0099"/>
                            </a:solidFill>
                            <a:latin typeface="Cambria Math"/>
                            <a:ea typeface="Cambria Math"/>
                          </a:rPr>
                          <m:t>𝟎</m:t>
                        </m:r>
                      </m:sub>
                    </m:sSub>
                    <m:sSup>
                      <m:sSupPr>
                        <m:ctrlPr>
                          <a:rPr lang="en-IN" sz="2400" b="1" i="1">
                            <a:solidFill>
                              <a:srgbClr val="CC0099"/>
                            </a:solidFill>
                            <a:latin typeface="Cambria Math" panose="02040503050406030204" pitchFamily="18" charset="0"/>
                            <a:ea typeface="Cambria Math"/>
                          </a:rPr>
                        </m:ctrlPr>
                      </m:sSupPr>
                      <m:e>
                        <m:r>
                          <a:rPr lang="en-IN" sz="2400" b="1" i="1">
                            <a:solidFill>
                              <a:srgbClr val="CC0099"/>
                            </a:solidFill>
                            <a:latin typeface="Cambria Math"/>
                            <a:ea typeface="Cambria Math"/>
                          </a:rPr>
                          <m:t>𝑹</m:t>
                        </m:r>
                      </m:e>
                      <m:sup>
                        <m:r>
                          <a:rPr lang="en-IN" sz="2400" b="1" i="1">
                            <a:solidFill>
                              <a:srgbClr val="CC0099"/>
                            </a:solidFill>
                            <a:latin typeface="Cambria Math"/>
                            <a:ea typeface="Cambria Math"/>
                          </a:rPr>
                          <m:t>𝟑</m:t>
                        </m:r>
                      </m:sup>
                    </m:sSup>
                  </m:oMath>
                </a14:m>
                <a:r>
                  <a:rPr lang="en-IN" sz="2400" b="1" dirty="0">
                    <a:solidFill>
                      <a:srgbClr val="CC0099"/>
                    </a:solidFill>
                  </a:rPr>
                  <a:t>+ </a:t>
                </a:r>
                <a14:m>
                  <m:oMath xmlns:m="http://schemas.openxmlformats.org/officeDocument/2006/math">
                    <m:f>
                      <m:fPr>
                        <m:ctrlPr>
                          <a:rPr lang="en-IN" sz="2400" b="1" i="1">
                            <a:solidFill>
                              <a:srgbClr val="CC0099"/>
                            </a:solidFill>
                            <a:latin typeface="Cambria Math" panose="02040503050406030204" pitchFamily="18" charset="0"/>
                          </a:rPr>
                        </m:ctrlPr>
                      </m:fPr>
                      <m:num>
                        <m:sSup>
                          <m:sSupPr>
                            <m:ctrlPr>
                              <a:rPr lang="en-IN" sz="2400" b="1" i="1">
                                <a:solidFill>
                                  <a:srgbClr val="CC0099"/>
                                </a:solidFill>
                                <a:latin typeface="Cambria Math" panose="02040503050406030204" pitchFamily="18" charset="0"/>
                              </a:rPr>
                            </m:ctrlPr>
                          </m:sSupPr>
                          <m:e>
                            <m:r>
                              <a:rPr lang="en-IN" sz="2400" b="1" i="1">
                                <a:solidFill>
                                  <a:srgbClr val="CC0099"/>
                                </a:solidFill>
                                <a:latin typeface="Cambria Math"/>
                              </a:rPr>
                              <m:t>𝒆</m:t>
                            </m:r>
                          </m:e>
                          <m:sup>
                            <m:r>
                              <a:rPr lang="en-IN" sz="2400" b="1" i="1">
                                <a:solidFill>
                                  <a:srgbClr val="CC0099"/>
                                </a:solidFill>
                                <a:latin typeface="Cambria Math"/>
                              </a:rPr>
                              <m:t>𝟐</m:t>
                            </m:r>
                          </m:sup>
                        </m:sSup>
                      </m:num>
                      <m:den>
                        <m:sSubSup>
                          <m:sSubSupPr>
                            <m:ctrlPr>
                              <a:rPr lang="en-IN" sz="2400" b="1" i="1">
                                <a:solidFill>
                                  <a:srgbClr val="CC0099"/>
                                </a:solidFill>
                                <a:latin typeface="Cambria Math" panose="02040503050406030204" pitchFamily="18" charset="0"/>
                              </a:rPr>
                            </m:ctrlPr>
                          </m:sSubSupPr>
                          <m:e>
                            <m:r>
                              <a:rPr lang="en-IN" sz="2400" b="1" i="1">
                                <a:solidFill>
                                  <a:srgbClr val="CC0099"/>
                                </a:solidFill>
                                <a:latin typeface="Cambria Math"/>
                                <a:ea typeface="Cambria Math"/>
                              </a:rPr>
                              <m:t>𝝎</m:t>
                            </m:r>
                          </m:e>
                          <m:sub/>
                          <m:sup>
                            <m:r>
                              <a:rPr lang="en-IN" sz="2400" b="1" i="1">
                                <a:solidFill>
                                  <a:srgbClr val="CC0099"/>
                                </a:solidFill>
                                <a:latin typeface="Cambria Math"/>
                              </a:rPr>
                              <m:t>𝟐</m:t>
                            </m:r>
                          </m:sup>
                        </m:sSubSup>
                      </m:den>
                    </m:f>
                    <m:d>
                      <m:dPr>
                        <m:begChr m:val="["/>
                        <m:endChr m:val="]"/>
                        <m:ctrlPr>
                          <a:rPr lang="en-IN" sz="2400" b="1" i="1">
                            <a:solidFill>
                              <a:srgbClr val="CC0099"/>
                            </a:solidFill>
                            <a:latin typeface="Cambria Math" panose="02040503050406030204" pitchFamily="18" charset="0"/>
                          </a:rPr>
                        </m:ctrlPr>
                      </m:dPr>
                      <m:e>
                        <m:f>
                          <m:fPr>
                            <m:ctrlPr>
                              <a:rPr lang="en-IN" sz="2400" b="1" i="1">
                                <a:solidFill>
                                  <a:srgbClr val="CC0099"/>
                                </a:solidFill>
                                <a:latin typeface="Cambria Math" panose="02040503050406030204" pitchFamily="18" charset="0"/>
                              </a:rPr>
                            </m:ctrlPr>
                          </m:fPr>
                          <m:num>
                            <m:r>
                              <a:rPr lang="en-IN" sz="2400" b="1" i="1">
                                <a:solidFill>
                                  <a:srgbClr val="CC0099"/>
                                </a:solidFill>
                                <a:latin typeface="Cambria Math"/>
                              </a:rPr>
                              <m:t>𝟏</m:t>
                            </m:r>
                          </m:num>
                          <m:den>
                            <m:r>
                              <a:rPr lang="en-IN" sz="2400" b="1" i="1">
                                <a:solidFill>
                                  <a:srgbClr val="CC0099"/>
                                </a:solidFill>
                                <a:latin typeface="Cambria Math"/>
                              </a:rPr>
                              <m:t>𝑴</m:t>
                            </m:r>
                          </m:den>
                        </m:f>
                        <m:r>
                          <a:rPr lang="en-IN" sz="2400" b="1" i="1">
                            <a:solidFill>
                              <a:srgbClr val="CC0099"/>
                            </a:solidFill>
                            <a:latin typeface="Cambria Math"/>
                          </a:rPr>
                          <m:t>+</m:t>
                        </m:r>
                        <m:f>
                          <m:fPr>
                            <m:ctrlPr>
                              <a:rPr lang="en-IN" sz="2400" b="1" i="1">
                                <a:solidFill>
                                  <a:srgbClr val="CC0099"/>
                                </a:solidFill>
                                <a:latin typeface="Cambria Math" panose="02040503050406030204" pitchFamily="18" charset="0"/>
                              </a:rPr>
                            </m:ctrlPr>
                          </m:fPr>
                          <m:num>
                            <m:r>
                              <a:rPr lang="en-IN" sz="2400" b="1" i="1">
                                <a:solidFill>
                                  <a:srgbClr val="CC0099"/>
                                </a:solidFill>
                                <a:latin typeface="Cambria Math"/>
                              </a:rPr>
                              <m:t>𝟏</m:t>
                            </m:r>
                          </m:num>
                          <m:den>
                            <m:r>
                              <a:rPr lang="en-IN" sz="2400" b="1" i="1">
                                <a:solidFill>
                                  <a:srgbClr val="CC0099"/>
                                </a:solidFill>
                                <a:latin typeface="Cambria Math"/>
                              </a:rPr>
                              <m:t>𝒎</m:t>
                            </m:r>
                          </m:den>
                        </m:f>
                      </m:e>
                    </m:d>
                  </m:oMath>
                </a14:m>
                <a:r>
                  <a:rPr lang="en-IN" sz="2400" b="1" dirty="0">
                    <a:solidFill>
                      <a:srgbClr val="CC0099"/>
                    </a:solidFill>
                  </a:rPr>
                  <a:t>+</a:t>
                </a:r>
                <a14:m>
                  <m:oMath xmlns:m="http://schemas.openxmlformats.org/officeDocument/2006/math">
                    <m:f>
                      <m:fPr>
                        <m:ctrlPr>
                          <a:rPr lang="en-IN" sz="2400" b="1" i="1">
                            <a:solidFill>
                              <a:srgbClr val="CC0099"/>
                            </a:solidFill>
                            <a:latin typeface="Cambria Math" panose="02040503050406030204" pitchFamily="18" charset="0"/>
                          </a:rPr>
                        </m:ctrlPr>
                      </m:fPr>
                      <m:num>
                        <m:sSup>
                          <m:sSupPr>
                            <m:ctrlPr>
                              <a:rPr lang="en-IN" sz="2400" b="1" i="1">
                                <a:solidFill>
                                  <a:srgbClr val="CC0099"/>
                                </a:solidFill>
                                <a:latin typeface="Cambria Math" panose="02040503050406030204" pitchFamily="18" charset="0"/>
                              </a:rPr>
                            </m:ctrlPr>
                          </m:sSupPr>
                          <m:e>
                            <m:r>
                              <a:rPr lang="en-IN" sz="2400" b="1" i="1">
                                <a:solidFill>
                                  <a:srgbClr val="CC0099"/>
                                </a:solidFill>
                                <a:latin typeface="Cambria Math"/>
                                <a:ea typeface="Cambria Math"/>
                              </a:rPr>
                              <m:t>𝝁</m:t>
                            </m:r>
                          </m:e>
                          <m:sup>
                            <m:r>
                              <a:rPr lang="en-IN" sz="2400" b="1" i="1">
                                <a:solidFill>
                                  <a:srgbClr val="CC0099"/>
                                </a:solidFill>
                                <a:latin typeface="Cambria Math"/>
                              </a:rPr>
                              <m:t>𝟐</m:t>
                            </m:r>
                          </m:sup>
                        </m:sSup>
                      </m:num>
                      <m:den>
                        <m:r>
                          <a:rPr lang="en-IN" sz="2400" b="1" i="1">
                            <a:solidFill>
                              <a:srgbClr val="CC0099"/>
                            </a:solidFill>
                            <a:latin typeface="Cambria Math"/>
                          </a:rPr>
                          <m:t>𝟑</m:t>
                        </m:r>
                        <m:r>
                          <a:rPr lang="en-IN" sz="2400" b="1" i="1">
                            <a:solidFill>
                              <a:srgbClr val="CC0099"/>
                            </a:solidFill>
                            <a:latin typeface="Cambria Math"/>
                          </a:rPr>
                          <m:t>𝒌𝑻</m:t>
                        </m:r>
                      </m:den>
                    </m:f>
                  </m:oMath>
                </a14:m>
                <a:r>
                  <a:rPr lang="en-IN" sz="2400" b="1" dirty="0">
                    <a:solidFill>
                      <a:srgbClr val="CC0099"/>
                    </a:solidFill>
                  </a:rPr>
                  <a:t>)</a:t>
                </a:r>
              </a:p>
            </p:txBody>
          </p:sp>
        </mc:Choice>
        <mc:Fallback xmlns="">
          <p:sp>
            <p:nvSpPr>
              <p:cNvPr id="2" name="TextBox 1"/>
              <p:cNvSpPr txBox="1">
                <a:spLocks noRot="1" noChangeAspect="1" noMove="1" noResize="1" noEditPoints="1" noAdjustHandles="1" noChangeArrowheads="1" noChangeShapeType="1" noTextEdit="1"/>
              </p:cNvSpPr>
              <p:nvPr/>
            </p:nvSpPr>
            <p:spPr>
              <a:xfrm>
                <a:off x="755576" y="476672"/>
                <a:ext cx="8208912" cy="5631093"/>
              </a:xfrm>
              <a:prstGeom prst="rect">
                <a:avLst/>
              </a:prstGeom>
              <a:blipFill rotWithShape="1">
                <a:blip r:embed="rId2"/>
                <a:stretch>
                  <a:fillRect l="-965"/>
                </a:stretch>
              </a:blipFill>
            </p:spPr>
            <p:txBody>
              <a:bodyPr/>
              <a:lstStyle/>
              <a:p>
                <a:r>
                  <a:rPr lang="en-IN">
                    <a:noFill/>
                  </a:rPr>
                  <a:t> </a:t>
                </a:r>
              </a:p>
            </p:txBody>
          </p:sp>
        </mc:Fallback>
      </mc:AlternateContent>
    </p:spTree>
    <p:extLst>
      <p:ext uri="{BB962C8B-B14F-4D97-AF65-F5344CB8AC3E}">
        <p14:creationId xmlns:p14="http://schemas.microsoft.com/office/powerpoint/2010/main" val="266030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260648"/>
            <a:ext cx="6048672" cy="553998"/>
          </a:xfrm>
          <a:prstGeom prst="rect">
            <a:avLst/>
          </a:prstGeom>
          <a:noFill/>
        </p:spPr>
        <p:txBody>
          <a:bodyPr wrap="square" rtlCol="0">
            <a:spAutoFit/>
          </a:bodyPr>
          <a:lstStyle/>
          <a:p>
            <a:r>
              <a:rPr lang="en-IN" sz="3000" b="1" u="sng" dirty="0"/>
              <a:t>INTERNAL FIELDS IN SOLIDS</a:t>
            </a:r>
            <a:endParaRPr lang="en-IN" sz="2600" b="1" dirty="0"/>
          </a:p>
        </p:txBody>
      </p:sp>
      <p:sp>
        <p:nvSpPr>
          <p:cNvPr id="3" name="TextBox 2"/>
          <p:cNvSpPr txBox="1"/>
          <p:nvPr/>
        </p:nvSpPr>
        <p:spPr>
          <a:xfrm>
            <a:off x="72008" y="836712"/>
            <a:ext cx="8964488" cy="5447645"/>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200" b="1" u="sng" dirty="0"/>
              <a:t>Gases</a:t>
            </a:r>
            <a:r>
              <a:rPr lang="en-IN" sz="2200" b="1" dirty="0"/>
              <a:t>: Atoms are in constant random motion separated by a large distances (less interaction). In an external field, the field intensity will be same as that of the applied field.</a:t>
            </a:r>
          </a:p>
          <a:p>
            <a:pPr marL="342900" indent="-342900" algn="just">
              <a:spcBef>
                <a:spcPts val="600"/>
              </a:spcBef>
              <a:spcAft>
                <a:spcPts val="600"/>
              </a:spcAft>
              <a:buFont typeface="Arial" panose="020B0604020202020204" pitchFamily="34" charset="0"/>
              <a:buChar char="•"/>
            </a:pPr>
            <a:r>
              <a:rPr lang="en-IN" sz="2200" b="1" u="sng" dirty="0">
                <a:solidFill>
                  <a:srgbClr val="FF0000"/>
                </a:solidFill>
              </a:rPr>
              <a:t>Solids and Liquids</a:t>
            </a:r>
            <a:r>
              <a:rPr lang="en-IN" sz="2200" b="1" dirty="0">
                <a:solidFill>
                  <a:srgbClr val="FF0000"/>
                </a:solidFill>
              </a:rPr>
              <a:t>: The atoms are in a close proximity, so they are surrounded by polarized atoms. In dielectric solids, the atoms or molecules not only experience the external applied electric field but also the electric field produced by the dipoles.</a:t>
            </a:r>
          </a:p>
          <a:p>
            <a:pPr marL="342900" indent="-342900" algn="just">
              <a:spcBef>
                <a:spcPts val="600"/>
              </a:spcBef>
              <a:spcAft>
                <a:spcPts val="600"/>
              </a:spcAft>
              <a:buFont typeface="Arial" panose="020B0604020202020204" pitchFamily="34" charset="0"/>
              <a:buChar char="•"/>
            </a:pPr>
            <a:r>
              <a:rPr lang="en-IN" sz="2200" b="1" dirty="0">
                <a:solidFill>
                  <a:srgbClr val="008000"/>
                </a:solidFill>
              </a:rPr>
              <a:t>The resultant electric field acting on the atoms or molecules of dielectric substance is called the local field or an internal field.</a:t>
            </a:r>
          </a:p>
          <a:p>
            <a:pPr marL="342900" indent="-342900" algn="just">
              <a:spcBef>
                <a:spcPts val="600"/>
              </a:spcBef>
              <a:spcAft>
                <a:spcPts val="600"/>
              </a:spcAft>
              <a:buFont typeface="Arial" panose="020B0604020202020204" pitchFamily="34" charset="0"/>
              <a:buChar char="•"/>
            </a:pPr>
            <a:r>
              <a:rPr lang="en-IN" sz="2200" b="1" dirty="0">
                <a:solidFill>
                  <a:srgbClr val="CC0099"/>
                </a:solidFill>
              </a:rPr>
              <a:t>The internal field E</a:t>
            </a:r>
            <a:r>
              <a:rPr lang="en-IN" sz="2200" b="1" baseline="-25000" dirty="0">
                <a:solidFill>
                  <a:srgbClr val="CC0099"/>
                </a:solidFill>
              </a:rPr>
              <a:t>i</a:t>
            </a:r>
            <a:r>
              <a:rPr lang="en-IN" sz="2200" b="1" dirty="0">
                <a:solidFill>
                  <a:srgbClr val="CC0099"/>
                </a:solidFill>
              </a:rPr>
              <a:t> is : The sum of the electric fields created by the neighbouring atoms and the applied field and is given as E</a:t>
            </a:r>
            <a:r>
              <a:rPr lang="en-IN" sz="2200" b="1" baseline="-25000" dirty="0">
                <a:solidFill>
                  <a:srgbClr val="CC0099"/>
                </a:solidFill>
              </a:rPr>
              <a:t>i </a:t>
            </a:r>
            <a:r>
              <a:rPr lang="en-IN" sz="2200" b="1" dirty="0">
                <a:solidFill>
                  <a:srgbClr val="CC0099"/>
                </a:solidFill>
              </a:rPr>
              <a:t>=E+E´ where E´ is the field due to neighbouring atoms.</a:t>
            </a:r>
          </a:p>
          <a:p>
            <a:pPr algn="just">
              <a:spcBef>
                <a:spcPts val="600"/>
              </a:spcBef>
              <a:spcAft>
                <a:spcPts val="600"/>
              </a:spcAft>
            </a:pPr>
            <a:r>
              <a:rPr lang="en-IN" sz="2200" b="1" dirty="0">
                <a:solidFill>
                  <a:srgbClr val="3333FF"/>
                </a:solidFill>
              </a:rPr>
              <a:t>The value of E´ can be evaluated by the summation of all the effects of surrounding atoms.</a:t>
            </a:r>
          </a:p>
        </p:txBody>
      </p:sp>
    </p:spTree>
    <p:extLst>
      <p:ext uri="{BB962C8B-B14F-4D97-AF65-F5344CB8AC3E}">
        <p14:creationId xmlns:p14="http://schemas.microsoft.com/office/powerpoint/2010/main" val="258057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1000" contrast="12000"/>
                    </a14:imgEffect>
                  </a14:imgLayer>
                </a14:imgProps>
              </a:ext>
              <a:ext uri="{28A0092B-C50C-407E-A947-70E740481C1C}">
                <a14:useLocalDpi xmlns:a14="http://schemas.microsoft.com/office/drawing/2010/main" val="0"/>
              </a:ext>
            </a:extLst>
          </a:blip>
          <a:stretch>
            <a:fillRect/>
          </a:stretch>
        </p:blipFill>
        <p:spPr>
          <a:xfrm>
            <a:off x="251520" y="476672"/>
            <a:ext cx="4392488" cy="1204207"/>
          </a:xfrm>
          <a:prstGeom prst="rect">
            <a:avLst/>
          </a:prstGeom>
          <a:ln w="25400">
            <a:solidFill>
              <a:schemeClr val="accent1"/>
            </a:solidFill>
          </a:ln>
        </p:spPr>
      </p:pic>
      <p:sp>
        <p:nvSpPr>
          <p:cNvPr id="3" name="TextBox 2"/>
          <p:cNvSpPr txBox="1"/>
          <p:nvPr/>
        </p:nvSpPr>
        <p:spPr>
          <a:xfrm>
            <a:off x="4716016" y="500479"/>
            <a:ext cx="4392488" cy="1200329"/>
          </a:xfrm>
          <a:prstGeom prst="rect">
            <a:avLst/>
          </a:prstGeom>
          <a:noFill/>
        </p:spPr>
        <p:txBody>
          <a:bodyPr wrap="square" rtlCol="0">
            <a:spAutoFit/>
          </a:bodyPr>
          <a:lstStyle/>
          <a:p>
            <a:pPr algn="just"/>
            <a:r>
              <a:rPr lang="en-IN" b="1" dirty="0"/>
              <a:t>If an external field is applied in the direction parallel to the string (one dimensional array of atoms), we need to determine the internal field E</a:t>
            </a:r>
            <a:r>
              <a:rPr lang="en-IN" b="1" i="1" baseline="-25000" dirty="0"/>
              <a:t>i</a:t>
            </a:r>
            <a:r>
              <a:rPr lang="en-IN" b="1" dirty="0"/>
              <a:t> on an atom.</a:t>
            </a:r>
          </a:p>
        </p:txBody>
      </p:sp>
      <mc:AlternateContent xmlns:mc="http://schemas.openxmlformats.org/markup-compatibility/2006" xmlns:a14="http://schemas.microsoft.com/office/drawing/2010/main">
        <mc:Choice Requires="a14">
          <p:sp>
            <p:nvSpPr>
              <p:cNvPr id="4" name="TextBox 3"/>
              <p:cNvSpPr txBox="1"/>
              <p:nvPr/>
            </p:nvSpPr>
            <p:spPr>
              <a:xfrm>
                <a:off x="179512" y="1820663"/>
                <a:ext cx="8928992" cy="4992713"/>
              </a:xfrm>
              <a:prstGeom prst="rect">
                <a:avLst/>
              </a:prstGeom>
              <a:noFill/>
            </p:spPr>
            <p:txBody>
              <a:bodyPr wrap="square" rtlCol="0">
                <a:spAutoFit/>
              </a:bodyPr>
              <a:lstStyle/>
              <a:p>
                <a:r>
                  <a:rPr lang="en-IN" b="1" dirty="0"/>
                  <a:t>The field experienced by the rest of the atoms will also be same as experienced by atom A.</a:t>
                </a:r>
              </a:p>
              <a:p>
                <a:endParaRPr lang="en-IN" b="1" dirty="0"/>
              </a:p>
              <a:p>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ea typeface="Cambria Math"/>
                          </a:rPr>
                          <m:t>𝝁</m:t>
                        </m:r>
                      </m:e>
                      <m:sub>
                        <m:r>
                          <a:rPr lang="en-IN" b="1" i="1" smtClean="0">
                            <a:latin typeface="Cambria Math"/>
                          </a:rPr>
                          <m:t>𝒊𝒏𝒅</m:t>
                        </m:r>
                      </m:sub>
                    </m:sSub>
                  </m:oMath>
                </a14:m>
                <a:r>
                  <a:rPr lang="en-IN" b="1" dirty="0"/>
                  <a:t>= </a:t>
                </a:r>
                <a14:m>
                  <m:oMath xmlns:m="http://schemas.openxmlformats.org/officeDocument/2006/math">
                    <m:sSub>
                      <m:sSubPr>
                        <m:ctrlPr>
                          <a:rPr lang="en-IN" b="1" i="1" dirty="0" smtClean="0">
                            <a:latin typeface="Cambria Math" panose="02040503050406030204" pitchFamily="18" charset="0"/>
                          </a:rPr>
                        </m:ctrlPr>
                      </m:sSubPr>
                      <m:e>
                        <m:r>
                          <a:rPr lang="en-IN" b="1" i="1" dirty="0" smtClean="0">
                            <a:latin typeface="Cambria Math"/>
                            <a:ea typeface="Cambria Math"/>
                          </a:rPr>
                          <m:t>𝜶</m:t>
                        </m:r>
                      </m:e>
                      <m:sub>
                        <m:r>
                          <a:rPr lang="en-IN" b="1" i="1" dirty="0" smtClean="0">
                            <a:latin typeface="Cambria Math"/>
                          </a:rPr>
                          <m:t>𝒆</m:t>
                        </m:r>
                      </m:sub>
                    </m:sSub>
                    <m:sSub>
                      <m:sSubPr>
                        <m:ctrlPr>
                          <a:rPr lang="en-IN" b="1" i="1" dirty="0" smtClean="0">
                            <a:latin typeface="Cambria Math" panose="02040503050406030204" pitchFamily="18" charset="0"/>
                          </a:rPr>
                        </m:ctrlPr>
                      </m:sSubPr>
                      <m:e>
                        <m:r>
                          <a:rPr lang="en-IN" b="1" i="1" dirty="0" smtClean="0">
                            <a:latin typeface="Cambria Math"/>
                          </a:rPr>
                          <m:t>𝑬</m:t>
                        </m:r>
                      </m:e>
                      <m:sub>
                        <m:r>
                          <a:rPr lang="en-IN" b="1" i="1" dirty="0" smtClean="0">
                            <a:latin typeface="Cambria Math"/>
                          </a:rPr>
                          <m:t>𝒊</m:t>
                        </m:r>
                      </m:sub>
                    </m:sSub>
                  </m:oMath>
                </a14:m>
                <a:r>
                  <a:rPr lang="en-IN" b="1" dirty="0"/>
                  <a:t>. </a:t>
                </a:r>
              </a:p>
              <a:p>
                <a:endParaRPr lang="en-IN" b="1" dirty="0"/>
              </a:p>
              <a:p>
                <a:r>
                  <a:rPr lang="en-IN" b="1" dirty="0"/>
                  <a:t>The field at A due to the dipole induced in an atom located at a distance ‘</a:t>
                </a:r>
                <a:r>
                  <a:rPr lang="en-IN" b="1" i="1" dirty="0" err="1"/>
                  <a:t>na</a:t>
                </a:r>
                <a:r>
                  <a:rPr lang="en-IN" b="1" dirty="0"/>
                  <a:t>’ from it is given as</a:t>
                </a:r>
              </a:p>
              <a:p>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𝑬</m:t>
                        </m:r>
                      </m:e>
                      <m:sub>
                        <m:r>
                          <a:rPr lang="en-IN" b="1" i="1" smtClean="0">
                            <a:latin typeface="Cambria Math"/>
                          </a:rPr>
                          <m:t>𝒏</m:t>
                        </m:r>
                      </m:sub>
                    </m:sSub>
                    <m:r>
                      <a:rPr lang="en-IN" b="1" i="1" smtClean="0">
                        <a:latin typeface="Cambria Math"/>
                      </a:rPr>
                      <m:t>=</m:t>
                    </m:r>
                    <m:f>
                      <m:fPr>
                        <m:ctrlPr>
                          <a:rPr lang="en-IN" b="1" i="1" smtClean="0">
                            <a:latin typeface="Cambria Math" panose="02040503050406030204" pitchFamily="18" charset="0"/>
                          </a:rPr>
                        </m:ctrlPr>
                      </m:fPr>
                      <m:num>
                        <m:r>
                          <a:rPr lang="en-IN" b="1" i="1" smtClean="0">
                            <a:latin typeface="Cambria Math"/>
                          </a:rPr>
                          <m:t>𝒁𝒆</m:t>
                        </m:r>
                      </m:num>
                      <m:den>
                        <m:r>
                          <a:rPr lang="en-IN" b="1" i="1" smtClean="0">
                            <a:latin typeface="Cambria Math"/>
                          </a:rPr>
                          <m:t>𝟒</m:t>
                        </m:r>
                        <m:r>
                          <a:rPr lang="en-IN" b="1" i="1" smtClean="0">
                            <a:latin typeface="Cambria Math"/>
                            <a:ea typeface="Cambria Math"/>
                          </a:rPr>
                          <m:t>𝝅</m:t>
                        </m:r>
                        <m:sSub>
                          <m:sSubPr>
                            <m:ctrlPr>
                              <a:rPr lang="en-IN" b="1" i="1" smtClean="0">
                                <a:latin typeface="Cambria Math" panose="02040503050406030204" pitchFamily="18" charset="0"/>
                                <a:ea typeface="Cambria Math"/>
                              </a:rPr>
                            </m:ctrlPr>
                          </m:sSubPr>
                          <m:e>
                            <m:r>
                              <a:rPr lang="en-IN" b="1" i="1" smtClean="0">
                                <a:latin typeface="Cambria Math"/>
                                <a:ea typeface="Cambria Math"/>
                              </a:rPr>
                              <m:t>𝝐</m:t>
                            </m:r>
                          </m:e>
                          <m:sub>
                            <m:r>
                              <a:rPr lang="en-IN" b="1" i="1" smtClean="0">
                                <a:latin typeface="Cambria Math"/>
                                <a:ea typeface="Cambria Math"/>
                              </a:rPr>
                              <m:t>𝟎</m:t>
                            </m:r>
                          </m:sub>
                        </m:sSub>
                      </m:den>
                    </m:f>
                    <m:d>
                      <m:dPr>
                        <m:begChr m:val="["/>
                        <m:endChr m:val="]"/>
                        <m:ctrlPr>
                          <a:rPr lang="en-IN" b="1" i="1" smtClean="0">
                            <a:latin typeface="Cambria Math" panose="02040503050406030204" pitchFamily="18" charset="0"/>
                          </a:rPr>
                        </m:ctrlPr>
                      </m:dPr>
                      <m:e>
                        <m:f>
                          <m:fPr>
                            <m:ctrlPr>
                              <a:rPr lang="en-IN" b="1" i="1" smtClean="0">
                                <a:latin typeface="Cambria Math" panose="02040503050406030204" pitchFamily="18" charset="0"/>
                              </a:rPr>
                            </m:ctrlPr>
                          </m:fPr>
                          <m:num>
                            <m:r>
                              <a:rPr lang="en-IN" b="1" i="1" smtClean="0">
                                <a:latin typeface="Cambria Math"/>
                              </a:rPr>
                              <m:t>𝟏</m:t>
                            </m:r>
                          </m:num>
                          <m:den>
                            <m:sSup>
                              <m:sSupPr>
                                <m:ctrlPr>
                                  <a:rPr lang="en-IN" b="1" i="1" smtClean="0">
                                    <a:latin typeface="Cambria Math" panose="02040503050406030204" pitchFamily="18" charset="0"/>
                                  </a:rPr>
                                </m:ctrlPr>
                              </m:sSupPr>
                              <m:e>
                                <m:r>
                                  <a:rPr lang="en-IN" b="1" i="1" smtClean="0">
                                    <a:latin typeface="Cambria Math"/>
                                  </a:rPr>
                                  <m:t>(</m:t>
                                </m:r>
                                <m:r>
                                  <a:rPr lang="en-IN" b="1" i="1" smtClean="0">
                                    <a:latin typeface="Cambria Math"/>
                                  </a:rPr>
                                  <m:t>𝒏𝒂</m:t>
                                </m:r>
                                <m:r>
                                  <a:rPr lang="en-IN" b="1" i="1" smtClean="0">
                                    <a:latin typeface="Cambria Math"/>
                                  </a:rPr>
                                  <m:t>)</m:t>
                                </m:r>
                              </m:e>
                              <m:sup>
                                <m:r>
                                  <a:rPr lang="en-IN" b="1" i="1" smtClean="0">
                                    <a:latin typeface="Cambria Math"/>
                                  </a:rPr>
                                  <m:t>𝟐</m:t>
                                </m:r>
                              </m:sup>
                            </m:sSup>
                          </m:den>
                        </m:f>
                        <m:r>
                          <a:rPr lang="en-IN" b="1" i="1" smtClean="0">
                            <a:latin typeface="Cambria Math"/>
                          </a:rPr>
                          <m:t>−</m:t>
                        </m:r>
                        <m:f>
                          <m:fPr>
                            <m:ctrlPr>
                              <a:rPr lang="en-IN" b="1" i="1" smtClean="0">
                                <a:latin typeface="Cambria Math" panose="02040503050406030204" pitchFamily="18" charset="0"/>
                              </a:rPr>
                            </m:ctrlPr>
                          </m:fPr>
                          <m:num>
                            <m:r>
                              <a:rPr lang="en-IN" b="1" i="1" smtClean="0">
                                <a:latin typeface="Cambria Math"/>
                              </a:rPr>
                              <m:t>𝟏</m:t>
                            </m:r>
                          </m:num>
                          <m:den>
                            <m:sSup>
                              <m:sSupPr>
                                <m:ctrlPr>
                                  <a:rPr lang="en-IN" b="1" i="1" smtClean="0">
                                    <a:latin typeface="Cambria Math" panose="02040503050406030204" pitchFamily="18" charset="0"/>
                                  </a:rPr>
                                </m:ctrlPr>
                              </m:sSupPr>
                              <m:e>
                                <m:r>
                                  <a:rPr lang="en-IN" b="1" i="1" smtClean="0">
                                    <a:latin typeface="Cambria Math"/>
                                  </a:rPr>
                                  <m:t>(</m:t>
                                </m:r>
                                <m:r>
                                  <a:rPr lang="en-IN" b="1" i="1" smtClean="0">
                                    <a:latin typeface="Cambria Math"/>
                                  </a:rPr>
                                  <m:t>𝒏𝒂</m:t>
                                </m:r>
                                <m:r>
                                  <a:rPr lang="en-IN" b="1" i="1" smtClean="0">
                                    <a:latin typeface="Cambria Math"/>
                                  </a:rPr>
                                  <m:t>+</m:t>
                                </m:r>
                                <m:r>
                                  <a:rPr lang="en-IN" b="1" i="1" smtClean="0">
                                    <a:latin typeface="Cambria Math"/>
                                  </a:rPr>
                                  <m:t>𝒅</m:t>
                                </m:r>
                                <m:r>
                                  <a:rPr lang="en-IN" b="1" i="1" smtClean="0">
                                    <a:latin typeface="Cambria Math"/>
                                  </a:rPr>
                                  <m:t>)</m:t>
                                </m:r>
                              </m:e>
                              <m:sup>
                                <m:r>
                                  <a:rPr lang="en-IN" b="1" i="1" smtClean="0">
                                    <a:latin typeface="Cambria Math"/>
                                  </a:rPr>
                                  <m:t>𝟐</m:t>
                                </m:r>
                              </m:sup>
                            </m:sSup>
                          </m:den>
                        </m:f>
                      </m:e>
                    </m:d>
                  </m:oMath>
                </a14:m>
                <a:r>
                  <a:rPr lang="en-IN" b="1" dirty="0"/>
                  <a:t> = </a:t>
                </a:r>
                <a14:m>
                  <m:oMath xmlns:m="http://schemas.openxmlformats.org/officeDocument/2006/math">
                    <m:f>
                      <m:fPr>
                        <m:ctrlPr>
                          <a:rPr lang="en-IN" b="1" i="1" dirty="0" smtClean="0">
                            <a:latin typeface="Cambria Math" panose="02040503050406030204" pitchFamily="18" charset="0"/>
                          </a:rPr>
                        </m:ctrlPr>
                      </m:fPr>
                      <m:num>
                        <m:r>
                          <a:rPr lang="en-IN" b="1" i="1" dirty="0" smtClean="0">
                            <a:latin typeface="Cambria Math"/>
                          </a:rPr>
                          <m:t>𝒁𝒆</m:t>
                        </m:r>
                      </m:num>
                      <m:den>
                        <m:r>
                          <a:rPr lang="en-IN" b="1" i="1" dirty="0" smtClean="0">
                            <a:latin typeface="Cambria Math"/>
                          </a:rPr>
                          <m:t>𝟒</m:t>
                        </m:r>
                        <m:r>
                          <a:rPr lang="en-IN" b="1" i="1" dirty="0" smtClean="0">
                            <a:latin typeface="Cambria Math"/>
                            <a:ea typeface="Cambria Math"/>
                          </a:rPr>
                          <m:t>𝝅</m:t>
                        </m:r>
                        <m:sSub>
                          <m:sSubPr>
                            <m:ctrlPr>
                              <a:rPr lang="en-IN" b="1" i="1" dirty="0" smtClean="0">
                                <a:latin typeface="Cambria Math" panose="02040503050406030204" pitchFamily="18" charset="0"/>
                                <a:ea typeface="Cambria Math"/>
                              </a:rPr>
                            </m:ctrlPr>
                          </m:sSubPr>
                          <m:e>
                            <m:r>
                              <a:rPr lang="en-IN" b="1" i="1" dirty="0" smtClean="0">
                                <a:latin typeface="Cambria Math"/>
                                <a:ea typeface="Cambria Math"/>
                              </a:rPr>
                              <m:t>𝝐</m:t>
                            </m:r>
                          </m:e>
                          <m:sub>
                            <m:r>
                              <a:rPr lang="en-IN" b="1" i="1" dirty="0" smtClean="0">
                                <a:latin typeface="Cambria Math"/>
                                <a:ea typeface="Cambria Math"/>
                              </a:rPr>
                              <m:t>𝟎</m:t>
                            </m:r>
                          </m:sub>
                        </m:sSub>
                      </m:den>
                    </m:f>
                    <m:d>
                      <m:dPr>
                        <m:begChr m:val="["/>
                        <m:endChr m:val="]"/>
                        <m:ctrlPr>
                          <a:rPr lang="en-IN" b="1" i="1" dirty="0" smtClean="0">
                            <a:latin typeface="Cambria Math" panose="02040503050406030204" pitchFamily="18" charset="0"/>
                          </a:rPr>
                        </m:ctrlPr>
                      </m:dPr>
                      <m:e>
                        <m:f>
                          <m:fPr>
                            <m:ctrlPr>
                              <a:rPr lang="en-IN" b="1" i="1" dirty="0" smtClean="0">
                                <a:latin typeface="Cambria Math" panose="02040503050406030204" pitchFamily="18" charset="0"/>
                              </a:rPr>
                            </m:ctrlPr>
                          </m:fPr>
                          <m:num>
                            <m:sSup>
                              <m:sSupPr>
                                <m:ctrlPr>
                                  <a:rPr lang="en-IN" b="1" i="1" dirty="0" smtClean="0">
                                    <a:latin typeface="Cambria Math" panose="02040503050406030204" pitchFamily="18" charset="0"/>
                                  </a:rPr>
                                </m:ctrlPr>
                              </m:sSupPr>
                              <m:e>
                                <m:r>
                                  <a:rPr lang="en-IN" b="1" i="1" dirty="0" smtClean="0">
                                    <a:latin typeface="Cambria Math"/>
                                  </a:rPr>
                                  <m:t>(</m:t>
                                </m:r>
                                <m:r>
                                  <a:rPr lang="en-IN" b="1" i="1" dirty="0" smtClean="0">
                                    <a:latin typeface="Cambria Math"/>
                                  </a:rPr>
                                  <m:t>𝒏𝒂</m:t>
                                </m:r>
                                <m:r>
                                  <a:rPr lang="en-IN" b="1" i="1" dirty="0" smtClean="0">
                                    <a:latin typeface="Cambria Math"/>
                                  </a:rPr>
                                  <m:t>+</m:t>
                                </m:r>
                                <m:r>
                                  <a:rPr lang="en-IN" b="1" i="1" dirty="0" smtClean="0">
                                    <a:latin typeface="Cambria Math"/>
                                  </a:rPr>
                                  <m:t>𝒅</m:t>
                                </m:r>
                                <m:r>
                                  <a:rPr lang="en-IN" b="1" i="1" dirty="0" smtClean="0">
                                    <a:latin typeface="Cambria Math"/>
                                  </a:rPr>
                                  <m:t>)</m:t>
                                </m:r>
                              </m:e>
                              <m:sup>
                                <m:r>
                                  <a:rPr lang="en-IN" b="1" i="1" dirty="0" smtClean="0">
                                    <a:latin typeface="Cambria Math"/>
                                  </a:rPr>
                                  <m:t>𝟐</m:t>
                                </m:r>
                                <m:r>
                                  <a:rPr lang="en-IN" b="1" i="1" dirty="0" smtClean="0">
                                    <a:latin typeface="Cambria Math"/>
                                  </a:rPr>
                                  <m:t> </m:t>
                                </m:r>
                              </m:sup>
                            </m:sSup>
                            <m:r>
                              <a:rPr lang="en-IN" b="1" i="1" dirty="0" smtClean="0">
                                <a:latin typeface="Cambria Math"/>
                              </a:rPr>
                              <m:t>−</m:t>
                            </m:r>
                            <m:sSup>
                              <m:sSupPr>
                                <m:ctrlPr>
                                  <a:rPr lang="en-IN" b="1" i="1" dirty="0" smtClean="0">
                                    <a:latin typeface="Cambria Math" panose="02040503050406030204" pitchFamily="18" charset="0"/>
                                  </a:rPr>
                                </m:ctrlPr>
                              </m:sSupPr>
                              <m:e>
                                <m:r>
                                  <a:rPr lang="en-IN" b="1" i="1" dirty="0" smtClean="0">
                                    <a:latin typeface="Cambria Math"/>
                                  </a:rPr>
                                  <m:t>(</m:t>
                                </m:r>
                                <m:r>
                                  <a:rPr lang="en-IN" b="1" i="1" dirty="0" smtClean="0">
                                    <a:latin typeface="Cambria Math"/>
                                  </a:rPr>
                                  <m:t>𝒏𝒂</m:t>
                                </m:r>
                                <m:r>
                                  <a:rPr lang="en-IN" b="1" i="1" dirty="0" smtClean="0">
                                    <a:latin typeface="Cambria Math"/>
                                  </a:rPr>
                                  <m:t>)</m:t>
                                </m:r>
                              </m:e>
                              <m:sup>
                                <m:r>
                                  <a:rPr lang="en-IN" b="1" i="1" dirty="0" smtClean="0">
                                    <a:latin typeface="Cambria Math"/>
                                  </a:rPr>
                                  <m:t>𝟐</m:t>
                                </m:r>
                              </m:sup>
                            </m:sSup>
                          </m:num>
                          <m:den>
                            <m:sSup>
                              <m:sSupPr>
                                <m:ctrlPr>
                                  <a:rPr lang="en-IN" b="1" i="1" dirty="0" smtClean="0">
                                    <a:latin typeface="Cambria Math" panose="02040503050406030204" pitchFamily="18" charset="0"/>
                                  </a:rPr>
                                </m:ctrlPr>
                              </m:sSupPr>
                              <m:e>
                                <m:r>
                                  <a:rPr lang="en-IN" b="1" i="1" dirty="0" smtClean="0">
                                    <a:latin typeface="Cambria Math"/>
                                  </a:rPr>
                                  <m:t>(</m:t>
                                </m:r>
                                <m:r>
                                  <a:rPr lang="en-IN" b="1" i="1" dirty="0" smtClean="0">
                                    <a:latin typeface="Cambria Math"/>
                                  </a:rPr>
                                  <m:t>𝒏𝒂</m:t>
                                </m:r>
                                <m:r>
                                  <a:rPr lang="en-IN" b="1" i="1" dirty="0" smtClean="0">
                                    <a:latin typeface="Cambria Math"/>
                                  </a:rPr>
                                  <m:t>)</m:t>
                                </m:r>
                              </m:e>
                              <m:sup>
                                <m:r>
                                  <a:rPr lang="en-IN" b="1" i="1" dirty="0" smtClean="0">
                                    <a:latin typeface="Cambria Math"/>
                                  </a:rPr>
                                  <m:t>𝟐</m:t>
                                </m:r>
                              </m:sup>
                            </m:sSup>
                            <m:sSup>
                              <m:sSupPr>
                                <m:ctrlPr>
                                  <a:rPr lang="en-IN" b="1" i="1" dirty="0" smtClean="0">
                                    <a:latin typeface="Cambria Math" panose="02040503050406030204" pitchFamily="18" charset="0"/>
                                  </a:rPr>
                                </m:ctrlPr>
                              </m:sSupPr>
                              <m:e>
                                <m:r>
                                  <a:rPr lang="en-IN" b="1" i="1" dirty="0" smtClean="0">
                                    <a:latin typeface="Cambria Math"/>
                                  </a:rPr>
                                  <m:t>(</m:t>
                                </m:r>
                                <m:r>
                                  <a:rPr lang="en-IN" b="1" i="1" dirty="0" smtClean="0">
                                    <a:latin typeface="Cambria Math"/>
                                  </a:rPr>
                                  <m:t>𝒏𝒂</m:t>
                                </m:r>
                                <m:r>
                                  <a:rPr lang="en-IN" b="1" i="1" dirty="0" smtClean="0">
                                    <a:latin typeface="Cambria Math"/>
                                  </a:rPr>
                                  <m:t>+</m:t>
                                </m:r>
                                <m:r>
                                  <a:rPr lang="en-IN" b="1" i="1" dirty="0" smtClean="0">
                                    <a:latin typeface="Cambria Math"/>
                                  </a:rPr>
                                  <m:t>𝒅</m:t>
                                </m:r>
                                <m:r>
                                  <a:rPr lang="en-IN" b="1" i="1" dirty="0" smtClean="0">
                                    <a:latin typeface="Cambria Math"/>
                                  </a:rPr>
                                  <m:t>)</m:t>
                                </m:r>
                              </m:e>
                              <m:sup>
                                <m:r>
                                  <a:rPr lang="en-IN" b="1" i="1" dirty="0" smtClean="0">
                                    <a:latin typeface="Cambria Math"/>
                                  </a:rPr>
                                  <m:t>𝟐</m:t>
                                </m:r>
                              </m:sup>
                            </m:sSup>
                          </m:den>
                        </m:f>
                      </m:e>
                    </m:d>
                  </m:oMath>
                </a14:m>
                <a:endParaRPr lang="en-IN" b="1" dirty="0"/>
              </a:p>
              <a:p>
                <a:r>
                  <a:rPr lang="en-IN" b="1" dirty="0"/>
                  <a:t>      </a:t>
                </a:r>
              </a:p>
              <a:p>
                <a:r>
                  <a:rPr lang="en-IN" b="1" dirty="0"/>
                  <a:t>=</a:t>
                </a:r>
                <a14:m>
                  <m:oMath xmlns:m="http://schemas.openxmlformats.org/officeDocument/2006/math">
                    <m:f>
                      <m:fPr>
                        <m:ctrlPr>
                          <a:rPr lang="en-IN" b="1" i="1" smtClean="0">
                            <a:latin typeface="Cambria Math" panose="02040503050406030204" pitchFamily="18" charset="0"/>
                          </a:rPr>
                        </m:ctrlPr>
                      </m:fPr>
                      <m:num>
                        <m:r>
                          <a:rPr lang="en-IN" b="1" i="1" smtClean="0">
                            <a:latin typeface="Cambria Math"/>
                          </a:rPr>
                          <m:t>𝒁𝒆</m:t>
                        </m:r>
                      </m:num>
                      <m:den>
                        <m:sSub>
                          <m:sSubPr>
                            <m:ctrlPr>
                              <a:rPr lang="en-IN" b="1" i="1" smtClean="0">
                                <a:latin typeface="Cambria Math" panose="02040503050406030204" pitchFamily="18" charset="0"/>
                              </a:rPr>
                            </m:ctrlPr>
                          </m:sSubPr>
                          <m:e>
                            <m:r>
                              <a:rPr lang="en-IN" b="1" i="1" smtClean="0">
                                <a:latin typeface="Cambria Math"/>
                              </a:rPr>
                              <m:t>𝟒</m:t>
                            </m:r>
                            <m:r>
                              <a:rPr lang="en-IN" b="1" i="1" smtClean="0">
                                <a:latin typeface="Cambria Math"/>
                                <a:ea typeface="Cambria Math"/>
                              </a:rPr>
                              <m:t>𝝅𝜺</m:t>
                            </m:r>
                          </m:e>
                          <m:sub>
                            <m:r>
                              <a:rPr lang="en-IN" b="1" i="1" smtClean="0">
                                <a:latin typeface="Cambria Math"/>
                              </a:rPr>
                              <m:t>𝟎</m:t>
                            </m:r>
                          </m:sub>
                        </m:sSub>
                      </m:den>
                    </m:f>
                    <m:d>
                      <m:dPr>
                        <m:begChr m:val="["/>
                        <m:endChr m:val="]"/>
                        <m:ctrlPr>
                          <a:rPr lang="en-IN" b="1" i="1" smtClean="0">
                            <a:latin typeface="Cambria Math" panose="02040503050406030204" pitchFamily="18" charset="0"/>
                          </a:rPr>
                        </m:ctrlPr>
                      </m:dPr>
                      <m:e>
                        <m:f>
                          <m:fPr>
                            <m:ctrlPr>
                              <a:rPr lang="en-IN" b="1" i="1" smtClean="0">
                                <a:latin typeface="Cambria Math" panose="02040503050406030204" pitchFamily="18" charset="0"/>
                              </a:rPr>
                            </m:ctrlPr>
                          </m:fPr>
                          <m:num>
                            <m:r>
                              <a:rPr lang="en-IN" b="1" i="1" smtClean="0">
                                <a:latin typeface="Cambria Math"/>
                              </a:rPr>
                              <m:t>𝟐</m:t>
                            </m:r>
                            <m:r>
                              <a:rPr lang="en-IN" b="1" i="1" smtClean="0">
                                <a:latin typeface="Cambria Math"/>
                              </a:rPr>
                              <m:t>𝒏𝒂𝒅</m:t>
                            </m:r>
                            <m:r>
                              <a:rPr lang="en-IN" b="1" i="1" smtClean="0">
                                <a:latin typeface="Cambria Math"/>
                              </a:rPr>
                              <m:t>+</m:t>
                            </m:r>
                            <m:sSup>
                              <m:sSupPr>
                                <m:ctrlPr>
                                  <a:rPr lang="en-IN" b="1" i="1" smtClean="0">
                                    <a:latin typeface="Cambria Math" panose="02040503050406030204" pitchFamily="18" charset="0"/>
                                  </a:rPr>
                                </m:ctrlPr>
                              </m:sSupPr>
                              <m:e>
                                <m:r>
                                  <a:rPr lang="en-IN" b="1" i="1" smtClean="0">
                                    <a:latin typeface="Cambria Math"/>
                                  </a:rPr>
                                  <m:t>𝒅</m:t>
                                </m:r>
                              </m:e>
                              <m:sup>
                                <m:r>
                                  <a:rPr lang="en-IN" b="1" i="1" smtClean="0">
                                    <a:latin typeface="Cambria Math"/>
                                  </a:rPr>
                                  <m:t>𝟐</m:t>
                                </m:r>
                              </m:sup>
                            </m:sSup>
                          </m:num>
                          <m:den>
                            <m:sSup>
                              <m:sSupPr>
                                <m:ctrlPr>
                                  <a:rPr lang="en-IN" b="1" i="1" smtClean="0">
                                    <a:latin typeface="Cambria Math" panose="02040503050406030204" pitchFamily="18" charset="0"/>
                                  </a:rPr>
                                </m:ctrlPr>
                              </m:sSupPr>
                              <m:e>
                                <m:r>
                                  <a:rPr lang="en-IN" b="1" i="1" smtClean="0">
                                    <a:latin typeface="Cambria Math"/>
                                  </a:rPr>
                                  <m:t>(</m:t>
                                </m:r>
                                <m:r>
                                  <a:rPr lang="en-IN" b="1" i="1" smtClean="0">
                                    <a:latin typeface="Cambria Math"/>
                                  </a:rPr>
                                  <m:t>𝒏𝒂</m:t>
                                </m:r>
                                <m:r>
                                  <a:rPr lang="en-IN" b="1" i="1" smtClean="0">
                                    <a:latin typeface="Cambria Math"/>
                                  </a:rPr>
                                  <m:t>)</m:t>
                                </m:r>
                              </m:e>
                              <m:sup>
                                <m:r>
                                  <a:rPr lang="en-IN" b="1" i="1" smtClean="0">
                                    <a:latin typeface="Cambria Math"/>
                                  </a:rPr>
                                  <m:t>𝟐</m:t>
                                </m:r>
                              </m:sup>
                            </m:sSup>
                            <m:sSup>
                              <m:sSupPr>
                                <m:ctrlPr>
                                  <a:rPr lang="en-IN" b="1" i="1" smtClean="0">
                                    <a:latin typeface="Cambria Math" panose="02040503050406030204" pitchFamily="18" charset="0"/>
                                  </a:rPr>
                                </m:ctrlPr>
                              </m:sSupPr>
                              <m:e>
                                <m:r>
                                  <a:rPr lang="en-IN" b="1" i="1" smtClean="0">
                                    <a:latin typeface="Cambria Math"/>
                                  </a:rPr>
                                  <m:t>(</m:t>
                                </m:r>
                                <m:r>
                                  <a:rPr lang="en-IN" b="1" i="1" smtClean="0">
                                    <a:latin typeface="Cambria Math"/>
                                  </a:rPr>
                                  <m:t>𝒏𝒂</m:t>
                                </m:r>
                                <m:r>
                                  <a:rPr lang="en-IN" b="1" i="1" smtClean="0">
                                    <a:latin typeface="Cambria Math"/>
                                  </a:rPr>
                                  <m:t>+</m:t>
                                </m:r>
                                <m:r>
                                  <a:rPr lang="en-IN" b="1" i="1" smtClean="0">
                                    <a:latin typeface="Cambria Math"/>
                                  </a:rPr>
                                  <m:t>𝒅</m:t>
                                </m:r>
                                <m:r>
                                  <a:rPr lang="en-IN" b="1" i="1" smtClean="0">
                                    <a:latin typeface="Cambria Math"/>
                                  </a:rPr>
                                  <m:t>)</m:t>
                                </m:r>
                              </m:e>
                              <m:sup>
                                <m:r>
                                  <a:rPr lang="en-IN" b="1" i="1" smtClean="0">
                                    <a:latin typeface="Cambria Math"/>
                                  </a:rPr>
                                  <m:t>𝟐</m:t>
                                </m:r>
                              </m:sup>
                            </m:sSup>
                          </m:den>
                        </m:f>
                      </m:e>
                    </m:d>
                  </m:oMath>
                </a14:m>
                <a:r>
                  <a:rPr lang="en-IN" b="1" dirty="0"/>
                  <a:t> = </a:t>
                </a:r>
                <a14:m>
                  <m:oMath xmlns:m="http://schemas.openxmlformats.org/officeDocument/2006/math">
                    <m:f>
                      <m:fPr>
                        <m:ctrlPr>
                          <a:rPr lang="en-IN" b="1" i="1" smtClean="0">
                            <a:latin typeface="Cambria Math" panose="02040503050406030204" pitchFamily="18" charset="0"/>
                          </a:rPr>
                        </m:ctrlPr>
                      </m:fPr>
                      <m:num>
                        <m:r>
                          <a:rPr lang="en-IN" b="1" i="1" smtClean="0">
                            <a:latin typeface="Cambria Math"/>
                          </a:rPr>
                          <m:t>𝟐</m:t>
                        </m:r>
                        <m:r>
                          <a:rPr lang="en-IN" b="1" i="1" smtClean="0">
                            <a:latin typeface="Cambria Math"/>
                          </a:rPr>
                          <m:t>𝒁𝒆𝒅</m:t>
                        </m:r>
                      </m:num>
                      <m:den>
                        <m:sSub>
                          <m:sSubPr>
                            <m:ctrlPr>
                              <a:rPr lang="en-IN" b="1" i="1" smtClean="0">
                                <a:latin typeface="Cambria Math" panose="02040503050406030204" pitchFamily="18" charset="0"/>
                              </a:rPr>
                            </m:ctrlPr>
                          </m:sSubPr>
                          <m:e>
                            <m:r>
                              <a:rPr lang="en-IN" b="1" i="1" smtClean="0">
                                <a:latin typeface="Cambria Math"/>
                              </a:rPr>
                              <m:t>𝟒</m:t>
                            </m:r>
                            <m:r>
                              <a:rPr lang="en-IN" b="1" i="1" smtClean="0">
                                <a:latin typeface="Cambria Math"/>
                                <a:ea typeface="Cambria Math"/>
                              </a:rPr>
                              <m:t>𝝅𝝐</m:t>
                            </m:r>
                          </m:e>
                          <m:sub>
                            <m:r>
                              <a:rPr lang="en-IN" b="1" i="1" smtClean="0">
                                <a:latin typeface="Cambria Math"/>
                              </a:rPr>
                              <m:t>𝟎</m:t>
                            </m:r>
                          </m:sub>
                        </m:sSub>
                        <m:sSup>
                          <m:sSupPr>
                            <m:ctrlPr>
                              <a:rPr lang="en-IN" b="1" i="1" smtClean="0">
                                <a:latin typeface="Cambria Math" panose="02040503050406030204" pitchFamily="18" charset="0"/>
                              </a:rPr>
                            </m:ctrlPr>
                          </m:sSupPr>
                          <m:e>
                            <m:r>
                              <a:rPr lang="en-IN" b="1" i="1" smtClean="0">
                                <a:latin typeface="Cambria Math"/>
                              </a:rPr>
                              <m:t>(</m:t>
                            </m:r>
                            <m:r>
                              <a:rPr lang="en-IN" b="1" i="1" smtClean="0">
                                <a:latin typeface="Cambria Math"/>
                              </a:rPr>
                              <m:t>𝒏𝒂</m:t>
                            </m:r>
                            <m:r>
                              <a:rPr lang="en-IN" b="1" i="1" smtClean="0">
                                <a:latin typeface="Cambria Math"/>
                              </a:rPr>
                              <m:t>)</m:t>
                            </m:r>
                          </m:e>
                          <m:sup>
                            <m:r>
                              <a:rPr lang="en-IN" b="1" i="1" smtClean="0">
                                <a:latin typeface="Cambria Math"/>
                              </a:rPr>
                              <m:t>𝟑</m:t>
                            </m:r>
                          </m:sup>
                        </m:sSup>
                      </m:den>
                    </m:f>
                  </m:oMath>
                </a14:m>
                <a:r>
                  <a:rPr lang="en-IN" b="1" dirty="0"/>
                  <a:t>  = </a:t>
                </a:r>
                <a14:m>
                  <m:oMath xmlns:m="http://schemas.openxmlformats.org/officeDocument/2006/math">
                    <m:f>
                      <m:fPr>
                        <m:ctrlPr>
                          <a:rPr lang="en-IN" b="1" i="1" smtClean="0">
                            <a:latin typeface="Cambria Math" panose="02040503050406030204" pitchFamily="18" charset="0"/>
                          </a:rPr>
                        </m:ctrlPr>
                      </m:fPr>
                      <m:num>
                        <m:sSub>
                          <m:sSubPr>
                            <m:ctrlPr>
                              <a:rPr lang="en-IN" b="1" i="1" smtClean="0">
                                <a:latin typeface="Cambria Math" panose="02040503050406030204" pitchFamily="18" charset="0"/>
                              </a:rPr>
                            </m:ctrlPr>
                          </m:sSubPr>
                          <m:e>
                            <m:r>
                              <a:rPr lang="en-IN" b="1" i="1" smtClean="0">
                                <a:latin typeface="Cambria Math"/>
                                <a:ea typeface="Cambria Math"/>
                              </a:rPr>
                              <m:t>𝝁</m:t>
                            </m:r>
                          </m:e>
                          <m:sub>
                            <m:r>
                              <a:rPr lang="en-IN" b="1" i="1" smtClean="0">
                                <a:latin typeface="Cambria Math"/>
                              </a:rPr>
                              <m:t>𝒊</m:t>
                            </m:r>
                          </m:sub>
                        </m:sSub>
                      </m:num>
                      <m:den>
                        <m:r>
                          <a:rPr lang="en-IN" b="1" i="1" smtClean="0">
                            <a:latin typeface="Cambria Math"/>
                          </a:rPr>
                          <m:t>𝟐</m:t>
                        </m:r>
                        <m:r>
                          <a:rPr lang="en-IN" b="1" i="1" smtClean="0">
                            <a:latin typeface="Cambria Math"/>
                            <a:ea typeface="Cambria Math"/>
                          </a:rPr>
                          <m:t>𝝅</m:t>
                        </m:r>
                        <m:sSub>
                          <m:sSubPr>
                            <m:ctrlPr>
                              <a:rPr lang="en-IN" b="1" i="1" smtClean="0">
                                <a:latin typeface="Cambria Math" panose="02040503050406030204" pitchFamily="18" charset="0"/>
                                <a:ea typeface="Cambria Math"/>
                              </a:rPr>
                            </m:ctrlPr>
                          </m:sSubPr>
                          <m:e>
                            <m:r>
                              <a:rPr lang="en-IN" b="1" i="1" smtClean="0">
                                <a:latin typeface="Cambria Math"/>
                                <a:ea typeface="Cambria Math"/>
                              </a:rPr>
                              <m:t>𝝐</m:t>
                            </m:r>
                          </m:e>
                          <m:sub>
                            <m:r>
                              <a:rPr lang="en-IN" b="1" i="1" smtClean="0">
                                <a:latin typeface="Cambria Math"/>
                                <a:ea typeface="Cambria Math"/>
                              </a:rPr>
                              <m:t>𝟎</m:t>
                            </m:r>
                          </m:sub>
                        </m:sSub>
                        <m:sSup>
                          <m:sSupPr>
                            <m:ctrlPr>
                              <a:rPr lang="en-IN" b="1" i="1" smtClean="0">
                                <a:latin typeface="Cambria Math" panose="02040503050406030204" pitchFamily="18" charset="0"/>
                                <a:ea typeface="Cambria Math"/>
                              </a:rPr>
                            </m:ctrlPr>
                          </m:sSupPr>
                          <m:e>
                            <m:r>
                              <a:rPr lang="en-IN" b="1" i="1" smtClean="0">
                                <a:latin typeface="Cambria Math"/>
                                <a:ea typeface="Cambria Math"/>
                              </a:rPr>
                              <m:t>(</m:t>
                            </m:r>
                            <m:r>
                              <a:rPr lang="en-IN" b="1" i="1" smtClean="0">
                                <a:latin typeface="Cambria Math"/>
                                <a:ea typeface="Cambria Math"/>
                              </a:rPr>
                              <m:t>𝒏𝒂</m:t>
                            </m:r>
                            <m:r>
                              <a:rPr lang="en-IN" b="1" i="1" smtClean="0">
                                <a:latin typeface="Cambria Math"/>
                                <a:ea typeface="Cambria Math"/>
                              </a:rPr>
                              <m:t>)</m:t>
                            </m:r>
                          </m:e>
                          <m:sup>
                            <m:r>
                              <a:rPr lang="en-IN" b="1" i="1" smtClean="0">
                                <a:latin typeface="Cambria Math"/>
                                <a:ea typeface="Cambria Math"/>
                              </a:rPr>
                              <m:t>𝟑</m:t>
                            </m:r>
                          </m:sup>
                        </m:sSup>
                      </m:den>
                    </m:f>
                  </m:oMath>
                </a14:m>
                <a:r>
                  <a:rPr lang="en-IN" b="1" dirty="0"/>
                  <a:t>		(As </a:t>
                </a:r>
                <a:r>
                  <a:rPr lang="en-IN" b="1" i="1" dirty="0"/>
                  <a:t>d&lt;&lt;&lt;</a:t>
                </a:r>
                <a:r>
                  <a:rPr lang="en-IN" b="1" i="1" dirty="0" err="1"/>
                  <a:t>na</a:t>
                </a:r>
                <a:r>
                  <a:rPr lang="en-IN" b="1" i="1" dirty="0"/>
                  <a:t> </a:t>
                </a:r>
                <a:r>
                  <a:rPr lang="en-IN" b="1" dirty="0"/>
                  <a:t>and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ea typeface="Cambria Math"/>
                          </a:rPr>
                          <m:t>𝝁</m:t>
                        </m:r>
                      </m:e>
                      <m:sub>
                        <m:r>
                          <a:rPr lang="en-IN" b="1" i="1" smtClean="0">
                            <a:latin typeface="Cambria Math"/>
                          </a:rPr>
                          <m:t>𝒊</m:t>
                        </m:r>
                      </m:sub>
                    </m:sSub>
                  </m:oMath>
                </a14:m>
                <a:r>
                  <a:rPr lang="en-IN" b="1" dirty="0"/>
                  <a:t>=</a:t>
                </a:r>
                <a:r>
                  <a:rPr lang="en-IN" b="1" i="1" dirty="0"/>
                  <a:t>Zed</a:t>
                </a:r>
                <a:r>
                  <a:rPr lang="en-IN" b="1" dirty="0"/>
                  <a:t>)</a:t>
                </a:r>
              </a:p>
              <a:p>
                <a:endParaRPr lang="en-IN" b="1" dirty="0"/>
              </a:p>
              <a:p>
                <a:r>
                  <a:rPr lang="en-IN" b="1" dirty="0"/>
                  <a:t>The total field E</a:t>
                </a:r>
                <a:r>
                  <a:rPr lang="en-IN" b="1" baseline="-25000" dirty="0"/>
                  <a:t>i</a:t>
                </a:r>
                <a:r>
                  <a:rPr lang="en-IN" b="1" dirty="0"/>
                  <a:t> at A is given by</a:t>
                </a:r>
              </a:p>
              <a:p>
                <a:endParaRPr lang="en-IN" b="1" dirty="0"/>
              </a:p>
              <a:p>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𝑬</m:t>
                        </m:r>
                      </m:e>
                      <m:sub>
                        <m:r>
                          <a:rPr lang="en-IN" b="1" i="1" smtClean="0">
                            <a:latin typeface="Cambria Math"/>
                          </a:rPr>
                          <m:t>𝒊</m:t>
                        </m:r>
                      </m:sub>
                    </m:sSub>
                  </m:oMath>
                </a14:m>
                <a:r>
                  <a:rPr lang="en-IN" b="1" dirty="0"/>
                  <a:t>= E+</a:t>
                </a:r>
                <a14:m>
                  <m:oMath xmlns:m="http://schemas.openxmlformats.org/officeDocument/2006/math">
                    <m:f>
                      <m:fPr>
                        <m:ctrlPr>
                          <a:rPr lang="en-IN" b="1" i="1" dirty="0" smtClean="0">
                            <a:latin typeface="Cambria Math" panose="02040503050406030204" pitchFamily="18" charset="0"/>
                          </a:rPr>
                        </m:ctrlPr>
                      </m:fPr>
                      <m:num>
                        <m:sSub>
                          <m:sSubPr>
                            <m:ctrlPr>
                              <a:rPr lang="en-IN" b="1" i="1" dirty="0" smtClean="0">
                                <a:latin typeface="Cambria Math" panose="02040503050406030204" pitchFamily="18" charset="0"/>
                              </a:rPr>
                            </m:ctrlPr>
                          </m:sSubPr>
                          <m:e>
                            <m:r>
                              <a:rPr lang="en-IN" b="1" i="1" dirty="0" smtClean="0">
                                <a:latin typeface="Cambria Math"/>
                                <a:ea typeface="Cambria Math"/>
                              </a:rPr>
                              <m:t>𝝁</m:t>
                            </m:r>
                          </m:e>
                          <m:sub>
                            <m:r>
                              <a:rPr lang="en-IN" b="1" i="1" dirty="0" smtClean="0">
                                <a:latin typeface="Cambria Math"/>
                              </a:rPr>
                              <m:t>𝒊</m:t>
                            </m:r>
                          </m:sub>
                        </m:sSub>
                      </m:num>
                      <m:den>
                        <m:r>
                          <a:rPr lang="en-IN" b="1" i="1" dirty="0" smtClean="0">
                            <a:latin typeface="Cambria Math"/>
                          </a:rPr>
                          <m:t>𝟐</m:t>
                        </m:r>
                        <m:r>
                          <a:rPr lang="en-IN" b="1" i="1" dirty="0" smtClean="0">
                            <a:latin typeface="Cambria Math"/>
                            <a:ea typeface="Cambria Math"/>
                          </a:rPr>
                          <m:t>𝝅</m:t>
                        </m:r>
                        <m:sSub>
                          <m:sSubPr>
                            <m:ctrlPr>
                              <a:rPr lang="en-IN" b="1" i="1" dirty="0" smtClean="0">
                                <a:latin typeface="Cambria Math" panose="02040503050406030204" pitchFamily="18" charset="0"/>
                                <a:ea typeface="Cambria Math"/>
                              </a:rPr>
                            </m:ctrlPr>
                          </m:sSubPr>
                          <m:e>
                            <m:r>
                              <a:rPr lang="en-IN" b="1" i="1" dirty="0" smtClean="0">
                                <a:latin typeface="Cambria Math"/>
                                <a:ea typeface="Cambria Math"/>
                              </a:rPr>
                              <m:t>𝜺</m:t>
                            </m:r>
                          </m:e>
                          <m:sub>
                            <m:r>
                              <a:rPr lang="en-IN" b="1" i="1" dirty="0" smtClean="0">
                                <a:latin typeface="Cambria Math"/>
                                <a:ea typeface="Cambria Math"/>
                              </a:rPr>
                              <m:t>𝟎</m:t>
                            </m:r>
                          </m:sub>
                        </m:sSub>
                      </m:den>
                    </m:f>
                    <m:d>
                      <m:dPr>
                        <m:begChr m:val="["/>
                        <m:endChr m:val="]"/>
                        <m:ctrlPr>
                          <a:rPr lang="en-IN" b="1" i="1" dirty="0" smtClean="0">
                            <a:latin typeface="Cambria Math" panose="02040503050406030204" pitchFamily="18" charset="0"/>
                          </a:rPr>
                        </m:ctrlPr>
                      </m:dPr>
                      <m:e>
                        <m:r>
                          <a:rPr lang="en-IN" b="1" i="1" dirty="0" smtClean="0">
                            <a:latin typeface="Cambria Math"/>
                          </a:rPr>
                          <m:t>𝟐</m:t>
                        </m:r>
                        <m:nary>
                          <m:naryPr>
                            <m:chr m:val="∑"/>
                            <m:ctrlPr>
                              <a:rPr lang="en-IN" b="1" i="1" dirty="0" smtClean="0">
                                <a:latin typeface="Cambria Math" panose="02040503050406030204" pitchFamily="18" charset="0"/>
                              </a:rPr>
                            </m:ctrlPr>
                          </m:naryPr>
                          <m:sub>
                            <m:r>
                              <m:rPr>
                                <m:brk m:alnAt="23"/>
                              </m:rPr>
                              <a:rPr lang="en-IN" b="1" i="1" dirty="0" smtClean="0">
                                <a:latin typeface="Cambria Math"/>
                              </a:rPr>
                              <m:t>𝒏</m:t>
                            </m:r>
                            <m:r>
                              <a:rPr lang="en-IN" b="1" i="1" dirty="0" smtClean="0">
                                <a:latin typeface="Cambria Math"/>
                              </a:rPr>
                              <m:t>=</m:t>
                            </m:r>
                            <m:r>
                              <a:rPr lang="en-IN" b="1" i="1" dirty="0" smtClean="0">
                                <a:latin typeface="Cambria Math"/>
                              </a:rPr>
                              <m:t>𝟏</m:t>
                            </m:r>
                          </m:sub>
                          <m:sup>
                            <m:r>
                              <a:rPr lang="en-IN" b="1" i="1" dirty="0" smtClean="0">
                                <a:latin typeface="Cambria Math"/>
                                <a:ea typeface="Cambria Math"/>
                              </a:rPr>
                              <m:t>∞</m:t>
                            </m:r>
                          </m:sup>
                          <m:e>
                            <m:f>
                              <m:fPr>
                                <m:ctrlPr>
                                  <a:rPr lang="en-IN" b="1" i="1" dirty="0" smtClean="0">
                                    <a:latin typeface="Cambria Math" panose="02040503050406030204" pitchFamily="18" charset="0"/>
                                  </a:rPr>
                                </m:ctrlPr>
                              </m:fPr>
                              <m:num>
                                <m:r>
                                  <a:rPr lang="en-IN" b="1" i="1" dirty="0" smtClean="0">
                                    <a:latin typeface="Cambria Math"/>
                                  </a:rPr>
                                  <m:t>𝟏</m:t>
                                </m:r>
                              </m:num>
                              <m:den>
                                <m:sSup>
                                  <m:sSupPr>
                                    <m:ctrlPr>
                                      <a:rPr lang="en-IN" b="1" i="1" dirty="0" smtClean="0">
                                        <a:latin typeface="Cambria Math" panose="02040503050406030204" pitchFamily="18" charset="0"/>
                                      </a:rPr>
                                    </m:ctrlPr>
                                  </m:sSupPr>
                                  <m:e>
                                    <m:r>
                                      <a:rPr lang="en-IN" b="1" i="1" dirty="0" smtClean="0">
                                        <a:latin typeface="Cambria Math"/>
                                      </a:rPr>
                                      <m:t>(</m:t>
                                    </m:r>
                                    <m:r>
                                      <a:rPr lang="en-IN" b="1" i="1" dirty="0" smtClean="0">
                                        <a:latin typeface="Cambria Math"/>
                                      </a:rPr>
                                      <m:t>𝒏𝒂</m:t>
                                    </m:r>
                                    <m:r>
                                      <a:rPr lang="en-IN" b="1" i="1" dirty="0" smtClean="0">
                                        <a:latin typeface="Cambria Math"/>
                                      </a:rPr>
                                      <m:t>)</m:t>
                                    </m:r>
                                  </m:e>
                                  <m:sup>
                                    <m:r>
                                      <a:rPr lang="en-IN" b="1" i="1" dirty="0" smtClean="0">
                                        <a:latin typeface="Cambria Math"/>
                                      </a:rPr>
                                      <m:t>𝟑</m:t>
                                    </m:r>
                                  </m:sup>
                                </m:sSup>
                              </m:den>
                            </m:f>
                          </m:e>
                        </m:nary>
                      </m:e>
                    </m:d>
                  </m:oMath>
                </a14:m>
                <a:r>
                  <a:rPr lang="en-IN" b="1" dirty="0"/>
                  <a:t> = E+</a:t>
                </a:r>
                <a14:m>
                  <m:oMath xmlns:m="http://schemas.openxmlformats.org/officeDocument/2006/math">
                    <m:f>
                      <m:fPr>
                        <m:ctrlPr>
                          <a:rPr lang="en-IN" b="1" i="1" smtClean="0">
                            <a:latin typeface="Cambria Math" panose="02040503050406030204" pitchFamily="18" charset="0"/>
                          </a:rPr>
                        </m:ctrlPr>
                      </m:fPr>
                      <m:num>
                        <m:sSub>
                          <m:sSubPr>
                            <m:ctrlPr>
                              <a:rPr lang="en-IN" b="1" i="1" smtClean="0">
                                <a:latin typeface="Cambria Math" panose="02040503050406030204" pitchFamily="18" charset="0"/>
                              </a:rPr>
                            </m:ctrlPr>
                          </m:sSubPr>
                          <m:e>
                            <m:r>
                              <a:rPr lang="en-IN" b="1" i="1" smtClean="0">
                                <a:latin typeface="Cambria Math"/>
                                <a:ea typeface="Cambria Math"/>
                              </a:rPr>
                              <m:t>𝝁</m:t>
                            </m:r>
                          </m:e>
                          <m:sub>
                            <m:r>
                              <a:rPr lang="en-IN" b="1" i="1" smtClean="0">
                                <a:latin typeface="Cambria Math"/>
                              </a:rPr>
                              <m:t>𝒊</m:t>
                            </m:r>
                          </m:sub>
                        </m:sSub>
                      </m:num>
                      <m:den>
                        <m:r>
                          <a:rPr lang="en-IN" b="1" i="1" smtClean="0">
                            <a:latin typeface="Cambria Math"/>
                            <a:ea typeface="Cambria Math"/>
                          </a:rPr>
                          <m:t>𝝅</m:t>
                        </m:r>
                        <m:sSub>
                          <m:sSubPr>
                            <m:ctrlPr>
                              <a:rPr lang="en-IN" b="1" i="1" smtClean="0">
                                <a:latin typeface="Cambria Math" panose="02040503050406030204" pitchFamily="18" charset="0"/>
                                <a:ea typeface="Cambria Math"/>
                              </a:rPr>
                            </m:ctrlPr>
                          </m:sSubPr>
                          <m:e>
                            <m:r>
                              <a:rPr lang="en-IN" b="1" i="1" smtClean="0">
                                <a:latin typeface="Cambria Math"/>
                                <a:ea typeface="Cambria Math"/>
                              </a:rPr>
                              <m:t>𝝐</m:t>
                            </m:r>
                          </m:e>
                          <m:sub>
                            <m:r>
                              <a:rPr lang="en-IN" b="1" i="1" smtClean="0">
                                <a:latin typeface="Cambria Math"/>
                                <a:ea typeface="Cambria Math"/>
                              </a:rPr>
                              <m:t>𝟎</m:t>
                            </m:r>
                          </m:sub>
                        </m:sSub>
                        <m:sSup>
                          <m:sSupPr>
                            <m:ctrlPr>
                              <a:rPr lang="en-IN" b="1" i="1" smtClean="0">
                                <a:latin typeface="Cambria Math" panose="02040503050406030204" pitchFamily="18" charset="0"/>
                                <a:ea typeface="Cambria Math"/>
                              </a:rPr>
                            </m:ctrlPr>
                          </m:sSupPr>
                          <m:e>
                            <m:r>
                              <a:rPr lang="en-IN" b="1" i="1" smtClean="0">
                                <a:latin typeface="Cambria Math"/>
                                <a:ea typeface="Cambria Math"/>
                              </a:rPr>
                              <m:t>𝒂</m:t>
                            </m:r>
                          </m:e>
                          <m:sup>
                            <m:r>
                              <a:rPr lang="en-IN" b="1" i="1" smtClean="0">
                                <a:latin typeface="Cambria Math"/>
                                <a:ea typeface="Cambria Math"/>
                              </a:rPr>
                              <m:t>𝟑</m:t>
                            </m:r>
                          </m:sup>
                        </m:sSup>
                      </m:den>
                    </m:f>
                    <m:nary>
                      <m:naryPr>
                        <m:chr m:val="∑"/>
                        <m:limLoc m:val="subSup"/>
                        <m:ctrlPr>
                          <a:rPr lang="en-IN" b="1" i="1" smtClean="0">
                            <a:latin typeface="Cambria Math" panose="02040503050406030204" pitchFamily="18" charset="0"/>
                          </a:rPr>
                        </m:ctrlPr>
                      </m:naryPr>
                      <m:sub>
                        <m:r>
                          <m:rPr>
                            <m:brk m:alnAt="25"/>
                          </m:rPr>
                          <a:rPr lang="en-IN" b="1" i="1" smtClean="0">
                            <a:latin typeface="Cambria Math"/>
                          </a:rPr>
                          <m:t>𝒏</m:t>
                        </m:r>
                        <m:r>
                          <a:rPr lang="en-IN" b="1" i="1" smtClean="0">
                            <a:latin typeface="Cambria Math"/>
                          </a:rPr>
                          <m:t>=</m:t>
                        </m:r>
                        <m:r>
                          <a:rPr lang="en-IN" b="1" i="1" smtClean="0">
                            <a:latin typeface="Cambria Math"/>
                          </a:rPr>
                          <m:t>𝟏</m:t>
                        </m:r>
                      </m:sub>
                      <m:sup>
                        <m:r>
                          <a:rPr lang="en-IN" b="1" i="1" smtClean="0">
                            <a:latin typeface="Cambria Math"/>
                            <a:ea typeface="Cambria Math"/>
                          </a:rPr>
                          <m:t>∞</m:t>
                        </m:r>
                      </m:sup>
                      <m:e>
                        <m:f>
                          <m:fPr>
                            <m:ctrlPr>
                              <a:rPr lang="en-IN" b="1" i="1" smtClean="0">
                                <a:latin typeface="Cambria Math" panose="02040503050406030204" pitchFamily="18" charset="0"/>
                              </a:rPr>
                            </m:ctrlPr>
                          </m:fPr>
                          <m:num>
                            <m:r>
                              <a:rPr lang="en-IN" b="1" i="1" smtClean="0">
                                <a:latin typeface="Cambria Math"/>
                              </a:rPr>
                              <m:t>𝟏</m:t>
                            </m:r>
                          </m:num>
                          <m:den>
                            <m:sSup>
                              <m:sSupPr>
                                <m:ctrlPr>
                                  <a:rPr lang="en-IN" b="1" i="1" smtClean="0">
                                    <a:latin typeface="Cambria Math" panose="02040503050406030204" pitchFamily="18" charset="0"/>
                                  </a:rPr>
                                </m:ctrlPr>
                              </m:sSupPr>
                              <m:e>
                                <m:r>
                                  <a:rPr lang="en-IN" b="1" i="1" smtClean="0">
                                    <a:latin typeface="Cambria Math"/>
                                  </a:rPr>
                                  <m:t>𝒏</m:t>
                                </m:r>
                              </m:e>
                              <m:sup>
                                <m:r>
                                  <a:rPr lang="en-IN" b="1" i="1" smtClean="0">
                                    <a:latin typeface="Cambria Math"/>
                                  </a:rPr>
                                  <m:t>𝟑</m:t>
                                </m:r>
                              </m:sup>
                            </m:sSup>
                          </m:den>
                        </m:f>
                      </m:e>
                    </m:nary>
                  </m:oMath>
                </a14:m>
                <a:r>
                  <a:rPr lang="en-IN" b="1" dirty="0"/>
                  <a:t> = </a:t>
                </a:r>
                <a14:m>
                  <m:oMath xmlns:m="http://schemas.openxmlformats.org/officeDocument/2006/math">
                    <m:r>
                      <a:rPr lang="en-IN" b="1" i="1" smtClean="0">
                        <a:latin typeface="Cambria Math"/>
                      </a:rPr>
                      <m:t>𝑬</m:t>
                    </m:r>
                    <m:r>
                      <a:rPr lang="en-IN" b="1" i="1" smtClean="0">
                        <a:latin typeface="Cambria Math"/>
                      </a:rPr>
                      <m:t>+</m:t>
                    </m:r>
                    <m:f>
                      <m:fPr>
                        <m:ctrlPr>
                          <a:rPr lang="en-IN" b="1" i="1" smtClean="0">
                            <a:latin typeface="Cambria Math" panose="02040503050406030204" pitchFamily="18" charset="0"/>
                          </a:rPr>
                        </m:ctrlPr>
                      </m:fPr>
                      <m:num>
                        <m:sSub>
                          <m:sSubPr>
                            <m:ctrlPr>
                              <a:rPr lang="en-IN" b="1" i="1" smtClean="0">
                                <a:latin typeface="Cambria Math" panose="02040503050406030204" pitchFamily="18" charset="0"/>
                              </a:rPr>
                            </m:ctrlPr>
                          </m:sSubPr>
                          <m:e>
                            <m:r>
                              <a:rPr lang="en-IN" b="1" i="1" smtClean="0">
                                <a:latin typeface="Cambria Math"/>
                                <a:ea typeface="Cambria Math"/>
                              </a:rPr>
                              <m:t>𝝁</m:t>
                            </m:r>
                          </m:e>
                          <m:sub>
                            <m:r>
                              <a:rPr lang="en-IN" b="1" i="1" smtClean="0">
                                <a:latin typeface="Cambria Math"/>
                              </a:rPr>
                              <m:t>𝒊</m:t>
                            </m:r>
                          </m:sub>
                        </m:sSub>
                      </m:num>
                      <m:den>
                        <m:sSub>
                          <m:sSubPr>
                            <m:ctrlPr>
                              <a:rPr lang="en-IN" b="1" i="1" smtClean="0">
                                <a:latin typeface="Cambria Math" panose="02040503050406030204" pitchFamily="18" charset="0"/>
                              </a:rPr>
                            </m:ctrlPr>
                          </m:sSubPr>
                          <m:e>
                            <m:r>
                              <a:rPr lang="en-IN" b="1" i="1" smtClean="0">
                                <a:latin typeface="Cambria Math"/>
                                <a:ea typeface="Cambria Math"/>
                              </a:rPr>
                              <m:t>𝝅𝝐</m:t>
                            </m:r>
                          </m:e>
                          <m:sub>
                            <m:r>
                              <a:rPr lang="en-IN" b="1" i="1" smtClean="0">
                                <a:latin typeface="Cambria Math"/>
                              </a:rPr>
                              <m:t>𝟎</m:t>
                            </m:r>
                          </m:sub>
                        </m:sSub>
                        <m:r>
                          <a:rPr lang="en-IN" b="1" i="1" smtClean="0">
                            <a:latin typeface="Cambria Math"/>
                          </a:rPr>
                          <m:t>𝑽</m:t>
                        </m:r>
                      </m:den>
                    </m:f>
                  </m:oMath>
                </a14:m>
                <a:r>
                  <a:rPr lang="en-IN" b="1" dirty="0"/>
                  <a:t> = </a:t>
                </a:r>
                <a14:m>
                  <m:oMath xmlns:m="http://schemas.openxmlformats.org/officeDocument/2006/math">
                    <m:r>
                      <a:rPr lang="en-IN" b="1" i="1" smtClean="0">
                        <a:latin typeface="Cambria Math"/>
                      </a:rPr>
                      <m:t>𝑬</m:t>
                    </m:r>
                    <m:r>
                      <a:rPr lang="en-IN" b="1" i="1" smtClean="0">
                        <a:latin typeface="Cambria Math"/>
                      </a:rPr>
                      <m:t>+</m:t>
                    </m:r>
                    <m:f>
                      <m:fPr>
                        <m:ctrlPr>
                          <a:rPr lang="en-IN" b="1" i="1" smtClean="0">
                            <a:latin typeface="Cambria Math" panose="02040503050406030204" pitchFamily="18" charset="0"/>
                          </a:rPr>
                        </m:ctrlPr>
                      </m:fPr>
                      <m:num>
                        <m:r>
                          <a:rPr lang="en-IN" b="1" i="1" smtClean="0">
                            <a:latin typeface="Cambria Math"/>
                          </a:rPr>
                          <m:t>𝑷</m:t>
                        </m:r>
                      </m:num>
                      <m:den>
                        <m:r>
                          <a:rPr lang="en-IN" b="1" i="1" smtClean="0">
                            <a:latin typeface="Cambria Math"/>
                          </a:rPr>
                          <m:t>𝟑</m:t>
                        </m:r>
                        <m:sSub>
                          <m:sSubPr>
                            <m:ctrlPr>
                              <a:rPr lang="en-IN" b="1" i="1" smtClean="0">
                                <a:latin typeface="Cambria Math" panose="02040503050406030204" pitchFamily="18" charset="0"/>
                              </a:rPr>
                            </m:ctrlPr>
                          </m:sSubPr>
                          <m:e>
                            <m:r>
                              <a:rPr lang="en-IN" b="1" i="1" smtClean="0">
                                <a:latin typeface="Cambria Math"/>
                                <a:ea typeface="Cambria Math"/>
                              </a:rPr>
                              <m:t>𝝐</m:t>
                            </m:r>
                          </m:e>
                          <m:sub>
                            <m:r>
                              <a:rPr lang="en-IN" b="1" i="1" smtClean="0">
                                <a:latin typeface="Cambria Math"/>
                              </a:rPr>
                              <m:t>𝟎</m:t>
                            </m:r>
                          </m:sub>
                        </m:sSub>
                      </m:den>
                    </m:f>
                  </m:oMath>
                </a14:m>
                <a:endParaRPr lang="en-IN" b="1" dirty="0"/>
              </a:p>
              <a:p>
                <a:endParaRPr lang="en-IN" dirty="0"/>
              </a:p>
              <a:p>
                <a:r>
                  <a:rPr lang="en-IN" sz="2000" b="1" dirty="0">
                    <a:solidFill>
                      <a:srgbClr val="FF0000"/>
                    </a:solidFill>
                  </a:rPr>
                  <a:t>Smaller the intermolecular spacing ’</a:t>
                </a:r>
                <a:r>
                  <a:rPr lang="en-IN" sz="2000" b="1" i="1" dirty="0">
                    <a:solidFill>
                      <a:srgbClr val="FF0000"/>
                    </a:solidFill>
                  </a:rPr>
                  <a:t>a</a:t>
                </a:r>
                <a:r>
                  <a:rPr lang="en-IN" sz="2000" b="1" dirty="0">
                    <a:solidFill>
                      <a:srgbClr val="FF0000"/>
                    </a:solidFill>
                  </a:rPr>
                  <a:t>’, the larger is the internal field</a:t>
                </a:r>
                <a:r>
                  <a:rPr lang="en-IN" dirty="0">
                    <a:solidFill>
                      <a:srgbClr val="FF0000"/>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179512" y="1820663"/>
                <a:ext cx="8928992" cy="4992713"/>
              </a:xfrm>
              <a:prstGeom prst="rect">
                <a:avLst/>
              </a:prstGeom>
              <a:blipFill rotWithShape="1">
                <a:blip r:embed="rId4"/>
                <a:stretch>
                  <a:fillRect l="-683" t="-611" r="-341" b="-1221"/>
                </a:stretch>
              </a:blipFill>
            </p:spPr>
            <p:txBody>
              <a:bodyPr/>
              <a:lstStyle/>
              <a:p>
                <a:r>
                  <a:rPr lang="en-IN">
                    <a:noFill/>
                  </a:rPr>
                  <a:t> </a:t>
                </a:r>
              </a:p>
            </p:txBody>
          </p:sp>
        </mc:Fallback>
      </mc:AlternateContent>
      <p:sp>
        <p:nvSpPr>
          <p:cNvPr id="5" name="TextBox 4"/>
          <p:cNvSpPr txBox="1"/>
          <p:nvPr/>
        </p:nvSpPr>
        <p:spPr>
          <a:xfrm>
            <a:off x="2267744" y="-36676"/>
            <a:ext cx="5071966" cy="400110"/>
          </a:xfrm>
          <a:prstGeom prst="rect">
            <a:avLst/>
          </a:prstGeom>
          <a:noFill/>
        </p:spPr>
        <p:txBody>
          <a:bodyPr wrap="none" rtlCol="0">
            <a:spAutoFit/>
          </a:bodyPr>
          <a:lstStyle/>
          <a:p>
            <a:r>
              <a:rPr lang="en-IN" sz="2000" b="1" dirty="0">
                <a:solidFill>
                  <a:srgbClr val="FFFF00"/>
                </a:solidFill>
              </a:rPr>
              <a:t>DERIVATION OF THE INTERNAL FIELD</a:t>
            </a:r>
          </a:p>
        </p:txBody>
      </p:sp>
    </p:spTree>
    <p:extLst>
      <p:ext uri="{BB962C8B-B14F-4D97-AF65-F5344CB8AC3E}">
        <p14:creationId xmlns:p14="http://schemas.microsoft.com/office/powerpoint/2010/main" val="111450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8456" y="-99392"/>
            <a:ext cx="6221896" cy="553998"/>
          </a:xfrm>
          <a:prstGeom prst="rect">
            <a:avLst/>
          </a:prstGeom>
          <a:noFill/>
        </p:spPr>
        <p:txBody>
          <a:bodyPr wrap="none" rtlCol="0">
            <a:spAutoFit/>
          </a:bodyPr>
          <a:lstStyle/>
          <a:p>
            <a:r>
              <a:rPr lang="en-IN" sz="3000" b="1" dirty="0">
                <a:solidFill>
                  <a:srgbClr val="FFFF00"/>
                </a:solidFill>
              </a:rPr>
              <a:t>CLAUSIUS MOSOTTI EQUATION</a:t>
            </a:r>
          </a:p>
        </p:txBody>
      </p:sp>
      <mc:AlternateContent xmlns:mc="http://schemas.openxmlformats.org/markup-compatibility/2006" xmlns:a14="http://schemas.microsoft.com/office/drawing/2010/main">
        <mc:Choice Requires="a14">
          <p:sp>
            <p:nvSpPr>
              <p:cNvPr id="4" name="TextBox 3"/>
              <p:cNvSpPr txBox="1"/>
              <p:nvPr/>
            </p:nvSpPr>
            <p:spPr>
              <a:xfrm>
                <a:off x="333582" y="585187"/>
                <a:ext cx="8558897" cy="5652125"/>
              </a:xfrm>
              <a:prstGeom prst="rect">
                <a:avLst/>
              </a:prstGeom>
              <a:noFill/>
            </p:spPr>
            <p:txBody>
              <a:bodyPr wrap="square" rtlCol="0">
                <a:spAutoFit/>
              </a:bodyPr>
              <a:lstStyle/>
              <a:p>
                <a:r>
                  <a:rPr lang="en-IN" b="1" dirty="0"/>
                  <a:t>It expresses the dielectric constant of a material in terms of the electronic polarizability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ea typeface="Cambria Math"/>
                          </a:rPr>
                          <m:t>𝜶</m:t>
                        </m:r>
                      </m:e>
                      <m:sub>
                        <m:r>
                          <a:rPr lang="en-IN" b="1" i="1" smtClean="0">
                            <a:latin typeface="Cambria Math"/>
                          </a:rPr>
                          <m:t>𝒆</m:t>
                        </m:r>
                      </m:sub>
                    </m:sSub>
                  </m:oMath>
                </a14:m>
                <a:r>
                  <a:rPr lang="en-IN" b="1" dirty="0"/>
                  <a:t> of the materials constituent atoms/molecules. </a:t>
                </a:r>
              </a:p>
              <a:p>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ea typeface="Cambria Math"/>
                          </a:rPr>
                          <m:t>𝜶</m:t>
                        </m:r>
                      </m:e>
                      <m:sub>
                        <m:r>
                          <a:rPr lang="en-IN" b="1" i="1" smtClean="0">
                            <a:latin typeface="Cambria Math"/>
                          </a:rPr>
                          <m:t>𝒆</m:t>
                        </m:r>
                      </m:sub>
                    </m:sSub>
                  </m:oMath>
                </a14:m>
                <a:r>
                  <a:rPr lang="en-IN" b="1" dirty="0"/>
                  <a:t>=</a:t>
                </a:r>
                <a14:m>
                  <m:oMath xmlns:m="http://schemas.openxmlformats.org/officeDocument/2006/math">
                    <m:f>
                      <m:fPr>
                        <m:ctrlPr>
                          <a:rPr lang="en-IN" b="1" i="1" dirty="0" smtClean="0">
                            <a:latin typeface="Cambria Math" panose="02040503050406030204" pitchFamily="18" charset="0"/>
                          </a:rPr>
                        </m:ctrlPr>
                      </m:fPr>
                      <m:num>
                        <m:r>
                          <a:rPr lang="en-IN" b="1" i="1" dirty="0" smtClean="0">
                            <a:latin typeface="Cambria Math"/>
                          </a:rPr>
                          <m:t>𝑷</m:t>
                        </m:r>
                      </m:num>
                      <m:den>
                        <m:r>
                          <a:rPr lang="en-IN" b="1" i="1" dirty="0" smtClean="0">
                            <a:latin typeface="Cambria Math"/>
                          </a:rPr>
                          <m:t>𝑵</m:t>
                        </m:r>
                        <m:sSub>
                          <m:sSubPr>
                            <m:ctrlPr>
                              <a:rPr lang="en-IN" b="1" i="1" dirty="0" smtClean="0">
                                <a:latin typeface="Cambria Math" panose="02040503050406030204" pitchFamily="18" charset="0"/>
                              </a:rPr>
                            </m:ctrlPr>
                          </m:sSubPr>
                          <m:e>
                            <m:r>
                              <a:rPr lang="en-IN" b="1" i="1" dirty="0" smtClean="0">
                                <a:latin typeface="Cambria Math"/>
                              </a:rPr>
                              <m:t>𝑬</m:t>
                            </m:r>
                          </m:e>
                          <m:sub>
                            <m:r>
                              <a:rPr lang="en-IN" b="1" i="1" dirty="0" smtClean="0">
                                <a:latin typeface="Cambria Math"/>
                              </a:rPr>
                              <m:t>𝒊</m:t>
                            </m:r>
                          </m:sub>
                        </m:sSub>
                      </m:den>
                    </m:f>
                  </m:oMath>
                </a14:m>
                <a:r>
                  <a:rPr lang="en-IN" b="1" dirty="0"/>
                  <a:t>    ----------(1)</a:t>
                </a:r>
              </a:p>
              <a:p>
                <a:r>
                  <a:rPr lang="en-IN" b="1" dirty="0"/>
                  <a:t>N is the number of atoms/</a:t>
                </a:r>
                <a14:m>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a:rPr>
                          <m:t>𝒎</m:t>
                        </m:r>
                      </m:e>
                      <m:sup>
                        <m:r>
                          <a:rPr lang="en-IN" b="1" i="1" smtClean="0">
                            <a:latin typeface="Cambria Math"/>
                          </a:rPr>
                          <m:t>𝟑</m:t>
                        </m:r>
                      </m:sup>
                    </m:sSup>
                  </m:oMath>
                </a14:m>
                <a:r>
                  <a:rPr lang="en-IN" b="1" dirty="0"/>
                  <a:t> and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𝑬</m:t>
                        </m:r>
                      </m:e>
                      <m:sub>
                        <m:r>
                          <a:rPr lang="en-IN" b="1" i="1" smtClean="0">
                            <a:latin typeface="Cambria Math"/>
                          </a:rPr>
                          <m:t>𝒊</m:t>
                        </m:r>
                      </m:sub>
                    </m:sSub>
                  </m:oMath>
                </a14:m>
                <a:r>
                  <a:rPr lang="en-IN" b="1" dirty="0"/>
                  <a:t> is local field. </a:t>
                </a:r>
              </a:p>
              <a:p>
                <a:r>
                  <a:rPr lang="en-IN" b="1" dirty="0"/>
                  <a:t>If we substitute the value of  </a:t>
                </a:r>
                <a14:m>
                  <m:oMath xmlns:m="http://schemas.openxmlformats.org/officeDocument/2006/math">
                    <m:sSub>
                      <m:sSubPr>
                        <m:ctrlPr>
                          <a:rPr lang="en-IN" b="1" i="1" dirty="0">
                            <a:latin typeface="Cambria Math" panose="02040503050406030204" pitchFamily="18" charset="0"/>
                          </a:rPr>
                        </m:ctrlPr>
                      </m:sSubPr>
                      <m:e>
                        <m:r>
                          <a:rPr lang="en-IN" b="1" i="1" dirty="0">
                            <a:latin typeface="Cambria Math"/>
                          </a:rPr>
                          <m:t>𝑬</m:t>
                        </m:r>
                      </m:e>
                      <m:sub>
                        <m:r>
                          <a:rPr lang="en-IN" b="1" i="1" dirty="0">
                            <a:latin typeface="Cambria Math"/>
                          </a:rPr>
                          <m:t>𝒊</m:t>
                        </m:r>
                      </m:sub>
                    </m:sSub>
                  </m:oMath>
                </a14:m>
                <a:r>
                  <a:rPr lang="en-IN" b="1" dirty="0"/>
                  <a:t> in the above equation, it can be written as</a:t>
                </a:r>
              </a:p>
              <a:p>
                <a14:m>
                  <m:oMath xmlns:m="http://schemas.openxmlformats.org/officeDocument/2006/math">
                    <m:sSub>
                      <m:sSubPr>
                        <m:ctrlPr>
                          <a:rPr lang="en-IN" b="1" i="1">
                            <a:latin typeface="Cambria Math" panose="02040503050406030204" pitchFamily="18" charset="0"/>
                          </a:rPr>
                        </m:ctrlPr>
                      </m:sSubPr>
                      <m:e>
                        <m:r>
                          <a:rPr lang="en-IN" b="1" i="1">
                            <a:latin typeface="Cambria Math"/>
                            <a:ea typeface="Cambria Math"/>
                          </a:rPr>
                          <m:t>𝜶</m:t>
                        </m:r>
                      </m:e>
                      <m:sub>
                        <m:r>
                          <a:rPr lang="en-IN" b="1" i="1">
                            <a:latin typeface="Cambria Math"/>
                          </a:rPr>
                          <m:t>𝒆</m:t>
                        </m:r>
                      </m:sub>
                    </m:sSub>
                  </m:oMath>
                </a14:m>
                <a:r>
                  <a:rPr lang="en-IN" b="1" dirty="0"/>
                  <a:t>= </a:t>
                </a:r>
                <a14:m>
                  <m:oMath xmlns:m="http://schemas.openxmlformats.org/officeDocument/2006/math">
                    <m:f>
                      <m:fPr>
                        <m:ctrlPr>
                          <a:rPr lang="en-IN" b="1" i="1" dirty="0" smtClean="0">
                            <a:latin typeface="Cambria Math" panose="02040503050406030204" pitchFamily="18" charset="0"/>
                          </a:rPr>
                        </m:ctrlPr>
                      </m:fPr>
                      <m:num>
                        <m:r>
                          <a:rPr lang="en-IN" b="1" i="1" dirty="0" smtClean="0">
                            <a:latin typeface="Cambria Math"/>
                          </a:rPr>
                          <m:t>𝑷</m:t>
                        </m:r>
                      </m:num>
                      <m:den>
                        <m:r>
                          <a:rPr lang="en-IN" b="1" i="1" dirty="0" smtClean="0">
                            <a:latin typeface="Cambria Math"/>
                          </a:rPr>
                          <m:t>𝑵</m:t>
                        </m:r>
                        <m:d>
                          <m:dPr>
                            <m:begChr m:val="["/>
                            <m:endChr m:val="]"/>
                            <m:ctrlPr>
                              <a:rPr lang="en-IN" b="1" i="1" dirty="0" smtClean="0">
                                <a:latin typeface="Cambria Math" panose="02040503050406030204" pitchFamily="18" charset="0"/>
                              </a:rPr>
                            </m:ctrlPr>
                          </m:dPr>
                          <m:e>
                            <m:r>
                              <a:rPr lang="en-IN" b="1" i="1" dirty="0" smtClean="0">
                                <a:latin typeface="Cambria Math"/>
                              </a:rPr>
                              <m:t>𝑬</m:t>
                            </m:r>
                            <m:r>
                              <a:rPr lang="en-IN" b="1" i="1" dirty="0" smtClean="0">
                                <a:latin typeface="Cambria Math"/>
                              </a:rPr>
                              <m:t>+</m:t>
                            </m:r>
                            <m:f>
                              <m:fPr>
                                <m:ctrlPr>
                                  <a:rPr lang="en-IN" b="1" i="1" dirty="0" smtClean="0">
                                    <a:latin typeface="Cambria Math" panose="02040503050406030204" pitchFamily="18" charset="0"/>
                                  </a:rPr>
                                </m:ctrlPr>
                              </m:fPr>
                              <m:num>
                                <m:r>
                                  <a:rPr lang="en-IN" b="1" i="1" dirty="0" smtClean="0">
                                    <a:latin typeface="Cambria Math"/>
                                    <a:ea typeface="Cambria Math"/>
                                  </a:rPr>
                                  <m:t>𝜸</m:t>
                                </m:r>
                                <m:r>
                                  <a:rPr lang="en-IN" b="1" i="1" dirty="0" smtClean="0">
                                    <a:latin typeface="Cambria Math"/>
                                    <a:ea typeface="Cambria Math"/>
                                  </a:rPr>
                                  <m:t>𝑷</m:t>
                                </m:r>
                              </m:num>
                              <m:den>
                                <m:sSub>
                                  <m:sSubPr>
                                    <m:ctrlPr>
                                      <a:rPr lang="en-IN" b="1" i="1" dirty="0" smtClean="0">
                                        <a:latin typeface="Cambria Math" panose="02040503050406030204" pitchFamily="18" charset="0"/>
                                      </a:rPr>
                                    </m:ctrlPr>
                                  </m:sSubPr>
                                  <m:e>
                                    <m:r>
                                      <a:rPr lang="en-IN" b="1" i="1" dirty="0" smtClean="0">
                                        <a:latin typeface="Cambria Math"/>
                                        <a:ea typeface="Cambria Math"/>
                                      </a:rPr>
                                      <m:t>𝜺</m:t>
                                    </m:r>
                                  </m:e>
                                  <m:sub>
                                    <m:r>
                                      <a:rPr lang="en-IN" b="1" i="1" dirty="0" smtClean="0">
                                        <a:latin typeface="Cambria Math"/>
                                      </a:rPr>
                                      <m:t>𝟎</m:t>
                                    </m:r>
                                  </m:sub>
                                </m:sSub>
                              </m:den>
                            </m:f>
                          </m:e>
                        </m:d>
                      </m:den>
                    </m:f>
                  </m:oMath>
                </a14:m>
                <a:r>
                  <a:rPr lang="en-IN" b="1" dirty="0"/>
                  <a:t>  ------------(2)      where </a:t>
                </a:r>
                <a14:m>
                  <m:oMath xmlns:m="http://schemas.openxmlformats.org/officeDocument/2006/math">
                    <m:r>
                      <a:rPr lang="en-IN" b="1" i="1" smtClean="0">
                        <a:latin typeface="Cambria Math"/>
                        <a:ea typeface="Cambria Math"/>
                      </a:rPr>
                      <m:t>𝜸</m:t>
                    </m:r>
                    <m:r>
                      <a:rPr lang="en-IN" b="1" i="1" smtClean="0">
                        <a:latin typeface="Cambria Math"/>
                        <a:ea typeface="Cambria Math"/>
                      </a:rPr>
                      <m:t> </m:t>
                    </m:r>
                    <m:r>
                      <a:rPr lang="en-IN" b="1" i="1" smtClean="0">
                        <a:latin typeface="Cambria Math"/>
                        <a:ea typeface="Cambria Math"/>
                      </a:rPr>
                      <m:t>𝒊𝒔</m:t>
                    </m:r>
                    <m:r>
                      <a:rPr lang="en-IN" b="1" i="1" smtClean="0">
                        <a:latin typeface="Cambria Math"/>
                        <a:ea typeface="Cambria Math"/>
                      </a:rPr>
                      <m:t> </m:t>
                    </m:r>
                    <m:r>
                      <a:rPr lang="en-IN" b="1" i="1" smtClean="0">
                        <a:latin typeface="Cambria Math"/>
                        <a:ea typeface="Cambria Math"/>
                      </a:rPr>
                      <m:t>𝒕𝒉𝒆</m:t>
                    </m:r>
                    <m:r>
                      <a:rPr lang="en-IN" b="1" i="1" smtClean="0">
                        <a:latin typeface="Cambria Math"/>
                        <a:ea typeface="Cambria Math"/>
                      </a:rPr>
                      <m:t> </m:t>
                    </m:r>
                    <m:r>
                      <a:rPr lang="en-IN" b="1" i="1" smtClean="0">
                        <a:latin typeface="Cambria Math"/>
                        <a:ea typeface="Cambria Math"/>
                      </a:rPr>
                      <m:t>𝒊𝒏𝒕𝒆𝒓𝒏𝒂𝒍</m:t>
                    </m:r>
                    <m:r>
                      <a:rPr lang="en-IN" b="1" i="1" smtClean="0">
                        <a:latin typeface="Cambria Math"/>
                        <a:ea typeface="Cambria Math"/>
                      </a:rPr>
                      <m:t> </m:t>
                    </m:r>
                    <m:r>
                      <a:rPr lang="en-IN" b="1" i="1" smtClean="0">
                        <a:latin typeface="Cambria Math"/>
                        <a:ea typeface="Cambria Math"/>
                      </a:rPr>
                      <m:t>𝒇𝒊𝒆𝒍𝒅</m:t>
                    </m:r>
                    <m:r>
                      <a:rPr lang="en-IN" b="1" i="1" smtClean="0">
                        <a:latin typeface="Cambria Math"/>
                        <a:ea typeface="Cambria Math"/>
                      </a:rPr>
                      <m:t> </m:t>
                    </m:r>
                    <m:r>
                      <a:rPr lang="en-IN" b="1" i="1" smtClean="0">
                        <a:latin typeface="Cambria Math"/>
                        <a:ea typeface="Cambria Math"/>
                      </a:rPr>
                      <m:t>𝒄𝒐𝒏𝒔𝒕𝒂𝒏𝒕</m:t>
                    </m:r>
                  </m:oMath>
                </a14:m>
                <a:endParaRPr lang="en-IN" b="1" dirty="0"/>
              </a:p>
              <a:p>
                <a:r>
                  <a:rPr lang="en-IN" b="1" dirty="0"/>
                  <a:t>As </a:t>
                </a:r>
                <a14:m>
                  <m:oMath xmlns:m="http://schemas.openxmlformats.org/officeDocument/2006/math">
                    <m:r>
                      <a:rPr lang="en-IN" b="1" i="1" smtClean="0">
                        <a:latin typeface="Cambria Math"/>
                      </a:rPr>
                      <m:t>𝑬</m:t>
                    </m:r>
                    <m:r>
                      <a:rPr lang="en-IN" b="1" i="1" smtClean="0">
                        <a:latin typeface="Cambria Math"/>
                      </a:rPr>
                      <m:t>=</m:t>
                    </m:r>
                    <m:f>
                      <m:fPr>
                        <m:ctrlPr>
                          <a:rPr lang="en-IN" b="1" i="1" smtClean="0">
                            <a:latin typeface="Cambria Math" panose="02040503050406030204" pitchFamily="18" charset="0"/>
                          </a:rPr>
                        </m:ctrlPr>
                      </m:fPr>
                      <m:num>
                        <m:r>
                          <a:rPr lang="en-IN" b="1" i="1" smtClean="0">
                            <a:latin typeface="Cambria Math"/>
                          </a:rPr>
                          <m:t>𝑷</m:t>
                        </m:r>
                      </m:num>
                      <m:den>
                        <m:r>
                          <a:rPr lang="en-IN" b="1" i="1" smtClean="0">
                            <a:latin typeface="Cambria Math"/>
                          </a:rPr>
                          <m:t>(</m:t>
                        </m:r>
                        <m:sSub>
                          <m:sSubPr>
                            <m:ctrlPr>
                              <a:rPr lang="en-IN" b="1" i="1" smtClean="0">
                                <a:latin typeface="Cambria Math" panose="02040503050406030204" pitchFamily="18" charset="0"/>
                              </a:rPr>
                            </m:ctrlPr>
                          </m:sSubPr>
                          <m:e>
                            <m:r>
                              <a:rPr lang="en-IN" b="1" i="1" smtClean="0">
                                <a:latin typeface="Cambria Math"/>
                                <a:ea typeface="Cambria Math"/>
                              </a:rPr>
                              <m:t>𝜺</m:t>
                            </m:r>
                          </m:e>
                          <m:sub>
                            <m:r>
                              <a:rPr lang="en-IN" b="1" i="1" smtClean="0">
                                <a:latin typeface="Cambria Math"/>
                              </a:rPr>
                              <m:t>𝒓</m:t>
                            </m:r>
                          </m:sub>
                        </m:sSub>
                        <m:r>
                          <a:rPr lang="en-IN" b="1" i="1" smtClean="0">
                            <a:latin typeface="Cambria Math"/>
                          </a:rPr>
                          <m:t>−</m:t>
                        </m:r>
                        <m:r>
                          <a:rPr lang="en-IN" b="1" i="1" smtClean="0">
                            <a:latin typeface="Cambria Math"/>
                          </a:rPr>
                          <m:t>𝟏</m:t>
                        </m:r>
                        <m:r>
                          <a:rPr lang="en-IN" b="1" i="1" smtClean="0">
                            <a:latin typeface="Cambria Math"/>
                          </a:rPr>
                          <m:t>)</m:t>
                        </m:r>
                        <m:sSub>
                          <m:sSubPr>
                            <m:ctrlPr>
                              <a:rPr lang="en-IN" b="1" i="1" smtClean="0">
                                <a:latin typeface="Cambria Math" panose="02040503050406030204" pitchFamily="18" charset="0"/>
                              </a:rPr>
                            </m:ctrlPr>
                          </m:sSubPr>
                          <m:e>
                            <m:r>
                              <a:rPr lang="en-IN" b="1" i="1" smtClean="0">
                                <a:latin typeface="Cambria Math"/>
                                <a:ea typeface="Cambria Math"/>
                              </a:rPr>
                              <m:t>𝜺</m:t>
                            </m:r>
                          </m:e>
                          <m:sub>
                            <m:r>
                              <a:rPr lang="en-IN" b="1" i="1" smtClean="0">
                                <a:latin typeface="Cambria Math"/>
                              </a:rPr>
                              <m:t>𝟎</m:t>
                            </m:r>
                          </m:sub>
                        </m:sSub>
                      </m:den>
                    </m:f>
                  </m:oMath>
                </a14:m>
                <a:r>
                  <a:rPr lang="en-IN" b="1" dirty="0"/>
                  <a:t>    -------------(3)</a:t>
                </a:r>
              </a:p>
              <a:p>
                <a:r>
                  <a:rPr lang="en-IN" b="1" dirty="0"/>
                  <a:t>Value of </a:t>
                </a:r>
                <a14:m>
                  <m:oMath xmlns:m="http://schemas.openxmlformats.org/officeDocument/2006/math">
                    <m:r>
                      <a:rPr lang="en-IN" b="1" i="1" smtClean="0">
                        <a:latin typeface="Cambria Math"/>
                        <a:ea typeface="Cambria Math"/>
                      </a:rPr>
                      <m:t>𝜸</m:t>
                    </m:r>
                  </m:oMath>
                </a14:m>
                <a:r>
                  <a:rPr lang="en-IN" b="1" dirty="0"/>
                  <a:t> for solids is assumed to be 1/3 hence, the above equation can be rewritten as </a:t>
                </a:r>
              </a:p>
              <a:p>
                <a14:m>
                  <m:oMath xmlns:m="http://schemas.openxmlformats.org/officeDocument/2006/math">
                    <m:sSub>
                      <m:sSubPr>
                        <m:ctrlPr>
                          <a:rPr lang="en-IN" b="1" i="1" smtClean="0">
                            <a:latin typeface="Cambria Math" panose="02040503050406030204" pitchFamily="18" charset="0"/>
                            <a:ea typeface="Cambria Math"/>
                          </a:rPr>
                        </m:ctrlPr>
                      </m:sSubPr>
                      <m:e>
                        <m:r>
                          <a:rPr lang="en-IN" b="1" i="1" smtClean="0">
                            <a:latin typeface="Cambria Math"/>
                            <a:ea typeface="Cambria Math"/>
                          </a:rPr>
                          <m:t>𝜶</m:t>
                        </m:r>
                      </m:e>
                      <m:sub>
                        <m:r>
                          <a:rPr lang="en-IN" b="1" i="1" smtClean="0">
                            <a:latin typeface="Cambria Math"/>
                            <a:ea typeface="Cambria Math"/>
                          </a:rPr>
                          <m:t>𝒆</m:t>
                        </m:r>
                      </m:sub>
                    </m:sSub>
                  </m:oMath>
                </a14:m>
                <a:r>
                  <a:rPr lang="en-IN" b="1" dirty="0"/>
                  <a:t>= </a:t>
                </a:r>
                <a14:m>
                  <m:oMath xmlns:m="http://schemas.openxmlformats.org/officeDocument/2006/math">
                    <m:f>
                      <m:fPr>
                        <m:ctrlPr>
                          <a:rPr lang="en-IN" b="1" i="1" dirty="0" smtClean="0">
                            <a:latin typeface="Cambria Math" panose="02040503050406030204" pitchFamily="18" charset="0"/>
                          </a:rPr>
                        </m:ctrlPr>
                      </m:fPr>
                      <m:num>
                        <m:r>
                          <a:rPr lang="en-IN" b="1" i="1" dirty="0" smtClean="0">
                            <a:latin typeface="Cambria Math"/>
                          </a:rPr>
                          <m:t>𝑷</m:t>
                        </m:r>
                      </m:num>
                      <m:den>
                        <m:r>
                          <a:rPr lang="en-IN" b="1" i="1" dirty="0" smtClean="0">
                            <a:latin typeface="Cambria Math"/>
                          </a:rPr>
                          <m:t>𝑵</m:t>
                        </m:r>
                        <m:d>
                          <m:dPr>
                            <m:begChr m:val="["/>
                            <m:endChr m:val="]"/>
                            <m:ctrlPr>
                              <a:rPr lang="en-IN" b="1" i="1" dirty="0" smtClean="0">
                                <a:latin typeface="Cambria Math" panose="02040503050406030204" pitchFamily="18" charset="0"/>
                              </a:rPr>
                            </m:ctrlPr>
                          </m:dPr>
                          <m:e>
                            <m:r>
                              <a:rPr lang="en-IN" b="1" i="1" dirty="0" smtClean="0">
                                <a:latin typeface="Cambria Math"/>
                              </a:rPr>
                              <m:t>𝑬</m:t>
                            </m:r>
                            <m:r>
                              <a:rPr lang="en-IN" b="1" i="1" dirty="0" smtClean="0">
                                <a:latin typeface="Cambria Math"/>
                              </a:rPr>
                              <m:t>+</m:t>
                            </m:r>
                            <m:f>
                              <m:fPr>
                                <m:ctrlPr>
                                  <a:rPr lang="en-IN" b="1" i="1" dirty="0" smtClean="0">
                                    <a:latin typeface="Cambria Math" panose="02040503050406030204" pitchFamily="18" charset="0"/>
                                  </a:rPr>
                                </m:ctrlPr>
                              </m:fPr>
                              <m:num>
                                <m:r>
                                  <a:rPr lang="en-IN" b="1" i="1" dirty="0" smtClean="0">
                                    <a:latin typeface="Cambria Math"/>
                                  </a:rPr>
                                  <m:t>𝑷</m:t>
                                </m:r>
                              </m:num>
                              <m:den>
                                <m:r>
                                  <a:rPr lang="en-IN" b="1" i="1" dirty="0" smtClean="0">
                                    <a:latin typeface="Cambria Math"/>
                                  </a:rPr>
                                  <m:t>𝟑</m:t>
                                </m:r>
                                <m:sSub>
                                  <m:sSubPr>
                                    <m:ctrlPr>
                                      <a:rPr lang="en-IN" b="1" i="1" dirty="0" smtClean="0">
                                        <a:latin typeface="Cambria Math" panose="02040503050406030204" pitchFamily="18" charset="0"/>
                                      </a:rPr>
                                    </m:ctrlPr>
                                  </m:sSubPr>
                                  <m:e>
                                    <m:r>
                                      <a:rPr lang="en-IN" b="1" i="1" dirty="0" smtClean="0">
                                        <a:latin typeface="Cambria Math"/>
                                        <a:ea typeface="Cambria Math"/>
                                      </a:rPr>
                                      <m:t>𝜺</m:t>
                                    </m:r>
                                  </m:e>
                                  <m:sub>
                                    <m:r>
                                      <a:rPr lang="en-IN" b="1" i="1" dirty="0" smtClean="0">
                                        <a:latin typeface="Cambria Math"/>
                                      </a:rPr>
                                      <m:t>𝟎</m:t>
                                    </m:r>
                                  </m:sub>
                                </m:sSub>
                              </m:den>
                            </m:f>
                          </m:e>
                        </m:d>
                      </m:den>
                    </m:f>
                  </m:oMath>
                </a14:m>
                <a:r>
                  <a:rPr lang="en-IN" b="1" dirty="0"/>
                  <a:t> ---------(4)</a:t>
                </a:r>
              </a:p>
              <a:p>
                <a:r>
                  <a:rPr lang="en-IN" b="1" dirty="0"/>
                  <a:t>Substitute Eq. 3 in Eq. 4, we get </a:t>
                </a:r>
                <a14:m>
                  <m:oMath xmlns:m="http://schemas.openxmlformats.org/officeDocument/2006/math">
                    <m:sSub>
                      <m:sSubPr>
                        <m:ctrlPr>
                          <a:rPr lang="en-IN" b="1" i="1" smtClean="0">
                            <a:latin typeface="Cambria Math" panose="02040503050406030204" pitchFamily="18" charset="0"/>
                            <a:ea typeface="Cambria Math"/>
                          </a:rPr>
                        </m:ctrlPr>
                      </m:sSubPr>
                      <m:e>
                        <m:r>
                          <a:rPr lang="en-IN" b="1" i="1" smtClean="0">
                            <a:latin typeface="Cambria Math"/>
                            <a:ea typeface="Cambria Math"/>
                          </a:rPr>
                          <m:t>𝜶</m:t>
                        </m:r>
                      </m:e>
                      <m:sub>
                        <m:r>
                          <a:rPr lang="en-IN" b="1" i="1" smtClean="0">
                            <a:latin typeface="Cambria Math"/>
                            <a:ea typeface="Cambria Math"/>
                          </a:rPr>
                          <m:t>𝒆</m:t>
                        </m:r>
                      </m:sub>
                    </m:sSub>
                  </m:oMath>
                </a14:m>
                <a:r>
                  <a:rPr lang="en-IN" b="1" dirty="0"/>
                  <a:t>= </a:t>
                </a:r>
                <a14:m>
                  <m:oMath xmlns:m="http://schemas.openxmlformats.org/officeDocument/2006/math">
                    <m:f>
                      <m:fPr>
                        <m:ctrlPr>
                          <a:rPr lang="en-IN" b="1" i="1" dirty="0" smtClean="0">
                            <a:latin typeface="Cambria Math" panose="02040503050406030204" pitchFamily="18" charset="0"/>
                          </a:rPr>
                        </m:ctrlPr>
                      </m:fPr>
                      <m:num>
                        <m:r>
                          <a:rPr lang="en-IN" b="1" i="1" dirty="0" smtClean="0">
                            <a:latin typeface="Cambria Math"/>
                          </a:rPr>
                          <m:t>𝑷</m:t>
                        </m:r>
                      </m:num>
                      <m:den>
                        <m:r>
                          <a:rPr lang="en-IN" b="1" i="1" dirty="0" smtClean="0">
                            <a:latin typeface="Cambria Math"/>
                          </a:rPr>
                          <m:t>𝑵</m:t>
                        </m:r>
                        <m:d>
                          <m:dPr>
                            <m:begChr m:val="["/>
                            <m:endChr m:val="]"/>
                            <m:ctrlPr>
                              <a:rPr lang="en-IN" b="1" i="1" dirty="0" smtClean="0">
                                <a:latin typeface="Cambria Math" panose="02040503050406030204" pitchFamily="18" charset="0"/>
                              </a:rPr>
                            </m:ctrlPr>
                          </m:dPr>
                          <m:e>
                            <m:f>
                              <m:fPr>
                                <m:ctrlPr>
                                  <a:rPr lang="en-IN" b="1" i="1" dirty="0" smtClean="0">
                                    <a:latin typeface="Cambria Math" panose="02040503050406030204" pitchFamily="18" charset="0"/>
                                  </a:rPr>
                                </m:ctrlPr>
                              </m:fPr>
                              <m:num>
                                <m:r>
                                  <a:rPr lang="en-IN" b="1" i="1" dirty="0" smtClean="0">
                                    <a:latin typeface="Cambria Math"/>
                                  </a:rPr>
                                  <m:t>𝑷</m:t>
                                </m:r>
                              </m:num>
                              <m:den>
                                <m:sSub>
                                  <m:sSubPr>
                                    <m:ctrlPr>
                                      <a:rPr lang="en-IN" b="1" i="1" dirty="0" smtClean="0">
                                        <a:latin typeface="Cambria Math" panose="02040503050406030204" pitchFamily="18" charset="0"/>
                                      </a:rPr>
                                    </m:ctrlPr>
                                  </m:sSubPr>
                                  <m:e>
                                    <m:r>
                                      <a:rPr lang="en-IN" b="1" i="1" dirty="0" smtClean="0">
                                        <a:latin typeface="Cambria Math"/>
                                        <a:ea typeface="Cambria Math"/>
                                      </a:rPr>
                                      <m:t>𝜺</m:t>
                                    </m:r>
                                  </m:e>
                                  <m:sub>
                                    <m:r>
                                      <a:rPr lang="en-IN" b="1" i="1" dirty="0" smtClean="0">
                                        <a:latin typeface="Cambria Math"/>
                                      </a:rPr>
                                      <m:t>𝟎</m:t>
                                    </m:r>
                                  </m:sub>
                                </m:sSub>
                                <m:r>
                                  <a:rPr lang="en-IN" b="1" i="1" dirty="0" smtClean="0">
                                    <a:latin typeface="Cambria Math"/>
                                  </a:rPr>
                                  <m:t>(</m:t>
                                </m:r>
                                <m:sSub>
                                  <m:sSubPr>
                                    <m:ctrlPr>
                                      <a:rPr lang="en-IN" b="1" i="1" dirty="0" smtClean="0">
                                        <a:latin typeface="Cambria Math" panose="02040503050406030204" pitchFamily="18" charset="0"/>
                                      </a:rPr>
                                    </m:ctrlPr>
                                  </m:sSubPr>
                                  <m:e>
                                    <m:r>
                                      <a:rPr lang="en-IN" b="1" i="1" dirty="0" smtClean="0">
                                        <a:latin typeface="Cambria Math"/>
                                        <a:ea typeface="Cambria Math"/>
                                      </a:rPr>
                                      <m:t>𝜺</m:t>
                                    </m:r>
                                  </m:e>
                                  <m:sub>
                                    <m:r>
                                      <a:rPr lang="en-IN" b="1" i="1" dirty="0" smtClean="0">
                                        <a:latin typeface="Cambria Math"/>
                                      </a:rPr>
                                      <m:t>𝒓</m:t>
                                    </m:r>
                                  </m:sub>
                                </m:sSub>
                                <m:r>
                                  <a:rPr lang="en-IN" b="1" i="1" dirty="0" smtClean="0">
                                    <a:latin typeface="Cambria Math"/>
                                  </a:rPr>
                                  <m:t>−</m:t>
                                </m:r>
                                <m:r>
                                  <a:rPr lang="en-IN" b="1" i="1" dirty="0" smtClean="0">
                                    <a:latin typeface="Cambria Math"/>
                                  </a:rPr>
                                  <m:t>𝟏</m:t>
                                </m:r>
                                <m:r>
                                  <a:rPr lang="en-IN" b="1" i="1" dirty="0" smtClean="0">
                                    <a:latin typeface="Cambria Math"/>
                                  </a:rPr>
                                  <m:t>)</m:t>
                                </m:r>
                              </m:den>
                            </m:f>
                            <m:r>
                              <a:rPr lang="en-IN" b="1" i="1" dirty="0" smtClean="0">
                                <a:latin typeface="Cambria Math"/>
                              </a:rPr>
                              <m:t>+</m:t>
                            </m:r>
                            <m:f>
                              <m:fPr>
                                <m:ctrlPr>
                                  <a:rPr lang="en-IN" b="1" i="1" dirty="0" smtClean="0">
                                    <a:latin typeface="Cambria Math" panose="02040503050406030204" pitchFamily="18" charset="0"/>
                                  </a:rPr>
                                </m:ctrlPr>
                              </m:fPr>
                              <m:num>
                                <m:r>
                                  <a:rPr lang="en-IN" b="1" i="1" dirty="0" smtClean="0">
                                    <a:latin typeface="Cambria Math"/>
                                  </a:rPr>
                                  <m:t>𝑷</m:t>
                                </m:r>
                              </m:num>
                              <m:den>
                                <m:r>
                                  <a:rPr lang="en-IN" b="1" i="1" dirty="0" smtClean="0">
                                    <a:latin typeface="Cambria Math"/>
                                  </a:rPr>
                                  <m:t>𝟑</m:t>
                                </m:r>
                                <m:sSub>
                                  <m:sSubPr>
                                    <m:ctrlPr>
                                      <a:rPr lang="en-IN" b="1" i="1" dirty="0" smtClean="0">
                                        <a:latin typeface="Cambria Math" panose="02040503050406030204" pitchFamily="18" charset="0"/>
                                      </a:rPr>
                                    </m:ctrlPr>
                                  </m:sSubPr>
                                  <m:e>
                                    <m:r>
                                      <a:rPr lang="en-IN" b="1" i="1" dirty="0" smtClean="0">
                                        <a:latin typeface="Cambria Math"/>
                                        <a:ea typeface="Cambria Math"/>
                                      </a:rPr>
                                      <m:t>𝜺</m:t>
                                    </m:r>
                                  </m:e>
                                  <m:sub>
                                    <m:r>
                                      <a:rPr lang="en-IN" b="1" i="1" dirty="0" smtClean="0">
                                        <a:latin typeface="Cambria Math"/>
                                      </a:rPr>
                                      <m:t>𝟎</m:t>
                                    </m:r>
                                  </m:sub>
                                </m:sSub>
                              </m:den>
                            </m:f>
                          </m:e>
                        </m:d>
                      </m:den>
                    </m:f>
                  </m:oMath>
                </a14:m>
                <a:r>
                  <a:rPr lang="en-IN" b="1" dirty="0"/>
                  <a:t> 	</a:t>
                </a:r>
                <a14:m>
                  <m:oMath xmlns:m="http://schemas.openxmlformats.org/officeDocument/2006/math">
                    <m:f>
                      <m:fPr>
                        <m:ctrlPr>
                          <a:rPr lang="en-IN" b="1" i="1" smtClean="0">
                            <a:latin typeface="Cambria Math" panose="02040503050406030204" pitchFamily="18" charset="0"/>
                          </a:rPr>
                        </m:ctrlPr>
                      </m:fPr>
                      <m:num>
                        <m:r>
                          <a:rPr lang="en-IN" b="1" i="1" smtClean="0">
                            <a:latin typeface="Cambria Math"/>
                          </a:rPr>
                          <m:t>𝑵</m:t>
                        </m:r>
                        <m:sSub>
                          <m:sSubPr>
                            <m:ctrlPr>
                              <a:rPr lang="en-IN" b="1" i="1" smtClean="0">
                                <a:latin typeface="Cambria Math" panose="02040503050406030204" pitchFamily="18" charset="0"/>
                              </a:rPr>
                            </m:ctrlPr>
                          </m:sSubPr>
                          <m:e>
                            <m:r>
                              <a:rPr lang="en-IN" b="1" i="1" smtClean="0">
                                <a:latin typeface="Cambria Math"/>
                                <a:ea typeface="Cambria Math"/>
                              </a:rPr>
                              <m:t>𝜶</m:t>
                            </m:r>
                          </m:e>
                          <m:sub>
                            <m:r>
                              <a:rPr lang="en-IN" b="1" i="1" smtClean="0">
                                <a:latin typeface="Cambria Math"/>
                              </a:rPr>
                              <m:t>𝒆</m:t>
                            </m:r>
                          </m:sub>
                        </m:sSub>
                      </m:num>
                      <m:den>
                        <m:sSub>
                          <m:sSubPr>
                            <m:ctrlPr>
                              <a:rPr lang="en-IN" b="1" i="1" smtClean="0">
                                <a:latin typeface="Cambria Math" panose="02040503050406030204" pitchFamily="18" charset="0"/>
                              </a:rPr>
                            </m:ctrlPr>
                          </m:sSubPr>
                          <m:e>
                            <m:r>
                              <a:rPr lang="en-IN" b="1" i="1" smtClean="0">
                                <a:latin typeface="Cambria Math"/>
                                <a:ea typeface="Cambria Math"/>
                              </a:rPr>
                              <m:t>𝜺</m:t>
                            </m:r>
                          </m:e>
                          <m:sub>
                            <m:r>
                              <a:rPr lang="en-IN" b="1" i="1" smtClean="0">
                                <a:latin typeface="Cambria Math"/>
                              </a:rPr>
                              <m:t>𝟎</m:t>
                            </m:r>
                          </m:sub>
                        </m:sSub>
                      </m:den>
                    </m:f>
                  </m:oMath>
                </a14:m>
                <a:r>
                  <a:rPr lang="en-IN" b="1" dirty="0"/>
                  <a:t> = </a:t>
                </a:r>
                <a14:m>
                  <m:oMath xmlns:m="http://schemas.openxmlformats.org/officeDocument/2006/math">
                    <m:f>
                      <m:fPr>
                        <m:ctrlPr>
                          <a:rPr lang="en-IN" b="1" i="1" smtClean="0">
                            <a:latin typeface="Cambria Math" panose="02040503050406030204" pitchFamily="18" charset="0"/>
                          </a:rPr>
                        </m:ctrlPr>
                      </m:fPr>
                      <m:num>
                        <m:r>
                          <a:rPr lang="en-IN" b="1" i="1" smtClean="0">
                            <a:latin typeface="Cambria Math"/>
                          </a:rPr>
                          <m:t>𝟏</m:t>
                        </m:r>
                      </m:num>
                      <m:den>
                        <m:d>
                          <m:dPr>
                            <m:begChr m:val="["/>
                            <m:endChr m:val="]"/>
                            <m:ctrlPr>
                              <a:rPr lang="en-IN" b="1" i="1" smtClean="0">
                                <a:latin typeface="Cambria Math" panose="02040503050406030204" pitchFamily="18" charset="0"/>
                              </a:rPr>
                            </m:ctrlPr>
                          </m:dPr>
                          <m:e>
                            <m:f>
                              <m:fPr>
                                <m:ctrlPr>
                                  <a:rPr lang="en-IN" b="1" i="1" smtClean="0">
                                    <a:latin typeface="Cambria Math" panose="02040503050406030204" pitchFamily="18" charset="0"/>
                                  </a:rPr>
                                </m:ctrlPr>
                              </m:fPr>
                              <m:num>
                                <m:r>
                                  <a:rPr lang="en-IN" b="1" i="1" smtClean="0">
                                    <a:latin typeface="Cambria Math"/>
                                  </a:rPr>
                                  <m:t>𝟏</m:t>
                                </m:r>
                              </m:num>
                              <m:den>
                                <m:sSub>
                                  <m:sSubPr>
                                    <m:ctrlPr>
                                      <a:rPr lang="en-IN" b="1" i="1" smtClean="0">
                                        <a:latin typeface="Cambria Math" panose="02040503050406030204" pitchFamily="18" charset="0"/>
                                      </a:rPr>
                                    </m:ctrlPr>
                                  </m:sSubPr>
                                  <m:e>
                                    <m:r>
                                      <a:rPr lang="en-IN" b="1" i="1" smtClean="0">
                                        <a:latin typeface="Cambria Math"/>
                                        <a:ea typeface="Cambria Math"/>
                                      </a:rPr>
                                      <m:t>𝜺</m:t>
                                    </m:r>
                                  </m:e>
                                  <m:sub>
                                    <m:r>
                                      <a:rPr lang="en-IN" b="1" i="1" smtClean="0">
                                        <a:latin typeface="Cambria Math"/>
                                      </a:rPr>
                                      <m:t>𝒓</m:t>
                                    </m:r>
                                  </m:sub>
                                </m:sSub>
                                <m:r>
                                  <a:rPr lang="en-IN" b="1" i="1" smtClean="0">
                                    <a:latin typeface="Cambria Math"/>
                                  </a:rPr>
                                  <m:t>−</m:t>
                                </m:r>
                                <m:r>
                                  <a:rPr lang="en-IN" b="1" i="1" smtClean="0">
                                    <a:latin typeface="Cambria Math"/>
                                  </a:rPr>
                                  <m:t>𝟏</m:t>
                                </m:r>
                              </m:den>
                            </m:f>
                            <m:r>
                              <a:rPr lang="en-IN" b="1" i="1" smtClean="0">
                                <a:latin typeface="Cambria Math"/>
                              </a:rPr>
                              <m:t>+</m:t>
                            </m:r>
                            <m:f>
                              <m:fPr>
                                <m:ctrlPr>
                                  <a:rPr lang="en-IN" b="1" i="1" smtClean="0">
                                    <a:latin typeface="Cambria Math" panose="02040503050406030204" pitchFamily="18" charset="0"/>
                                  </a:rPr>
                                </m:ctrlPr>
                              </m:fPr>
                              <m:num>
                                <m:r>
                                  <a:rPr lang="en-IN" b="1" i="1" smtClean="0">
                                    <a:latin typeface="Cambria Math"/>
                                  </a:rPr>
                                  <m:t>𝟏</m:t>
                                </m:r>
                              </m:num>
                              <m:den>
                                <m:r>
                                  <a:rPr lang="en-IN" b="1" i="1" smtClean="0">
                                    <a:latin typeface="Cambria Math"/>
                                  </a:rPr>
                                  <m:t>𝟑</m:t>
                                </m:r>
                              </m:den>
                            </m:f>
                          </m:e>
                        </m:d>
                      </m:den>
                    </m:f>
                  </m:oMath>
                </a14:m>
                <a:r>
                  <a:rPr lang="en-IN" b="1" dirty="0"/>
                  <a:t> = </a:t>
                </a:r>
                <a14:m>
                  <m:oMath xmlns:m="http://schemas.openxmlformats.org/officeDocument/2006/math">
                    <m:f>
                      <m:fPr>
                        <m:ctrlPr>
                          <a:rPr lang="en-IN" b="1" i="1" smtClean="0">
                            <a:latin typeface="Cambria Math" panose="02040503050406030204" pitchFamily="18" charset="0"/>
                          </a:rPr>
                        </m:ctrlPr>
                      </m:fPr>
                      <m:num>
                        <m:r>
                          <a:rPr lang="en-IN" b="1" i="1" smtClean="0">
                            <a:latin typeface="Cambria Math"/>
                          </a:rPr>
                          <m:t>𝟏</m:t>
                        </m:r>
                      </m:num>
                      <m:den>
                        <m:d>
                          <m:dPr>
                            <m:begChr m:val="["/>
                            <m:endChr m:val="]"/>
                            <m:ctrlPr>
                              <a:rPr lang="en-IN" b="1" i="1" smtClean="0">
                                <a:latin typeface="Cambria Math" panose="02040503050406030204" pitchFamily="18" charset="0"/>
                              </a:rPr>
                            </m:ctrlPr>
                          </m:dPr>
                          <m:e>
                            <m:f>
                              <m:fPr>
                                <m:ctrlPr>
                                  <a:rPr lang="en-IN" b="1" i="1" smtClean="0">
                                    <a:latin typeface="Cambria Math" panose="02040503050406030204" pitchFamily="18" charset="0"/>
                                  </a:rPr>
                                </m:ctrlPr>
                              </m:fPr>
                              <m:num>
                                <m:sSub>
                                  <m:sSubPr>
                                    <m:ctrlPr>
                                      <a:rPr lang="en-IN" b="1" i="1" smtClean="0">
                                        <a:latin typeface="Cambria Math" panose="02040503050406030204" pitchFamily="18" charset="0"/>
                                      </a:rPr>
                                    </m:ctrlPr>
                                  </m:sSubPr>
                                  <m:e>
                                    <m:r>
                                      <a:rPr lang="en-IN" b="1" i="1" smtClean="0">
                                        <a:latin typeface="Cambria Math"/>
                                        <a:ea typeface="Cambria Math"/>
                                      </a:rPr>
                                      <m:t>𝜺</m:t>
                                    </m:r>
                                  </m:e>
                                  <m:sub>
                                    <m:r>
                                      <a:rPr lang="en-IN" b="1" i="1" smtClean="0">
                                        <a:latin typeface="Cambria Math"/>
                                      </a:rPr>
                                      <m:t>𝒓</m:t>
                                    </m:r>
                                  </m:sub>
                                </m:sSub>
                                <m:r>
                                  <a:rPr lang="en-IN" b="1" i="1" smtClean="0">
                                    <a:latin typeface="Cambria Math"/>
                                  </a:rPr>
                                  <m:t>+</m:t>
                                </m:r>
                                <m:r>
                                  <a:rPr lang="en-IN" b="1" i="1" smtClean="0">
                                    <a:latin typeface="Cambria Math"/>
                                  </a:rPr>
                                  <m:t>𝟐</m:t>
                                </m:r>
                              </m:num>
                              <m:den>
                                <m:sSub>
                                  <m:sSubPr>
                                    <m:ctrlPr>
                                      <a:rPr lang="en-IN" b="1" i="1" smtClean="0">
                                        <a:latin typeface="Cambria Math" panose="02040503050406030204" pitchFamily="18" charset="0"/>
                                      </a:rPr>
                                    </m:ctrlPr>
                                  </m:sSubPr>
                                  <m:e>
                                    <m:r>
                                      <a:rPr lang="en-IN" b="1" i="1" smtClean="0">
                                        <a:latin typeface="Cambria Math"/>
                                      </a:rPr>
                                      <m:t>𝟑</m:t>
                                    </m:r>
                                    <m:r>
                                      <a:rPr lang="en-IN" b="1" i="1" smtClean="0">
                                        <a:latin typeface="Cambria Math"/>
                                        <a:ea typeface="Cambria Math"/>
                                      </a:rPr>
                                      <m:t>𝜺</m:t>
                                    </m:r>
                                    <m:r>
                                      <a:rPr lang="en-IN" b="1" i="1" smtClean="0">
                                        <a:latin typeface="Cambria Math"/>
                                        <a:ea typeface="Cambria Math"/>
                                      </a:rPr>
                                      <m:t>(</m:t>
                                    </m:r>
                                  </m:e>
                                  <m:sub>
                                    <m:r>
                                      <a:rPr lang="en-IN" b="1" i="1" smtClean="0">
                                        <a:latin typeface="Cambria Math"/>
                                      </a:rPr>
                                      <m:t>𝒓</m:t>
                                    </m:r>
                                  </m:sub>
                                </m:sSub>
                                <m:r>
                                  <a:rPr lang="en-IN" b="1" i="1" smtClean="0">
                                    <a:latin typeface="Cambria Math"/>
                                  </a:rPr>
                                  <m:t>−</m:t>
                                </m:r>
                                <m:r>
                                  <a:rPr lang="en-IN" b="1" i="1" smtClean="0">
                                    <a:latin typeface="Cambria Math"/>
                                  </a:rPr>
                                  <m:t>𝟏</m:t>
                                </m:r>
                                <m:r>
                                  <a:rPr lang="en-IN" b="1" i="1" smtClean="0">
                                    <a:latin typeface="Cambria Math"/>
                                  </a:rPr>
                                  <m:t>)</m:t>
                                </m:r>
                              </m:den>
                            </m:f>
                          </m:e>
                        </m:d>
                      </m:den>
                    </m:f>
                  </m:oMath>
                </a14:m>
                <a:endParaRPr lang="en-IN" b="1" dirty="0"/>
              </a:p>
              <a:p>
                <a:endParaRPr lang="en-IN" b="1" dirty="0"/>
              </a:p>
              <a:p>
                <a14:m>
                  <m:oMath xmlns:m="http://schemas.openxmlformats.org/officeDocument/2006/math">
                    <m:f>
                      <m:fPr>
                        <m:ctrlPr>
                          <a:rPr lang="en-IN" b="1" i="1" smtClean="0">
                            <a:latin typeface="Cambria Math" panose="02040503050406030204" pitchFamily="18" charset="0"/>
                          </a:rPr>
                        </m:ctrlPr>
                      </m:fPr>
                      <m:num>
                        <m:r>
                          <a:rPr lang="en-IN" b="1" i="1" smtClean="0">
                            <a:latin typeface="Cambria Math"/>
                          </a:rPr>
                          <m:t>𝟑</m:t>
                        </m:r>
                        <m:r>
                          <a:rPr lang="en-IN" b="1" i="1" smtClean="0">
                            <a:latin typeface="Cambria Math"/>
                          </a:rPr>
                          <m:t>(</m:t>
                        </m:r>
                        <m:sSub>
                          <m:sSubPr>
                            <m:ctrlPr>
                              <a:rPr lang="en-IN" b="1" i="1" smtClean="0">
                                <a:latin typeface="Cambria Math" panose="02040503050406030204" pitchFamily="18" charset="0"/>
                              </a:rPr>
                            </m:ctrlPr>
                          </m:sSubPr>
                          <m:e>
                            <m:r>
                              <a:rPr lang="en-IN" b="1" i="1" smtClean="0">
                                <a:latin typeface="Cambria Math"/>
                                <a:ea typeface="Cambria Math"/>
                              </a:rPr>
                              <m:t>𝜺</m:t>
                            </m:r>
                          </m:e>
                          <m:sub>
                            <m:r>
                              <a:rPr lang="en-IN" b="1" i="1" smtClean="0">
                                <a:latin typeface="Cambria Math"/>
                              </a:rPr>
                              <m:t>𝒓</m:t>
                            </m:r>
                          </m:sub>
                        </m:sSub>
                        <m:r>
                          <a:rPr lang="en-IN" b="1" i="1" smtClean="0">
                            <a:latin typeface="Cambria Math"/>
                          </a:rPr>
                          <m:t>−</m:t>
                        </m:r>
                        <m:r>
                          <a:rPr lang="en-IN" b="1" i="1" smtClean="0">
                            <a:latin typeface="Cambria Math"/>
                          </a:rPr>
                          <m:t>𝟏</m:t>
                        </m:r>
                        <m:r>
                          <a:rPr lang="en-IN" b="1" i="1" smtClean="0">
                            <a:latin typeface="Cambria Math"/>
                          </a:rPr>
                          <m:t>)</m:t>
                        </m:r>
                      </m:num>
                      <m:den>
                        <m:sSub>
                          <m:sSubPr>
                            <m:ctrlPr>
                              <a:rPr lang="en-IN" b="1" i="1" smtClean="0">
                                <a:latin typeface="Cambria Math" panose="02040503050406030204" pitchFamily="18" charset="0"/>
                              </a:rPr>
                            </m:ctrlPr>
                          </m:sSubPr>
                          <m:e>
                            <m:r>
                              <a:rPr lang="en-IN" b="1" i="1" smtClean="0">
                                <a:latin typeface="Cambria Math"/>
                                <a:ea typeface="Cambria Math"/>
                              </a:rPr>
                              <m:t>𝜺</m:t>
                            </m:r>
                          </m:e>
                          <m:sub>
                            <m:r>
                              <a:rPr lang="en-IN" b="1" i="1" smtClean="0">
                                <a:latin typeface="Cambria Math"/>
                              </a:rPr>
                              <m:t>𝒓</m:t>
                            </m:r>
                          </m:sub>
                        </m:sSub>
                        <m:r>
                          <a:rPr lang="en-IN" b="1" i="1" smtClean="0">
                            <a:latin typeface="Cambria Math"/>
                          </a:rPr>
                          <m:t>+</m:t>
                        </m:r>
                        <m:r>
                          <a:rPr lang="en-IN" b="1" i="1" smtClean="0">
                            <a:latin typeface="Cambria Math"/>
                          </a:rPr>
                          <m:t>𝟐</m:t>
                        </m:r>
                      </m:den>
                    </m:f>
                    <m:r>
                      <a:rPr lang="en-IN" b="1" i="1" smtClean="0">
                        <a:latin typeface="Cambria Math"/>
                      </a:rPr>
                      <m:t>=</m:t>
                    </m:r>
                    <m:f>
                      <m:fPr>
                        <m:ctrlPr>
                          <a:rPr lang="en-IN" b="1" i="1" smtClean="0">
                            <a:latin typeface="Cambria Math" panose="02040503050406030204" pitchFamily="18" charset="0"/>
                          </a:rPr>
                        </m:ctrlPr>
                      </m:fPr>
                      <m:num>
                        <m:r>
                          <a:rPr lang="en-IN" b="1" i="1" smtClean="0">
                            <a:latin typeface="Cambria Math"/>
                          </a:rPr>
                          <m:t>𝑵</m:t>
                        </m:r>
                        <m:sSub>
                          <m:sSubPr>
                            <m:ctrlPr>
                              <a:rPr lang="en-IN" b="1" i="1" smtClean="0">
                                <a:latin typeface="Cambria Math" panose="02040503050406030204" pitchFamily="18" charset="0"/>
                              </a:rPr>
                            </m:ctrlPr>
                          </m:sSubPr>
                          <m:e>
                            <m:r>
                              <a:rPr lang="en-IN" b="1" i="1" smtClean="0">
                                <a:latin typeface="Cambria Math"/>
                                <a:ea typeface="Cambria Math"/>
                              </a:rPr>
                              <m:t>𝜶</m:t>
                            </m:r>
                          </m:e>
                          <m:sub>
                            <m:r>
                              <a:rPr lang="en-IN" b="1" i="1" smtClean="0">
                                <a:latin typeface="Cambria Math"/>
                              </a:rPr>
                              <m:t>𝒆</m:t>
                            </m:r>
                          </m:sub>
                        </m:sSub>
                      </m:num>
                      <m:den>
                        <m:sSub>
                          <m:sSubPr>
                            <m:ctrlPr>
                              <a:rPr lang="en-IN" b="1" i="1" smtClean="0">
                                <a:latin typeface="Cambria Math" panose="02040503050406030204" pitchFamily="18" charset="0"/>
                              </a:rPr>
                            </m:ctrlPr>
                          </m:sSubPr>
                          <m:e>
                            <m:r>
                              <a:rPr lang="en-IN" b="1" i="1" smtClean="0">
                                <a:latin typeface="Cambria Math"/>
                                <a:ea typeface="Cambria Math"/>
                              </a:rPr>
                              <m:t>𝜺</m:t>
                            </m:r>
                          </m:e>
                          <m:sub>
                            <m:r>
                              <a:rPr lang="en-IN" b="1" i="1" smtClean="0">
                                <a:latin typeface="Cambria Math"/>
                              </a:rPr>
                              <m:t>𝟎</m:t>
                            </m:r>
                          </m:sub>
                        </m:sSub>
                      </m:den>
                    </m:f>
                  </m:oMath>
                </a14:m>
                <a:r>
                  <a:rPr lang="en-IN" b="1" dirty="0"/>
                  <a:t>                      </a:t>
                </a:r>
                <a14:m>
                  <m:oMath xmlns:m="http://schemas.openxmlformats.org/officeDocument/2006/math">
                    <m:f>
                      <m:fPr>
                        <m:ctrlPr>
                          <a:rPr lang="en-IN" b="1" i="1" dirty="0" smtClean="0">
                            <a:latin typeface="Cambria Math" panose="02040503050406030204" pitchFamily="18" charset="0"/>
                          </a:rPr>
                        </m:ctrlPr>
                      </m:fPr>
                      <m:num>
                        <m:sSub>
                          <m:sSubPr>
                            <m:ctrlPr>
                              <a:rPr lang="en-IN" b="1" i="1" dirty="0" smtClean="0">
                                <a:latin typeface="Cambria Math" panose="02040503050406030204" pitchFamily="18" charset="0"/>
                              </a:rPr>
                            </m:ctrlPr>
                          </m:sSubPr>
                          <m:e>
                            <m:r>
                              <a:rPr lang="en-IN" b="1" i="1" dirty="0" smtClean="0">
                                <a:latin typeface="Cambria Math"/>
                                <a:ea typeface="Cambria Math"/>
                              </a:rPr>
                              <m:t>𝜺</m:t>
                            </m:r>
                          </m:e>
                          <m:sub>
                            <m:r>
                              <a:rPr lang="en-IN" b="1" i="1" dirty="0" smtClean="0">
                                <a:latin typeface="Cambria Math"/>
                              </a:rPr>
                              <m:t>𝒓</m:t>
                            </m:r>
                          </m:sub>
                        </m:sSub>
                        <m:r>
                          <a:rPr lang="en-IN" b="1" i="1" dirty="0" smtClean="0">
                            <a:latin typeface="Cambria Math"/>
                          </a:rPr>
                          <m:t>−</m:t>
                        </m:r>
                        <m:r>
                          <a:rPr lang="en-IN" b="1" i="1" dirty="0" smtClean="0">
                            <a:latin typeface="Cambria Math"/>
                          </a:rPr>
                          <m:t>𝟏</m:t>
                        </m:r>
                      </m:num>
                      <m:den>
                        <m:sSub>
                          <m:sSubPr>
                            <m:ctrlPr>
                              <a:rPr lang="en-IN" b="1" i="1" dirty="0" smtClean="0">
                                <a:latin typeface="Cambria Math" panose="02040503050406030204" pitchFamily="18" charset="0"/>
                              </a:rPr>
                            </m:ctrlPr>
                          </m:sSubPr>
                          <m:e>
                            <m:r>
                              <a:rPr lang="en-IN" b="1" i="1" dirty="0" smtClean="0">
                                <a:latin typeface="Cambria Math"/>
                                <a:ea typeface="Cambria Math"/>
                              </a:rPr>
                              <m:t>𝜺</m:t>
                            </m:r>
                          </m:e>
                          <m:sub>
                            <m:r>
                              <a:rPr lang="en-IN" b="1" i="1" dirty="0" smtClean="0">
                                <a:latin typeface="Cambria Math"/>
                              </a:rPr>
                              <m:t>𝒓</m:t>
                            </m:r>
                          </m:sub>
                        </m:sSub>
                        <m:r>
                          <a:rPr lang="en-IN" b="1" i="1" dirty="0" smtClean="0">
                            <a:latin typeface="Cambria Math"/>
                          </a:rPr>
                          <m:t>+</m:t>
                        </m:r>
                        <m:r>
                          <a:rPr lang="en-IN" b="1" i="1" dirty="0" smtClean="0">
                            <a:latin typeface="Cambria Math"/>
                          </a:rPr>
                          <m:t>𝟐</m:t>
                        </m:r>
                      </m:den>
                    </m:f>
                    <m:r>
                      <a:rPr lang="en-IN" b="1" i="1" dirty="0" smtClean="0">
                        <a:latin typeface="Cambria Math"/>
                      </a:rPr>
                      <m:t>=</m:t>
                    </m:r>
                    <m:f>
                      <m:fPr>
                        <m:ctrlPr>
                          <a:rPr lang="en-IN" b="1" i="1" dirty="0" smtClean="0">
                            <a:latin typeface="Cambria Math" panose="02040503050406030204" pitchFamily="18" charset="0"/>
                          </a:rPr>
                        </m:ctrlPr>
                      </m:fPr>
                      <m:num>
                        <m:r>
                          <a:rPr lang="en-IN" b="1" i="1" dirty="0" smtClean="0">
                            <a:latin typeface="Cambria Math"/>
                          </a:rPr>
                          <m:t>𝑵</m:t>
                        </m:r>
                        <m:sSub>
                          <m:sSubPr>
                            <m:ctrlPr>
                              <a:rPr lang="en-IN" b="1" i="1" dirty="0" smtClean="0">
                                <a:latin typeface="Cambria Math" panose="02040503050406030204" pitchFamily="18" charset="0"/>
                              </a:rPr>
                            </m:ctrlPr>
                          </m:sSubPr>
                          <m:e>
                            <m:r>
                              <a:rPr lang="en-IN" b="1" i="1" dirty="0" smtClean="0">
                                <a:latin typeface="Cambria Math"/>
                                <a:ea typeface="Cambria Math"/>
                              </a:rPr>
                              <m:t>𝜶</m:t>
                            </m:r>
                          </m:e>
                          <m:sub>
                            <m:r>
                              <a:rPr lang="en-IN" b="1" i="1" dirty="0" smtClean="0">
                                <a:latin typeface="Cambria Math"/>
                              </a:rPr>
                              <m:t>𝒆</m:t>
                            </m:r>
                          </m:sub>
                        </m:sSub>
                      </m:num>
                      <m:den>
                        <m:r>
                          <a:rPr lang="en-IN" b="1" i="1" dirty="0" smtClean="0">
                            <a:latin typeface="Cambria Math"/>
                          </a:rPr>
                          <m:t>𝟑</m:t>
                        </m:r>
                        <m:sSub>
                          <m:sSubPr>
                            <m:ctrlPr>
                              <a:rPr lang="en-IN" b="1" i="1" dirty="0" smtClean="0">
                                <a:latin typeface="Cambria Math" panose="02040503050406030204" pitchFamily="18" charset="0"/>
                              </a:rPr>
                            </m:ctrlPr>
                          </m:sSubPr>
                          <m:e>
                            <m:r>
                              <a:rPr lang="en-IN" b="1" i="1" dirty="0" smtClean="0">
                                <a:latin typeface="Cambria Math"/>
                                <a:ea typeface="Cambria Math"/>
                              </a:rPr>
                              <m:t>𝜺</m:t>
                            </m:r>
                          </m:e>
                          <m:sub>
                            <m:r>
                              <a:rPr lang="en-IN" b="1" i="1" dirty="0" smtClean="0">
                                <a:latin typeface="Cambria Math"/>
                              </a:rPr>
                              <m:t>𝟎</m:t>
                            </m:r>
                          </m:sub>
                        </m:sSub>
                      </m:den>
                    </m:f>
                  </m:oMath>
                </a14:m>
                <a:r>
                  <a:rPr lang="en-IN" b="1" dirty="0"/>
                  <a:t>      </a:t>
                </a:r>
              </a:p>
              <a:p>
                <a:r>
                  <a:rPr lang="en-IN" b="1" dirty="0"/>
                  <a:t>      </a:t>
                </a:r>
              </a:p>
              <a:p>
                <a:r>
                  <a:rPr lang="en-IN" sz="2200" b="1" dirty="0">
                    <a:solidFill>
                      <a:srgbClr val="C00000"/>
                    </a:solidFill>
                  </a:rPr>
                  <a:t>This is Clausius Mosotti Equation and is valid for non polar solids.     </a:t>
                </a:r>
              </a:p>
            </p:txBody>
          </p:sp>
        </mc:Choice>
        <mc:Fallback xmlns="">
          <p:sp>
            <p:nvSpPr>
              <p:cNvPr id="4" name="TextBox 3"/>
              <p:cNvSpPr txBox="1">
                <a:spLocks noRot="1" noChangeAspect="1" noMove="1" noResize="1" noEditPoints="1" noAdjustHandles="1" noChangeArrowheads="1" noChangeShapeType="1" noTextEdit="1"/>
              </p:cNvSpPr>
              <p:nvPr/>
            </p:nvSpPr>
            <p:spPr>
              <a:xfrm>
                <a:off x="333582" y="585187"/>
                <a:ext cx="8558897" cy="5652125"/>
              </a:xfrm>
              <a:prstGeom prst="rect">
                <a:avLst/>
              </a:prstGeom>
              <a:blipFill rotWithShape="1">
                <a:blip r:embed="rId2"/>
                <a:stretch>
                  <a:fillRect l="-926" t="-539" b="-2157"/>
                </a:stretch>
              </a:blipFill>
            </p:spPr>
            <p:txBody>
              <a:bodyPr/>
              <a:lstStyle/>
              <a:p>
                <a:r>
                  <a:rPr lang="en-IN">
                    <a:noFill/>
                  </a:rPr>
                  <a:t> </a:t>
                </a:r>
              </a:p>
            </p:txBody>
          </p:sp>
        </mc:Fallback>
      </mc:AlternateContent>
      <p:sp>
        <p:nvSpPr>
          <p:cNvPr id="5" name="Right Arrow 4"/>
          <p:cNvSpPr/>
          <p:nvPr/>
        </p:nvSpPr>
        <p:spPr>
          <a:xfrm>
            <a:off x="5436096" y="443711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2267744" y="5301208"/>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874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354722"/>
            <a:ext cx="5904656" cy="553998"/>
          </a:xfrm>
          <a:prstGeom prst="rect">
            <a:avLst/>
          </a:prstGeom>
          <a:noFill/>
        </p:spPr>
        <p:txBody>
          <a:bodyPr wrap="square" rtlCol="0">
            <a:spAutoFit/>
          </a:bodyPr>
          <a:lstStyle/>
          <a:p>
            <a:pPr algn="ctr"/>
            <a:r>
              <a:rPr lang="en-IN" sz="3000" b="1" dirty="0"/>
              <a:t>WHAT ARE DIELECTRICS ?</a:t>
            </a:r>
          </a:p>
        </p:txBody>
      </p:sp>
      <p:sp>
        <p:nvSpPr>
          <p:cNvPr id="3" name="TextBox 2"/>
          <p:cNvSpPr txBox="1"/>
          <p:nvPr/>
        </p:nvSpPr>
        <p:spPr>
          <a:xfrm>
            <a:off x="-36512" y="994658"/>
            <a:ext cx="9036496" cy="5170646"/>
          </a:xfrm>
          <a:prstGeom prst="rect">
            <a:avLst/>
          </a:prstGeom>
          <a:noFill/>
        </p:spPr>
        <p:txBody>
          <a:bodyPr wrap="square" rtlCol="0">
            <a:spAutoFit/>
          </a:bodyPr>
          <a:lstStyle/>
          <a:p>
            <a:pPr marL="342900" indent="-342900" algn="just">
              <a:buFont typeface="Arial" panose="020B0604020202020204" pitchFamily="34" charset="0"/>
              <a:buChar char="•"/>
            </a:pPr>
            <a:r>
              <a:rPr lang="en-IN" sz="2200" b="1" u="sng" dirty="0">
                <a:solidFill>
                  <a:schemeClr val="accent1">
                    <a:lumMod val="75000"/>
                  </a:schemeClr>
                </a:solidFill>
              </a:rPr>
              <a:t>Conductors</a:t>
            </a:r>
            <a:r>
              <a:rPr lang="en-IN" sz="2200" b="1" dirty="0">
                <a:solidFill>
                  <a:schemeClr val="accent1">
                    <a:lumMod val="75000"/>
                  </a:schemeClr>
                </a:solidFill>
              </a:rPr>
              <a:t> : substances that contain an unlimited supply of charges that are free to move through the material. </a:t>
            </a:r>
            <a:r>
              <a:rPr lang="en-IN" sz="2200" b="1" dirty="0" err="1">
                <a:solidFill>
                  <a:schemeClr val="accent1">
                    <a:lumMod val="75000"/>
                  </a:schemeClr>
                </a:solidFill>
              </a:rPr>
              <a:t>Eg</a:t>
            </a:r>
            <a:r>
              <a:rPr lang="en-IN" sz="2200" b="1" dirty="0">
                <a:solidFill>
                  <a:schemeClr val="accent1">
                    <a:lumMod val="75000"/>
                  </a:schemeClr>
                </a:solidFill>
              </a:rPr>
              <a:t>. Metals</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b="1" u="sng" dirty="0">
                <a:solidFill>
                  <a:srgbClr val="0070C0"/>
                </a:solidFill>
              </a:rPr>
              <a:t>Insulators</a:t>
            </a:r>
            <a:r>
              <a:rPr lang="en-IN" sz="2200" b="1" dirty="0">
                <a:solidFill>
                  <a:srgbClr val="0070C0"/>
                </a:solidFill>
              </a:rPr>
              <a:t>: which do not have free electrons or the number of electrons are too low, the electrons are tightly bound to atom. </a:t>
            </a:r>
            <a:r>
              <a:rPr lang="en-IN" sz="2200" b="1" dirty="0" err="1">
                <a:solidFill>
                  <a:srgbClr val="0070C0"/>
                </a:solidFill>
              </a:rPr>
              <a:t>Eg</a:t>
            </a:r>
            <a:r>
              <a:rPr lang="en-IN" sz="2200" b="1" dirty="0">
                <a:solidFill>
                  <a:srgbClr val="0070C0"/>
                </a:solidFill>
              </a:rPr>
              <a:t>. Plastic, paper </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b="1" u="sng" dirty="0">
                <a:solidFill>
                  <a:srgbClr val="CC0099"/>
                </a:solidFill>
              </a:rPr>
              <a:t>Dielectrics</a:t>
            </a:r>
            <a:r>
              <a:rPr lang="en-IN" sz="2200" b="1" dirty="0">
                <a:solidFill>
                  <a:srgbClr val="CC0099"/>
                </a:solidFill>
              </a:rPr>
              <a:t>: When potential difference is applied to insulator no electric current flows, even then their behaviour in fields is very important because the presence of the field may change behaviour of an insulator. </a:t>
            </a:r>
            <a:r>
              <a:rPr lang="en-IN" sz="2200" b="1" dirty="0" err="1">
                <a:solidFill>
                  <a:srgbClr val="CC0099"/>
                </a:solidFill>
              </a:rPr>
              <a:t>Eg</a:t>
            </a:r>
            <a:r>
              <a:rPr lang="en-IN" sz="2200" b="1" dirty="0">
                <a:solidFill>
                  <a:srgbClr val="CC0099"/>
                </a:solidFill>
              </a:rPr>
              <a:t>. Mica, glass</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b="1" dirty="0">
                <a:solidFill>
                  <a:srgbClr val="7030A0"/>
                </a:solidFill>
              </a:rPr>
              <a:t>When certain non-conducting materials are used to fill the space between two conductors of a capacitor the capacitance is found to increase. The insulators whose behaviour gets modified in the electric field are called dielectrics.</a:t>
            </a:r>
            <a:endParaRPr lang="en-IN" sz="2200" dirty="0"/>
          </a:p>
        </p:txBody>
      </p:sp>
    </p:spTree>
    <p:extLst>
      <p:ext uri="{BB962C8B-B14F-4D97-AF65-F5344CB8AC3E}">
        <p14:creationId xmlns:p14="http://schemas.microsoft.com/office/powerpoint/2010/main" val="32071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9" y="332656"/>
            <a:ext cx="9046644" cy="553998"/>
          </a:xfrm>
          <a:prstGeom prst="rect">
            <a:avLst/>
          </a:prstGeom>
          <a:noFill/>
        </p:spPr>
        <p:txBody>
          <a:bodyPr wrap="none" rtlCol="0">
            <a:spAutoFit/>
          </a:bodyPr>
          <a:lstStyle/>
          <a:p>
            <a:r>
              <a:rPr lang="en-IN" sz="3000" b="1" dirty="0"/>
              <a:t>FREQUENCY DEPENDENCE OF POLARIZATION</a:t>
            </a:r>
          </a:p>
        </p:txBody>
      </p:sp>
      <p:sp>
        <p:nvSpPr>
          <p:cNvPr id="6" name="TextBox 5"/>
          <p:cNvSpPr txBox="1"/>
          <p:nvPr/>
        </p:nvSpPr>
        <p:spPr>
          <a:xfrm>
            <a:off x="107504" y="836712"/>
            <a:ext cx="8928991" cy="2769989"/>
          </a:xfrm>
          <a:prstGeom prst="rect">
            <a:avLst/>
          </a:prstGeom>
          <a:solidFill>
            <a:srgbClr val="E8D4E7"/>
          </a:solidFill>
        </p:spPr>
        <p:txBody>
          <a:bodyPr wrap="square" rtlCol="0">
            <a:spAutoFit/>
          </a:bodyPr>
          <a:lstStyle/>
          <a:p>
            <a:pPr marL="342900" indent="-342900" algn="just">
              <a:spcBef>
                <a:spcPts val="300"/>
              </a:spcBef>
              <a:spcAft>
                <a:spcPts val="300"/>
              </a:spcAft>
              <a:buFont typeface="Arial" panose="020B0604020202020204" pitchFamily="34" charset="0"/>
              <a:buChar char="•"/>
            </a:pPr>
            <a:r>
              <a:rPr lang="en-IN" sz="2200" b="1" dirty="0">
                <a:solidFill>
                  <a:srgbClr val="3333FF"/>
                </a:solidFill>
              </a:rPr>
              <a:t>When a dielectric is placed in an alternating field, the dielectric gets polarized </a:t>
            </a:r>
            <a:r>
              <a:rPr lang="en-IN" sz="2200" b="1" dirty="0">
                <a:solidFill>
                  <a:srgbClr val="3333FF"/>
                </a:solidFill>
                <a:sym typeface="Wingdings" panose="05000000000000000000" pitchFamily="2" charset="2"/>
              </a:rPr>
              <a:t> </a:t>
            </a:r>
            <a:r>
              <a:rPr lang="en-IN" sz="2200" b="1" dirty="0">
                <a:solidFill>
                  <a:srgbClr val="FF0000"/>
                </a:solidFill>
              </a:rPr>
              <a:t>The total polarization depends on the ability of dipole to orient themselves in field direction.</a:t>
            </a:r>
            <a:endParaRPr lang="en-IN" sz="2200" b="1" dirty="0">
              <a:solidFill>
                <a:srgbClr val="800080"/>
              </a:solidFill>
            </a:endParaRPr>
          </a:p>
          <a:p>
            <a:pPr marL="342900" indent="-342900" algn="just">
              <a:spcBef>
                <a:spcPts val="300"/>
              </a:spcBef>
              <a:spcAft>
                <a:spcPts val="300"/>
              </a:spcAft>
              <a:buFont typeface="Arial" panose="020B0604020202020204" pitchFamily="34" charset="0"/>
              <a:buChar char="•"/>
            </a:pPr>
            <a:r>
              <a:rPr lang="en-IN" sz="2200" b="1" dirty="0"/>
              <a:t>Electronic polarization is fastest and persists at ~10</a:t>
            </a:r>
            <a:r>
              <a:rPr lang="en-IN" sz="2200" b="1" baseline="30000" dirty="0"/>
              <a:t>13</a:t>
            </a:r>
            <a:r>
              <a:rPr lang="en-IN" sz="2200" b="1" dirty="0"/>
              <a:t>-10</a:t>
            </a:r>
            <a:r>
              <a:rPr lang="en-IN" sz="2200" b="1" baseline="30000" dirty="0"/>
              <a:t>15</a:t>
            </a:r>
            <a:r>
              <a:rPr lang="en-IN" sz="2200" b="1" dirty="0"/>
              <a:t> Hz. </a:t>
            </a:r>
          </a:p>
          <a:p>
            <a:pPr marL="342900" indent="-342900" algn="just">
              <a:spcBef>
                <a:spcPts val="300"/>
              </a:spcBef>
              <a:spcAft>
                <a:spcPts val="300"/>
              </a:spcAft>
              <a:buFont typeface="Arial" panose="020B0604020202020204" pitchFamily="34" charset="0"/>
              <a:buChar char="•"/>
            </a:pPr>
            <a:r>
              <a:rPr lang="en-IN" sz="2200" b="1" dirty="0"/>
              <a:t>Ionic polarization is sluggish; occurs at  ~10</a:t>
            </a:r>
            <a:r>
              <a:rPr lang="en-IN" sz="2200" b="1" baseline="30000" dirty="0"/>
              <a:t>9</a:t>
            </a:r>
            <a:r>
              <a:rPr lang="en-IN" sz="2200" b="1" dirty="0"/>
              <a:t>-10</a:t>
            </a:r>
            <a:r>
              <a:rPr lang="en-IN" sz="2200" b="1" baseline="30000" dirty="0"/>
              <a:t>13</a:t>
            </a:r>
            <a:r>
              <a:rPr lang="en-IN" sz="2200" b="1" dirty="0"/>
              <a:t> Hz.</a:t>
            </a:r>
          </a:p>
          <a:p>
            <a:pPr marL="342900" indent="-342900" algn="just">
              <a:spcBef>
                <a:spcPts val="300"/>
              </a:spcBef>
              <a:spcAft>
                <a:spcPts val="300"/>
              </a:spcAft>
              <a:buFont typeface="Arial" panose="020B0604020202020204" pitchFamily="34" charset="0"/>
              <a:buChar char="•"/>
            </a:pPr>
            <a:r>
              <a:rPr lang="en-IN" sz="2200" b="1" dirty="0"/>
              <a:t>Orientation polarization occurs below 10</a:t>
            </a:r>
            <a:r>
              <a:rPr lang="en-IN" sz="2200" b="1" baseline="30000" dirty="0"/>
              <a:t>9</a:t>
            </a:r>
            <a:r>
              <a:rPr lang="en-IN" sz="2200" b="1" dirty="0"/>
              <a:t> Hz.</a:t>
            </a:r>
          </a:p>
          <a:p>
            <a:pPr marL="342900" indent="-342900" algn="just">
              <a:spcBef>
                <a:spcPts val="300"/>
              </a:spcBef>
              <a:spcAft>
                <a:spcPts val="300"/>
              </a:spcAft>
              <a:buFont typeface="Arial" panose="020B0604020202020204" pitchFamily="34" charset="0"/>
              <a:buChar char="•"/>
            </a:pPr>
            <a:r>
              <a:rPr lang="en-IN" sz="2200" b="1" dirty="0"/>
              <a:t>Space charge polarization occurs at frequencies below 10 Hz</a:t>
            </a:r>
            <a:endParaRPr lang="en-IN" sz="2200" dirty="0">
              <a:solidFill>
                <a:srgbClr val="80008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19" y="3606701"/>
            <a:ext cx="4348373" cy="2538455"/>
          </a:xfrm>
          <a:prstGeom prst="rect">
            <a:avLst/>
          </a:prstGeom>
          <a:ln w="38100" cmpd="dbl">
            <a:solidFill>
              <a:schemeClr val="accent1"/>
            </a:solidFill>
          </a:ln>
        </p:spPr>
      </p:pic>
      <p:sp>
        <p:nvSpPr>
          <p:cNvPr id="7" name="TextBox 6"/>
          <p:cNvSpPr txBox="1"/>
          <p:nvPr/>
        </p:nvSpPr>
        <p:spPr>
          <a:xfrm>
            <a:off x="267125" y="6236184"/>
            <a:ext cx="7930441" cy="369332"/>
          </a:xfrm>
          <a:prstGeom prst="rect">
            <a:avLst/>
          </a:prstGeom>
          <a:noFill/>
        </p:spPr>
        <p:txBody>
          <a:bodyPr wrap="none" rtlCol="0">
            <a:spAutoFit/>
          </a:bodyPr>
          <a:lstStyle/>
          <a:p>
            <a:r>
              <a:rPr lang="en-IN" b="1" dirty="0">
                <a:hlinkClick r:id="rId3"/>
              </a:rPr>
              <a:t>https://www.tf.uni-kiel.de/matwis/amat/elmat_en/kap_3/backbone/r3_3_5.html</a:t>
            </a:r>
            <a:endParaRPr lang="en-IN" b="1" dirty="0"/>
          </a:p>
        </p:txBody>
      </p:sp>
      <p:sp>
        <p:nvSpPr>
          <p:cNvPr id="8" name="TextBox 7"/>
          <p:cNvSpPr txBox="1"/>
          <p:nvPr/>
        </p:nvSpPr>
        <p:spPr>
          <a:xfrm>
            <a:off x="4427983" y="3820686"/>
            <a:ext cx="4608511" cy="2200602"/>
          </a:xfrm>
          <a:prstGeom prst="rect">
            <a:avLst/>
          </a:prstGeom>
          <a:noFill/>
        </p:spPr>
        <p:txBody>
          <a:bodyPr wrap="square" rtlCol="0">
            <a:spAutoFit/>
          </a:bodyPr>
          <a:lstStyle/>
          <a:p>
            <a:pPr marL="342900" indent="-342900" algn="just">
              <a:spcBef>
                <a:spcPts val="300"/>
              </a:spcBef>
              <a:spcAft>
                <a:spcPts val="300"/>
              </a:spcAft>
              <a:buFont typeface="Arial" panose="020B0604020202020204" pitchFamily="34" charset="0"/>
              <a:buChar char="•"/>
            </a:pPr>
            <a:r>
              <a:rPr lang="en-IN" sz="2200" b="1" dirty="0"/>
              <a:t>The average time taken by the dipole to orient in the field direction is known as </a:t>
            </a:r>
            <a:r>
              <a:rPr lang="en-IN" sz="2200" b="1" u="sng" dirty="0">
                <a:solidFill>
                  <a:srgbClr val="3333FF"/>
                </a:solidFill>
              </a:rPr>
              <a:t>relaxation time</a:t>
            </a:r>
            <a:r>
              <a:rPr lang="en-IN" sz="2200" b="1" dirty="0"/>
              <a:t>. </a:t>
            </a:r>
          </a:p>
          <a:p>
            <a:pPr marL="342900" indent="-342900" algn="just">
              <a:spcBef>
                <a:spcPts val="300"/>
              </a:spcBef>
              <a:spcAft>
                <a:spcPts val="300"/>
              </a:spcAft>
              <a:buFont typeface="Arial" panose="020B0604020202020204" pitchFamily="34" charset="0"/>
              <a:buChar char="•"/>
            </a:pPr>
            <a:r>
              <a:rPr lang="en-IN" sz="2200" b="1" dirty="0"/>
              <a:t>The reciprocal of relaxation time is known as </a:t>
            </a:r>
            <a:r>
              <a:rPr lang="en-IN" sz="2200" b="1" u="sng" dirty="0">
                <a:solidFill>
                  <a:srgbClr val="3333FF"/>
                </a:solidFill>
              </a:rPr>
              <a:t>relaxation frequency</a:t>
            </a:r>
            <a:r>
              <a:rPr lang="en-IN" sz="2200" b="1" dirty="0"/>
              <a:t>. </a:t>
            </a:r>
            <a:endParaRPr lang="en-IN" dirty="0"/>
          </a:p>
        </p:txBody>
      </p:sp>
    </p:spTree>
    <p:extLst>
      <p:ext uri="{BB962C8B-B14F-4D97-AF65-F5344CB8AC3E}">
        <p14:creationId xmlns:p14="http://schemas.microsoft.com/office/powerpoint/2010/main" val="130128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arn(inVertic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wipe(down)">
                                      <p:cBhvr>
                                        <p:cTn id="30" dur="50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wipe(down)">
                                      <p:cBhvr>
                                        <p:cTn id="35" dur="500"/>
                                        <p:tgtEl>
                                          <p:spTgt spid="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 y="404664"/>
                <a:ext cx="9144000" cy="5825313"/>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200" b="1" dirty="0">
                    <a:solidFill>
                      <a:srgbClr val="3333FF"/>
                    </a:solidFill>
                  </a:rPr>
                  <a:t>If the frequency of applied electric field &gt;&gt; the relaxation frequency of dipole </a:t>
                </a:r>
                <a:r>
                  <a:rPr lang="en-IN" sz="2200" b="1" dirty="0">
                    <a:solidFill>
                      <a:srgbClr val="3333FF"/>
                    </a:solidFill>
                    <a:sym typeface="Wingdings" panose="05000000000000000000" pitchFamily="2" charset="2"/>
                  </a:rPr>
                  <a:t> </a:t>
                </a:r>
                <a:r>
                  <a:rPr lang="en-IN" sz="2200" b="1" dirty="0">
                    <a:solidFill>
                      <a:srgbClr val="3333FF"/>
                    </a:solidFill>
                  </a:rPr>
                  <a:t>the  dipole can’t orient themselves. </a:t>
                </a:r>
              </a:p>
              <a:p>
                <a:pPr marL="342900" indent="-342900" algn="just">
                  <a:spcBef>
                    <a:spcPts val="600"/>
                  </a:spcBef>
                  <a:spcAft>
                    <a:spcPts val="600"/>
                  </a:spcAft>
                  <a:buFont typeface="Arial" panose="020B0604020202020204" pitchFamily="34" charset="0"/>
                  <a:buChar char="•"/>
                </a:pPr>
                <a:r>
                  <a:rPr lang="en-IN" sz="2200" b="1" dirty="0">
                    <a:solidFill>
                      <a:srgbClr val="CC3300"/>
                    </a:solidFill>
                  </a:rPr>
                  <a:t>If the relaxation time of the dipole &lt; the half of the time period of electric field </a:t>
                </a:r>
                <a:r>
                  <a:rPr lang="en-IN" sz="2200" b="1" dirty="0">
                    <a:solidFill>
                      <a:srgbClr val="CC3300"/>
                    </a:solidFill>
                    <a:sym typeface="Wingdings" panose="05000000000000000000" pitchFamily="2" charset="2"/>
                  </a:rPr>
                  <a:t> </a:t>
                </a:r>
                <a:r>
                  <a:rPr lang="en-IN" sz="2200" b="1" dirty="0">
                    <a:solidFill>
                      <a:srgbClr val="CC3300"/>
                    </a:solidFill>
                  </a:rPr>
                  <a:t>the dipole easily follows the direction of field.</a:t>
                </a:r>
              </a:p>
              <a:p>
                <a:pPr marL="342900" indent="-342900" algn="just">
                  <a:spcBef>
                    <a:spcPts val="600"/>
                  </a:spcBef>
                  <a:spcAft>
                    <a:spcPts val="600"/>
                  </a:spcAft>
                  <a:buFont typeface="Arial" panose="020B0604020202020204" pitchFamily="34" charset="0"/>
                  <a:buChar char="•"/>
                </a:pPr>
                <a:r>
                  <a:rPr lang="en-IN" sz="2200" b="1" dirty="0">
                    <a:solidFill>
                      <a:srgbClr val="008000"/>
                    </a:solidFill>
                  </a:rPr>
                  <a:t>At </a:t>
                </a:r>
                <a:r>
                  <a:rPr lang="en-IN" sz="2200" b="1" i="1" u="sng" dirty="0">
                    <a:solidFill>
                      <a:srgbClr val="008000"/>
                    </a:solidFill>
                  </a:rPr>
                  <a:t>low frequency (audio frequency):</a:t>
                </a:r>
                <a:r>
                  <a:rPr lang="en-IN" sz="2200" b="1" dirty="0">
                    <a:solidFill>
                      <a:srgbClr val="008000"/>
                    </a:solidFill>
                  </a:rPr>
                  <a:t> all type of polarization exists  </a:t>
                </a:r>
                <a:r>
                  <a:rPr lang="en-IN" sz="2200" b="1" dirty="0">
                    <a:solidFill>
                      <a:srgbClr val="008000"/>
                    </a:solidFill>
                    <a:sym typeface="Wingdings" panose="05000000000000000000" pitchFamily="2" charset="2"/>
                  </a:rPr>
                  <a:t> </a:t>
                </a:r>
                <a:r>
                  <a:rPr lang="en-IN" sz="2200" b="1" dirty="0">
                    <a:solidFill>
                      <a:srgbClr val="008000"/>
                    </a:solidFill>
                  </a:rPr>
                  <a:t>     </a:t>
                </a:r>
                <a14:m>
                  <m:oMath xmlns:m="http://schemas.openxmlformats.org/officeDocument/2006/math">
                    <m:r>
                      <a:rPr lang="en-IN" sz="2200" b="1" i="1" smtClean="0">
                        <a:solidFill>
                          <a:srgbClr val="008000"/>
                        </a:solidFill>
                        <a:latin typeface="Cambria Math"/>
                      </a:rPr>
                      <m:t>𝑷</m:t>
                    </m:r>
                    <m:r>
                      <a:rPr lang="en-IN" sz="2200" b="1" i="1" smtClean="0">
                        <a:solidFill>
                          <a:srgbClr val="008000"/>
                        </a:solidFill>
                        <a:latin typeface="Cambria Math"/>
                      </a:rPr>
                      <m:t>=</m:t>
                    </m:r>
                    <m:sSub>
                      <m:sSubPr>
                        <m:ctrlPr>
                          <a:rPr lang="en-IN" sz="2200" b="1" i="1" smtClean="0">
                            <a:solidFill>
                              <a:srgbClr val="008000"/>
                            </a:solidFill>
                            <a:latin typeface="Cambria Math" panose="02040503050406030204" pitchFamily="18" charset="0"/>
                          </a:rPr>
                        </m:ctrlPr>
                      </m:sSubPr>
                      <m:e>
                        <m:r>
                          <a:rPr lang="en-IN" sz="2200" b="1" i="1" smtClean="0">
                            <a:solidFill>
                              <a:srgbClr val="008000"/>
                            </a:solidFill>
                            <a:latin typeface="Cambria Math"/>
                          </a:rPr>
                          <m:t>𝑷</m:t>
                        </m:r>
                      </m:e>
                      <m:sub>
                        <m:r>
                          <a:rPr lang="en-IN" sz="2200" b="1" i="1" smtClean="0">
                            <a:solidFill>
                              <a:srgbClr val="008000"/>
                            </a:solidFill>
                            <a:latin typeface="Cambria Math"/>
                          </a:rPr>
                          <m:t>𝒆</m:t>
                        </m:r>
                      </m:sub>
                    </m:sSub>
                    <m:r>
                      <a:rPr lang="en-IN" sz="2200" b="1" i="1" smtClean="0">
                        <a:solidFill>
                          <a:srgbClr val="008000"/>
                        </a:solidFill>
                        <a:latin typeface="Cambria Math"/>
                      </a:rPr>
                      <m:t>+</m:t>
                    </m:r>
                    <m:sSub>
                      <m:sSubPr>
                        <m:ctrlPr>
                          <a:rPr lang="en-IN" sz="2200" b="1" i="1" smtClean="0">
                            <a:solidFill>
                              <a:srgbClr val="008000"/>
                            </a:solidFill>
                            <a:latin typeface="Cambria Math" panose="02040503050406030204" pitchFamily="18" charset="0"/>
                          </a:rPr>
                        </m:ctrlPr>
                      </m:sSubPr>
                      <m:e>
                        <m:r>
                          <a:rPr lang="en-IN" sz="2200" b="1" i="1" smtClean="0">
                            <a:solidFill>
                              <a:srgbClr val="008000"/>
                            </a:solidFill>
                            <a:latin typeface="Cambria Math"/>
                          </a:rPr>
                          <m:t>𝑷</m:t>
                        </m:r>
                      </m:e>
                      <m:sub>
                        <m:r>
                          <a:rPr lang="en-IN" sz="2200" b="1" i="1" smtClean="0">
                            <a:solidFill>
                              <a:srgbClr val="008000"/>
                            </a:solidFill>
                            <a:latin typeface="Cambria Math"/>
                          </a:rPr>
                          <m:t>𝒊</m:t>
                        </m:r>
                      </m:sub>
                    </m:sSub>
                    <m:r>
                      <a:rPr lang="en-IN" sz="2200" b="1" i="1" smtClean="0">
                        <a:solidFill>
                          <a:srgbClr val="008000"/>
                        </a:solidFill>
                        <a:latin typeface="Cambria Math"/>
                      </a:rPr>
                      <m:t>+</m:t>
                    </m:r>
                    <m:sSub>
                      <m:sSubPr>
                        <m:ctrlPr>
                          <a:rPr lang="en-IN" sz="2200" b="1" i="1" smtClean="0">
                            <a:solidFill>
                              <a:srgbClr val="008000"/>
                            </a:solidFill>
                            <a:latin typeface="Cambria Math" panose="02040503050406030204" pitchFamily="18" charset="0"/>
                          </a:rPr>
                        </m:ctrlPr>
                      </m:sSubPr>
                      <m:e>
                        <m:r>
                          <a:rPr lang="en-IN" sz="2200" b="1" i="1" smtClean="0">
                            <a:solidFill>
                              <a:srgbClr val="008000"/>
                            </a:solidFill>
                            <a:latin typeface="Cambria Math"/>
                          </a:rPr>
                          <m:t>𝑷</m:t>
                        </m:r>
                      </m:e>
                      <m:sub>
                        <m:r>
                          <a:rPr lang="en-IN" sz="2200" b="1" i="1" smtClean="0">
                            <a:solidFill>
                              <a:srgbClr val="008000"/>
                            </a:solidFill>
                            <a:latin typeface="Cambria Math"/>
                          </a:rPr>
                          <m:t>𝒐</m:t>
                        </m:r>
                      </m:sub>
                    </m:sSub>
                  </m:oMath>
                </a14:m>
                <a:r>
                  <a:rPr lang="en-IN" sz="2200" b="1" dirty="0">
                    <a:solidFill>
                      <a:srgbClr val="008000"/>
                    </a:solidFill>
                  </a:rPr>
                  <a:t>.</a:t>
                </a:r>
              </a:p>
              <a:p>
                <a:pPr marL="342900" indent="-342900" algn="just">
                  <a:spcBef>
                    <a:spcPts val="600"/>
                  </a:spcBef>
                  <a:spcAft>
                    <a:spcPts val="600"/>
                  </a:spcAft>
                  <a:buFont typeface="Arial" panose="020B0604020202020204" pitchFamily="34" charset="0"/>
                  <a:buChar char="•"/>
                </a:pPr>
                <a:r>
                  <a:rPr lang="en-IN" sz="2200" b="1" dirty="0">
                    <a:solidFill>
                      <a:srgbClr val="FF0000"/>
                    </a:solidFill>
                  </a:rPr>
                  <a:t>In </a:t>
                </a:r>
                <a:r>
                  <a:rPr lang="en-IN" sz="2200" b="1" i="1" u="sng" dirty="0">
                    <a:solidFill>
                      <a:srgbClr val="FF0000"/>
                    </a:solidFill>
                  </a:rPr>
                  <a:t>rf frequency or microwave frequency</a:t>
                </a:r>
                <a:r>
                  <a:rPr lang="en-IN" sz="2200" b="1" i="1" dirty="0">
                    <a:solidFill>
                      <a:srgbClr val="FF0000"/>
                    </a:solidFill>
                  </a:rPr>
                  <a:t>: </a:t>
                </a:r>
                <a:r>
                  <a:rPr lang="en-IN" sz="2200" b="1" dirty="0">
                    <a:solidFill>
                      <a:srgbClr val="FF0000"/>
                    </a:solidFill>
                  </a:rPr>
                  <a:t>orientational polarization ceases off  </a:t>
                </a:r>
                <a:r>
                  <a:rPr lang="en-IN" sz="2200" b="1" dirty="0">
                    <a:solidFill>
                      <a:srgbClr val="FF0000"/>
                    </a:solidFill>
                    <a:sym typeface="Wingdings" panose="05000000000000000000" pitchFamily="2" charset="2"/>
                  </a:rPr>
                  <a:t> </a:t>
                </a:r>
                <a:r>
                  <a:rPr lang="en-IN" sz="2200" b="1" dirty="0">
                    <a:solidFill>
                      <a:srgbClr val="FF0000"/>
                    </a:solidFill>
                  </a:rPr>
                  <a:t>can't follow the field reversal </a:t>
                </a:r>
                <a:r>
                  <a:rPr lang="en-IN" sz="2200" b="1" dirty="0">
                    <a:solidFill>
                      <a:srgbClr val="FF0000"/>
                    </a:solidFill>
                    <a:sym typeface="Wingdings" panose="05000000000000000000" pitchFamily="2" charset="2"/>
                  </a:rPr>
                  <a:t> </a:t>
                </a:r>
                <a14:m>
                  <m:oMath xmlns:m="http://schemas.openxmlformats.org/officeDocument/2006/math">
                    <m:r>
                      <a:rPr lang="en-IN" sz="2200" b="1" i="1" smtClean="0">
                        <a:solidFill>
                          <a:srgbClr val="FF0000"/>
                        </a:solidFill>
                        <a:latin typeface="Cambria Math"/>
                        <a:ea typeface="Cambria Math"/>
                        <a:sym typeface="Wingdings" panose="05000000000000000000" pitchFamily="2" charset="2"/>
                      </a:rPr>
                      <m:t>∴</m:t>
                    </m:r>
                    <m:r>
                      <a:rPr lang="en-IN" sz="2200" b="1" i="1" smtClean="0">
                        <a:solidFill>
                          <a:srgbClr val="FF0000"/>
                        </a:solidFill>
                        <a:latin typeface="Cambria Math"/>
                        <a:ea typeface="Cambria Math"/>
                        <a:sym typeface="Wingdings" panose="05000000000000000000" pitchFamily="2" charset="2"/>
                      </a:rPr>
                      <m:t>𝒐𝒏𝒍𝒚</m:t>
                    </m:r>
                    <m:r>
                      <a:rPr lang="en-IN" sz="2200" b="1" i="1" smtClean="0">
                        <a:solidFill>
                          <a:srgbClr val="FF0000"/>
                        </a:solidFill>
                        <a:latin typeface="Cambria Math"/>
                        <a:ea typeface="Cambria Math"/>
                        <a:sym typeface="Wingdings" panose="05000000000000000000" pitchFamily="2" charset="2"/>
                      </a:rPr>
                      <m:t> </m:t>
                    </m:r>
                    <m:sSub>
                      <m:sSubPr>
                        <m:ctrlPr>
                          <a:rPr lang="en-IN" sz="2200" b="1" i="1" smtClean="0">
                            <a:solidFill>
                              <a:srgbClr val="FF0000"/>
                            </a:solidFill>
                            <a:latin typeface="Cambria Math" panose="02040503050406030204" pitchFamily="18" charset="0"/>
                            <a:ea typeface="Cambria Math"/>
                            <a:sym typeface="Wingdings" panose="05000000000000000000" pitchFamily="2" charset="2"/>
                          </a:rPr>
                        </m:ctrlPr>
                      </m:sSubPr>
                      <m:e>
                        <m:r>
                          <a:rPr lang="en-IN" sz="2200" b="1" i="1" smtClean="0">
                            <a:solidFill>
                              <a:srgbClr val="FF0000"/>
                            </a:solidFill>
                            <a:latin typeface="Cambria Math"/>
                            <a:ea typeface="Cambria Math"/>
                            <a:sym typeface="Wingdings" panose="05000000000000000000" pitchFamily="2" charset="2"/>
                          </a:rPr>
                          <m:t>𝑷</m:t>
                        </m:r>
                      </m:e>
                      <m:sub>
                        <m:r>
                          <a:rPr lang="en-IN" sz="2200" b="1" i="1" smtClean="0">
                            <a:solidFill>
                              <a:srgbClr val="FF0000"/>
                            </a:solidFill>
                            <a:latin typeface="Cambria Math"/>
                            <a:ea typeface="Cambria Math"/>
                            <a:sym typeface="Wingdings" panose="05000000000000000000" pitchFamily="2" charset="2"/>
                          </a:rPr>
                          <m:t>𝒆</m:t>
                        </m:r>
                      </m:sub>
                    </m:sSub>
                    <m:r>
                      <a:rPr lang="en-IN" sz="2200" b="1" i="1" smtClean="0">
                        <a:solidFill>
                          <a:srgbClr val="FF0000"/>
                        </a:solidFill>
                        <a:latin typeface="Cambria Math"/>
                        <a:ea typeface="Cambria Math"/>
                        <a:sym typeface="Wingdings" panose="05000000000000000000" pitchFamily="2" charset="2"/>
                      </a:rPr>
                      <m:t> </m:t>
                    </m:r>
                    <m:r>
                      <a:rPr lang="en-IN" sz="2200" b="1" i="1" smtClean="0">
                        <a:solidFill>
                          <a:srgbClr val="FF0000"/>
                        </a:solidFill>
                        <a:latin typeface="Cambria Math"/>
                        <a:ea typeface="Cambria Math"/>
                        <a:sym typeface="Wingdings" panose="05000000000000000000" pitchFamily="2" charset="2"/>
                      </a:rPr>
                      <m:t>𝒂𝒏𝒅</m:t>
                    </m:r>
                    <m:r>
                      <a:rPr lang="en-IN" sz="2200" b="1" i="1" smtClean="0">
                        <a:solidFill>
                          <a:srgbClr val="FF0000"/>
                        </a:solidFill>
                        <a:latin typeface="Cambria Math"/>
                        <a:ea typeface="Cambria Math"/>
                        <a:sym typeface="Wingdings" panose="05000000000000000000" pitchFamily="2" charset="2"/>
                      </a:rPr>
                      <m:t> </m:t>
                    </m:r>
                    <m:sSub>
                      <m:sSubPr>
                        <m:ctrlPr>
                          <a:rPr lang="en-IN" sz="2200" b="1" i="1" smtClean="0">
                            <a:solidFill>
                              <a:srgbClr val="FF0000"/>
                            </a:solidFill>
                            <a:latin typeface="Cambria Math" panose="02040503050406030204" pitchFamily="18" charset="0"/>
                            <a:ea typeface="Cambria Math"/>
                            <a:sym typeface="Wingdings" panose="05000000000000000000" pitchFamily="2" charset="2"/>
                          </a:rPr>
                        </m:ctrlPr>
                      </m:sSubPr>
                      <m:e>
                        <m:r>
                          <a:rPr lang="en-IN" sz="2200" b="1" i="1" smtClean="0">
                            <a:solidFill>
                              <a:srgbClr val="FF0000"/>
                            </a:solidFill>
                            <a:latin typeface="Cambria Math"/>
                            <a:ea typeface="Cambria Math"/>
                            <a:sym typeface="Wingdings" panose="05000000000000000000" pitchFamily="2" charset="2"/>
                          </a:rPr>
                          <m:t>𝑷</m:t>
                        </m:r>
                      </m:e>
                      <m:sub>
                        <m:r>
                          <a:rPr lang="en-IN" sz="2200" b="1" i="1" smtClean="0">
                            <a:solidFill>
                              <a:srgbClr val="FF0000"/>
                            </a:solidFill>
                            <a:latin typeface="Cambria Math"/>
                            <a:ea typeface="Cambria Math"/>
                            <a:sym typeface="Wingdings" panose="05000000000000000000" pitchFamily="2" charset="2"/>
                          </a:rPr>
                          <m:t>𝒊</m:t>
                        </m:r>
                      </m:sub>
                    </m:sSub>
                    <m:r>
                      <a:rPr lang="en-IN" sz="2200" b="1" i="1" smtClean="0">
                        <a:solidFill>
                          <a:srgbClr val="FF0000"/>
                        </a:solidFill>
                        <a:latin typeface="Cambria Math"/>
                        <a:ea typeface="Cambria Math"/>
                        <a:sym typeface="Wingdings" panose="05000000000000000000" pitchFamily="2" charset="2"/>
                      </a:rPr>
                      <m:t> </m:t>
                    </m:r>
                    <m:r>
                      <a:rPr lang="en-IN" sz="2200" b="1" i="1" smtClean="0">
                        <a:solidFill>
                          <a:srgbClr val="FF0000"/>
                        </a:solidFill>
                        <a:latin typeface="Cambria Math"/>
                        <a:ea typeface="Cambria Math"/>
                        <a:sym typeface="Wingdings" panose="05000000000000000000" pitchFamily="2" charset="2"/>
                      </a:rPr>
                      <m:t>𝒆𝒙𝒊𝒔𝒕𝒔</m:t>
                    </m:r>
                    <m:r>
                      <a:rPr lang="en-IN" sz="2200" b="1" i="1" smtClean="0">
                        <a:solidFill>
                          <a:srgbClr val="FF0000"/>
                        </a:solidFill>
                        <a:latin typeface="Cambria Math"/>
                        <a:ea typeface="Cambria Math"/>
                        <a:sym typeface="Wingdings" panose="05000000000000000000" pitchFamily="2" charset="2"/>
                      </a:rPr>
                      <m:t>.</m:t>
                    </m:r>
                  </m:oMath>
                </a14:m>
                <a:endParaRPr lang="en-IN" sz="2200" b="1" dirty="0">
                  <a:solidFill>
                    <a:srgbClr val="FF0000"/>
                  </a:solidFill>
                </a:endParaRPr>
              </a:p>
              <a:p>
                <a:pPr marL="342900" indent="-342900" algn="just">
                  <a:spcBef>
                    <a:spcPts val="600"/>
                  </a:spcBef>
                  <a:spcAft>
                    <a:spcPts val="600"/>
                  </a:spcAft>
                  <a:buFont typeface="Arial" panose="020B0604020202020204" pitchFamily="34" charset="0"/>
                  <a:buChar char="•"/>
                </a:pPr>
                <a:r>
                  <a:rPr lang="en-IN" sz="2200" b="1" dirty="0">
                    <a:solidFill>
                      <a:schemeClr val="accent6">
                        <a:lumMod val="75000"/>
                      </a:schemeClr>
                    </a:solidFill>
                  </a:rPr>
                  <a:t>In </a:t>
                </a:r>
                <a:r>
                  <a:rPr lang="en-IN" sz="2200" b="1" i="1" u="sng" dirty="0">
                    <a:solidFill>
                      <a:schemeClr val="accent6">
                        <a:lumMod val="75000"/>
                      </a:schemeClr>
                    </a:solidFill>
                  </a:rPr>
                  <a:t>Infrared and optical frequency</a:t>
                </a:r>
                <a:r>
                  <a:rPr lang="en-IN" sz="2200" b="1" i="1" dirty="0">
                    <a:solidFill>
                      <a:schemeClr val="accent6">
                        <a:lumMod val="75000"/>
                      </a:schemeClr>
                    </a:solidFill>
                  </a:rPr>
                  <a:t>: </a:t>
                </a:r>
                <a:r>
                  <a:rPr lang="en-IN" sz="2200" b="1" dirty="0">
                    <a:solidFill>
                      <a:schemeClr val="accent6">
                        <a:lumMod val="75000"/>
                      </a:schemeClr>
                    </a:solidFill>
                  </a:rPr>
                  <a:t>ionic polarization fails to follow the field reversal </a:t>
                </a:r>
                <a:r>
                  <a:rPr lang="en-IN" sz="2200" b="1" dirty="0">
                    <a:solidFill>
                      <a:schemeClr val="accent6">
                        <a:lumMod val="75000"/>
                      </a:schemeClr>
                    </a:solidFill>
                    <a:sym typeface="Wingdings" panose="05000000000000000000" pitchFamily="2" charset="2"/>
                  </a:rPr>
                  <a:t> </a:t>
                </a:r>
                <a14:m>
                  <m:oMath xmlns:m="http://schemas.openxmlformats.org/officeDocument/2006/math">
                    <m:r>
                      <a:rPr lang="en-IN" sz="2200" b="1" i="1" smtClean="0">
                        <a:solidFill>
                          <a:schemeClr val="accent6">
                            <a:lumMod val="75000"/>
                          </a:schemeClr>
                        </a:solidFill>
                        <a:latin typeface="Cambria Math"/>
                        <a:ea typeface="Cambria Math"/>
                        <a:sym typeface="Wingdings" panose="05000000000000000000" pitchFamily="2" charset="2"/>
                      </a:rPr>
                      <m:t>∴</m:t>
                    </m:r>
                  </m:oMath>
                </a14:m>
                <a:r>
                  <a:rPr lang="en-IN" sz="2200" b="1" dirty="0">
                    <a:solidFill>
                      <a:schemeClr val="accent6">
                        <a:lumMod val="75000"/>
                      </a:schemeClr>
                    </a:solidFill>
                  </a:rPr>
                  <a:t> Only electronic polarization contributes.</a:t>
                </a:r>
                <a:r>
                  <a:rPr lang="en-IN" sz="2200" b="1" dirty="0"/>
                  <a:t> </a:t>
                </a:r>
              </a:p>
              <a:p>
                <a:pPr marL="342900" indent="-342900" algn="just">
                  <a:spcBef>
                    <a:spcPts val="600"/>
                  </a:spcBef>
                  <a:spcAft>
                    <a:spcPts val="600"/>
                  </a:spcAft>
                  <a:buFont typeface="Arial" panose="020B0604020202020204" pitchFamily="34" charset="0"/>
                  <a:buChar char="•"/>
                </a:pPr>
                <a:r>
                  <a:rPr lang="en-IN" sz="2200" b="1" dirty="0">
                    <a:solidFill>
                      <a:srgbClr val="800080"/>
                    </a:solidFill>
                  </a:rPr>
                  <a:t>The relative permittivity in the optical region will be equal to the square of the refractive index of the dielectric </a:t>
                </a:r>
                <a14:m>
                  <m:oMath xmlns:m="http://schemas.openxmlformats.org/officeDocument/2006/math">
                    <m:sSub>
                      <m:sSubPr>
                        <m:ctrlPr>
                          <a:rPr lang="en-IN" sz="2400" b="1" i="1" smtClean="0">
                            <a:solidFill>
                              <a:schemeClr val="accent6">
                                <a:lumMod val="75000"/>
                              </a:schemeClr>
                            </a:solidFill>
                            <a:latin typeface="Cambria Math" panose="02040503050406030204" pitchFamily="18" charset="0"/>
                          </a:rPr>
                        </m:ctrlPr>
                      </m:sSubPr>
                      <m:e>
                        <m:r>
                          <a:rPr lang="en-IN" sz="2400" b="1" i="1" smtClean="0">
                            <a:solidFill>
                              <a:schemeClr val="accent6">
                                <a:lumMod val="75000"/>
                              </a:schemeClr>
                            </a:solidFill>
                            <a:latin typeface="Cambria Math"/>
                            <a:ea typeface="Cambria Math"/>
                          </a:rPr>
                          <m:t>𝝐</m:t>
                        </m:r>
                      </m:e>
                      <m:sub>
                        <m:r>
                          <a:rPr lang="en-IN" sz="2400" b="1" i="1" smtClean="0">
                            <a:solidFill>
                              <a:schemeClr val="accent6">
                                <a:lumMod val="75000"/>
                              </a:schemeClr>
                            </a:solidFill>
                            <a:latin typeface="Cambria Math"/>
                          </a:rPr>
                          <m:t>𝒓</m:t>
                        </m:r>
                      </m:sub>
                    </m:sSub>
                    <m:r>
                      <a:rPr lang="en-IN" sz="2400" b="1" i="1" smtClean="0">
                        <a:solidFill>
                          <a:schemeClr val="accent6">
                            <a:lumMod val="75000"/>
                          </a:schemeClr>
                        </a:solidFill>
                        <a:latin typeface="Cambria Math"/>
                      </a:rPr>
                      <m:t>=</m:t>
                    </m:r>
                    <m:sSup>
                      <m:sSupPr>
                        <m:ctrlPr>
                          <a:rPr lang="en-IN" sz="2400" b="1" i="1" smtClean="0">
                            <a:solidFill>
                              <a:schemeClr val="accent6">
                                <a:lumMod val="75000"/>
                              </a:schemeClr>
                            </a:solidFill>
                            <a:latin typeface="Cambria Math" panose="02040503050406030204" pitchFamily="18" charset="0"/>
                          </a:rPr>
                        </m:ctrlPr>
                      </m:sSupPr>
                      <m:e>
                        <m:r>
                          <a:rPr lang="en-IN" sz="2400" b="1" i="1" smtClean="0">
                            <a:solidFill>
                              <a:schemeClr val="accent6">
                                <a:lumMod val="75000"/>
                              </a:schemeClr>
                            </a:solidFill>
                            <a:latin typeface="Cambria Math"/>
                          </a:rPr>
                          <m:t>𝒏</m:t>
                        </m:r>
                      </m:e>
                      <m:sup>
                        <m:r>
                          <a:rPr lang="en-IN" sz="2400" b="1" i="1" smtClean="0">
                            <a:solidFill>
                              <a:schemeClr val="accent6">
                                <a:lumMod val="75000"/>
                              </a:schemeClr>
                            </a:solidFill>
                            <a:latin typeface="Cambria Math"/>
                          </a:rPr>
                          <m:t>𝟐</m:t>
                        </m:r>
                      </m:sup>
                    </m:sSup>
                  </m:oMath>
                </a14:m>
                <a:r>
                  <a:rPr lang="en-IN" sz="2200" b="1" dirty="0">
                    <a:solidFill>
                      <a:srgbClr val="800080"/>
                    </a:solidFill>
                  </a:rPr>
                  <a:t> .</a:t>
                </a:r>
              </a:p>
              <a:p>
                <a:pPr marL="342900" indent="-342900" algn="just">
                  <a:spcBef>
                    <a:spcPts val="600"/>
                  </a:spcBef>
                  <a:spcAft>
                    <a:spcPts val="600"/>
                  </a:spcAft>
                  <a:buFont typeface="Arial" panose="020B0604020202020204" pitchFamily="34" charset="0"/>
                  <a:buChar char="•"/>
                </a:pPr>
                <a:r>
                  <a:rPr lang="en-IN" sz="2200" b="1" dirty="0">
                    <a:solidFill>
                      <a:schemeClr val="accent6">
                        <a:lumMod val="60000"/>
                        <a:lumOff val="40000"/>
                      </a:schemeClr>
                    </a:solidFill>
                  </a:rPr>
                  <a:t>In </a:t>
                </a:r>
                <a:r>
                  <a:rPr lang="en-IN" sz="2200" b="1" i="1" u="sng" dirty="0">
                    <a:solidFill>
                      <a:schemeClr val="accent6">
                        <a:lumMod val="60000"/>
                        <a:lumOff val="40000"/>
                      </a:schemeClr>
                    </a:solidFill>
                  </a:rPr>
                  <a:t>ultraviolet region</a:t>
                </a:r>
                <a:r>
                  <a:rPr lang="en-IN" sz="2200" b="1" i="1" dirty="0">
                    <a:solidFill>
                      <a:schemeClr val="accent6">
                        <a:lumMod val="60000"/>
                        <a:lumOff val="40000"/>
                      </a:schemeClr>
                    </a:solidFill>
                  </a:rPr>
                  <a:t>: </a:t>
                </a:r>
                <a:r>
                  <a:rPr lang="en-IN" sz="2200" b="1" dirty="0">
                    <a:solidFill>
                      <a:schemeClr val="accent6">
                        <a:lumMod val="60000"/>
                        <a:lumOff val="40000"/>
                      </a:schemeClr>
                    </a:solidFill>
                  </a:rPr>
                  <a:t>electron cloud fails to follow the field reversal and hence the total polarization becomes zero but </a:t>
                </a:r>
                <a14:m>
                  <m:oMath xmlns:m="http://schemas.openxmlformats.org/officeDocument/2006/math">
                    <m:sSub>
                      <m:sSubPr>
                        <m:ctrlPr>
                          <a:rPr lang="en-IN" sz="2400" b="1" i="1" smtClean="0">
                            <a:solidFill>
                              <a:schemeClr val="accent6">
                                <a:lumMod val="75000"/>
                              </a:schemeClr>
                            </a:solidFill>
                            <a:latin typeface="Cambria Math" panose="02040503050406030204" pitchFamily="18" charset="0"/>
                          </a:rPr>
                        </m:ctrlPr>
                      </m:sSubPr>
                      <m:e>
                        <m:r>
                          <a:rPr lang="en-IN" sz="2400" b="1" i="1" smtClean="0">
                            <a:solidFill>
                              <a:schemeClr val="accent6">
                                <a:lumMod val="75000"/>
                              </a:schemeClr>
                            </a:solidFill>
                            <a:latin typeface="Cambria Math"/>
                            <a:ea typeface="Cambria Math"/>
                          </a:rPr>
                          <m:t>𝝐</m:t>
                        </m:r>
                      </m:e>
                      <m:sub>
                        <m:r>
                          <a:rPr lang="en-IN" sz="2400" b="1" i="1" smtClean="0">
                            <a:solidFill>
                              <a:schemeClr val="accent6">
                                <a:lumMod val="75000"/>
                              </a:schemeClr>
                            </a:solidFill>
                            <a:latin typeface="Cambria Math"/>
                          </a:rPr>
                          <m:t>𝒓</m:t>
                        </m:r>
                      </m:sub>
                    </m:sSub>
                  </m:oMath>
                </a14:m>
                <a:r>
                  <a:rPr lang="en-IN" sz="2400" b="1" dirty="0">
                    <a:solidFill>
                      <a:schemeClr val="accent6">
                        <a:lumMod val="75000"/>
                      </a:schemeClr>
                    </a:solidFill>
                  </a:rPr>
                  <a:t>=1</a:t>
                </a:r>
                <a:r>
                  <a:rPr lang="en-IN" sz="2200" b="1" dirty="0">
                    <a:solidFill>
                      <a:schemeClr val="accent6">
                        <a:lumMod val="60000"/>
                        <a:lumOff val="40000"/>
                      </a:schemeClr>
                    </a:solidFill>
                  </a:rPr>
                  <a:t>.</a:t>
                </a:r>
                <a:endParaRPr lang="en-IN" dirty="0">
                  <a:solidFill>
                    <a:schemeClr val="accent6">
                      <a:lumMod val="60000"/>
                      <a:lumOff val="4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404664"/>
                <a:ext cx="9144000" cy="5825313"/>
              </a:xfrm>
              <a:prstGeom prst="rect">
                <a:avLst/>
              </a:prstGeom>
              <a:blipFill rotWithShape="1">
                <a:blip r:embed="rId2"/>
                <a:stretch>
                  <a:fillRect l="-733" t="-628" r="-867" b="-1464"/>
                </a:stretch>
              </a:blipFill>
            </p:spPr>
            <p:txBody>
              <a:bodyPr/>
              <a:lstStyle/>
              <a:p>
                <a:r>
                  <a:rPr lang="en-IN">
                    <a:noFill/>
                  </a:rPr>
                  <a:t> </a:t>
                </a:r>
              </a:p>
            </p:txBody>
          </p:sp>
        </mc:Fallback>
      </mc:AlternateContent>
    </p:spTree>
    <p:extLst>
      <p:ext uri="{BB962C8B-B14F-4D97-AF65-F5344CB8AC3E}">
        <p14:creationId xmlns:p14="http://schemas.microsoft.com/office/powerpoint/2010/main" val="20232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498738"/>
            <a:ext cx="4851008" cy="553998"/>
          </a:xfrm>
          <a:prstGeom prst="rect">
            <a:avLst/>
          </a:prstGeom>
          <a:noFill/>
        </p:spPr>
        <p:txBody>
          <a:bodyPr wrap="none" rtlCol="0">
            <a:spAutoFit/>
          </a:bodyPr>
          <a:lstStyle/>
          <a:p>
            <a:r>
              <a:rPr lang="en-IN" sz="3000" b="1" u="sng" dirty="0"/>
              <a:t>DIELECTRIC STRENGTH</a:t>
            </a:r>
          </a:p>
        </p:txBody>
      </p:sp>
      <p:sp>
        <p:nvSpPr>
          <p:cNvPr id="3" name="TextBox 2"/>
          <p:cNvSpPr txBox="1"/>
          <p:nvPr/>
        </p:nvSpPr>
        <p:spPr>
          <a:xfrm>
            <a:off x="190773" y="1484784"/>
            <a:ext cx="8784976" cy="4524315"/>
          </a:xfrm>
          <a:prstGeom prst="rect">
            <a:avLst/>
          </a:prstGeom>
          <a:noFill/>
        </p:spPr>
        <p:txBody>
          <a:bodyPr wrap="square" rtlCol="0">
            <a:spAutoFit/>
          </a:bodyPr>
          <a:lstStyle/>
          <a:p>
            <a:pPr marL="342900" indent="-342900" algn="just">
              <a:spcBef>
                <a:spcPts val="1200"/>
              </a:spcBef>
              <a:spcAft>
                <a:spcPts val="1200"/>
              </a:spcAft>
              <a:buFont typeface="Arial" panose="020B0604020202020204" pitchFamily="34" charset="0"/>
              <a:buChar char="•"/>
            </a:pPr>
            <a:r>
              <a:rPr lang="en-IN" sz="2200" b="1" dirty="0">
                <a:solidFill>
                  <a:srgbClr val="C00000"/>
                </a:solidFill>
              </a:rPr>
              <a:t>Dielectrics normally behave as insulators. Their insulating property breaks down and they start to conduct above a given electric field. This property of dielectrics is known as Dielectric strength. </a:t>
            </a:r>
          </a:p>
          <a:p>
            <a:pPr marL="342900" indent="-342900" algn="just">
              <a:spcBef>
                <a:spcPts val="1200"/>
              </a:spcBef>
              <a:spcAft>
                <a:spcPts val="1200"/>
              </a:spcAft>
              <a:buFont typeface="Arial" panose="020B0604020202020204" pitchFamily="34" charset="0"/>
              <a:buChar char="•"/>
            </a:pPr>
            <a:r>
              <a:rPr lang="en-IN" sz="2200" b="1" dirty="0">
                <a:solidFill>
                  <a:srgbClr val="008000"/>
                </a:solidFill>
              </a:rPr>
              <a:t>This limits the maximum potential allowed between the two conductors and hence from Q=CV, the maximum charge and energy that can be stored.</a:t>
            </a:r>
          </a:p>
          <a:p>
            <a:pPr marL="342900" indent="-342900" algn="just">
              <a:spcBef>
                <a:spcPts val="1200"/>
              </a:spcBef>
              <a:spcAft>
                <a:spcPts val="1200"/>
              </a:spcAft>
              <a:buFont typeface="Arial" panose="020B0604020202020204" pitchFamily="34" charset="0"/>
              <a:buChar char="•"/>
            </a:pPr>
            <a:r>
              <a:rPr lang="en-IN" sz="2200" b="1" dirty="0">
                <a:solidFill>
                  <a:srgbClr val="CC0099"/>
                </a:solidFill>
              </a:rPr>
              <a:t>Dielectric strength is the voltage a material can withstand before breakdown occurs. Dielectric strength is measured through the thickness of the material (taking care to avoid surface effects) and is normally expressed as a voltage gradient (volts per unit length). </a:t>
            </a:r>
          </a:p>
          <a:p>
            <a:endParaRPr lang="en-IN" dirty="0"/>
          </a:p>
        </p:txBody>
      </p:sp>
    </p:spTree>
    <p:extLst>
      <p:ext uri="{BB962C8B-B14F-4D97-AF65-F5344CB8AC3E}">
        <p14:creationId xmlns:p14="http://schemas.microsoft.com/office/powerpoint/2010/main" val="2869327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844824"/>
            <a:ext cx="4176464" cy="4078039"/>
          </a:xfrm>
          <a:prstGeom prst="rect">
            <a:avLst/>
          </a:prstGeom>
          <a:noFill/>
        </p:spPr>
        <p:txBody>
          <a:bodyPr wrap="square" rtlCol="0">
            <a:spAutoFit/>
          </a:bodyPr>
          <a:lstStyle/>
          <a:p>
            <a:pPr>
              <a:spcBef>
                <a:spcPts val="600"/>
              </a:spcBef>
              <a:spcAft>
                <a:spcPts val="600"/>
              </a:spcAft>
            </a:pPr>
            <a:endParaRPr lang="en-IN" sz="2200" b="1" dirty="0"/>
          </a:p>
          <a:p>
            <a:pPr>
              <a:spcBef>
                <a:spcPts val="600"/>
              </a:spcBef>
              <a:spcAft>
                <a:spcPts val="600"/>
              </a:spcAft>
            </a:pPr>
            <a:r>
              <a:rPr lang="en-IN" sz="2200" b="1" dirty="0"/>
              <a:t>Dielectric strength of few materials</a:t>
            </a:r>
          </a:p>
          <a:p>
            <a:pPr>
              <a:spcBef>
                <a:spcPts val="600"/>
              </a:spcBef>
              <a:spcAft>
                <a:spcPts val="600"/>
              </a:spcAft>
            </a:pPr>
            <a:r>
              <a:rPr lang="en-IN" sz="2200" b="1" dirty="0"/>
              <a:t>Air 3 MV/m</a:t>
            </a:r>
          </a:p>
          <a:p>
            <a:pPr>
              <a:spcBef>
                <a:spcPts val="600"/>
              </a:spcBef>
              <a:spcAft>
                <a:spcPts val="600"/>
              </a:spcAft>
            </a:pPr>
            <a:r>
              <a:rPr lang="en-IN" sz="2200" b="1" dirty="0"/>
              <a:t>Paper 16 MV/m</a:t>
            </a:r>
          </a:p>
          <a:p>
            <a:pPr>
              <a:spcBef>
                <a:spcPts val="600"/>
              </a:spcBef>
              <a:spcAft>
                <a:spcPts val="600"/>
              </a:spcAft>
            </a:pPr>
            <a:r>
              <a:rPr lang="en-IN" sz="2200" b="1" dirty="0"/>
              <a:t>Rubber 20 MV/m roughly</a:t>
            </a:r>
          </a:p>
          <a:p>
            <a:pPr>
              <a:spcBef>
                <a:spcPts val="600"/>
              </a:spcBef>
              <a:spcAft>
                <a:spcPts val="600"/>
              </a:spcAft>
            </a:pPr>
            <a:r>
              <a:rPr lang="en-IN" sz="2200" b="1" dirty="0"/>
              <a:t>Water 30 MV/m</a:t>
            </a:r>
          </a:p>
          <a:p>
            <a:pPr>
              <a:spcBef>
                <a:spcPts val="600"/>
              </a:spcBef>
              <a:spcAft>
                <a:spcPts val="600"/>
              </a:spcAft>
            </a:pPr>
            <a:r>
              <a:rPr lang="en-IN" sz="2200" b="1" dirty="0"/>
              <a:t>Teflon 60 MV/m</a:t>
            </a:r>
          </a:p>
          <a:p>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2071126"/>
            <a:ext cx="3888433" cy="385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467544" y="548680"/>
            <a:ext cx="8352927" cy="1723549"/>
          </a:xfrm>
          <a:prstGeom prst="rect">
            <a:avLst/>
          </a:prstGeom>
          <a:noFill/>
        </p:spPr>
        <p:txBody>
          <a:bodyPr wrap="square" rtlCol="0">
            <a:spAutoFit/>
          </a:bodyPr>
          <a:lstStyle/>
          <a:p>
            <a:pPr algn="just"/>
            <a:r>
              <a:rPr lang="en-IN" sz="2200" b="1" dirty="0">
                <a:solidFill>
                  <a:srgbClr val="CC0099"/>
                </a:solidFill>
              </a:rPr>
              <a:t>The voltage that may be applied to a rubber-covered conductor is dependent on the thickness and the quality of the rubber covering. Other factors being equal, the thicker the insulation, the higher may be the applied voltage</a:t>
            </a:r>
            <a:r>
              <a:rPr lang="en-IN" sz="2200" dirty="0">
                <a:solidFill>
                  <a:srgbClr val="CC0099"/>
                </a:solidFill>
              </a:rPr>
              <a:t>.</a:t>
            </a:r>
          </a:p>
          <a:p>
            <a:endParaRPr lang="en-IN" dirty="0"/>
          </a:p>
        </p:txBody>
      </p:sp>
      <p:sp>
        <p:nvSpPr>
          <p:cNvPr id="5" name="TextBox 4"/>
          <p:cNvSpPr txBox="1"/>
          <p:nvPr/>
        </p:nvSpPr>
        <p:spPr>
          <a:xfrm>
            <a:off x="467544" y="6381328"/>
            <a:ext cx="6111673" cy="369332"/>
          </a:xfrm>
          <a:prstGeom prst="rect">
            <a:avLst/>
          </a:prstGeom>
          <a:noFill/>
        </p:spPr>
        <p:txBody>
          <a:bodyPr wrap="none" rtlCol="0">
            <a:spAutoFit/>
          </a:bodyPr>
          <a:lstStyle/>
          <a:p>
            <a:r>
              <a:rPr lang="en-IN" b="1" dirty="0">
                <a:hlinkClick r:id="rId3"/>
              </a:rPr>
              <a:t>https://www.films.toray/en/technical/lumirror/lum_003.html</a:t>
            </a:r>
            <a:endParaRPr lang="en-IN" b="1" dirty="0"/>
          </a:p>
        </p:txBody>
      </p:sp>
    </p:spTree>
    <p:extLst>
      <p:ext uri="{BB962C8B-B14F-4D97-AF65-F5344CB8AC3E}">
        <p14:creationId xmlns:p14="http://schemas.microsoft.com/office/powerpoint/2010/main" val="2679564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3225" y="404664"/>
            <a:ext cx="4221027" cy="553998"/>
          </a:xfrm>
          <a:prstGeom prst="rect">
            <a:avLst/>
          </a:prstGeom>
          <a:noFill/>
        </p:spPr>
        <p:txBody>
          <a:bodyPr wrap="none" rtlCol="0">
            <a:spAutoFit/>
          </a:bodyPr>
          <a:lstStyle/>
          <a:p>
            <a:r>
              <a:rPr lang="en-IN" sz="3000" b="1" u="sng" dirty="0"/>
              <a:t>FERROELECTRICITY</a:t>
            </a:r>
          </a:p>
        </p:txBody>
      </p:sp>
      <p:sp>
        <p:nvSpPr>
          <p:cNvPr id="3" name="TextBox 2"/>
          <p:cNvSpPr txBox="1"/>
          <p:nvPr/>
        </p:nvSpPr>
        <p:spPr>
          <a:xfrm>
            <a:off x="4644008" y="1434256"/>
            <a:ext cx="4248471" cy="4462760"/>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200" b="1" dirty="0">
                <a:solidFill>
                  <a:srgbClr val="FF0000"/>
                </a:solidFill>
              </a:rPr>
              <a:t>Spontaneous polarization is a property shown by anisotropic crystals.</a:t>
            </a:r>
          </a:p>
          <a:p>
            <a:pPr marL="342900" indent="-342900" algn="just">
              <a:spcBef>
                <a:spcPts val="600"/>
              </a:spcBef>
              <a:spcAft>
                <a:spcPts val="600"/>
              </a:spcAft>
              <a:buFont typeface="Arial" panose="020B0604020202020204" pitchFamily="34" charset="0"/>
              <a:buChar char="•"/>
            </a:pPr>
            <a:r>
              <a:rPr lang="en-IN" sz="2200" b="1" dirty="0">
                <a:solidFill>
                  <a:srgbClr val="008000"/>
                </a:solidFill>
              </a:rPr>
              <a:t>It occurs without the application of any external field.</a:t>
            </a:r>
          </a:p>
          <a:p>
            <a:pPr marL="342900" indent="-342900" algn="just">
              <a:spcBef>
                <a:spcPts val="600"/>
              </a:spcBef>
              <a:spcAft>
                <a:spcPts val="600"/>
              </a:spcAft>
              <a:buFont typeface="Arial" panose="020B0604020202020204" pitchFamily="34" charset="0"/>
              <a:buChar char="•"/>
            </a:pPr>
            <a:r>
              <a:rPr lang="en-IN" sz="2200" b="1" dirty="0">
                <a:solidFill>
                  <a:srgbClr val="0070C0"/>
                </a:solidFill>
              </a:rPr>
              <a:t>It occurs in polar dielectrics, where the centre of gravity of negative and positive charges don’t coincide and hence, results in a resultant dipole moment.</a:t>
            </a:r>
            <a:endParaRPr lang="en-IN" sz="2000" dirty="0">
              <a:solidFill>
                <a:srgbClr val="0070C0"/>
              </a:solidFill>
            </a:endParaRPr>
          </a:p>
        </p:txBody>
      </p:sp>
      <p:sp>
        <p:nvSpPr>
          <p:cNvPr id="6" name="TextBox 5"/>
          <p:cNvSpPr txBox="1"/>
          <p:nvPr/>
        </p:nvSpPr>
        <p:spPr>
          <a:xfrm>
            <a:off x="611560" y="6309320"/>
            <a:ext cx="4846263" cy="369332"/>
          </a:xfrm>
          <a:prstGeom prst="rect">
            <a:avLst/>
          </a:prstGeom>
          <a:noFill/>
        </p:spPr>
        <p:txBody>
          <a:bodyPr wrap="none" rtlCol="0">
            <a:spAutoFit/>
          </a:bodyPr>
          <a:lstStyle/>
          <a:p>
            <a:r>
              <a:rPr lang="en-IN" b="1" dirty="0">
                <a:hlinkClick r:id="rId2"/>
              </a:rPr>
              <a:t>https://www.globalsino.com/EM/page3544.html</a:t>
            </a:r>
            <a:endParaRPr lang="en-IN"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35" y="1484784"/>
            <a:ext cx="4313865" cy="4320480"/>
          </a:xfrm>
          <a:prstGeom prst="rect">
            <a:avLst/>
          </a:prstGeom>
          <a:ln w="38100">
            <a:solidFill>
              <a:schemeClr val="accent1"/>
            </a:solidFill>
          </a:ln>
        </p:spPr>
      </p:pic>
    </p:spTree>
    <p:extLst>
      <p:ext uri="{BB962C8B-B14F-4D97-AF65-F5344CB8AC3E}">
        <p14:creationId xmlns:p14="http://schemas.microsoft.com/office/powerpoint/2010/main" val="240485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3968" y="1743431"/>
            <a:ext cx="4431223" cy="4093428"/>
          </a:xfrm>
          <a:prstGeom prst="rect">
            <a:avLst/>
          </a:prstGeom>
          <a:noFill/>
        </p:spPr>
        <p:txBody>
          <a:bodyPr wrap="square" rtlCol="0">
            <a:spAutoFit/>
          </a:bodyPr>
          <a:lstStyle/>
          <a:p>
            <a:pPr marL="342900" indent="-342900" algn="just">
              <a:spcBef>
                <a:spcPts val="1200"/>
              </a:spcBef>
              <a:spcAft>
                <a:spcPts val="1200"/>
              </a:spcAft>
              <a:buAutoNum type="arabicPeriod"/>
            </a:pPr>
            <a:r>
              <a:rPr lang="en-IN" sz="2200" b="1" dirty="0">
                <a:solidFill>
                  <a:srgbClr val="0070C0"/>
                </a:solidFill>
              </a:rPr>
              <a:t>They possess high values of permittivity in the range 1000-10000.</a:t>
            </a:r>
          </a:p>
          <a:p>
            <a:pPr marL="342900" indent="-342900" algn="just">
              <a:spcBef>
                <a:spcPts val="1200"/>
              </a:spcBef>
              <a:spcAft>
                <a:spcPts val="1200"/>
              </a:spcAft>
              <a:buAutoNum type="arabicPeriod"/>
            </a:pPr>
            <a:r>
              <a:rPr lang="en-IN" sz="2200" b="1" dirty="0">
                <a:solidFill>
                  <a:srgbClr val="CC0099"/>
                </a:solidFill>
              </a:rPr>
              <a:t>Static dielectric constant of ferroelectric materials change with temperature (Curie Weiss law)</a:t>
            </a:r>
          </a:p>
          <a:p>
            <a:pPr marL="342900" indent="-342900" algn="just">
              <a:spcBef>
                <a:spcPts val="1200"/>
              </a:spcBef>
              <a:spcAft>
                <a:spcPts val="1200"/>
              </a:spcAft>
              <a:buAutoNum type="arabicPeriod"/>
            </a:pPr>
            <a:r>
              <a:rPr lang="en-IN" sz="2200" b="1" dirty="0">
                <a:solidFill>
                  <a:srgbClr val="008000"/>
                </a:solidFill>
              </a:rPr>
              <a:t>The dielectric polarization depends non linearly on the applied electric field.</a:t>
            </a:r>
            <a:endParaRPr lang="en-IN" sz="2200" dirty="0">
              <a:solidFill>
                <a:srgbClr val="008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61178"/>
            <a:ext cx="3845436" cy="4044086"/>
          </a:xfrm>
          <a:prstGeom prst="rect">
            <a:avLst/>
          </a:prstGeom>
          <a:ln w="38100">
            <a:solidFill>
              <a:schemeClr val="accent1"/>
            </a:solidFill>
          </a:ln>
        </p:spPr>
      </p:pic>
      <p:sp>
        <p:nvSpPr>
          <p:cNvPr id="4" name="TextBox 3"/>
          <p:cNvSpPr txBox="1"/>
          <p:nvPr/>
        </p:nvSpPr>
        <p:spPr>
          <a:xfrm>
            <a:off x="467544" y="468516"/>
            <a:ext cx="8199809" cy="1292662"/>
          </a:xfrm>
          <a:prstGeom prst="rect">
            <a:avLst/>
          </a:prstGeom>
          <a:noFill/>
        </p:spPr>
        <p:txBody>
          <a:bodyPr wrap="none" rtlCol="0">
            <a:spAutoFit/>
          </a:bodyPr>
          <a:lstStyle/>
          <a:p>
            <a:pPr algn="ctr"/>
            <a:r>
              <a:rPr lang="en-IN" sz="3000" b="1" dirty="0"/>
              <a:t>CHARACTERISTICS OF FERROELECTRICS</a:t>
            </a:r>
          </a:p>
          <a:p>
            <a:pPr algn="ctr"/>
            <a:r>
              <a:rPr lang="en-IN" sz="3000" b="1" dirty="0"/>
              <a:t> MATERIALS:</a:t>
            </a:r>
          </a:p>
          <a:p>
            <a:pPr algn="ctr"/>
            <a:endParaRPr lang="en-IN" dirty="0"/>
          </a:p>
        </p:txBody>
      </p:sp>
    </p:spTree>
    <p:extLst>
      <p:ext uri="{BB962C8B-B14F-4D97-AF65-F5344CB8AC3E}">
        <p14:creationId xmlns:p14="http://schemas.microsoft.com/office/powerpoint/2010/main" val="151600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487705"/>
            <a:ext cx="6207597" cy="553998"/>
          </a:xfrm>
          <a:prstGeom prst="rect">
            <a:avLst/>
          </a:prstGeom>
          <a:noFill/>
        </p:spPr>
        <p:txBody>
          <a:bodyPr wrap="none" rtlCol="0">
            <a:spAutoFit/>
          </a:bodyPr>
          <a:lstStyle/>
          <a:p>
            <a:r>
              <a:rPr lang="en-IN" sz="3000" b="1" dirty="0"/>
              <a:t>APPLICATION OF DIELECTRICS</a:t>
            </a:r>
          </a:p>
        </p:txBody>
      </p:sp>
      <p:sp>
        <p:nvSpPr>
          <p:cNvPr id="3" name="TextBox 2"/>
          <p:cNvSpPr txBox="1"/>
          <p:nvPr/>
        </p:nvSpPr>
        <p:spPr>
          <a:xfrm>
            <a:off x="179512" y="1268760"/>
            <a:ext cx="8712967" cy="4939814"/>
          </a:xfrm>
          <a:prstGeom prst="rect">
            <a:avLst/>
          </a:prstGeom>
          <a:noFill/>
        </p:spPr>
        <p:txBody>
          <a:bodyPr wrap="square" rtlCol="0">
            <a:spAutoFit/>
          </a:bodyPr>
          <a:lstStyle/>
          <a:p>
            <a:pPr algn="just" fontAlgn="base">
              <a:spcBef>
                <a:spcPts val="600"/>
              </a:spcBef>
              <a:spcAft>
                <a:spcPts val="600"/>
              </a:spcAft>
            </a:pPr>
            <a:r>
              <a:rPr lang="en-IN" sz="2200" b="1" dirty="0"/>
              <a:t>DIELECTRIC MATERIALS ARE USED IN MANY APPLICATIONS SUCH AS:</a:t>
            </a:r>
          </a:p>
          <a:p>
            <a:pPr marL="342900" indent="-342900" algn="just" fontAlgn="base">
              <a:spcBef>
                <a:spcPts val="600"/>
              </a:spcBef>
              <a:spcAft>
                <a:spcPts val="600"/>
              </a:spcAft>
              <a:buFont typeface="Arial" panose="020B0604020202020204" pitchFamily="34" charset="0"/>
              <a:buChar char="•"/>
            </a:pPr>
            <a:r>
              <a:rPr lang="en-IN" sz="2200" b="1" dirty="0">
                <a:solidFill>
                  <a:srgbClr val="FF0000"/>
                </a:solidFill>
              </a:rPr>
              <a:t>Electronic components such as capacitors (responsible for energy storage properties of the device).</a:t>
            </a:r>
          </a:p>
          <a:p>
            <a:pPr marL="342900" indent="-342900" algn="just" fontAlgn="base">
              <a:spcBef>
                <a:spcPts val="600"/>
              </a:spcBef>
              <a:spcAft>
                <a:spcPts val="600"/>
              </a:spcAft>
              <a:buFont typeface="Arial" panose="020B0604020202020204" pitchFamily="34" charset="0"/>
              <a:buChar char="•"/>
            </a:pPr>
            <a:r>
              <a:rPr lang="en-IN" sz="2200" b="1" dirty="0">
                <a:solidFill>
                  <a:srgbClr val="800080"/>
                </a:solidFill>
              </a:rPr>
              <a:t>High-k / low-k materials widely used in Semiconductors to enhance performance and reduce device size (where k refers to permittivity or dielectric constant).</a:t>
            </a:r>
          </a:p>
          <a:p>
            <a:pPr marL="342900" indent="-342900" algn="just" fontAlgn="base">
              <a:spcBef>
                <a:spcPts val="600"/>
              </a:spcBef>
              <a:spcAft>
                <a:spcPts val="600"/>
              </a:spcAft>
              <a:buFont typeface="Arial" panose="020B0604020202020204" pitchFamily="34" charset="0"/>
              <a:buChar char="•"/>
            </a:pPr>
            <a:r>
              <a:rPr lang="en-IN" sz="2200" b="1" dirty="0">
                <a:solidFill>
                  <a:srgbClr val="008000"/>
                </a:solidFill>
              </a:rPr>
              <a:t>Dielectric materials are also used in Display applications (e.g. LCD liquid crystal displays).</a:t>
            </a:r>
          </a:p>
          <a:p>
            <a:pPr marL="342900" indent="-342900" algn="just" fontAlgn="base">
              <a:spcBef>
                <a:spcPts val="600"/>
              </a:spcBef>
              <a:spcAft>
                <a:spcPts val="600"/>
              </a:spcAft>
              <a:buFont typeface="Arial" panose="020B0604020202020204" pitchFamily="34" charset="0"/>
              <a:buChar char="•"/>
            </a:pPr>
            <a:r>
              <a:rPr lang="en-IN" sz="2200" b="1" dirty="0">
                <a:solidFill>
                  <a:srgbClr val="3333FF"/>
                </a:solidFill>
              </a:rPr>
              <a:t>Piezoelectrics/Ferroelectrics/MEMs materials are also dielectrics.</a:t>
            </a:r>
          </a:p>
          <a:p>
            <a:pPr marL="342900" indent="-342900" algn="just" fontAlgn="base">
              <a:spcBef>
                <a:spcPts val="600"/>
              </a:spcBef>
              <a:spcAft>
                <a:spcPts val="600"/>
              </a:spcAft>
              <a:buFont typeface="Arial" panose="020B0604020202020204" pitchFamily="34" charset="0"/>
              <a:buChar char="•"/>
            </a:pPr>
            <a:r>
              <a:rPr lang="en-IN" sz="2200" b="1" dirty="0">
                <a:solidFill>
                  <a:srgbClr val="CC0099"/>
                </a:solidFill>
              </a:rPr>
              <a:t>Ceramics and Polymers also often exhibit dielectric properties.</a:t>
            </a:r>
          </a:p>
          <a:p>
            <a:pPr algn="just"/>
            <a:endParaRPr lang="en-IN" dirty="0"/>
          </a:p>
        </p:txBody>
      </p:sp>
    </p:spTree>
    <p:extLst>
      <p:ext uri="{BB962C8B-B14F-4D97-AF65-F5344CB8AC3E}">
        <p14:creationId xmlns:p14="http://schemas.microsoft.com/office/powerpoint/2010/main" val="28294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856" y="1844824"/>
            <a:ext cx="7160935" cy="2308324"/>
          </a:xfrm>
          <a:prstGeom prst="rect">
            <a:avLst/>
          </a:prstGeom>
          <a:noFill/>
        </p:spPr>
        <p:txBody>
          <a:bodyPr wrap="none" rtlCol="0">
            <a:spAutoFit/>
          </a:bodyPr>
          <a:lstStyle/>
          <a:p>
            <a:pPr algn="ctr"/>
            <a:r>
              <a:rPr lang="en-IN" sz="7200" b="1" cap="all" dirty="0">
                <a:ln w="9000" cmpd="sng">
                  <a:solidFill>
                    <a:schemeClr val="accent4">
                      <a:shade val="50000"/>
                      <a:satMod val="120000"/>
                    </a:schemeClr>
                  </a:solidFill>
                  <a:prstDash val="solid"/>
                </a:ln>
                <a:solidFill>
                  <a:srgbClr val="CC0099"/>
                </a:solidFill>
                <a:effectLst>
                  <a:reflection blurRad="12700" stA="28000" endPos="45000" dist="1000" dir="5400000" sy="-100000" algn="bl" rotWithShape="0"/>
                </a:effectLst>
              </a:rPr>
              <a:t>THANKs for </a:t>
            </a:r>
          </a:p>
          <a:p>
            <a:pPr algn="ctr"/>
            <a:r>
              <a:rPr lang="en-IN" sz="7200" b="1" cap="all" dirty="0">
                <a:ln w="9000" cmpd="sng">
                  <a:solidFill>
                    <a:schemeClr val="accent4">
                      <a:shade val="50000"/>
                      <a:satMod val="120000"/>
                    </a:schemeClr>
                  </a:solidFill>
                  <a:prstDash val="solid"/>
                </a:ln>
                <a:solidFill>
                  <a:srgbClr val="CC0099"/>
                </a:solidFill>
                <a:effectLst>
                  <a:reflection blurRad="12700" stA="28000" endPos="45000" dist="1000" dir="5400000" sy="-100000" algn="bl" rotWithShape="0"/>
                </a:effectLst>
              </a:rPr>
              <a:t>the patience</a:t>
            </a:r>
          </a:p>
        </p:txBody>
      </p:sp>
    </p:spTree>
    <p:extLst>
      <p:ext uri="{BB962C8B-B14F-4D97-AF65-F5344CB8AC3E}">
        <p14:creationId xmlns:p14="http://schemas.microsoft.com/office/powerpoint/2010/main" val="367122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568952" cy="5524589"/>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200" b="1" dirty="0">
                <a:solidFill>
                  <a:srgbClr val="0070C0"/>
                </a:solidFill>
              </a:rPr>
              <a:t>When change in behaviour of the dielectric is independent of direction of applied field, the dielectric is called as </a:t>
            </a:r>
            <a:r>
              <a:rPr lang="en-IN" sz="2200" b="1" u="sng" dirty="0">
                <a:solidFill>
                  <a:schemeClr val="accent1">
                    <a:lumMod val="75000"/>
                  </a:schemeClr>
                </a:solidFill>
              </a:rPr>
              <a:t>isotropic</a:t>
            </a:r>
            <a:r>
              <a:rPr lang="en-IN" sz="2200" b="1" dirty="0">
                <a:solidFill>
                  <a:srgbClr val="0070C0"/>
                </a:solidFill>
              </a:rPr>
              <a:t>, </a:t>
            </a:r>
          </a:p>
          <a:p>
            <a:pPr marL="342900" indent="-342900" algn="just">
              <a:spcBef>
                <a:spcPts val="600"/>
              </a:spcBef>
              <a:spcAft>
                <a:spcPts val="600"/>
              </a:spcAft>
              <a:buFont typeface="Arial" panose="020B0604020202020204" pitchFamily="34" charset="0"/>
              <a:buChar char="•"/>
            </a:pPr>
            <a:r>
              <a:rPr lang="en-IN" sz="2200" b="1" dirty="0">
                <a:solidFill>
                  <a:srgbClr val="0070C0"/>
                </a:solidFill>
              </a:rPr>
              <a:t>If the change in behaviour of dielectric depends on direction of applied field then the dielectric is called as </a:t>
            </a:r>
            <a:r>
              <a:rPr lang="en-IN" sz="2200" b="1" u="sng" dirty="0">
                <a:solidFill>
                  <a:schemeClr val="accent1">
                    <a:lumMod val="75000"/>
                  </a:schemeClr>
                </a:solidFill>
              </a:rPr>
              <a:t>anisotropic</a:t>
            </a:r>
            <a:r>
              <a:rPr lang="en-IN" sz="2200" b="1" dirty="0">
                <a:solidFill>
                  <a:srgbClr val="0070C0"/>
                </a:solidFill>
              </a:rPr>
              <a:t>. </a:t>
            </a:r>
          </a:p>
          <a:p>
            <a:pPr marL="342900" indent="-342900" algn="just">
              <a:spcBef>
                <a:spcPts val="600"/>
              </a:spcBef>
              <a:spcAft>
                <a:spcPts val="600"/>
              </a:spcAft>
              <a:buFont typeface="Arial" panose="020B0604020202020204" pitchFamily="34" charset="0"/>
              <a:buChar char="•"/>
            </a:pPr>
            <a:r>
              <a:rPr lang="en-IN" sz="2200" b="1" dirty="0">
                <a:solidFill>
                  <a:srgbClr val="008000"/>
                </a:solidFill>
              </a:rPr>
              <a:t>If a dielectric is kept in an electric field, then the field exerts a force on each charged particle. The positive particles are pushed in one direction while negative particles in the opposite direction. </a:t>
            </a:r>
          </a:p>
          <a:p>
            <a:pPr marL="342900" indent="-342900" algn="just">
              <a:spcBef>
                <a:spcPts val="600"/>
              </a:spcBef>
              <a:spcAft>
                <a:spcPts val="600"/>
              </a:spcAft>
              <a:buFont typeface="Arial" panose="020B0604020202020204" pitchFamily="34" charset="0"/>
              <a:buChar char="•"/>
            </a:pPr>
            <a:r>
              <a:rPr lang="en-IN" sz="2200" b="1" dirty="0">
                <a:solidFill>
                  <a:srgbClr val="FF0000"/>
                </a:solidFill>
              </a:rPr>
              <a:t>Hence, the positive and negative parts of each molecule are displaced from their equilibrium positions in opposite directions</a:t>
            </a:r>
            <a:r>
              <a:rPr lang="en-IN" sz="2200" dirty="0"/>
              <a:t>. </a:t>
            </a:r>
          </a:p>
          <a:p>
            <a:pPr marL="342900" indent="-342900" algn="just">
              <a:spcBef>
                <a:spcPts val="600"/>
              </a:spcBef>
              <a:spcAft>
                <a:spcPts val="600"/>
              </a:spcAft>
              <a:buFont typeface="Arial" panose="020B0604020202020204" pitchFamily="34" charset="0"/>
              <a:buChar char="•"/>
            </a:pPr>
            <a:r>
              <a:rPr lang="en-IN" sz="2200" b="1" dirty="0">
                <a:solidFill>
                  <a:schemeClr val="tx2">
                    <a:lumMod val="90000"/>
                    <a:lumOff val="10000"/>
                  </a:schemeClr>
                </a:solidFill>
              </a:rPr>
              <a:t>The relative displacement of charges give rise to dipole generation and the dielectric is said to be polarized</a:t>
            </a:r>
            <a:r>
              <a:rPr lang="en-IN" sz="2200" dirty="0"/>
              <a:t>.</a:t>
            </a:r>
          </a:p>
          <a:p>
            <a:pPr marL="342900" indent="-342900" algn="just">
              <a:buFont typeface="Arial" panose="020B0604020202020204" pitchFamily="34" charset="0"/>
              <a:buChar char="•"/>
            </a:pPr>
            <a:r>
              <a:rPr lang="en-IN" sz="2200" b="1" dirty="0">
                <a:solidFill>
                  <a:srgbClr val="CC3300"/>
                </a:solidFill>
              </a:rPr>
              <a:t>The dielectrics are classified into two types:</a:t>
            </a:r>
          </a:p>
          <a:p>
            <a:pPr marL="342900" indent="-342900" algn="just">
              <a:buAutoNum type="arabicParenR"/>
            </a:pPr>
            <a:r>
              <a:rPr lang="en-IN" sz="2200" b="1" dirty="0">
                <a:solidFill>
                  <a:srgbClr val="CC3300"/>
                </a:solidFill>
              </a:rPr>
              <a:t>Polar molecules </a:t>
            </a:r>
          </a:p>
          <a:p>
            <a:pPr marL="342900" indent="-342900" algn="just">
              <a:buAutoNum type="arabicParenR"/>
            </a:pPr>
            <a:r>
              <a:rPr lang="en-IN" sz="2200" b="1" dirty="0">
                <a:solidFill>
                  <a:srgbClr val="CC3300"/>
                </a:solidFill>
              </a:rPr>
              <a:t>Non polar molecules</a:t>
            </a:r>
          </a:p>
        </p:txBody>
      </p:sp>
    </p:spTree>
    <p:extLst>
      <p:ext uri="{BB962C8B-B14F-4D97-AF65-F5344CB8AC3E}">
        <p14:creationId xmlns:p14="http://schemas.microsoft.com/office/powerpoint/2010/main" val="112321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wipe(down)">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 calcmode="lin" valueType="num">
                                      <p:cBhvr>
                                        <p:cTn id="36"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2">
                                            <p:txEl>
                                              <p:pRg st="5" end="5"/>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p:cTn id="41"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2">
                                            <p:txEl>
                                              <p:pRg st="6" end="6"/>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 calcmode="lin" valueType="num">
                                      <p:cBhvr>
                                        <p:cTn id="46"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8208912" cy="3231654"/>
          </a:xfrm>
          <a:prstGeom prst="rect">
            <a:avLst/>
          </a:prstGeom>
          <a:noFill/>
        </p:spPr>
        <p:txBody>
          <a:bodyPr wrap="square" rtlCol="0">
            <a:spAutoFit/>
          </a:bodyPr>
          <a:lstStyle/>
          <a:p>
            <a:pPr algn="ctr"/>
            <a:r>
              <a:rPr lang="en-IN" sz="3000" b="1" u="sng" dirty="0"/>
              <a:t>NON-POLAR DIELECTRICS</a:t>
            </a:r>
          </a:p>
          <a:p>
            <a:pPr algn="ctr"/>
            <a:endParaRPr lang="en-IN" sz="2800" b="1" u="sng" dirty="0"/>
          </a:p>
          <a:p>
            <a:pPr algn="just"/>
            <a:r>
              <a:rPr lang="en-IN" sz="2200" b="1" dirty="0">
                <a:solidFill>
                  <a:srgbClr val="3333FF"/>
                </a:solidFill>
              </a:rPr>
              <a:t>A molecule in which the centres of gravity of positive and negative charges coincide, and thus for which the inherent dipole moment is zero, is called a non polar molecule.</a:t>
            </a:r>
          </a:p>
          <a:p>
            <a:pPr algn="just"/>
            <a:endParaRPr lang="en-IN" sz="2200" b="1" dirty="0"/>
          </a:p>
          <a:p>
            <a:pPr algn="just"/>
            <a:r>
              <a:rPr lang="en-IN" sz="2200" b="1" dirty="0" err="1">
                <a:solidFill>
                  <a:srgbClr val="008000"/>
                </a:solidFill>
              </a:rPr>
              <a:t>Eg</a:t>
            </a:r>
            <a:r>
              <a:rPr lang="en-IN" sz="2200" b="1" dirty="0">
                <a:solidFill>
                  <a:srgbClr val="008000"/>
                </a:solidFill>
              </a:rPr>
              <a:t>: H</a:t>
            </a:r>
            <a:r>
              <a:rPr lang="en-IN" sz="2200" b="1" baseline="-25000" dirty="0">
                <a:solidFill>
                  <a:srgbClr val="008000"/>
                </a:solidFill>
              </a:rPr>
              <a:t>2</a:t>
            </a:r>
            <a:r>
              <a:rPr lang="en-IN" sz="2200" b="1" dirty="0">
                <a:solidFill>
                  <a:srgbClr val="008000"/>
                </a:solidFill>
              </a:rPr>
              <a:t>, O</a:t>
            </a:r>
            <a:r>
              <a:rPr lang="en-IN" sz="2200" b="1" baseline="-25000" dirty="0">
                <a:solidFill>
                  <a:srgbClr val="008000"/>
                </a:solidFill>
              </a:rPr>
              <a:t>2</a:t>
            </a:r>
            <a:r>
              <a:rPr lang="en-IN" sz="2200" b="1" dirty="0">
                <a:solidFill>
                  <a:srgbClr val="008000"/>
                </a:solidFill>
              </a:rPr>
              <a:t>, CH</a:t>
            </a:r>
            <a:r>
              <a:rPr lang="en-IN" sz="2200" b="1" baseline="-25000" dirty="0">
                <a:solidFill>
                  <a:srgbClr val="008000"/>
                </a:solidFill>
              </a:rPr>
              <a:t>4</a:t>
            </a:r>
            <a:r>
              <a:rPr lang="en-IN" sz="2200" b="1" dirty="0">
                <a:solidFill>
                  <a:srgbClr val="008000"/>
                </a:solidFill>
              </a:rPr>
              <a:t>,C</a:t>
            </a:r>
            <a:r>
              <a:rPr lang="en-IN" sz="2200" b="1" baseline="-25000" dirty="0">
                <a:solidFill>
                  <a:srgbClr val="008000"/>
                </a:solidFill>
              </a:rPr>
              <a:t>6</a:t>
            </a:r>
            <a:r>
              <a:rPr lang="en-IN" sz="2200" b="1" dirty="0">
                <a:solidFill>
                  <a:srgbClr val="008000"/>
                </a:solidFill>
              </a:rPr>
              <a:t>H</a:t>
            </a:r>
            <a:r>
              <a:rPr lang="en-IN" sz="2200" b="1" baseline="-25000" dirty="0">
                <a:solidFill>
                  <a:srgbClr val="008000"/>
                </a:solidFill>
              </a:rPr>
              <a:t>6</a:t>
            </a:r>
            <a:r>
              <a:rPr lang="en-IN" sz="2200" b="1" dirty="0">
                <a:solidFill>
                  <a:srgbClr val="008000"/>
                </a:solidFill>
              </a:rPr>
              <a:t> etc.</a:t>
            </a:r>
          </a:p>
          <a:p>
            <a:pPr algn="just"/>
            <a:r>
              <a:rPr lang="en-IN" dirty="0"/>
              <a:t> </a:t>
            </a:r>
            <a:br>
              <a:rPr lang="en-IN" dirty="0"/>
            </a:b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224"/>
          <a:stretch/>
        </p:blipFill>
        <p:spPr>
          <a:xfrm>
            <a:off x="1979712" y="3212976"/>
            <a:ext cx="5492046" cy="2808312"/>
          </a:xfrm>
          <a:prstGeom prst="rect">
            <a:avLst/>
          </a:prstGeom>
          <a:ln w="25400">
            <a:solidFill>
              <a:schemeClr val="accent1"/>
            </a:solidFill>
          </a:ln>
        </p:spPr>
      </p:pic>
    </p:spTree>
    <p:extLst>
      <p:ext uri="{BB962C8B-B14F-4D97-AF65-F5344CB8AC3E}">
        <p14:creationId xmlns:p14="http://schemas.microsoft.com/office/powerpoint/2010/main" val="188705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73301"/>
            <a:ext cx="8496944" cy="3631763"/>
          </a:xfrm>
          <a:prstGeom prst="rect">
            <a:avLst/>
          </a:prstGeom>
          <a:noFill/>
        </p:spPr>
        <p:txBody>
          <a:bodyPr wrap="square" rtlCol="0">
            <a:spAutoFit/>
          </a:bodyPr>
          <a:lstStyle/>
          <a:p>
            <a:pPr algn="ctr"/>
            <a:r>
              <a:rPr lang="en-IN" sz="3000" b="1" u="sng" dirty="0"/>
              <a:t>POLAR DIELECTRICS</a:t>
            </a:r>
          </a:p>
          <a:p>
            <a:pPr algn="ctr"/>
            <a:endParaRPr lang="en-IN" sz="2400" b="1" u="sng" dirty="0"/>
          </a:p>
          <a:p>
            <a:pPr algn="just"/>
            <a:r>
              <a:rPr lang="en-IN" sz="2200" b="1" dirty="0">
                <a:solidFill>
                  <a:srgbClr val="FF0000"/>
                </a:solidFill>
              </a:rPr>
              <a:t>Molecules that have no centre of symmetry i.e. for which the distributions of two kinds of charges are different, so that the positive and negative charges are centred at a point separated by a distance, therefore possess a net dipole moment are called polar molecules. H</a:t>
            </a:r>
            <a:r>
              <a:rPr lang="en-IN" sz="2200" b="1" baseline="-25000" dirty="0">
                <a:solidFill>
                  <a:srgbClr val="FF0000"/>
                </a:solidFill>
              </a:rPr>
              <a:t>2</a:t>
            </a:r>
            <a:r>
              <a:rPr lang="en-IN" sz="2200" b="1" dirty="0">
                <a:solidFill>
                  <a:srgbClr val="FF0000"/>
                </a:solidFill>
              </a:rPr>
              <a:t>O, CHCl</a:t>
            </a:r>
            <a:r>
              <a:rPr lang="en-IN" sz="2200" b="1" baseline="-25000" dirty="0">
                <a:solidFill>
                  <a:srgbClr val="FF0000"/>
                </a:solidFill>
              </a:rPr>
              <a:t>3</a:t>
            </a:r>
            <a:r>
              <a:rPr lang="en-IN" sz="2200" b="1" dirty="0">
                <a:solidFill>
                  <a:srgbClr val="FF0000"/>
                </a:solidFill>
              </a:rPr>
              <a:t>, C</a:t>
            </a:r>
            <a:r>
              <a:rPr lang="en-IN" sz="2200" b="1" baseline="-25000" dirty="0">
                <a:solidFill>
                  <a:srgbClr val="FF0000"/>
                </a:solidFill>
              </a:rPr>
              <a:t>6</a:t>
            </a:r>
            <a:r>
              <a:rPr lang="en-IN" sz="2200" b="1" dirty="0">
                <a:solidFill>
                  <a:srgbClr val="FF0000"/>
                </a:solidFill>
              </a:rPr>
              <a:t>H</a:t>
            </a:r>
            <a:r>
              <a:rPr lang="en-IN" sz="2200" b="1" baseline="-25000" dirty="0">
                <a:solidFill>
                  <a:srgbClr val="FF0000"/>
                </a:solidFill>
              </a:rPr>
              <a:t>5</a:t>
            </a:r>
            <a:r>
              <a:rPr lang="en-IN" sz="2200" b="1" dirty="0">
                <a:solidFill>
                  <a:srgbClr val="FF0000"/>
                </a:solidFill>
              </a:rPr>
              <a:t>Cl, C</a:t>
            </a:r>
            <a:r>
              <a:rPr lang="en-IN" sz="2200" b="1" baseline="-25000" dirty="0">
                <a:solidFill>
                  <a:srgbClr val="FF0000"/>
                </a:solidFill>
              </a:rPr>
              <a:t>2</a:t>
            </a:r>
            <a:r>
              <a:rPr lang="en-IN" sz="2200" b="1" dirty="0">
                <a:solidFill>
                  <a:srgbClr val="FF0000"/>
                </a:solidFill>
              </a:rPr>
              <a:t>H</a:t>
            </a:r>
            <a:r>
              <a:rPr lang="en-IN" sz="2200" b="1" baseline="-25000" dirty="0">
                <a:solidFill>
                  <a:srgbClr val="FF0000"/>
                </a:solidFill>
              </a:rPr>
              <a:t>6</a:t>
            </a:r>
            <a:r>
              <a:rPr lang="en-IN" sz="2200" b="1" dirty="0">
                <a:solidFill>
                  <a:srgbClr val="FF0000"/>
                </a:solidFill>
              </a:rPr>
              <a:t>OH etc. are some examples of polar molecules. </a:t>
            </a:r>
          </a:p>
          <a:p>
            <a:pPr algn="just"/>
            <a:r>
              <a:rPr lang="en-IN" sz="2200" b="1" dirty="0">
                <a:solidFill>
                  <a:srgbClr val="7030A0"/>
                </a:solidFill>
              </a:rPr>
              <a:t>Polar nature of dielectric materials is measured in terms of its permanent dipole moment</a:t>
            </a:r>
            <a:r>
              <a:rPr lang="en-IN" sz="2200" b="1" dirty="0"/>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9780"/>
          <a:stretch/>
        </p:blipFill>
        <p:spPr>
          <a:xfrm>
            <a:off x="2454586" y="4077072"/>
            <a:ext cx="4349662" cy="2012133"/>
          </a:xfrm>
          <a:prstGeom prst="rect">
            <a:avLst/>
          </a:prstGeom>
          <a:ln w="38100">
            <a:solidFill>
              <a:schemeClr val="accent1"/>
            </a:solidFill>
          </a:ln>
        </p:spPr>
      </p:pic>
    </p:spTree>
    <p:extLst>
      <p:ext uri="{BB962C8B-B14F-4D97-AF65-F5344CB8AC3E}">
        <p14:creationId xmlns:p14="http://schemas.microsoft.com/office/powerpoint/2010/main" val="236824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28675" y="574068"/>
            <a:ext cx="7407746" cy="3070956"/>
            <a:chOff x="828675" y="404664"/>
            <a:chExt cx="7407746" cy="3070956"/>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836712"/>
              <a:ext cx="3292352" cy="2638908"/>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65770"/>
              <a:ext cx="3295650" cy="2609850"/>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404664"/>
              <a:ext cx="1000125" cy="1219200"/>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mc:AlternateContent xmlns:mc="http://schemas.openxmlformats.org/markup-compatibility/2006" xmlns:a14="http://schemas.microsoft.com/office/drawing/2010/main">
        <mc:Choice Requires="a14">
          <p:sp>
            <p:nvSpPr>
              <p:cNvPr id="6" name="TextBox 5"/>
              <p:cNvSpPr txBox="1"/>
              <p:nvPr/>
            </p:nvSpPr>
            <p:spPr>
              <a:xfrm>
                <a:off x="107504" y="3815749"/>
                <a:ext cx="8928992" cy="2277547"/>
              </a:xfrm>
              <a:prstGeom prst="rect">
                <a:avLst/>
              </a:prstGeom>
              <a:noFill/>
            </p:spPr>
            <p:txBody>
              <a:bodyPr wrap="square" rtlCol="0">
                <a:spAutoFit/>
              </a:bodyPr>
              <a:lstStyle/>
              <a:p>
                <a:pPr algn="just">
                  <a:spcBef>
                    <a:spcPts val="600"/>
                  </a:spcBef>
                  <a:spcAft>
                    <a:spcPts val="600"/>
                  </a:spcAft>
                </a:pPr>
                <a:r>
                  <a:rPr lang="en-IN" sz="2200" b="1" dirty="0">
                    <a:solidFill>
                      <a:srgbClr val="3333FF"/>
                    </a:solidFill>
                  </a:rPr>
                  <a:t>Dipole moment is a measure of the polarity of a system of electric charges. It is a quantity that describes two opposite charges separated by a distance </a:t>
                </a:r>
                <a:r>
                  <a:rPr lang="en-IN" sz="2200" b="1" i="1" dirty="0">
                    <a:solidFill>
                      <a:srgbClr val="3333FF"/>
                    </a:solidFill>
                  </a:rPr>
                  <a:t>x</a:t>
                </a:r>
                <a:r>
                  <a:rPr lang="en-IN" sz="2200" b="1" dirty="0">
                    <a:solidFill>
                      <a:srgbClr val="3333FF"/>
                    </a:solidFill>
                  </a:rPr>
                  <a:t>.</a:t>
                </a:r>
              </a:p>
              <a:p>
                <a:pPr algn="just">
                  <a:spcBef>
                    <a:spcPts val="600"/>
                  </a:spcBef>
                  <a:spcAft>
                    <a:spcPts val="600"/>
                  </a:spcAft>
                </a:pPr>
                <a:r>
                  <a:rPr lang="en-IN" sz="2200" b="1" dirty="0">
                    <a:solidFill>
                      <a:srgbClr val="CC0099"/>
                    </a:solidFill>
                  </a:rPr>
                  <a:t>The electric dipole moment vector points from the negative charge to the positive charge. It depends on the positions of the charges, not the field lines. </a:t>
                </a:r>
                <a:r>
                  <a:rPr lang="en-IN" sz="2200" b="1" dirty="0">
                    <a:solidFill>
                      <a:srgbClr val="FF0000"/>
                    </a:solidFill>
                  </a:rPr>
                  <a:t>The value of dipole moment is given as:  </a:t>
                </a:r>
                <a14:m>
                  <m:oMath xmlns:m="http://schemas.openxmlformats.org/officeDocument/2006/math">
                    <m:r>
                      <a:rPr lang="en-IN" sz="2200" b="1" i="1" smtClean="0">
                        <a:solidFill>
                          <a:srgbClr val="FF0000"/>
                        </a:solidFill>
                        <a:latin typeface="Cambria Math"/>
                        <a:ea typeface="Cambria Math"/>
                      </a:rPr>
                      <m:t>𝝁</m:t>
                    </m:r>
                    <m:r>
                      <a:rPr lang="en-IN" sz="2200" b="1" i="1" smtClean="0">
                        <a:solidFill>
                          <a:srgbClr val="FF0000"/>
                        </a:solidFill>
                        <a:latin typeface="Cambria Math"/>
                        <a:ea typeface="Cambria Math"/>
                      </a:rPr>
                      <m:t>=</m:t>
                    </m:r>
                    <m:r>
                      <a:rPr lang="en-IN" sz="2200" b="1" i="1" smtClean="0">
                        <a:solidFill>
                          <a:srgbClr val="FF0000"/>
                        </a:solidFill>
                        <a:latin typeface="Cambria Math"/>
                        <a:ea typeface="Cambria Math"/>
                      </a:rPr>
                      <m:t>𝒒</m:t>
                    </m:r>
                    <m:r>
                      <a:rPr lang="en-IN" sz="2200" b="1" i="1" smtClean="0">
                        <a:solidFill>
                          <a:srgbClr val="FF0000"/>
                        </a:solidFill>
                        <a:latin typeface="Cambria Math"/>
                        <a:ea typeface="Cambria Math"/>
                      </a:rPr>
                      <m:t>. </m:t>
                    </m:r>
                    <m:r>
                      <a:rPr lang="en-IN" sz="2200" b="1" i="1" smtClean="0">
                        <a:solidFill>
                          <a:srgbClr val="FF0000"/>
                        </a:solidFill>
                        <a:latin typeface="Cambria Math"/>
                        <a:ea typeface="Cambria Math"/>
                      </a:rPr>
                      <m:t>𝒙</m:t>
                    </m:r>
                  </m:oMath>
                </a14:m>
                <a:endParaRPr lang="en-IN" sz="2200"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7504" y="3815749"/>
                <a:ext cx="8928992" cy="2277547"/>
              </a:xfrm>
              <a:prstGeom prst="rect">
                <a:avLst/>
              </a:prstGeom>
              <a:blipFill rotWithShape="1">
                <a:blip r:embed="rId5"/>
                <a:stretch>
                  <a:fillRect l="-888" t="-1604" r="-956" b="-4278"/>
                </a:stretch>
              </a:blipFill>
            </p:spPr>
            <p:txBody>
              <a:bodyPr/>
              <a:lstStyle/>
              <a:p>
                <a:r>
                  <a:rPr lang="en-IN">
                    <a:noFill/>
                  </a:rPr>
                  <a:t> </a:t>
                </a:r>
              </a:p>
            </p:txBody>
          </p:sp>
        </mc:Fallback>
      </mc:AlternateContent>
      <p:sp>
        <p:nvSpPr>
          <p:cNvPr id="7" name="TextBox 6"/>
          <p:cNvSpPr txBox="1"/>
          <p:nvPr/>
        </p:nvSpPr>
        <p:spPr>
          <a:xfrm>
            <a:off x="2843808" y="332656"/>
            <a:ext cx="3727944" cy="553998"/>
          </a:xfrm>
          <a:prstGeom prst="rect">
            <a:avLst/>
          </a:prstGeom>
          <a:noFill/>
        </p:spPr>
        <p:txBody>
          <a:bodyPr wrap="none" rtlCol="0">
            <a:spAutoFit/>
          </a:bodyPr>
          <a:lstStyle/>
          <a:p>
            <a:r>
              <a:rPr lang="en-IN" sz="3000" b="1" dirty="0"/>
              <a:t>WHAT IS A DIPOLE</a:t>
            </a:r>
          </a:p>
        </p:txBody>
      </p:sp>
    </p:spTree>
    <p:extLst>
      <p:ext uri="{BB962C8B-B14F-4D97-AF65-F5344CB8AC3E}">
        <p14:creationId xmlns:p14="http://schemas.microsoft.com/office/powerpoint/2010/main" val="343735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6010" y="332656"/>
            <a:ext cx="3168176" cy="553998"/>
          </a:xfrm>
          <a:prstGeom prst="rect">
            <a:avLst/>
          </a:prstGeom>
          <a:noFill/>
        </p:spPr>
        <p:txBody>
          <a:bodyPr wrap="none" rtlCol="0">
            <a:spAutoFit/>
          </a:bodyPr>
          <a:lstStyle/>
          <a:p>
            <a:pPr algn="ctr"/>
            <a:r>
              <a:rPr lang="en-IN" sz="3000" b="1" dirty="0"/>
              <a:t>POLARIZATION</a:t>
            </a:r>
          </a:p>
        </p:txBody>
      </p:sp>
      <p:sp>
        <p:nvSpPr>
          <p:cNvPr id="3" name="TextBox 2"/>
          <p:cNvSpPr txBox="1"/>
          <p:nvPr/>
        </p:nvSpPr>
        <p:spPr>
          <a:xfrm>
            <a:off x="107504" y="980728"/>
            <a:ext cx="4896544" cy="5293757"/>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IN" sz="2200" b="1" dirty="0">
                <a:solidFill>
                  <a:srgbClr val="FF0000"/>
                </a:solidFill>
              </a:rPr>
              <a:t>Dielectrics contain bound charges. The bound charges may be able to move slightly (in opposite directions) when an Electric field is applied. </a:t>
            </a:r>
          </a:p>
          <a:p>
            <a:pPr marL="285750" indent="-285750" algn="just">
              <a:spcBef>
                <a:spcPts val="600"/>
              </a:spcBef>
              <a:spcAft>
                <a:spcPts val="600"/>
              </a:spcAft>
              <a:buFont typeface="Arial" panose="020B0604020202020204" pitchFamily="34" charset="0"/>
              <a:buChar char="•"/>
            </a:pPr>
            <a:r>
              <a:rPr lang="en-IN" sz="2200" b="1" u="sng" dirty="0">
                <a:solidFill>
                  <a:srgbClr val="00B050"/>
                </a:solidFill>
              </a:rPr>
              <a:t>No applied field</a:t>
            </a:r>
            <a:r>
              <a:rPr lang="en-IN" sz="2200" b="1" dirty="0">
                <a:solidFill>
                  <a:srgbClr val="00B050"/>
                </a:solidFill>
              </a:rPr>
              <a:t>: The centroids of the positive and negative charges coincide </a:t>
            </a:r>
            <a:r>
              <a:rPr lang="en-IN" sz="2200" b="1" dirty="0">
                <a:solidFill>
                  <a:srgbClr val="00B050"/>
                </a:solidFill>
                <a:sym typeface="Wingdings" panose="05000000000000000000" pitchFamily="2" charset="2"/>
              </a:rPr>
              <a:t></a:t>
            </a:r>
            <a:r>
              <a:rPr lang="en-IN" sz="2200" b="1" dirty="0">
                <a:solidFill>
                  <a:srgbClr val="00B050"/>
                </a:solidFill>
              </a:rPr>
              <a:t> no external E-field</a:t>
            </a:r>
            <a:r>
              <a:rPr lang="en-IN" sz="2200" dirty="0"/>
              <a:t>. </a:t>
            </a:r>
          </a:p>
          <a:p>
            <a:pPr marL="285750" indent="-285750" algn="just">
              <a:spcBef>
                <a:spcPts val="600"/>
              </a:spcBef>
              <a:spcAft>
                <a:spcPts val="600"/>
              </a:spcAft>
              <a:buFont typeface="Arial" panose="020B0604020202020204" pitchFamily="34" charset="0"/>
              <a:buChar char="•"/>
            </a:pPr>
            <a:r>
              <a:rPr lang="en-IN" sz="2200" b="1" u="sng" dirty="0">
                <a:solidFill>
                  <a:srgbClr val="7030A0"/>
                </a:solidFill>
              </a:rPr>
              <a:t>In an Electric field</a:t>
            </a:r>
            <a:r>
              <a:rPr lang="en-IN" sz="2200" b="1" dirty="0">
                <a:solidFill>
                  <a:srgbClr val="7030A0"/>
                </a:solidFill>
              </a:rPr>
              <a:t>: The electrons move a small distance in one direction and the nucleus moves in the opposite direction</a:t>
            </a:r>
            <a:r>
              <a:rPr lang="en-IN" sz="2200" dirty="0"/>
              <a:t>. </a:t>
            </a:r>
          </a:p>
          <a:p>
            <a:pPr marL="285750" indent="-285750" algn="just">
              <a:spcBef>
                <a:spcPts val="600"/>
              </a:spcBef>
              <a:spcAft>
                <a:spcPts val="600"/>
              </a:spcAft>
              <a:buFont typeface="Arial" panose="020B0604020202020204" pitchFamily="34" charset="0"/>
              <a:buChar char="•"/>
            </a:pPr>
            <a:r>
              <a:rPr lang="en-IN" sz="2200" b="1" u="sng" dirty="0">
                <a:solidFill>
                  <a:srgbClr val="CC0099"/>
                </a:solidFill>
              </a:rPr>
              <a:t>Polarization</a:t>
            </a:r>
            <a:r>
              <a:rPr lang="en-IN" sz="2200" b="1" dirty="0">
                <a:solidFill>
                  <a:srgbClr val="CC0099"/>
                </a:solidFill>
              </a:rPr>
              <a:t> is number of dipole moments induced per unit volume.  P=µ/V.</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138808"/>
            <a:ext cx="3960440" cy="4738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99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1673" y="476672"/>
            <a:ext cx="7612661" cy="553998"/>
          </a:xfrm>
          <a:prstGeom prst="rect">
            <a:avLst/>
          </a:prstGeom>
          <a:noFill/>
        </p:spPr>
        <p:txBody>
          <a:bodyPr wrap="none" rtlCol="0">
            <a:spAutoFit/>
          </a:bodyPr>
          <a:lstStyle/>
          <a:p>
            <a:r>
              <a:rPr lang="en-IN" sz="3000" b="1" dirty="0">
                <a:solidFill>
                  <a:srgbClr val="002060"/>
                </a:solidFill>
              </a:rPr>
              <a:t>FEW IMPORTANT TERMS/ FORMULAES</a:t>
            </a:r>
          </a:p>
        </p:txBody>
      </p:sp>
      <mc:AlternateContent xmlns:mc="http://schemas.openxmlformats.org/markup-compatibility/2006" xmlns:a14="http://schemas.microsoft.com/office/drawing/2010/main">
        <mc:Choice Requires="a14">
          <p:sp>
            <p:nvSpPr>
              <p:cNvPr id="4" name="TextBox 3"/>
              <p:cNvSpPr txBox="1"/>
              <p:nvPr/>
            </p:nvSpPr>
            <p:spPr>
              <a:xfrm>
                <a:off x="323528" y="1268760"/>
                <a:ext cx="8568952" cy="3722237"/>
              </a:xfrm>
              <a:prstGeom prst="rect">
                <a:avLst/>
              </a:prstGeom>
              <a:noFill/>
            </p:spPr>
            <p:txBody>
              <a:bodyPr wrap="square" rtlCol="0">
                <a:spAutoFit/>
              </a:bodyPr>
              <a:lstStyle/>
              <a:p>
                <a:pPr marL="342900" indent="-342900" algn="just">
                  <a:buFont typeface="Arial" panose="020B0604020202020204" pitchFamily="34" charset="0"/>
                  <a:buChar char="•"/>
                </a:pPr>
                <a:endParaRPr lang="en-IN" sz="2200" b="1" u="sng" dirty="0"/>
              </a:p>
              <a:p>
                <a:pPr marL="342900" indent="-342900" algn="just">
                  <a:spcBef>
                    <a:spcPts val="600"/>
                  </a:spcBef>
                  <a:spcAft>
                    <a:spcPts val="600"/>
                  </a:spcAft>
                  <a:buFont typeface="Arial" panose="020B0604020202020204" pitchFamily="34" charset="0"/>
                  <a:buChar char="•"/>
                </a:pPr>
                <a:r>
                  <a:rPr lang="en-IN" sz="2200" b="1" u="sng" dirty="0">
                    <a:solidFill>
                      <a:srgbClr val="3333FF"/>
                    </a:solidFill>
                  </a:rPr>
                  <a:t>Electric field </a:t>
                </a:r>
                <a:r>
                  <a:rPr lang="en-IN" sz="2200" b="1" dirty="0">
                    <a:solidFill>
                      <a:srgbClr val="3333FF"/>
                    </a:solidFill>
                  </a:rPr>
                  <a:t>: </a:t>
                </a:r>
                <a14:m>
                  <m:oMath xmlns:m="http://schemas.openxmlformats.org/officeDocument/2006/math">
                    <m:r>
                      <a:rPr lang="en-IN" sz="2200" b="1" i="1" smtClean="0">
                        <a:solidFill>
                          <a:srgbClr val="3333FF"/>
                        </a:solidFill>
                        <a:latin typeface="Cambria Math"/>
                      </a:rPr>
                      <m:t>𝑬</m:t>
                    </m:r>
                    <m:r>
                      <a:rPr lang="en-IN" sz="2200" b="1" i="1" smtClean="0">
                        <a:solidFill>
                          <a:srgbClr val="3333FF"/>
                        </a:solidFill>
                        <a:latin typeface="Cambria Math"/>
                      </a:rPr>
                      <m:t>= </m:t>
                    </m:r>
                    <m:f>
                      <m:fPr>
                        <m:ctrlPr>
                          <a:rPr lang="en-IN" sz="2200" b="1" i="1" smtClean="0">
                            <a:solidFill>
                              <a:srgbClr val="3333FF"/>
                            </a:solidFill>
                            <a:latin typeface="Cambria Math" panose="02040503050406030204" pitchFamily="18" charset="0"/>
                          </a:rPr>
                        </m:ctrlPr>
                      </m:fPr>
                      <m:num>
                        <m:r>
                          <a:rPr lang="en-IN" sz="2200" b="1" i="1" smtClean="0">
                            <a:solidFill>
                              <a:srgbClr val="3333FF"/>
                            </a:solidFill>
                            <a:latin typeface="Cambria Math"/>
                          </a:rPr>
                          <m:t>𝑸</m:t>
                        </m:r>
                      </m:num>
                      <m:den>
                        <m:r>
                          <a:rPr lang="en-IN" sz="2200" b="1" i="1" smtClean="0">
                            <a:solidFill>
                              <a:srgbClr val="3333FF"/>
                            </a:solidFill>
                            <a:latin typeface="Cambria Math"/>
                          </a:rPr>
                          <m:t>𝟒</m:t>
                        </m:r>
                        <m:r>
                          <a:rPr lang="en-IN" sz="2200" b="1" i="1" smtClean="0">
                            <a:solidFill>
                              <a:srgbClr val="3333FF"/>
                            </a:solidFill>
                            <a:latin typeface="Cambria Math"/>
                            <a:ea typeface="Cambria Math"/>
                          </a:rPr>
                          <m:t>𝝅</m:t>
                        </m:r>
                        <m:sSub>
                          <m:sSubPr>
                            <m:ctrlPr>
                              <a:rPr lang="en-IN" sz="2200" b="1" i="1" smtClean="0">
                                <a:solidFill>
                                  <a:srgbClr val="3333FF"/>
                                </a:solidFill>
                                <a:latin typeface="Cambria Math" panose="02040503050406030204" pitchFamily="18" charset="0"/>
                                <a:ea typeface="Cambria Math"/>
                              </a:rPr>
                            </m:ctrlPr>
                          </m:sSubPr>
                          <m:e>
                            <m:r>
                              <a:rPr lang="en-IN" sz="2200" b="1" i="1" smtClean="0">
                                <a:solidFill>
                                  <a:srgbClr val="3333FF"/>
                                </a:solidFill>
                                <a:latin typeface="Cambria Math"/>
                                <a:ea typeface="Cambria Math"/>
                              </a:rPr>
                              <m:t>𝜺</m:t>
                            </m:r>
                          </m:e>
                          <m:sub>
                            <m:r>
                              <a:rPr lang="en-IN" sz="2200" b="1" i="1" smtClean="0">
                                <a:solidFill>
                                  <a:srgbClr val="3333FF"/>
                                </a:solidFill>
                                <a:latin typeface="Cambria Math"/>
                                <a:ea typeface="Cambria Math"/>
                              </a:rPr>
                              <m:t>𝟎</m:t>
                            </m:r>
                          </m:sub>
                        </m:sSub>
                        <m:sSup>
                          <m:sSupPr>
                            <m:ctrlPr>
                              <a:rPr lang="en-IN" sz="2200" b="1" i="1" smtClean="0">
                                <a:solidFill>
                                  <a:srgbClr val="3333FF"/>
                                </a:solidFill>
                                <a:latin typeface="Cambria Math" panose="02040503050406030204" pitchFamily="18" charset="0"/>
                                <a:ea typeface="Cambria Math"/>
                              </a:rPr>
                            </m:ctrlPr>
                          </m:sSupPr>
                          <m:e>
                            <m:r>
                              <a:rPr lang="en-IN" sz="2200" b="1" i="1" smtClean="0">
                                <a:solidFill>
                                  <a:srgbClr val="3333FF"/>
                                </a:solidFill>
                                <a:latin typeface="Cambria Math"/>
                                <a:ea typeface="Cambria Math"/>
                              </a:rPr>
                              <m:t>𝒓</m:t>
                            </m:r>
                          </m:e>
                          <m:sup>
                            <m:r>
                              <a:rPr lang="en-IN" sz="2200" b="1" i="1" smtClean="0">
                                <a:solidFill>
                                  <a:srgbClr val="3333FF"/>
                                </a:solidFill>
                                <a:latin typeface="Cambria Math"/>
                                <a:ea typeface="Cambria Math"/>
                              </a:rPr>
                              <m:t>𝟐</m:t>
                            </m:r>
                          </m:sup>
                        </m:sSup>
                      </m:den>
                    </m:f>
                  </m:oMath>
                </a14:m>
                <a:endParaRPr lang="en-IN" sz="2200" b="1" dirty="0">
                  <a:solidFill>
                    <a:srgbClr val="3333FF"/>
                  </a:solidFill>
                </a:endParaRPr>
              </a:p>
              <a:p>
                <a:pPr marL="342900" indent="-342900" algn="just">
                  <a:spcBef>
                    <a:spcPts val="600"/>
                  </a:spcBef>
                  <a:spcAft>
                    <a:spcPts val="600"/>
                  </a:spcAft>
                  <a:buFont typeface="Arial" panose="020B0604020202020204" pitchFamily="34" charset="0"/>
                  <a:buChar char="•"/>
                </a:pPr>
                <a:r>
                  <a:rPr lang="en-IN" sz="2200" b="1" u="sng" dirty="0">
                    <a:solidFill>
                      <a:srgbClr val="3333FF"/>
                    </a:solidFill>
                  </a:rPr>
                  <a:t>Electric Displacement D</a:t>
                </a:r>
                <a:r>
                  <a:rPr lang="en-IN" sz="2200" b="1" dirty="0">
                    <a:solidFill>
                      <a:srgbClr val="3333FF"/>
                    </a:solidFill>
                  </a:rPr>
                  <a:t>: The amount of charge displaced in a given area.</a:t>
                </a:r>
              </a:p>
              <a:p>
                <a:pPr marL="342900" indent="-342900" algn="just">
                  <a:spcBef>
                    <a:spcPts val="600"/>
                  </a:spcBef>
                  <a:spcAft>
                    <a:spcPts val="600"/>
                  </a:spcAft>
                  <a:buFont typeface="Arial" panose="020B0604020202020204" pitchFamily="34" charset="0"/>
                  <a:buChar char="•"/>
                </a:pPr>
                <a:r>
                  <a:rPr lang="en-IN" sz="2200" b="1" dirty="0">
                    <a:solidFill>
                      <a:srgbClr val="3333FF"/>
                    </a:solidFill>
                  </a:rPr>
                  <a:t>Therefore </a:t>
                </a:r>
                <a14:m>
                  <m:oMath xmlns:m="http://schemas.openxmlformats.org/officeDocument/2006/math">
                    <m:r>
                      <a:rPr lang="en-IN" sz="2200" b="1" i="1" smtClean="0">
                        <a:solidFill>
                          <a:srgbClr val="3333FF"/>
                        </a:solidFill>
                        <a:effectLst/>
                        <a:latin typeface="Cambria Math"/>
                      </a:rPr>
                      <m:t>𝑫</m:t>
                    </m:r>
                    <m:r>
                      <a:rPr lang="en-IN" sz="2200" b="1" i="1" smtClean="0">
                        <a:solidFill>
                          <a:srgbClr val="3333FF"/>
                        </a:solidFill>
                        <a:effectLst/>
                        <a:latin typeface="Cambria Math"/>
                      </a:rPr>
                      <m:t>=</m:t>
                    </m:r>
                    <m:f>
                      <m:fPr>
                        <m:ctrlPr>
                          <a:rPr lang="en-IN" sz="2200" b="1" i="1" smtClean="0">
                            <a:solidFill>
                              <a:srgbClr val="3333FF"/>
                            </a:solidFill>
                            <a:effectLst/>
                            <a:latin typeface="Cambria Math" panose="02040503050406030204" pitchFamily="18" charset="0"/>
                          </a:rPr>
                        </m:ctrlPr>
                      </m:fPr>
                      <m:num>
                        <m:r>
                          <a:rPr lang="en-IN" sz="2200" b="1" i="1" smtClean="0">
                            <a:solidFill>
                              <a:srgbClr val="3333FF"/>
                            </a:solidFill>
                            <a:effectLst/>
                            <a:latin typeface="Cambria Math"/>
                          </a:rPr>
                          <m:t>𝑸</m:t>
                        </m:r>
                      </m:num>
                      <m:den>
                        <m:r>
                          <a:rPr lang="en-IN" sz="2200" b="1" i="1" smtClean="0">
                            <a:solidFill>
                              <a:srgbClr val="3333FF"/>
                            </a:solidFill>
                            <a:effectLst/>
                            <a:latin typeface="Cambria Math"/>
                          </a:rPr>
                          <m:t>𝟒</m:t>
                        </m:r>
                        <m:r>
                          <a:rPr lang="en-IN" sz="2200" b="1" i="1" smtClean="0">
                            <a:solidFill>
                              <a:srgbClr val="3333FF"/>
                            </a:solidFill>
                            <a:effectLst/>
                            <a:latin typeface="Cambria Math"/>
                            <a:ea typeface="Cambria Math"/>
                          </a:rPr>
                          <m:t>𝝅</m:t>
                        </m:r>
                        <m:sSup>
                          <m:sSupPr>
                            <m:ctrlPr>
                              <a:rPr lang="en-IN" sz="2200" b="1" i="1" smtClean="0">
                                <a:solidFill>
                                  <a:srgbClr val="3333FF"/>
                                </a:solidFill>
                                <a:effectLst/>
                                <a:latin typeface="Cambria Math" panose="02040503050406030204" pitchFamily="18" charset="0"/>
                                <a:ea typeface="Cambria Math"/>
                              </a:rPr>
                            </m:ctrlPr>
                          </m:sSupPr>
                          <m:e>
                            <m:r>
                              <a:rPr lang="en-IN" sz="2200" b="1" i="1" smtClean="0">
                                <a:solidFill>
                                  <a:srgbClr val="3333FF"/>
                                </a:solidFill>
                                <a:effectLst/>
                                <a:latin typeface="Cambria Math"/>
                                <a:ea typeface="Cambria Math"/>
                              </a:rPr>
                              <m:t>𝒓</m:t>
                            </m:r>
                          </m:e>
                          <m:sup>
                            <m:r>
                              <a:rPr lang="en-IN" sz="2200" b="1" i="1" smtClean="0">
                                <a:solidFill>
                                  <a:srgbClr val="3333FF"/>
                                </a:solidFill>
                                <a:effectLst/>
                                <a:latin typeface="Cambria Math"/>
                                <a:ea typeface="Cambria Math"/>
                              </a:rPr>
                              <m:t>𝟐</m:t>
                            </m:r>
                          </m:sup>
                        </m:sSup>
                      </m:den>
                    </m:f>
                  </m:oMath>
                </a14:m>
                <a:r>
                  <a:rPr lang="en-IN" sz="2200" b="1" dirty="0">
                    <a:solidFill>
                      <a:srgbClr val="3333FF"/>
                    </a:solidFill>
                  </a:rPr>
                  <a:t> . Hence, </a:t>
                </a:r>
                <a14:m>
                  <m:oMath xmlns:m="http://schemas.openxmlformats.org/officeDocument/2006/math">
                    <m:r>
                      <a:rPr lang="en-IN" sz="2200" b="1" i="1" smtClean="0">
                        <a:solidFill>
                          <a:srgbClr val="3333FF"/>
                        </a:solidFill>
                        <a:latin typeface="Cambria Math"/>
                      </a:rPr>
                      <m:t>𝑬</m:t>
                    </m:r>
                    <m:r>
                      <a:rPr lang="en-IN" sz="2200" b="1" i="1" smtClean="0">
                        <a:solidFill>
                          <a:srgbClr val="3333FF"/>
                        </a:solidFill>
                        <a:latin typeface="Cambria Math"/>
                      </a:rPr>
                      <m:t>= </m:t>
                    </m:r>
                    <m:f>
                      <m:fPr>
                        <m:ctrlPr>
                          <a:rPr lang="en-IN" sz="2200" b="1" i="1" smtClean="0">
                            <a:solidFill>
                              <a:srgbClr val="3333FF"/>
                            </a:solidFill>
                            <a:latin typeface="Cambria Math" panose="02040503050406030204" pitchFamily="18" charset="0"/>
                          </a:rPr>
                        </m:ctrlPr>
                      </m:fPr>
                      <m:num>
                        <m:r>
                          <a:rPr lang="en-IN" sz="2200" b="1" i="1" smtClean="0">
                            <a:solidFill>
                              <a:srgbClr val="3333FF"/>
                            </a:solidFill>
                            <a:latin typeface="Cambria Math"/>
                          </a:rPr>
                          <m:t>𝑫</m:t>
                        </m:r>
                      </m:num>
                      <m:den>
                        <m:sSub>
                          <m:sSubPr>
                            <m:ctrlPr>
                              <a:rPr lang="en-IN" sz="2200" b="1" i="1" smtClean="0">
                                <a:solidFill>
                                  <a:srgbClr val="3333FF"/>
                                </a:solidFill>
                                <a:latin typeface="Cambria Math" panose="02040503050406030204" pitchFamily="18" charset="0"/>
                              </a:rPr>
                            </m:ctrlPr>
                          </m:sSubPr>
                          <m:e>
                            <m:r>
                              <a:rPr lang="en-IN" sz="2200" b="1" i="1" smtClean="0">
                                <a:solidFill>
                                  <a:srgbClr val="3333FF"/>
                                </a:solidFill>
                                <a:latin typeface="Cambria Math"/>
                                <a:ea typeface="Cambria Math"/>
                              </a:rPr>
                              <m:t>𝜺</m:t>
                            </m:r>
                          </m:e>
                          <m:sub>
                            <m:r>
                              <a:rPr lang="en-IN" sz="2200" b="1" i="1" smtClean="0">
                                <a:solidFill>
                                  <a:srgbClr val="3333FF"/>
                                </a:solidFill>
                                <a:latin typeface="Cambria Math"/>
                              </a:rPr>
                              <m:t>𝟎</m:t>
                            </m:r>
                          </m:sub>
                        </m:sSub>
                      </m:den>
                    </m:f>
                  </m:oMath>
                </a14:m>
                <a:endParaRPr lang="en-IN" sz="2200" b="1" dirty="0">
                  <a:solidFill>
                    <a:srgbClr val="3333FF"/>
                  </a:solidFill>
                </a:endParaRPr>
              </a:p>
              <a:p>
                <a:pPr marL="342900" indent="-342900" algn="just">
                  <a:spcBef>
                    <a:spcPts val="600"/>
                  </a:spcBef>
                  <a:spcAft>
                    <a:spcPts val="600"/>
                  </a:spcAft>
                  <a:buFont typeface="Arial" panose="020B0604020202020204" pitchFamily="34" charset="0"/>
                  <a:buChar char="•"/>
                </a:pPr>
                <a:r>
                  <a:rPr lang="en-IN" sz="2200" b="1" u="sng" dirty="0">
                    <a:solidFill>
                      <a:srgbClr val="3333FF"/>
                    </a:solidFill>
                  </a:rPr>
                  <a:t>Dipole moment</a:t>
                </a:r>
                <a:r>
                  <a:rPr lang="en-IN" sz="2200" b="1" dirty="0">
                    <a:solidFill>
                      <a:srgbClr val="3333FF"/>
                    </a:solidFill>
                  </a:rPr>
                  <a:t> µ: Product of the magnitude of charge and the distance which separates them. </a:t>
                </a:r>
                <a14:m>
                  <m:oMath xmlns:m="http://schemas.openxmlformats.org/officeDocument/2006/math">
                    <m:r>
                      <a:rPr lang="en-IN" sz="2200" b="1" i="1" smtClean="0">
                        <a:solidFill>
                          <a:srgbClr val="3333FF"/>
                        </a:solidFill>
                        <a:latin typeface="Cambria Math"/>
                        <a:ea typeface="Cambria Math"/>
                      </a:rPr>
                      <m:t>𝝁</m:t>
                    </m:r>
                    <m:r>
                      <a:rPr lang="en-IN" sz="2200" b="1" i="1" smtClean="0">
                        <a:solidFill>
                          <a:srgbClr val="3333FF"/>
                        </a:solidFill>
                        <a:latin typeface="Cambria Math"/>
                        <a:ea typeface="Cambria Math"/>
                      </a:rPr>
                      <m:t>=</m:t>
                    </m:r>
                    <m:r>
                      <a:rPr lang="en-IN" sz="2200" b="1" i="1" smtClean="0">
                        <a:solidFill>
                          <a:srgbClr val="3333FF"/>
                        </a:solidFill>
                        <a:latin typeface="Cambria Math"/>
                        <a:ea typeface="Cambria Math"/>
                      </a:rPr>
                      <m:t>𝒒</m:t>
                    </m:r>
                    <m:r>
                      <a:rPr lang="en-IN" sz="2200" b="1" i="1" smtClean="0">
                        <a:solidFill>
                          <a:srgbClr val="3333FF"/>
                        </a:solidFill>
                        <a:latin typeface="Cambria Math"/>
                        <a:ea typeface="Cambria Math"/>
                      </a:rPr>
                      <m:t>∗</m:t>
                    </m:r>
                    <m:r>
                      <a:rPr lang="en-IN" sz="2200" b="1" i="1" smtClean="0">
                        <a:solidFill>
                          <a:srgbClr val="3333FF"/>
                        </a:solidFill>
                        <a:latin typeface="Cambria Math"/>
                        <a:ea typeface="Cambria Math"/>
                      </a:rPr>
                      <m:t>𝒅</m:t>
                    </m:r>
                    <m:r>
                      <a:rPr lang="en-IN" sz="2200" b="1" i="1" smtClean="0">
                        <a:solidFill>
                          <a:srgbClr val="3333FF"/>
                        </a:solidFill>
                        <a:latin typeface="Cambria Math"/>
                        <a:ea typeface="Cambria Math"/>
                      </a:rPr>
                      <m:t> </m:t>
                    </m:r>
                    <m:r>
                      <a:rPr lang="en-IN" sz="2200" b="1" i="1" smtClean="0">
                        <a:solidFill>
                          <a:srgbClr val="3333FF"/>
                        </a:solidFill>
                        <a:latin typeface="Cambria Math"/>
                        <a:ea typeface="Cambria Math"/>
                      </a:rPr>
                      <m:t>𝒐𝒓</m:t>
                    </m:r>
                    <m:r>
                      <a:rPr lang="en-IN" sz="2200" b="1" i="1" smtClean="0">
                        <a:solidFill>
                          <a:srgbClr val="3333FF"/>
                        </a:solidFill>
                        <a:latin typeface="Cambria Math"/>
                        <a:ea typeface="Cambria Math"/>
                      </a:rPr>
                      <m:t> </m:t>
                    </m:r>
                    <m:r>
                      <a:rPr lang="en-IN" sz="2200" b="1" i="1" smtClean="0">
                        <a:solidFill>
                          <a:srgbClr val="3333FF"/>
                        </a:solidFill>
                        <a:latin typeface="Cambria Math"/>
                        <a:ea typeface="Cambria Math"/>
                      </a:rPr>
                      <m:t>𝝁</m:t>
                    </m:r>
                    <m:r>
                      <a:rPr lang="en-IN" sz="2200" b="1" i="1" smtClean="0">
                        <a:solidFill>
                          <a:srgbClr val="3333FF"/>
                        </a:solidFill>
                        <a:latin typeface="Cambria Math"/>
                        <a:ea typeface="Cambria Math"/>
                      </a:rPr>
                      <m:t>=</m:t>
                    </m:r>
                    <m:r>
                      <a:rPr lang="en-IN" sz="2200" b="1" i="1" smtClean="0">
                        <a:solidFill>
                          <a:srgbClr val="3333FF"/>
                        </a:solidFill>
                        <a:latin typeface="Cambria Math"/>
                        <a:ea typeface="Cambria Math"/>
                      </a:rPr>
                      <m:t>𝒆</m:t>
                    </m:r>
                    <m:r>
                      <a:rPr lang="en-IN" sz="2200" b="1" i="1" smtClean="0">
                        <a:solidFill>
                          <a:srgbClr val="3333FF"/>
                        </a:solidFill>
                        <a:latin typeface="Cambria Math"/>
                        <a:ea typeface="Cambria Math"/>
                      </a:rPr>
                      <m:t>∗</m:t>
                    </m:r>
                    <m:r>
                      <a:rPr lang="en-IN" sz="2200" b="1" i="1" smtClean="0">
                        <a:solidFill>
                          <a:srgbClr val="3333FF"/>
                        </a:solidFill>
                        <a:latin typeface="Cambria Math"/>
                        <a:ea typeface="Cambria Math"/>
                      </a:rPr>
                      <m:t>𝒅</m:t>
                    </m:r>
                  </m:oMath>
                </a14:m>
                <a:r>
                  <a:rPr lang="en-IN" sz="2200" b="1" dirty="0">
                    <a:solidFill>
                      <a:srgbClr val="3333FF"/>
                    </a:solidFill>
                  </a:rPr>
                  <a:t> (</a:t>
                </a:r>
                <a:r>
                  <a:rPr lang="en-IN" sz="2200" b="1" i="1" dirty="0">
                    <a:solidFill>
                      <a:srgbClr val="3333FF"/>
                    </a:solidFill>
                  </a:rPr>
                  <a:t>e or q </a:t>
                </a:r>
                <a:r>
                  <a:rPr lang="en-IN" sz="2200" b="1" dirty="0">
                    <a:solidFill>
                      <a:srgbClr val="3333FF"/>
                    </a:solidFill>
                  </a:rPr>
                  <a:t>represents the charge).</a:t>
                </a:r>
              </a:p>
            </p:txBody>
          </p:sp>
        </mc:Choice>
        <mc:Fallback xmlns="">
          <p:sp>
            <p:nvSpPr>
              <p:cNvPr id="4" name="TextBox 3"/>
              <p:cNvSpPr txBox="1">
                <a:spLocks noRot="1" noChangeAspect="1" noMove="1" noResize="1" noEditPoints="1" noAdjustHandles="1" noChangeArrowheads="1" noChangeShapeType="1" noTextEdit="1"/>
              </p:cNvSpPr>
              <p:nvPr/>
            </p:nvSpPr>
            <p:spPr>
              <a:xfrm>
                <a:off x="323528" y="1268760"/>
                <a:ext cx="8568952" cy="3722237"/>
              </a:xfrm>
              <a:prstGeom prst="rect">
                <a:avLst/>
              </a:prstGeom>
              <a:blipFill rotWithShape="1">
                <a:blip r:embed="rId2"/>
                <a:stretch>
                  <a:fillRect l="-782" r="-996" b="-2291"/>
                </a:stretch>
              </a:blipFill>
            </p:spPr>
            <p:txBody>
              <a:bodyPr/>
              <a:lstStyle/>
              <a:p>
                <a:r>
                  <a:rPr lang="en-IN">
                    <a:noFill/>
                  </a:rPr>
                  <a:t> </a:t>
                </a:r>
              </a:p>
            </p:txBody>
          </p:sp>
        </mc:Fallback>
      </mc:AlternateContent>
    </p:spTree>
    <p:extLst>
      <p:ext uri="{BB962C8B-B14F-4D97-AF65-F5344CB8AC3E}">
        <p14:creationId xmlns:p14="http://schemas.microsoft.com/office/powerpoint/2010/main" val="227907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79512" y="908720"/>
                <a:ext cx="8856983" cy="5300875"/>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200" b="1" u="sng" dirty="0">
                    <a:solidFill>
                      <a:schemeClr val="accent1">
                        <a:lumMod val="60000"/>
                        <a:lumOff val="40000"/>
                      </a:schemeClr>
                    </a:solidFill>
                  </a:rPr>
                  <a:t>Surface charge density </a:t>
                </a:r>
                <a:r>
                  <a:rPr lang="el-GR" sz="2200" b="1" u="sng" dirty="0">
                    <a:solidFill>
                      <a:schemeClr val="accent1">
                        <a:lumMod val="60000"/>
                        <a:lumOff val="40000"/>
                      </a:schemeClr>
                    </a:solidFill>
                  </a:rPr>
                  <a:t>σ</a:t>
                </a:r>
                <a:r>
                  <a:rPr lang="en-IN" sz="2200" b="1" u="sng" dirty="0">
                    <a:solidFill>
                      <a:schemeClr val="accent1">
                        <a:lumMod val="60000"/>
                        <a:lumOff val="40000"/>
                      </a:schemeClr>
                    </a:solidFill>
                  </a:rPr>
                  <a:t> </a:t>
                </a:r>
                <a:r>
                  <a:rPr lang="en-IN" sz="2200" b="1" dirty="0">
                    <a:solidFill>
                      <a:schemeClr val="accent1">
                        <a:lumMod val="60000"/>
                        <a:lumOff val="40000"/>
                      </a:schemeClr>
                    </a:solidFill>
                  </a:rPr>
                  <a:t>: The amount of charge induced on the surface. </a:t>
                </a:r>
                <a14:m>
                  <m:oMath xmlns:m="http://schemas.openxmlformats.org/officeDocument/2006/math">
                    <m:r>
                      <a:rPr lang="en-IN" sz="2200" b="1" i="1">
                        <a:solidFill>
                          <a:schemeClr val="accent1">
                            <a:lumMod val="60000"/>
                            <a:lumOff val="40000"/>
                          </a:schemeClr>
                        </a:solidFill>
                        <a:latin typeface="Cambria Math"/>
                        <a:ea typeface="Cambria Math"/>
                      </a:rPr>
                      <m:t>𝝈</m:t>
                    </m:r>
                    <m:r>
                      <a:rPr lang="en-IN" sz="2200" b="1" i="1">
                        <a:solidFill>
                          <a:schemeClr val="accent1">
                            <a:lumMod val="60000"/>
                            <a:lumOff val="40000"/>
                          </a:schemeClr>
                        </a:solidFill>
                        <a:latin typeface="Cambria Math"/>
                        <a:ea typeface="Cambria Math"/>
                      </a:rPr>
                      <m:t>= </m:t>
                    </m:r>
                    <m:f>
                      <m:fPr>
                        <m:ctrlPr>
                          <a:rPr lang="en-IN" sz="2200" b="1" i="1">
                            <a:solidFill>
                              <a:schemeClr val="accent1">
                                <a:lumMod val="60000"/>
                                <a:lumOff val="40000"/>
                              </a:schemeClr>
                            </a:solidFill>
                            <a:latin typeface="Cambria Math" panose="02040503050406030204" pitchFamily="18" charset="0"/>
                            <a:ea typeface="Cambria Math"/>
                          </a:rPr>
                        </m:ctrlPr>
                      </m:fPr>
                      <m:num>
                        <m:r>
                          <a:rPr lang="en-IN" sz="2200" b="1" i="1">
                            <a:solidFill>
                              <a:schemeClr val="accent1">
                                <a:lumMod val="60000"/>
                                <a:lumOff val="40000"/>
                              </a:schemeClr>
                            </a:solidFill>
                            <a:latin typeface="Cambria Math"/>
                            <a:ea typeface="Cambria Math"/>
                          </a:rPr>
                          <m:t>𝒒</m:t>
                        </m:r>
                      </m:num>
                      <m:den>
                        <m:r>
                          <a:rPr lang="en-IN" sz="2200" b="1" i="1">
                            <a:solidFill>
                              <a:schemeClr val="accent1">
                                <a:lumMod val="60000"/>
                                <a:lumOff val="40000"/>
                              </a:schemeClr>
                            </a:solidFill>
                            <a:latin typeface="Cambria Math"/>
                            <a:ea typeface="Cambria Math"/>
                          </a:rPr>
                          <m:t>𝑨</m:t>
                        </m:r>
                      </m:den>
                    </m:f>
                  </m:oMath>
                </a14:m>
                <a:endParaRPr lang="en-IN" sz="2200" b="1" dirty="0">
                  <a:solidFill>
                    <a:schemeClr val="accent1">
                      <a:lumMod val="60000"/>
                      <a:lumOff val="40000"/>
                    </a:schemeClr>
                  </a:solidFill>
                </a:endParaRPr>
              </a:p>
              <a:p>
                <a:pPr marL="342900" indent="-342900" algn="just">
                  <a:spcBef>
                    <a:spcPts val="600"/>
                  </a:spcBef>
                  <a:spcAft>
                    <a:spcPts val="600"/>
                  </a:spcAft>
                  <a:buFont typeface="Arial" panose="020B0604020202020204" pitchFamily="34" charset="0"/>
                  <a:buChar char="•"/>
                </a:pPr>
                <a:r>
                  <a:rPr lang="en-IN" sz="2200" b="1" u="sng" dirty="0">
                    <a:solidFill>
                      <a:schemeClr val="accent1">
                        <a:lumMod val="60000"/>
                        <a:lumOff val="40000"/>
                      </a:schemeClr>
                    </a:solidFill>
                  </a:rPr>
                  <a:t>Polarization P </a:t>
                </a:r>
                <a:r>
                  <a:rPr lang="en-IN" sz="2200" b="1" dirty="0">
                    <a:solidFill>
                      <a:schemeClr val="accent1">
                        <a:lumMod val="60000"/>
                        <a:lumOff val="40000"/>
                      </a:schemeClr>
                    </a:solidFill>
                  </a:rPr>
                  <a:t>: No. of dipole moments induced per unit volume. </a:t>
                </a:r>
                <a14:m>
                  <m:oMath xmlns:m="http://schemas.openxmlformats.org/officeDocument/2006/math">
                    <m:r>
                      <a:rPr lang="en-IN" sz="2200" b="1" i="1">
                        <a:solidFill>
                          <a:schemeClr val="accent1">
                            <a:lumMod val="60000"/>
                            <a:lumOff val="40000"/>
                          </a:schemeClr>
                        </a:solidFill>
                        <a:latin typeface="Cambria Math"/>
                      </a:rPr>
                      <m:t>𝑷</m:t>
                    </m:r>
                    <m:r>
                      <a:rPr lang="en-IN" sz="2200" b="1" i="1">
                        <a:solidFill>
                          <a:schemeClr val="accent1">
                            <a:lumMod val="60000"/>
                            <a:lumOff val="40000"/>
                          </a:schemeClr>
                        </a:solidFill>
                        <a:latin typeface="Cambria Math"/>
                      </a:rPr>
                      <m:t>= </m:t>
                    </m:r>
                    <m:f>
                      <m:fPr>
                        <m:ctrlPr>
                          <a:rPr lang="en-IN" sz="2200" b="1" i="1">
                            <a:solidFill>
                              <a:schemeClr val="accent1">
                                <a:lumMod val="60000"/>
                                <a:lumOff val="40000"/>
                              </a:schemeClr>
                            </a:solidFill>
                            <a:latin typeface="Cambria Math" panose="02040503050406030204" pitchFamily="18" charset="0"/>
                          </a:rPr>
                        </m:ctrlPr>
                      </m:fPr>
                      <m:num>
                        <m:r>
                          <a:rPr lang="en-IN" sz="2200" b="1" i="1">
                            <a:solidFill>
                              <a:schemeClr val="accent1">
                                <a:lumMod val="60000"/>
                                <a:lumOff val="40000"/>
                              </a:schemeClr>
                            </a:solidFill>
                            <a:latin typeface="Cambria Math"/>
                            <a:ea typeface="Cambria Math"/>
                          </a:rPr>
                          <m:t>𝝁</m:t>
                        </m:r>
                      </m:num>
                      <m:den>
                        <m:r>
                          <a:rPr lang="en-IN" sz="2200" b="1" i="1">
                            <a:solidFill>
                              <a:schemeClr val="accent1">
                                <a:lumMod val="60000"/>
                                <a:lumOff val="40000"/>
                              </a:schemeClr>
                            </a:solidFill>
                            <a:latin typeface="Cambria Math"/>
                          </a:rPr>
                          <m:t>𝑽</m:t>
                        </m:r>
                      </m:den>
                    </m:f>
                  </m:oMath>
                </a14:m>
                <a:endParaRPr lang="en-IN" sz="2200" b="1" dirty="0">
                  <a:solidFill>
                    <a:schemeClr val="accent1">
                      <a:lumMod val="60000"/>
                      <a:lumOff val="40000"/>
                    </a:schemeClr>
                  </a:solidFill>
                </a:endParaRPr>
              </a:p>
              <a:p>
                <a:pPr marL="342900" indent="-342900" algn="just">
                  <a:spcBef>
                    <a:spcPts val="600"/>
                  </a:spcBef>
                  <a:spcAft>
                    <a:spcPts val="600"/>
                  </a:spcAft>
                  <a:buFont typeface="Arial" panose="020B0604020202020204" pitchFamily="34" charset="0"/>
                  <a:buChar char="•"/>
                </a:pPr>
                <a:r>
                  <a:rPr lang="en-IN" sz="2200" b="1" dirty="0">
                    <a:solidFill>
                      <a:schemeClr val="accent1">
                        <a:lumMod val="60000"/>
                        <a:lumOff val="40000"/>
                      </a:schemeClr>
                    </a:solidFill>
                  </a:rPr>
                  <a:t>Dipole moment </a:t>
                </a:r>
                <a14:m>
                  <m:oMath xmlns:m="http://schemas.openxmlformats.org/officeDocument/2006/math">
                    <m:r>
                      <a:rPr lang="en-IN" sz="2200" b="1" i="1">
                        <a:solidFill>
                          <a:srgbClr val="3333FF"/>
                        </a:solidFill>
                        <a:latin typeface="Cambria Math"/>
                        <a:ea typeface="Cambria Math"/>
                        <a:cs typeface="Times New Roman" panose="02020603050405020304" pitchFamily="18" charset="0"/>
                      </a:rPr>
                      <m:t>∝ </m:t>
                    </m:r>
                  </m:oMath>
                </a14:m>
                <a:r>
                  <a:rPr lang="en-IN" sz="2200" b="1" dirty="0">
                    <a:solidFill>
                      <a:schemeClr val="accent1">
                        <a:lumMod val="60000"/>
                        <a:lumOff val="40000"/>
                      </a:schemeClr>
                    </a:solidFill>
                  </a:rPr>
                  <a:t> Applied electric field </a:t>
                </a:r>
                <a14:m>
                  <m:oMath xmlns:m="http://schemas.openxmlformats.org/officeDocument/2006/math">
                    <m:r>
                      <a:rPr lang="en-IN" sz="2200" b="1" i="1" smtClean="0">
                        <a:solidFill>
                          <a:srgbClr val="3333FF"/>
                        </a:solidFill>
                        <a:latin typeface="Cambria Math"/>
                        <a:ea typeface="Cambria Math"/>
                      </a:rPr>
                      <m:t>∴</m:t>
                    </m:r>
                    <m:r>
                      <a:rPr lang="en-IN" sz="2200" b="1" i="1" smtClean="0">
                        <a:solidFill>
                          <a:srgbClr val="3333FF"/>
                        </a:solidFill>
                        <a:latin typeface="Cambria Math"/>
                        <a:ea typeface="Cambria Math"/>
                      </a:rPr>
                      <m:t>𝝁</m:t>
                    </m:r>
                    <m:r>
                      <a:rPr lang="en-IN" sz="2200" b="1" i="1" smtClean="0">
                        <a:solidFill>
                          <a:srgbClr val="3333FF"/>
                        </a:solidFill>
                        <a:latin typeface="Cambria Math"/>
                        <a:ea typeface="Cambria Math"/>
                      </a:rPr>
                      <m:t>=</m:t>
                    </m:r>
                    <m:r>
                      <a:rPr lang="en-IN" sz="2200" b="1" i="1" smtClean="0">
                        <a:solidFill>
                          <a:srgbClr val="3333FF"/>
                        </a:solidFill>
                        <a:latin typeface="Cambria Math"/>
                        <a:ea typeface="Cambria Math"/>
                      </a:rPr>
                      <m:t>𝜶</m:t>
                    </m:r>
                    <m:r>
                      <a:rPr lang="en-IN" sz="2200" b="1" i="1" smtClean="0">
                        <a:solidFill>
                          <a:srgbClr val="3333FF"/>
                        </a:solidFill>
                        <a:latin typeface="Cambria Math"/>
                        <a:ea typeface="Cambria Math"/>
                      </a:rPr>
                      <m:t>𝑬</m:t>
                    </m:r>
                  </m:oMath>
                </a14:m>
                <a:r>
                  <a:rPr lang="en-IN" sz="2200" b="1" dirty="0">
                    <a:solidFill>
                      <a:srgbClr val="3333FF"/>
                    </a:solidFill>
                  </a:rPr>
                  <a:t> </a:t>
                </a:r>
                <a:r>
                  <a:rPr lang="en-IN" sz="2200" b="1" dirty="0">
                    <a:solidFill>
                      <a:schemeClr val="accent1">
                        <a:lumMod val="60000"/>
                        <a:lumOff val="40000"/>
                      </a:schemeClr>
                    </a:solidFill>
                  </a:rPr>
                  <a:t>, where, </a:t>
                </a:r>
                <a:r>
                  <a:rPr lang="el-GR" sz="2200" b="1" dirty="0">
                    <a:solidFill>
                      <a:schemeClr val="accent1">
                        <a:lumMod val="60000"/>
                        <a:lumOff val="40000"/>
                      </a:schemeClr>
                    </a:solidFill>
                  </a:rPr>
                  <a:t>α</a:t>
                </a:r>
                <a:r>
                  <a:rPr lang="en-IN" sz="2200" b="1" dirty="0">
                    <a:solidFill>
                      <a:schemeClr val="accent1">
                        <a:lumMod val="60000"/>
                        <a:lumOff val="40000"/>
                      </a:schemeClr>
                    </a:solidFill>
                  </a:rPr>
                  <a:t> is the constant of proportionality known as Polarizability. It is different for different polarizations.</a:t>
                </a:r>
              </a:p>
              <a:p>
                <a:pPr marL="342900" indent="-342900" algn="just">
                  <a:spcBef>
                    <a:spcPts val="600"/>
                  </a:spcBef>
                  <a:spcAft>
                    <a:spcPts val="600"/>
                  </a:spcAft>
                  <a:buFont typeface="Arial" panose="020B0604020202020204" pitchFamily="34" charset="0"/>
                  <a:buChar char="•"/>
                </a:pPr>
                <a:r>
                  <a:rPr lang="en-IN" sz="2200" b="1" u="sng" dirty="0">
                    <a:solidFill>
                      <a:srgbClr val="008000"/>
                    </a:solidFill>
                  </a:rPr>
                  <a:t>Dielectric constant of relative permittivity (</a:t>
                </a:r>
                <a14:m>
                  <m:oMath xmlns:m="http://schemas.openxmlformats.org/officeDocument/2006/math">
                    <m:r>
                      <a:rPr lang="en-IN" sz="2200" b="1" i="1" u="sng">
                        <a:solidFill>
                          <a:srgbClr val="008000"/>
                        </a:solidFill>
                        <a:latin typeface="Cambria Math"/>
                      </a:rPr>
                      <m:t>𝒌</m:t>
                    </m:r>
                    <m:r>
                      <a:rPr lang="en-IN" sz="2200" b="1" i="1" u="sng">
                        <a:solidFill>
                          <a:srgbClr val="008000"/>
                        </a:solidFill>
                        <a:latin typeface="Cambria Math"/>
                      </a:rPr>
                      <m:t> </m:t>
                    </m:r>
                    <m:r>
                      <a:rPr lang="en-IN" sz="2200" b="1" i="1" u="sng">
                        <a:solidFill>
                          <a:srgbClr val="008000"/>
                        </a:solidFill>
                        <a:latin typeface="Cambria Math"/>
                      </a:rPr>
                      <m:t>𝒐𝒓</m:t>
                    </m:r>
                    <m:r>
                      <a:rPr lang="en-IN" sz="2200" b="1" i="1" u="sng">
                        <a:solidFill>
                          <a:srgbClr val="008000"/>
                        </a:solidFill>
                        <a:latin typeface="Cambria Math"/>
                      </a:rPr>
                      <m:t> </m:t>
                    </m:r>
                    <m:sSub>
                      <m:sSubPr>
                        <m:ctrlPr>
                          <a:rPr lang="en-IN" sz="2200" b="1" i="1" u="sng">
                            <a:solidFill>
                              <a:srgbClr val="008000"/>
                            </a:solidFill>
                            <a:latin typeface="Cambria Math" panose="02040503050406030204" pitchFamily="18" charset="0"/>
                          </a:rPr>
                        </m:ctrlPr>
                      </m:sSubPr>
                      <m:e>
                        <m:r>
                          <a:rPr lang="en-IN" sz="2200" b="1" i="1" u="sng">
                            <a:solidFill>
                              <a:srgbClr val="008000"/>
                            </a:solidFill>
                            <a:latin typeface="Cambria Math"/>
                            <a:ea typeface="Cambria Math"/>
                          </a:rPr>
                          <m:t>𝝐</m:t>
                        </m:r>
                      </m:e>
                      <m:sub>
                        <m:r>
                          <a:rPr lang="en-IN" sz="2200" b="1" i="1" u="sng">
                            <a:solidFill>
                              <a:srgbClr val="008000"/>
                            </a:solidFill>
                            <a:latin typeface="Cambria Math"/>
                          </a:rPr>
                          <m:t>𝒓</m:t>
                        </m:r>
                      </m:sub>
                    </m:sSub>
                  </m:oMath>
                </a14:m>
                <a:r>
                  <a:rPr lang="en-IN" sz="2200" b="1" u="sng" dirty="0">
                    <a:solidFill>
                      <a:srgbClr val="008000"/>
                    </a:solidFill>
                  </a:rPr>
                  <a:t>) </a:t>
                </a:r>
                <a:r>
                  <a:rPr lang="en-IN" sz="2200" b="1" dirty="0">
                    <a:solidFill>
                      <a:srgbClr val="008000"/>
                    </a:solidFill>
                  </a:rPr>
                  <a:t>: The ratio of permittivity in the given medium to the permittivity in free space. </a:t>
                </a:r>
                <a14:m>
                  <m:oMath xmlns:m="http://schemas.openxmlformats.org/officeDocument/2006/math">
                    <m:sSub>
                      <m:sSubPr>
                        <m:ctrlPr>
                          <a:rPr lang="en-IN" sz="2200" b="1" i="1">
                            <a:solidFill>
                              <a:srgbClr val="008000"/>
                            </a:solidFill>
                            <a:latin typeface="Cambria Math" panose="02040503050406030204" pitchFamily="18" charset="0"/>
                          </a:rPr>
                        </m:ctrlPr>
                      </m:sSubPr>
                      <m:e>
                        <m:r>
                          <a:rPr lang="en-IN" sz="2200" b="1" i="1">
                            <a:solidFill>
                              <a:srgbClr val="008000"/>
                            </a:solidFill>
                            <a:latin typeface="Cambria Math"/>
                            <a:ea typeface="Cambria Math"/>
                          </a:rPr>
                          <m:t>𝝐</m:t>
                        </m:r>
                      </m:e>
                      <m:sub>
                        <m:r>
                          <a:rPr lang="en-IN" sz="2200" b="1" i="1">
                            <a:solidFill>
                              <a:srgbClr val="008000"/>
                            </a:solidFill>
                            <a:latin typeface="Cambria Math"/>
                          </a:rPr>
                          <m:t>𝒓</m:t>
                        </m:r>
                      </m:sub>
                    </m:sSub>
                    <m:r>
                      <a:rPr lang="en-IN" sz="2200" b="1" i="1">
                        <a:solidFill>
                          <a:srgbClr val="008000"/>
                        </a:solidFill>
                        <a:latin typeface="Cambria Math"/>
                      </a:rPr>
                      <m:t>=</m:t>
                    </m:r>
                    <m:f>
                      <m:fPr>
                        <m:ctrlPr>
                          <a:rPr lang="en-IN" sz="2200" b="1" i="1">
                            <a:solidFill>
                              <a:srgbClr val="008000"/>
                            </a:solidFill>
                            <a:latin typeface="Cambria Math" panose="02040503050406030204" pitchFamily="18" charset="0"/>
                          </a:rPr>
                        </m:ctrlPr>
                      </m:fPr>
                      <m:num>
                        <m:r>
                          <a:rPr lang="en-IN" sz="2200" b="1" i="1">
                            <a:solidFill>
                              <a:srgbClr val="008000"/>
                            </a:solidFill>
                            <a:latin typeface="Cambria Math"/>
                            <a:ea typeface="Cambria Math"/>
                          </a:rPr>
                          <m:t>𝝐</m:t>
                        </m:r>
                      </m:num>
                      <m:den>
                        <m:sSub>
                          <m:sSubPr>
                            <m:ctrlPr>
                              <a:rPr lang="en-IN" sz="2200" b="1" i="1">
                                <a:solidFill>
                                  <a:srgbClr val="008000"/>
                                </a:solidFill>
                                <a:latin typeface="Cambria Math" panose="02040503050406030204" pitchFamily="18" charset="0"/>
                              </a:rPr>
                            </m:ctrlPr>
                          </m:sSubPr>
                          <m:e>
                            <m:r>
                              <a:rPr lang="en-IN" sz="2200" b="1" i="1">
                                <a:solidFill>
                                  <a:srgbClr val="008000"/>
                                </a:solidFill>
                                <a:latin typeface="Cambria Math"/>
                                <a:ea typeface="Cambria Math"/>
                              </a:rPr>
                              <m:t>𝝐</m:t>
                            </m:r>
                          </m:e>
                          <m:sub>
                            <m:r>
                              <a:rPr lang="en-IN" sz="2200" b="1" i="1">
                                <a:solidFill>
                                  <a:srgbClr val="008000"/>
                                </a:solidFill>
                                <a:latin typeface="Cambria Math"/>
                              </a:rPr>
                              <m:t>𝟎</m:t>
                            </m:r>
                          </m:sub>
                        </m:sSub>
                      </m:den>
                    </m:f>
                  </m:oMath>
                </a14:m>
                <a:r>
                  <a:rPr lang="en-IN" sz="2200" b="1" dirty="0">
                    <a:solidFill>
                      <a:srgbClr val="008000"/>
                    </a:solidFill>
                  </a:rPr>
                  <a:t> .</a:t>
                </a:r>
              </a:p>
              <a:p>
                <a:pPr algn="just">
                  <a:spcBef>
                    <a:spcPts val="600"/>
                  </a:spcBef>
                  <a:spcAft>
                    <a:spcPts val="600"/>
                  </a:spcAft>
                </a:pPr>
                <a:r>
                  <a:rPr lang="en-IN" sz="2200" b="1" dirty="0">
                    <a:solidFill>
                      <a:srgbClr val="008000"/>
                    </a:solidFill>
                  </a:rPr>
                  <a:t>      </a:t>
                </a:r>
                <a14:m>
                  <m:oMath xmlns:m="http://schemas.openxmlformats.org/officeDocument/2006/math">
                    <m:r>
                      <a:rPr lang="en-IN" sz="2200" b="1" i="1">
                        <a:solidFill>
                          <a:srgbClr val="008000"/>
                        </a:solidFill>
                        <a:latin typeface="Cambria Math"/>
                      </a:rPr>
                      <m:t>𝟏</m:t>
                    </m:r>
                    <m:r>
                      <a:rPr lang="en-IN" sz="2200" b="1" i="1">
                        <a:solidFill>
                          <a:srgbClr val="008000"/>
                        </a:solidFill>
                        <a:latin typeface="Cambria Math"/>
                      </a:rPr>
                      <m:t>. </m:t>
                    </m:r>
                    <m:r>
                      <a:rPr lang="en-IN" sz="2200" b="1" i="1">
                        <a:solidFill>
                          <a:srgbClr val="008000"/>
                        </a:solidFill>
                        <a:latin typeface="Cambria Math"/>
                      </a:rPr>
                      <m:t>𝑫</m:t>
                    </m:r>
                    <m:r>
                      <a:rPr lang="en-IN" sz="2200" b="1" i="1">
                        <a:solidFill>
                          <a:srgbClr val="008000"/>
                        </a:solidFill>
                        <a:latin typeface="Cambria Math"/>
                      </a:rPr>
                      <m:t>=</m:t>
                    </m:r>
                    <m:sSub>
                      <m:sSubPr>
                        <m:ctrlPr>
                          <a:rPr lang="en-IN" sz="2200" b="1" i="1">
                            <a:solidFill>
                              <a:srgbClr val="008000"/>
                            </a:solidFill>
                            <a:latin typeface="Cambria Math" panose="02040503050406030204" pitchFamily="18" charset="0"/>
                          </a:rPr>
                        </m:ctrlPr>
                      </m:sSubPr>
                      <m:e>
                        <m:r>
                          <a:rPr lang="en-IN" sz="2200" b="1" i="1">
                            <a:solidFill>
                              <a:srgbClr val="008000"/>
                            </a:solidFill>
                            <a:latin typeface="Cambria Math"/>
                            <a:ea typeface="Cambria Math"/>
                          </a:rPr>
                          <m:t>𝝐</m:t>
                        </m:r>
                      </m:e>
                      <m:sub>
                        <m:r>
                          <a:rPr lang="en-IN" sz="2200" b="1" i="1">
                            <a:solidFill>
                              <a:srgbClr val="008000"/>
                            </a:solidFill>
                            <a:latin typeface="Cambria Math"/>
                          </a:rPr>
                          <m:t>𝟎</m:t>
                        </m:r>
                      </m:sub>
                    </m:sSub>
                  </m:oMath>
                </a14:m>
                <a:r>
                  <a:rPr lang="en-IN" sz="2200" b="1" dirty="0">
                    <a:solidFill>
                      <a:srgbClr val="008000"/>
                    </a:solidFill>
                  </a:rPr>
                  <a:t>E+P	                   	2. </a:t>
                </a:r>
                <a14:m>
                  <m:oMath xmlns:m="http://schemas.openxmlformats.org/officeDocument/2006/math">
                    <m:r>
                      <a:rPr lang="en-IN" sz="2200" b="1" i="1">
                        <a:solidFill>
                          <a:srgbClr val="008000"/>
                        </a:solidFill>
                        <a:latin typeface="Cambria Math"/>
                      </a:rPr>
                      <m:t>𝑷</m:t>
                    </m:r>
                    <m:r>
                      <a:rPr lang="en-IN" sz="2200" b="1" i="1">
                        <a:solidFill>
                          <a:srgbClr val="008000"/>
                        </a:solidFill>
                        <a:latin typeface="Cambria Math"/>
                      </a:rPr>
                      <m:t>=</m:t>
                    </m:r>
                    <m:sSub>
                      <m:sSubPr>
                        <m:ctrlPr>
                          <a:rPr lang="en-IN" sz="2200" b="1" i="1">
                            <a:solidFill>
                              <a:srgbClr val="008000"/>
                            </a:solidFill>
                            <a:latin typeface="Cambria Math" panose="02040503050406030204" pitchFamily="18" charset="0"/>
                          </a:rPr>
                        </m:ctrlPr>
                      </m:sSubPr>
                      <m:e>
                        <m:r>
                          <a:rPr lang="en-IN" sz="2200" b="1" i="1">
                            <a:solidFill>
                              <a:srgbClr val="008000"/>
                            </a:solidFill>
                            <a:latin typeface="Cambria Math"/>
                            <a:ea typeface="Cambria Math"/>
                          </a:rPr>
                          <m:t>𝝐</m:t>
                        </m:r>
                      </m:e>
                      <m:sub>
                        <m:r>
                          <a:rPr lang="en-IN" sz="2200" b="1" i="1">
                            <a:solidFill>
                              <a:srgbClr val="008000"/>
                            </a:solidFill>
                            <a:latin typeface="Cambria Math"/>
                          </a:rPr>
                          <m:t>𝟎</m:t>
                        </m:r>
                      </m:sub>
                    </m:sSub>
                  </m:oMath>
                </a14:m>
                <a:r>
                  <a:rPr lang="en-IN" sz="2200" b="1" dirty="0">
                    <a:solidFill>
                      <a:srgbClr val="008000"/>
                    </a:solidFill>
                  </a:rPr>
                  <a:t>(</a:t>
                </a:r>
                <a14:m>
                  <m:oMath xmlns:m="http://schemas.openxmlformats.org/officeDocument/2006/math">
                    <m:sSub>
                      <m:sSubPr>
                        <m:ctrlPr>
                          <a:rPr lang="en-IN" sz="2200" b="1" i="1" dirty="0">
                            <a:solidFill>
                              <a:srgbClr val="008000"/>
                            </a:solidFill>
                            <a:latin typeface="Cambria Math" panose="02040503050406030204" pitchFamily="18" charset="0"/>
                          </a:rPr>
                        </m:ctrlPr>
                      </m:sSubPr>
                      <m:e>
                        <m:r>
                          <a:rPr lang="en-IN" sz="2200" b="1" i="1" dirty="0">
                            <a:solidFill>
                              <a:srgbClr val="008000"/>
                            </a:solidFill>
                            <a:latin typeface="Cambria Math"/>
                            <a:ea typeface="Cambria Math"/>
                          </a:rPr>
                          <m:t>𝝐</m:t>
                        </m:r>
                      </m:e>
                      <m:sub>
                        <m:r>
                          <a:rPr lang="en-IN" sz="2200" b="1" i="1" dirty="0">
                            <a:solidFill>
                              <a:srgbClr val="008000"/>
                            </a:solidFill>
                            <a:latin typeface="Cambria Math"/>
                          </a:rPr>
                          <m:t>𝒓</m:t>
                        </m:r>
                      </m:sub>
                    </m:sSub>
                  </m:oMath>
                </a14:m>
                <a:r>
                  <a:rPr lang="en-IN" sz="2200" b="1" dirty="0">
                    <a:solidFill>
                      <a:srgbClr val="008000"/>
                    </a:solidFill>
                  </a:rPr>
                  <a:t>-1)E		</a:t>
                </a:r>
              </a:p>
              <a:p>
                <a:pPr algn="just">
                  <a:spcBef>
                    <a:spcPts val="600"/>
                  </a:spcBef>
                  <a:spcAft>
                    <a:spcPts val="600"/>
                  </a:spcAft>
                </a:pPr>
                <a:r>
                  <a:rPr lang="en-IN" sz="2200" b="1" dirty="0">
                    <a:solidFill>
                      <a:srgbClr val="008000"/>
                    </a:solidFill>
                  </a:rPr>
                  <a:t>      3. </a:t>
                </a:r>
                <a14:m>
                  <m:oMath xmlns:m="http://schemas.openxmlformats.org/officeDocument/2006/math">
                    <m:r>
                      <a:rPr lang="en-IN" sz="2200" b="1" i="1">
                        <a:solidFill>
                          <a:srgbClr val="008000"/>
                        </a:solidFill>
                        <a:latin typeface="Cambria Math"/>
                      </a:rPr>
                      <m:t>𝑷</m:t>
                    </m:r>
                    <m:r>
                      <a:rPr lang="en-IN" sz="2200" b="1" i="1">
                        <a:solidFill>
                          <a:srgbClr val="008000"/>
                        </a:solidFill>
                        <a:latin typeface="Cambria Math"/>
                      </a:rPr>
                      <m:t>=</m:t>
                    </m:r>
                  </m:oMath>
                </a14:m>
                <a:r>
                  <a:rPr lang="en-IN" sz="2200" b="1" dirty="0">
                    <a:solidFill>
                      <a:srgbClr val="008000"/>
                    </a:solidFill>
                  </a:rPr>
                  <a:t> </a:t>
                </a:r>
                <a:r>
                  <a:rPr lang="el-GR" sz="2200" b="1" dirty="0">
                    <a:solidFill>
                      <a:srgbClr val="008000"/>
                    </a:solidFill>
                  </a:rPr>
                  <a:t>χ</a:t>
                </a:r>
                <a14:m>
                  <m:oMath xmlns:m="http://schemas.openxmlformats.org/officeDocument/2006/math">
                    <m:sSub>
                      <m:sSubPr>
                        <m:ctrlPr>
                          <a:rPr lang="en-IN" sz="2200" b="1" i="1" dirty="0">
                            <a:solidFill>
                              <a:srgbClr val="008000"/>
                            </a:solidFill>
                            <a:latin typeface="Cambria Math" panose="02040503050406030204" pitchFamily="18" charset="0"/>
                            <a:ea typeface="Cambria Math"/>
                          </a:rPr>
                        </m:ctrlPr>
                      </m:sSubPr>
                      <m:e>
                        <m:r>
                          <a:rPr lang="en-IN" sz="2200" b="1" i="1" dirty="0">
                            <a:solidFill>
                              <a:srgbClr val="008000"/>
                            </a:solidFill>
                            <a:latin typeface="Cambria Math"/>
                            <a:ea typeface="Cambria Math"/>
                          </a:rPr>
                          <m:t>𝝐</m:t>
                        </m:r>
                      </m:e>
                      <m:sub>
                        <m:r>
                          <a:rPr lang="en-IN" sz="2200" b="1" i="1" dirty="0">
                            <a:solidFill>
                              <a:srgbClr val="008000"/>
                            </a:solidFill>
                            <a:latin typeface="Cambria Math"/>
                            <a:ea typeface="Cambria Math"/>
                          </a:rPr>
                          <m:t>𝟎</m:t>
                        </m:r>
                      </m:sub>
                    </m:sSub>
                    <m:r>
                      <a:rPr lang="en-IN" sz="2200" b="1" i="1" dirty="0">
                        <a:solidFill>
                          <a:srgbClr val="008000"/>
                        </a:solidFill>
                        <a:latin typeface="Cambria Math"/>
                        <a:ea typeface="Cambria Math"/>
                      </a:rPr>
                      <m:t>𝑬</m:t>
                    </m:r>
                  </m:oMath>
                </a14:m>
                <a:r>
                  <a:rPr lang="en-IN" sz="2200" b="1" dirty="0">
                    <a:solidFill>
                      <a:srgbClr val="008000"/>
                    </a:solidFill>
                  </a:rPr>
                  <a:t>                                       4. </a:t>
                </a:r>
                <a14:m>
                  <m:oMath xmlns:m="http://schemas.openxmlformats.org/officeDocument/2006/math">
                    <m:r>
                      <a:rPr lang="en-IN" sz="2200" b="1" i="1" smtClean="0">
                        <a:solidFill>
                          <a:srgbClr val="008000"/>
                        </a:solidFill>
                        <a:latin typeface="Cambria Math"/>
                      </a:rPr>
                      <m:t>𝑷</m:t>
                    </m:r>
                    <m:r>
                      <a:rPr lang="en-IN" sz="2200" b="1" i="1" smtClean="0">
                        <a:solidFill>
                          <a:srgbClr val="008000"/>
                        </a:solidFill>
                        <a:latin typeface="Cambria Math"/>
                      </a:rPr>
                      <m:t>=</m:t>
                    </m:r>
                    <m:r>
                      <a:rPr lang="en-IN" sz="2200" b="1" i="1" smtClean="0">
                        <a:solidFill>
                          <a:srgbClr val="008000"/>
                        </a:solidFill>
                        <a:latin typeface="Cambria Math"/>
                      </a:rPr>
                      <m:t>𝑵</m:t>
                    </m:r>
                    <m:r>
                      <a:rPr lang="en-IN" sz="2200" b="1" i="1" smtClean="0">
                        <a:solidFill>
                          <a:srgbClr val="008000"/>
                        </a:solidFill>
                        <a:latin typeface="Cambria Math"/>
                        <a:ea typeface="Cambria Math"/>
                      </a:rPr>
                      <m:t>𝝁</m:t>
                    </m:r>
                    <m:r>
                      <a:rPr lang="en-IN" sz="2200" b="1" i="1" smtClean="0">
                        <a:solidFill>
                          <a:srgbClr val="008000"/>
                        </a:solidFill>
                        <a:latin typeface="Cambria Math"/>
                        <a:ea typeface="Cambria Math"/>
                      </a:rPr>
                      <m:t>=</m:t>
                    </m:r>
                    <m:r>
                      <a:rPr lang="en-IN" sz="2200" b="1" i="1" smtClean="0">
                        <a:solidFill>
                          <a:srgbClr val="008000"/>
                        </a:solidFill>
                        <a:latin typeface="Cambria Math"/>
                        <a:ea typeface="Cambria Math"/>
                      </a:rPr>
                      <m:t>𝑵</m:t>
                    </m:r>
                    <m:r>
                      <a:rPr lang="en-IN" sz="2200" b="1" i="1" smtClean="0">
                        <a:solidFill>
                          <a:srgbClr val="008000"/>
                        </a:solidFill>
                        <a:latin typeface="Cambria Math"/>
                        <a:ea typeface="Cambria Math"/>
                      </a:rPr>
                      <m:t>𝜶</m:t>
                    </m:r>
                    <m:r>
                      <a:rPr lang="en-IN" sz="2200" b="1" i="1" smtClean="0">
                        <a:solidFill>
                          <a:srgbClr val="008000"/>
                        </a:solidFill>
                        <a:latin typeface="Cambria Math"/>
                        <a:ea typeface="Cambria Math"/>
                      </a:rPr>
                      <m:t>𝑬</m:t>
                    </m:r>
                  </m:oMath>
                </a14:m>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79512" y="908720"/>
                <a:ext cx="8856983" cy="5300875"/>
              </a:xfrm>
              <a:prstGeom prst="rect">
                <a:avLst/>
              </a:prstGeom>
              <a:blipFill rotWithShape="1">
                <a:blip r:embed="rId2"/>
                <a:stretch>
                  <a:fillRect l="-757" t="-690" r="-964" b="-1264"/>
                </a:stretch>
              </a:blipFill>
            </p:spPr>
            <p:txBody>
              <a:bodyPr/>
              <a:lstStyle/>
              <a:p>
                <a:r>
                  <a:rPr lang="en-IN">
                    <a:noFill/>
                  </a:rPr>
                  <a:t> </a:t>
                </a:r>
              </a:p>
            </p:txBody>
          </p:sp>
        </mc:Fallback>
      </mc:AlternateContent>
      <p:sp>
        <p:nvSpPr>
          <p:cNvPr id="3" name="TextBox 2"/>
          <p:cNvSpPr txBox="1"/>
          <p:nvPr/>
        </p:nvSpPr>
        <p:spPr>
          <a:xfrm>
            <a:off x="801673" y="332656"/>
            <a:ext cx="7612661" cy="553998"/>
          </a:xfrm>
          <a:prstGeom prst="rect">
            <a:avLst/>
          </a:prstGeom>
          <a:noFill/>
        </p:spPr>
        <p:txBody>
          <a:bodyPr wrap="none" rtlCol="0">
            <a:spAutoFit/>
          </a:bodyPr>
          <a:lstStyle/>
          <a:p>
            <a:r>
              <a:rPr lang="en-IN" sz="3000" b="1" dirty="0">
                <a:solidFill>
                  <a:srgbClr val="002060"/>
                </a:solidFill>
              </a:rPr>
              <a:t>FEW IMPORTANT TERMS/ FORMULAES</a:t>
            </a:r>
          </a:p>
        </p:txBody>
      </p:sp>
    </p:spTree>
    <p:extLst>
      <p:ext uri="{BB962C8B-B14F-4D97-AF65-F5344CB8AC3E}">
        <p14:creationId xmlns:p14="http://schemas.microsoft.com/office/powerpoint/2010/main" val="184836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down)">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3030</TotalTime>
  <Words>2601</Words>
  <Application>Microsoft Office PowerPoint</Application>
  <PresentationFormat>On-screen Show (4:3)</PresentationFormat>
  <Paragraphs>187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Cambria Math</vt:lpstr>
      <vt:lpstr>Impact</vt:lpstr>
      <vt:lpstr>Times New Roman</vt:lpstr>
      <vt:lpstr>Wingdings</vt:lpstr>
      <vt:lpstr>NewsPrint</vt:lpstr>
      <vt:lpstr>DIELECTRIC MATERIALS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Hardik Shah</cp:lastModifiedBy>
  <cp:revision>137</cp:revision>
  <dcterms:created xsi:type="dcterms:W3CDTF">2020-07-09T11:04:03Z</dcterms:created>
  <dcterms:modified xsi:type="dcterms:W3CDTF">2021-12-22T04:44:26Z</dcterms:modified>
</cp:coreProperties>
</file>