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media1.gif" ContentType="video/unknown"/>
  <Override PartName="/ppt/media/media2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8" r:id="rId2"/>
    <p:sldId id="257" r:id="rId3"/>
    <p:sldId id="258" r:id="rId4"/>
    <p:sldId id="268" r:id="rId5"/>
    <p:sldId id="259" r:id="rId6"/>
    <p:sldId id="270" r:id="rId7"/>
    <p:sldId id="260" r:id="rId8"/>
    <p:sldId id="269" r:id="rId9"/>
    <p:sldId id="261" r:id="rId10"/>
    <p:sldId id="263" r:id="rId11"/>
    <p:sldId id="310" r:id="rId12"/>
    <p:sldId id="271" r:id="rId13"/>
    <p:sldId id="272" r:id="rId14"/>
    <p:sldId id="273" r:id="rId15"/>
    <p:sldId id="275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2E362A"/>
    <a:srgbClr val="FF3300"/>
    <a:srgbClr val="FF9900"/>
    <a:srgbClr val="BA0003"/>
    <a:srgbClr val="0000FF"/>
    <a:srgbClr val="669900"/>
    <a:srgbClr val="00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86356" autoAdjust="0"/>
  </p:normalViewPr>
  <p:slideViewPr>
    <p:cSldViewPr>
      <p:cViewPr>
        <p:scale>
          <a:sx n="90" d="100"/>
          <a:sy n="90" d="100"/>
        </p:scale>
        <p:origin x="-8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CBDD1-A244-4FDB-A1AD-E2052E30586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EA75835-D694-479F-B305-1C9D8B23AABA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IN" dirty="0" smtClean="0"/>
            <a:t>Solids</a:t>
          </a:r>
          <a:endParaRPr lang="en-IN" dirty="0"/>
        </a:p>
      </dgm:t>
    </dgm:pt>
    <dgm:pt modelId="{718494B2-3243-4202-96A0-DA6FAEAEE4B7}" type="parTrans" cxnId="{590BF42A-1400-4F1F-B2BA-2825E3320A42}">
      <dgm:prSet/>
      <dgm:spPr/>
      <dgm:t>
        <a:bodyPr/>
        <a:lstStyle/>
        <a:p>
          <a:endParaRPr lang="en-IN"/>
        </a:p>
      </dgm:t>
    </dgm:pt>
    <dgm:pt modelId="{D50E3EBF-5750-4562-95E8-D8E89EE9378B}" type="sibTrans" cxnId="{590BF42A-1400-4F1F-B2BA-2825E3320A42}">
      <dgm:prSet/>
      <dgm:spPr/>
      <dgm:t>
        <a:bodyPr/>
        <a:lstStyle/>
        <a:p>
          <a:endParaRPr lang="en-IN"/>
        </a:p>
      </dgm:t>
    </dgm:pt>
    <dgm:pt modelId="{F5355D2D-5EA0-453F-8148-2CF004091A71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IN" dirty="0" smtClean="0"/>
            <a:t>Liquids </a:t>
          </a:r>
          <a:endParaRPr lang="en-IN" dirty="0"/>
        </a:p>
      </dgm:t>
    </dgm:pt>
    <dgm:pt modelId="{61881BB5-E3BB-4793-A4A3-19026DFC8C7F}" type="parTrans" cxnId="{E4E9DF3D-5C8C-4E33-B68E-3E68A3F05C4A}">
      <dgm:prSet/>
      <dgm:spPr/>
      <dgm:t>
        <a:bodyPr/>
        <a:lstStyle/>
        <a:p>
          <a:endParaRPr lang="en-IN"/>
        </a:p>
      </dgm:t>
    </dgm:pt>
    <dgm:pt modelId="{78917062-6A6F-49A8-9E74-2787D586AC9A}" type="sibTrans" cxnId="{E4E9DF3D-5C8C-4E33-B68E-3E68A3F05C4A}">
      <dgm:prSet/>
      <dgm:spPr/>
      <dgm:t>
        <a:bodyPr/>
        <a:lstStyle/>
        <a:p>
          <a:endParaRPr lang="en-IN"/>
        </a:p>
      </dgm:t>
    </dgm:pt>
    <dgm:pt modelId="{9534ADBC-ACD1-49BC-B72C-E3A88B79098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dirty="0" smtClean="0"/>
            <a:t>Gas</a:t>
          </a:r>
          <a:endParaRPr lang="en-IN" dirty="0"/>
        </a:p>
      </dgm:t>
    </dgm:pt>
    <dgm:pt modelId="{AAE47245-8A8E-49CE-BB35-0FC8057BEFCD}" type="parTrans" cxnId="{EF3F54EA-3B68-4890-BBEC-2077695DF03C}">
      <dgm:prSet/>
      <dgm:spPr/>
      <dgm:t>
        <a:bodyPr/>
        <a:lstStyle/>
        <a:p>
          <a:endParaRPr lang="en-IN"/>
        </a:p>
      </dgm:t>
    </dgm:pt>
    <dgm:pt modelId="{521EBA24-E960-466D-8662-C6EF2312B417}" type="sibTrans" cxnId="{EF3F54EA-3B68-4890-BBEC-2077695DF03C}">
      <dgm:prSet/>
      <dgm:spPr/>
      <dgm:t>
        <a:bodyPr/>
        <a:lstStyle/>
        <a:p>
          <a:endParaRPr lang="en-IN"/>
        </a:p>
      </dgm:t>
    </dgm:pt>
    <dgm:pt modelId="{1F63E608-9541-4AB8-B813-D652845E7663}" type="pres">
      <dgm:prSet presAssocID="{538CBDD1-A244-4FDB-A1AD-E2052E305866}" presName="compositeShape" presStyleCnt="0">
        <dgm:presLayoutVars>
          <dgm:dir/>
          <dgm:resizeHandles/>
        </dgm:presLayoutVars>
      </dgm:prSet>
      <dgm:spPr/>
    </dgm:pt>
    <dgm:pt modelId="{6CC1A57D-134A-468D-8EDF-9B3F173F0408}" type="pres">
      <dgm:prSet presAssocID="{538CBDD1-A244-4FDB-A1AD-E2052E305866}" presName="pyramid" presStyleLbl="node1" presStyleIdx="0" presStyleCnt="1"/>
      <dgm:spPr>
        <a:solidFill>
          <a:srgbClr val="FFC000"/>
        </a:solidFill>
        <a:ln>
          <a:solidFill>
            <a:schemeClr val="tx2">
              <a:lumMod val="95000"/>
              <a:lumOff val="5000"/>
            </a:schemeClr>
          </a:solidFill>
        </a:ln>
      </dgm:spPr>
    </dgm:pt>
    <dgm:pt modelId="{6194026B-2326-4E09-912A-2314C1AA83E0}" type="pres">
      <dgm:prSet presAssocID="{538CBDD1-A244-4FDB-A1AD-E2052E305866}" presName="theList" presStyleCnt="0"/>
      <dgm:spPr/>
    </dgm:pt>
    <dgm:pt modelId="{93188FFB-C2DE-4436-B0A6-B14F7DDF64BA}" type="pres">
      <dgm:prSet presAssocID="{AEA75835-D694-479F-B305-1C9D8B23AAB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BFE956-5D3E-41B7-AA82-F7A8116AAC39}" type="pres">
      <dgm:prSet presAssocID="{AEA75835-D694-479F-B305-1C9D8B23AABA}" presName="aSpace" presStyleCnt="0"/>
      <dgm:spPr/>
    </dgm:pt>
    <dgm:pt modelId="{D6F128A2-9E67-4D2F-86D7-160DDC3E9625}" type="pres">
      <dgm:prSet presAssocID="{F5355D2D-5EA0-453F-8148-2CF004091A7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55649D-C13A-4158-BABE-D69F920929B1}" type="pres">
      <dgm:prSet presAssocID="{F5355D2D-5EA0-453F-8148-2CF004091A71}" presName="aSpace" presStyleCnt="0"/>
      <dgm:spPr/>
    </dgm:pt>
    <dgm:pt modelId="{572AC97D-9C52-41EC-8161-34E2C6997C02}" type="pres">
      <dgm:prSet presAssocID="{9534ADBC-ACD1-49BC-B72C-E3A88B79098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0389C0-FC41-4C86-A6BF-9D5B1946375A}" type="pres">
      <dgm:prSet presAssocID="{9534ADBC-ACD1-49BC-B72C-E3A88B790983}" presName="aSpace" presStyleCnt="0"/>
      <dgm:spPr/>
    </dgm:pt>
  </dgm:ptLst>
  <dgm:cxnLst>
    <dgm:cxn modelId="{AF2B8902-E196-46B4-B494-1294DBA1E6AF}" type="presOf" srcId="{AEA75835-D694-479F-B305-1C9D8B23AABA}" destId="{93188FFB-C2DE-4436-B0A6-B14F7DDF64BA}" srcOrd="0" destOrd="0" presId="urn:microsoft.com/office/officeart/2005/8/layout/pyramid2"/>
    <dgm:cxn modelId="{590BF42A-1400-4F1F-B2BA-2825E3320A42}" srcId="{538CBDD1-A244-4FDB-A1AD-E2052E305866}" destId="{AEA75835-D694-479F-B305-1C9D8B23AABA}" srcOrd="0" destOrd="0" parTransId="{718494B2-3243-4202-96A0-DA6FAEAEE4B7}" sibTransId="{D50E3EBF-5750-4562-95E8-D8E89EE9378B}"/>
    <dgm:cxn modelId="{9E5F14B7-1290-4F34-8551-8F69B813A986}" type="presOf" srcId="{9534ADBC-ACD1-49BC-B72C-E3A88B790983}" destId="{572AC97D-9C52-41EC-8161-34E2C6997C02}" srcOrd="0" destOrd="0" presId="urn:microsoft.com/office/officeart/2005/8/layout/pyramid2"/>
    <dgm:cxn modelId="{EF3F54EA-3B68-4890-BBEC-2077695DF03C}" srcId="{538CBDD1-A244-4FDB-A1AD-E2052E305866}" destId="{9534ADBC-ACD1-49BC-B72C-E3A88B790983}" srcOrd="2" destOrd="0" parTransId="{AAE47245-8A8E-49CE-BB35-0FC8057BEFCD}" sibTransId="{521EBA24-E960-466D-8662-C6EF2312B417}"/>
    <dgm:cxn modelId="{E4E9DF3D-5C8C-4E33-B68E-3E68A3F05C4A}" srcId="{538CBDD1-A244-4FDB-A1AD-E2052E305866}" destId="{F5355D2D-5EA0-453F-8148-2CF004091A71}" srcOrd="1" destOrd="0" parTransId="{61881BB5-E3BB-4793-A4A3-19026DFC8C7F}" sibTransId="{78917062-6A6F-49A8-9E74-2787D586AC9A}"/>
    <dgm:cxn modelId="{F2449A6E-7AE5-4F0E-8B3B-A8AFC87F7225}" type="presOf" srcId="{538CBDD1-A244-4FDB-A1AD-E2052E305866}" destId="{1F63E608-9541-4AB8-B813-D652845E7663}" srcOrd="0" destOrd="0" presId="urn:microsoft.com/office/officeart/2005/8/layout/pyramid2"/>
    <dgm:cxn modelId="{F7873BD4-741C-4A2E-998A-E8323E45B3E1}" type="presOf" srcId="{F5355D2D-5EA0-453F-8148-2CF004091A71}" destId="{D6F128A2-9E67-4D2F-86D7-160DDC3E9625}" srcOrd="0" destOrd="0" presId="urn:microsoft.com/office/officeart/2005/8/layout/pyramid2"/>
    <dgm:cxn modelId="{FBD486CD-8832-4E30-85FC-5BB2ABB42AC5}" type="presParOf" srcId="{1F63E608-9541-4AB8-B813-D652845E7663}" destId="{6CC1A57D-134A-468D-8EDF-9B3F173F0408}" srcOrd="0" destOrd="0" presId="urn:microsoft.com/office/officeart/2005/8/layout/pyramid2"/>
    <dgm:cxn modelId="{16405C15-6851-42F2-A1F3-C86BF31C13CB}" type="presParOf" srcId="{1F63E608-9541-4AB8-B813-D652845E7663}" destId="{6194026B-2326-4E09-912A-2314C1AA83E0}" srcOrd="1" destOrd="0" presId="urn:microsoft.com/office/officeart/2005/8/layout/pyramid2"/>
    <dgm:cxn modelId="{BD4F057F-0A96-40F2-A45C-9CE4436CCF43}" type="presParOf" srcId="{6194026B-2326-4E09-912A-2314C1AA83E0}" destId="{93188FFB-C2DE-4436-B0A6-B14F7DDF64BA}" srcOrd="0" destOrd="0" presId="urn:microsoft.com/office/officeart/2005/8/layout/pyramid2"/>
    <dgm:cxn modelId="{131565D4-27D5-44B3-AF68-0276B6739ADE}" type="presParOf" srcId="{6194026B-2326-4E09-912A-2314C1AA83E0}" destId="{3BBFE956-5D3E-41B7-AA82-F7A8116AAC39}" srcOrd="1" destOrd="0" presId="urn:microsoft.com/office/officeart/2005/8/layout/pyramid2"/>
    <dgm:cxn modelId="{50026F81-E3A7-48E5-8363-5D258B61868E}" type="presParOf" srcId="{6194026B-2326-4E09-912A-2314C1AA83E0}" destId="{D6F128A2-9E67-4D2F-86D7-160DDC3E9625}" srcOrd="2" destOrd="0" presId="urn:microsoft.com/office/officeart/2005/8/layout/pyramid2"/>
    <dgm:cxn modelId="{AD378600-70CD-4512-A349-0DE61AD4071A}" type="presParOf" srcId="{6194026B-2326-4E09-912A-2314C1AA83E0}" destId="{8455649D-C13A-4158-BABE-D69F920929B1}" srcOrd="3" destOrd="0" presId="urn:microsoft.com/office/officeart/2005/8/layout/pyramid2"/>
    <dgm:cxn modelId="{12A69F89-D879-4A9D-A549-D0B2331610C0}" type="presParOf" srcId="{6194026B-2326-4E09-912A-2314C1AA83E0}" destId="{572AC97D-9C52-41EC-8161-34E2C6997C02}" srcOrd="4" destOrd="0" presId="urn:microsoft.com/office/officeart/2005/8/layout/pyramid2"/>
    <dgm:cxn modelId="{66BFB13E-AE24-410F-B9D7-1CC5FF9C52B1}" type="presParOf" srcId="{6194026B-2326-4E09-912A-2314C1AA83E0}" destId="{170389C0-FC41-4C86-A6BF-9D5B1946375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FCAE7-878B-44CD-B1E6-884E765441E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BECDBF-6D4F-4BB1-9948-0FABE3075017}">
      <dgm:prSet phldrT="[Text]" custT="1"/>
      <dgm:spPr>
        <a:solidFill>
          <a:srgbClr val="92D050">
            <a:alpha val="40000"/>
          </a:srgbClr>
        </a:solidFill>
        <a:ln w="28575" cmpd="dbl">
          <a:solidFill>
            <a:schemeClr val="accent3">
              <a:lumMod val="10000"/>
            </a:schemeClr>
          </a:solidFill>
        </a:ln>
      </dgm:spPr>
      <dgm:t>
        <a:bodyPr/>
        <a:lstStyle/>
        <a:p>
          <a:r>
            <a: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Conductors</a:t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E7D65C-AAEB-4CFF-B25B-32150921FE8E}" type="parTrans" cxnId="{1B42CC87-7523-4B98-92D1-8C2686C1C237}">
      <dgm:prSet/>
      <dgm:spPr/>
      <dgm:t>
        <a:bodyPr/>
        <a:lstStyle/>
        <a:p>
          <a:endParaRPr lang="en-IN"/>
        </a:p>
      </dgm:t>
    </dgm:pt>
    <dgm:pt modelId="{2017C315-73EC-4EF1-989B-B95F27B73293}" type="sibTrans" cxnId="{1B42CC87-7523-4B98-92D1-8C2686C1C237}">
      <dgm:prSet/>
      <dgm:spPr/>
      <dgm:t>
        <a:bodyPr/>
        <a:lstStyle/>
        <a:p>
          <a:endParaRPr lang="en-IN"/>
        </a:p>
      </dgm:t>
    </dgm:pt>
    <dgm:pt modelId="{8E89B6BD-D96F-46F1-ABA1-FE352E1B74C5}">
      <dgm:prSet phldrT="[Text]"/>
      <dgm:spPr>
        <a:solidFill>
          <a:srgbClr val="92D050">
            <a:alpha val="40000"/>
          </a:srgbClr>
        </a:solidFill>
        <a:ln w="28575">
          <a:solidFill>
            <a:schemeClr val="accent3">
              <a:lumMod val="10000"/>
            </a:schemeClr>
          </a:solidFill>
        </a:ln>
      </dgm:spPr>
      <dgm:t>
        <a:bodyPr/>
        <a:lstStyle/>
        <a:p>
          <a:r>
            <a: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Semiconductors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968767-6182-4012-9549-268208852C42}" type="parTrans" cxnId="{A438FD9E-41F4-43D7-9DC0-60B355D500F2}">
      <dgm:prSet/>
      <dgm:spPr/>
      <dgm:t>
        <a:bodyPr/>
        <a:lstStyle/>
        <a:p>
          <a:endParaRPr lang="en-IN"/>
        </a:p>
      </dgm:t>
    </dgm:pt>
    <dgm:pt modelId="{64539942-E51C-4D65-9273-E63A75E3E243}" type="sibTrans" cxnId="{A438FD9E-41F4-43D7-9DC0-60B355D500F2}">
      <dgm:prSet/>
      <dgm:spPr/>
      <dgm:t>
        <a:bodyPr/>
        <a:lstStyle/>
        <a:p>
          <a:endParaRPr lang="en-IN"/>
        </a:p>
      </dgm:t>
    </dgm:pt>
    <dgm:pt modelId="{2278E929-D035-4E48-9272-CB1F48BAF6BF}">
      <dgm:prSet phldrT="[Text]" custT="1"/>
      <dgm:spPr>
        <a:solidFill>
          <a:srgbClr val="92D050">
            <a:alpha val="40000"/>
          </a:srgb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Insulators</a:t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FF8B5B-2462-4790-8773-D1EBE17212E2}" type="parTrans" cxnId="{D9506F0B-C948-49FE-9B2D-FC748CD05E7B}">
      <dgm:prSet/>
      <dgm:spPr/>
      <dgm:t>
        <a:bodyPr/>
        <a:lstStyle/>
        <a:p>
          <a:endParaRPr lang="en-IN"/>
        </a:p>
      </dgm:t>
    </dgm:pt>
    <dgm:pt modelId="{27F654D7-05BC-4A10-9F22-1D9E3CB378E8}" type="sibTrans" cxnId="{D9506F0B-C948-49FE-9B2D-FC748CD05E7B}">
      <dgm:prSet/>
      <dgm:spPr/>
      <dgm:t>
        <a:bodyPr/>
        <a:lstStyle/>
        <a:p>
          <a:endParaRPr lang="en-IN"/>
        </a:p>
      </dgm:t>
    </dgm:pt>
    <dgm:pt modelId="{C3C58D0B-BC48-4653-B740-87D447B08C9B}" type="pres">
      <dgm:prSet presAssocID="{C66FCAE7-878B-44CD-B1E6-884E765441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07F1C4-9549-4DA2-956E-B52C7E300D27}" type="pres">
      <dgm:prSet presAssocID="{1FBECDBF-6D4F-4BB1-9948-0FABE3075017}" presName="composite" presStyleCnt="0"/>
      <dgm:spPr/>
    </dgm:pt>
    <dgm:pt modelId="{34A1CE6B-3BEC-498C-BCB3-DF9AC49FA250}" type="pres">
      <dgm:prSet presAssocID="{1FBECDBF-6D4F-4BB1-9948-0FABE3075017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08AF7B-15B9-44DF-9177-1F81EA217C31}" type="pres">
      <dgm:prSet presAssocID="{1FBECDBF-6D4F-4BB1-9948-0FABE3075017}" presName="rect2" presStyleLbl="fgImgPlace1" presStyleIdx="0" presStyleCnt="3"/>
      <dgm:spPr/>
    </dgm:pt>
    <dgm:pt modelId="{9A18AC0F-969A-4310-96E1-8EEF1BEA047C}" type="pres">
      <dgm:prSet presAssocID="{2017C315-73EC-4EF1-989B-B95F27B73293}" presName="sibTrans" presStyleCnt="0"/>
      <dgm:spPr/>
    </dgm:pt>
    <dgm:pt modelId="{EE29E876-A0CC-4AAC-A82A-0A9DF0DFF9C2}" type="pres">
      <dgm:prSet presAssocID="{8E89B6BD-D96F-46F1-ABA1-FE352E1B74C5}" presName="composite" presStyleCnt="0"/>
      <dgm:spPr/>
    </dgm:pt>
    <dgm:pt modelId="{9565051E-838D-4135-8E13-BBAB916ADDAC}" type="pres">
      <dgm:prSet presAssocID="{8E89B6BD-D96F-46F1-ABA1-FE352E1B74C5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5AE214-4FDC-4764-9C09-E35D06EB5DCA}" type="pres">
      <dgm:prSet presAssocID="{8E89B6BD-D96F-46F1-ABA1-FE352E1B74C5}" presName="rect2" presStyleLbl="fgImgPlace1" presStyleIdx="1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  <dgm:t>
        <a:bodyPr/>
        <a:lstStyle/>
        <a:p>
          <a:endParaRPr lang="en-IN"/>
        </a:p>
      </dgm:t>
    </dgm:pt>
    <dgm:pt modelId="{B9C005B7-1056-4A30-89E1-77B0CF294B83}" type="pres">
      <dgm:prSet presAssocID="{64539942-E51C-4D65-9273-E63A75E3E243}" presName="sibTrans" presStyleCnt="0"/>
      <dgm:spPr/>
    </dgm:pt>
    <dgm:pt modelId="{B8452ACF-E0D0-4052-BA2F-1523253EE18B}" type="pres">
      <dgm:prSet presAssocID="{2278E929-D035-4E48-9272-CB1F48BAF6BF}" presName="composite" presStyleCnt="0"/>
      <dgm:spPr/>
    </dgm:pt>
    <dgm:pt modelId="{B7F406A9-7360-41DC-9A1B-FD1225183932}" type="pres">
      <dgm:prSet presAssocID="{2278E929-D035-4E48-9272-CB1F48BAF6BF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CC7E75-1024-4078-9414-0975753929EB}" type="pres">
      <dgm:prSet presAssocID="{2278E929-D035-4E48-9272-CB1F48BAF6BF}" presName="rect2" presStyleLbl="fgImgPlace1" presStyleIdx="2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  <dgm:t>
        <a:bodyPr/>
        <a:lstStyle/>
        <a:p>
          <a:endParaRPr lang="en-IN"/>
        </a:p>
      </dgm:t>
    </dgm:pt>
  </dgm:ptLst>
  <dgm:cxnLst>
    <dgm:cxn modelId="{1B42CC87-7523-4B98-92D1-8C2686C1C237}" srcId="{C66FCAE7-878B-44CD-B1E6-884E765441E2}" destId="{1FBECDBF-6D4F-4BB1-9948-0FABE3075017}" srcOrd="0" destOrd="0" parTransId="{87E7D65C-AAEB-4CFF-B25B-32150921FE8E}" sibTransId="{2017C315-73EC-4EF1-989B-B95F27B73293}"/>
    <dgm:cxn modelId="{B0996B7E-295C-4039-A71B-4A92A12958F7}" type="presOf" srcId="{8E89B6BD-D96F-46F1-ABA1-FE352E1B74C5}" destId="{9565051E-838D-4135-8E13-BBAB916ADDAC}" srcOrd="0" destOrd="0" presId="urn:microsoft.com/office/officeart/2008/layout/PictureStrips"/>
    <dgm:cxn modelId="{A438FD9E-41F4-43D7-9DC0-60B355D500F2}" srcId="{C66FCAE7-878B-44CD-B1E6-884E765441E2}" destId="{8E89B6BD-D96F-46F1-ABA1-FE352E1B74C5}" srcOrd="1" destOrd="0" parTransId="{0F968767-6182-4012-9549-268208852C42}" sibTransId="{64539942-E51C-4D65-9273-E63A75E3E243}"/>
    <dgm:cxn modelId="{A8C6B117-5DFD-493A-80F5-A226BACE613E}" type="presOf" srcId="{2278E929-D035-4E48-9272-CB1F48BAF6BF}" destId="{B7F406A9-7360-41DC-9A1B-FD1225183932}" srcOrd="0" destOrd="0" presId="urn:microsoft.com/office/officeart/2008/layout/PictureStrips"/>
    <dgm:cxn modelId="{C21BBB92-F786-4D73-A735-3264C5EDC602}" type="presOf" srcId="{1FBECDBF-6D4F-4BB1-9948-0FABE3075017}" destId="{34A1CE6B-3BEC-498C-BCB3-DF9AC49FA250}" srcOrd="0" destOrd="0" presId="urn:microsoft.com/office/officeart/2008/layout/PictureStrips"/>
    <dgm:cxn modelId="{D9506F0B-C948-49FE-9B2D-FC748CD05E7B}" srcId="{C66FCAE7-878B-44CD-B1E6-884E765441E2}" destId="{2278E929-D035-4E48-9272-CB1F48BAF6BF}" srcOrd="2" destOrd="0" parTransId="{82FF8B5B-2462-4790-8773-D1EBE17212E2}" sibTransId="{27F654D7-05BC-4A10-9F22-1D9E3CB378E8}"/>
    <dgm:cxn modelId="{EFE3009E-E4CA-4A03-A5D8-74A968D1C05E}" type="presOf" srcId="{C66FCAE7-878B-44CD-B1E6-884E765441E2}" destId="{C3C58D0B-BC48-4653-B740-87D447B08C9B}" srcOrd="0" destOrd="0" presId="urn:microsoft.com/office/officeart/2008/layout/PictureStrips"/>
    <dgm:cxn modelId="{FACCECFD-4A08-41EE-AE4C-DC487598733A}" type="presParOf" srcId="{C3C58D0B-BC48-4653-B740-87D447B08C9B}" destId="{8307F1C4-9549-4DA2-956E-B52C7E300D27}" srcOrd="0" destOrd="0" presId="urn:microsoft.com/office/officeart/2008/layout/PictureStrips"/>
    <dgm:cxn modelId="{9EC899E1-77C0-45F2-B656-C2F3AC20938D}" type="presParOf" srcId="{8307F1C4-9549-4DA2-956E-B52C7E300D27}" destId="{34A1CE6B-3BEC-498C-BCB3-DF9AC49FA250}" srcOrd="0" destOrd="0" presId="urn:microsoft.com/office/officeart/2008/layout/PictureStrips"/>
    <dgm:cxn modelId="{5C827767-354E-4FD6-A20D-1A66BDC703AA}" type="presParOf" srcId="{8307F1C4-9549-4DA2-956E-B52C7E300D27}" destId="{F008AF7B-15B9-44DF-9177-1F81EA217C31}" srcOrd="1" destOrd="0" presId="urn:microsoft.com/office/officeart/2008/layout/PictureStrips"/>
    <dgm:cxn modelId="{F1487C47-3189-4DFE-A027-0B2864778CF3}" type="presParOf" srcId="{C3C58D0B-BC48-4653-B740-87D447B08C9B}" destId="{9A18AC0F-969A-4310-96E1-8EEF1BEA047C}" srcOrd="1" destOrd="0" presId="urn:microsoft.com/office/officeart/2008/layout/PictureStrips"/>
    <dgm:cxn modelId="{95E202C3-903A-4056-BEAB-7F509FE078FA}" type="presParOf" srcId="{C3C58D0B-BC48-4653-B740-87D447B08C9B}" destId="{EE29E876-A0CC-4AAC-A82A-0A9DF0DFF9C2}" srcOrd="2" destOrd="0" presId="urn:microsoft.com/office/officeart/2008/layout/PictureStrips"/>
    <dgm:cxn modelId="{163AE7BF-A22E-42AF-8FE4-758CCE4D905C}" type="presParOf" srcId="{EE29E876-A0CC-4AAC-A82A-0A9DF0DFF9C2}" destId="{9565051E-838D-4135-8E13-BBAB916ADDAC}" srcOrd="0" destOrd="0" presId="urn:microsoft.com/office/officeart/2008/layout/PictureStrips"/>
    <dgm:cxn modelId="{15855709-718A-4FCE-ADCC-8F58FFAC0FC3}" type="presParOf" srcId="{EE29E876-A0CC-4AAC-A82A-0A9DF0DFF9C2}" destId="{175AE214-4FDC-4764-9C09-E35D06EB5DCA}" srcOrd="1" destOrd="0" presId="urn:microsoft.com/office/officeart/2008/layout/PictureStrips"/>
    <dgm:cxn modelId="{96F1907C-DE1B-4898-88A7-AFB31F1197D9}" type="presParOf" srcId="{C3C58D0B-BC48-4653-B740-87D447B08C9B}" destId="{B9C005B7-1056-4A30-89E1-77B0CF294B83}" srcOrd="3" destOrd="0" presId="urn:microsoft.com/office/officeart/2008/layout/PictureStrips"/>
    <dgm:cxn modelId="{F00DBCA0-C89B-4E1E-B89C-A4FAB9A09B3C}" type="presParOf" srcId="{C3C58D0B-BC48-4653-B740-87D447B08C9B}" destId="{B8452ACF-E0D0-4052-BA2F-1523253EE18B}" srcOrd="4" destOrd="0" presId="urn:microsoft.com/office/officeart/2008/layout/PictureStrips"/>
    <dgm:cxn modelId="{8CD4F050-71F7-4E36-9544-F65A37718B87}" type="presParOf" srcId="{B8452ACF-E0D0-4052-BA2F-1523253EE18B}" destId="{B7F406A9-7360-41DC-9A1B-FD1225183932}" srcOrd="0" destOrd="0" presId="urn:microsoft.com/office/officeart/2008/layout/PictureStrips"/>
    <dgm:cxn modelId="{5D5164FF-3E7C-47D2-A232-63FC239E6DBD}" type="presParOf" srcId="{B8452ACF-E0D0-4052-BA2F-1523253EE18B}" destId="{83CC7E75-1024-4078-9414-0975753929E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1A57D-134A-468D-8EDF-9B3F173F0408}">
      <dsp:nvSpPr>
        <dsp:cNvPr id="0" name=""/>
        <dsp:cNvSpPr/>
      </dsp:nvSpPr>
      <dsp:spPr>
        <a:xfrm>
          <a:off x="0" y="0"/>
          <a:ext cx="3756939" cy="4339414"/>
        </a:xfrm>
        <a:prstGeom prst="triangle">
          <a:avLst/>
        </a:prstGeom>
        <a:solidFill>
          <a:srgbClr val="FFC000"/>
        </a:solidFill>
        <a:ln w="22225" cap="flat" cmpd="sng" algn="ctr">
          <a:solidFill>
            <a:schemeClr val="tx2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88FFB-C2DE-4436-B0A6-B14F7DDF64BA}">
      <dsp:nvSpPr>
        <dsp:cNvPr id="0" name=""/>
        <dsp:cNvSpPr/>
      </dsp:nvSpPr>
      <dsp:spPr>
        <a:xfrm>
          <a:off x="1878469" y="436272"/>
          <a:ext cx="2442010" cy="1027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Solids</a:t>
          </a:r>
          <a:endParaRPr lang="en-IN" sz="4400" kern="1200" dirty="0"/>
        </a:p>
      </dsp:txBody>
      <dsp:txXfrm>
        <a:off x="1928614" y="486417"/>
        <a:ext cx="2341720" cy="926930"/>
      </dsp:txXfrm>
    </dsp:sp>
    <dsp:sp modelId="{D6F128A2-9E67-4D2F-86D7-160DDC3E9625}">
      <dsp:nvSpPr>
        <dsp:cNvPr id="0" name=""/>
        <dsp:cNvSpPr/>
      </dsp:nvSpPr>
      <dsp:spPr>
        <a:xfrm>
          <a:off x="1878469" y="1591895"/>
          <a:ext cx="2442010" cy="10272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Liquids </a:t>
          </a:r>
          <a:endParaRPr lang="en-IN" sz="4400" kern="1200" dirty="0"/>
        </a:p>
      </dsp:txBody>
      <dsp:txXfrm>
        <a:off x="1928614" y="1642040"/>
        <a:ext cx="2341720" cy="926930"/>
      </dsp:txXfrm>
    </dsp:sp>
    <dsp:sp modelId="{572AC97D-9C52-41EC-8161-34E2C6997C02}">
      <dsp:nvSpPr>
        <dsp:cNvPr id="0" name=""/>
        <dsp:cNvSpPr/>
      </dsp:nvSpPr>
      <dsp:spPr>
        <a:xfrm>
          <a:off x="1878469" y="2747518"/>
          <a:ext cx="2442010" cy="1027220"/>
        </a:xfrm>
        <a:prstGeom prst="roundRect">
          <a:avLst/>
        </a:prstGeom>
        <a:noFill/>
        <a:ln w="222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Gas</a:t>
          </a:r>
          <a:endParaRPr lang="en-IN" sz="4400" kern="1200" dirty="0"/>
        </a:p>
      </dsp:txBody>
      <dsp:txXfrm>
        <a:off x="1928614" y="2797663"/>
        <a:ext cx="2341720" cy="926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CE6B-3BEC-498C-BCB3-DF9AC49FA250}">
      <dsp:nvSpPr>
        <dsp:cNvPr id="0" name=""/>
        <dsp:cNvSpPr/>
      </dsp:nvSpPr>
      <dsp:spPr>
        <a:xfrm>
          <a:off x="595416" y="204907"/>
          <a:ext cx="2138637" cy="668324"/>
        </a:xfrm>
        <a:prstGeom prst="rect">
          <a:avLst/>
        </a:prstGeom>
        <a:solidFill>
          <a:srgbClr val="92D050">
            <a:alpha val="40000"/>
          </a:srgbClr>
        </a:solidFill>
        <a:ln w="28575" cap="flat" cmpd="dbl" algn="ctr">
          <a:solidFill>
            <a:schemeClr val="accent3">
              <a:lumMod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Conductors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416" y="204907"/>
        <a:ext cx="2138637" cy="668324"/>
      </dsp:txXfrm>
    </dsp:sp>
    <dsp:sp modelId="{F008AF7B-15B9-44DF-9177-1F81EA217C31}">
      <dsp:nvSpPr>
        <dsp:cNvPr id="0" name=""/>
        <dsp:cNvSpPr/>
      </dsp:nvSpPr>
      <dsp:spPr>
        <a:xfrm>
          <a:off x="506306" y="108372"/>
          <a:ext cx="467826" cy="70174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5051E-838D-4135-8E13-BBAB916ADDAC}">
      <dsp:nvSpPr>
        <dsp:cNvPr id="0" name=""/>
        <dsp:cNvSpPr/>
      </dsp:nvSpPr>
      <dsp:spPr>
        <a:xfrm>
          <a:off x="595416" y="1046253"/>
          <a:ext cx="2138637" cy="668324"/>
        </a:xfrm>
        <a:prstGeom prst="rect">
          <a:avLst/>
        </a:prstGeom>
        <a:solidFill>
          <a:srgbClr val="92D050">
            <a:alpha val="40000"/>
          </a:srgbClr>
        </a:solidFill>
        <a:ln w="28575" cap="flat" cmpd="sng" algn="ctr">
          <a:solidFill>
            <a:schemeClr val="accent3">
              <a:lumMod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Semiconductors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416" y="1046253"/>
        <a:ext cx="2138637" cy="668324"/>
      </dsp:txXfrm>
    </dsp:sp>
    <dsp:sp modelId="{175AE214-4FDC-4764-9C09-E35D06EB5DCA}">
      <dsp:nvSpPr>
        <dsp:cNvPr id="0" name=""/>
        <dsp:cNvSpPr/>
      </dsp:nvSpPr>
      <dsp:spPr>
        <a:xfrm>
          <a:off x="506306" y="949718"/>
          <a:ext cx="467826" cy="70174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406A9-7360-41DC-9A1B-FD1225183932}">
      <dsp:nvSpPr>
        <dsp:cNvPr id="0" name=""/>
        <dsp:cNvSpPr/>
      </dsp:nvSpPr>
      <dsp:spPr>
        <a:xfrm>
          <a:off x="595416" y="1887599"/>
          <a:ext cx="2138637" cy="668324"/>
        </a:xfrm>
        <a:prstGeom prst="rect">
          <a:avLst/>
        </a:prstGeom>
        <a:solidFill>
          <a:srgbClr val="92D050">
            <a:alpha val="40000"/>
          </a:srgb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Insulators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5416" y="1887599"/>
        <a:ext cx="2138637" cy="668324"/>
      </dsp:txXfrm>
    </dsp:sp>
    <dsp:sp modelId="{83CC7E75-1024-4078-9414-0975753929EB}">
      <dsp:nvSpPr>
        <dsp:cNvPr id="0" name=""/>
        <dsp:cNvSpPr/>
      </dsp:nvSpPr>
      <dsp:spPr>
        <a:xfrm>
          <a:off x="506306" y="1791063"/>
          <a:ext cx="467826" cy="70174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AE96-195A-4AF8-AE6A-FDF4BFBAB877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1DF9-D9DE-4F35-BB37-0A6C54822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3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366A-026A-402A-8949-561FE74E0CE4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EC7C-2210-4DE2-A4D8-50C5CA608492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2655-97DE-4238-9964-65C7E196B6C5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FED1-6CC8-4D7A-81D2-80E982288E2F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D74-5C39-4960-90F2-AC0623ABCE6D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531B4-F0BA-46E9-9222-FF98FDD1C0C9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7A1D-D511-49BA-8958-5C442A93B368}" type="slidenum">
              <a:rPr lang="en-IN" altLang="en-US" smtClean="0"/>
              <a:pPr/>
              <a:t>‹#›</a:t>
            </a:fld>
            <a:endParaRPr lang="en-I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64AC-D316-468B-A14E-91990854BD29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7787-178D-431B-BA0B-426676DB1AF9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849-8693-46E4-A640-603E025B7F57}" type="slidenum">
              <a:rPr lang="en-IN" altLang="en-US" smtClean="0"/>
              <a:pPr/>
              <a:t>‹#›</a:t>
            </a:fld>
            <a:endParaRPr lang="en-I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94BA-E0C2-4692-8075-7EA4CF199237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E9DC6D5-48B0-4B95-B009-289E5EC17E0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skiitians.com/iit-jee-electric-current/temperature-dependence-of-resistivity/" TargetMode="Externa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hyperlink" Target="https://web2.ph.utexas.edu/~coker2/index.files/current.htm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6" Type="http://schemas.openxmlformats.org/officeDocument/2006/relationships/hyperlink" Target="http://semesters.in/v-i-characteristics-of-p-n-junction-diode-notes-for-electronics-engineering-1st-year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amp.tu-graz.ac.at/~hadley/psd/problems/diffusioncurrent2/s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is-doping-required-in-a-semiconducto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cee.colorado.edu/~bart/book/eband4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lideshare.net/chinkitkit/chapter-4a-36657201" TargetMode="External"/><Relationship Id="rId4" Type="http://schemas.openxmlformats.org/officeDocument/2006/relationships/hyperlink" Target="http://edetec106.blogspot.com/2016/01/differentiate-between-direct-and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88" y="945953"/>
            <a:ext cx="7812360" cy="1042887"/>
          </a:xfrm>
        </p:spPr>
        <p:txBody>
          <a:bodyPr/>
          <a:lstStyle/>
          <a:p>
            <a:r>
              <a:rPr lang="en-IN" sz="6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  <a:endParaRPr lang="en-IN" sz="6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229200"/>
            <a:ext cx="7620000" cy="519113"/>
          </a:xfrm>
        </p:spPr>
        <p:txBody>
          <a:bodyPr>
            <a:normAutofit fontScale="92500" lnSpcReduction="20000"/>
          </a:bodyPr>
          <a:lstStyle/>
          <a:p>
            <a:r>
              <a:rPr lang="en-I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Archana Sharma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2656"/>
            <a:ext cx="55647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CONDUCTIVITY IN METALS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7849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5"/>
                </a:solidFill>
                <a:latin typeface="+mn-lt"/>
              </a:rPr>
              <a:t>Conductivity is attributed to </a:t>
            </a:r>
            <a:r>
              <a:rPr lang="en-IN" sz="2200" b="1" i="1" dirty="0">
                <a:solidFill>
                  <a:schemeClr val="accent5"/>
                </a:solidFill>
                <a:latin typeface="+mn-lt"/>
              </a:rPr>
              <a:t>free-charge carriers in metals.</a:t>
            </a:r>
            <a:endParaRPr lang="en-IN" sz="2200" b="1" dirty="0">
              <a:solidFill>
                <a:schemeClr val="accent5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669900"/>
                </a:solidFill>
                <a:latin typeface="+mn-lt"/>
              </a:rPr>
              <a:t>Increase in temperature </a:t>
            </a:r>
            <a:r>
              <a:rPr lang="en-IN" sz="2200" b="1" dirty="0" smtClean="0">
                <a:solidFill>
                  <a:srgbClr val="6699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solidFill>
                  <a:srgbClr val="669900"/>
                </a:solidFill>
                <a:latin typeface="+mn-lt"/>
              </a:rPr>
              <a:t> </a:t>
            </a:r>
            <a:r>
              <a:rPr lang="en-IN" sz="2200" b="1" dirty="0">
                <a:solidFill>
                  <a:srgbClr val="669900"/>
                </a:solidFill>
                <a:latin typeface="+mn-lt"/>
              </a:rPr>
              <a:t>increases the vibrations of the metal </a:t>
            </a:r>
            <a:r>
              <a:rPr lang="en-IN" sz="2200" b="1" dirty="0" smtClean="0">
                <a:solidFill>
                  <a:srgbClr val="669900"/>
                </a:solidFill>
                <a:latin typeface="+mn-lt"/>
              </a:rPr>
              <a:t>ions</a:t>
            </a:r>
            <a:r>
              <a:rPr lang="en-IN" sz="2200" dirty="0" smtClean="0">
                <a:latin typeface="+mn-lt"/>
              </a:rPr>
              <a:t>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0066FF"/>
                </a:solidFill>
                <a:latin typeface="+mn-lt"/>
              </a:rPr>
              <a:t>Increased vibrations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latin typeface="+mn-lt"/>
              </a:rPr>
              <a:t> </a:t>
            </a:r>
            <a:r>
              <a:rPr lang="en-IN" sz="2200" b="1" dirty="0">
                <a:solidFill>
                  <a:srgbClr val="BA0003"/>
                </a:solidFill>
                <a:latin typeface="+mn-lt"/>
              </a:rPr>
              <a:t>causes frequent collisions between </a:t>
            </a:r>
            <a:r>
              <a:rPr lang="en-IN" sz="2200" b="1" dirty="0" smtClean="0">
                <a:solidFill>
                  <a:srgbClr val="BA0003"/>
                </a:solidFill>
                <a:latin typeface="+mn-lt"/>
              </a:rPr>
              <a:t>the electrons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rgbClr val="CC00CC"/>
                </a:solidFill>
                <a:latin typeface="+mn-lt"/>
              </a:rPr>
              <a:t>drains </a:t>
            </a:r>
            <a:r>
              <a:rPr lang="en-IN" sz="2200" b="1" dirty="0">
                <a:solidFill>
                  <a:srgbClr val="CC00CC"/>
                </a:solidFill>
                <a:latin typeface="+mn-lt"/>
              </a:rPr>
              <a:t>out </a:t>
            </a:r>
            <a:r>
              <a:rPr lang="en-IN" sz="2200" b="1" dirty="0" smtClean="0">
                <a:solidFill>
                  <a:srgbClr val="CC00CC"/>
                </a:solidFill>
                <a:latin typeface="+mn-lt"/>
              </a:rPr>
              <a:t>energy </a:t>
            </a:r>
            <a:r>
              <a:rPr lang="en-IN" sz="2200" b="1" dirty="0">
                <a:solidFill>
                  <a:srgbClr val="CC00CC"/>
                </a:solidFill>
                <a:latin typeface="+mn-lt"/>
              </a:rPr>
              <a:t>of the free electrons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latin typeface="+mn-lt"/>
              </a:rPr>
              <a:t> </a:t>
            </a:r>
            <a:r>
              <a:rPr lang="en-IN" sz="2200" b="1" dirty="0">
                <a:solidFill>
                  <a:srgbClr val="009900"/>
                </a:solidFill>
                <a:latin typeface="+mn-lt"/>
              </a:rPr>
              <a:t>restricts the movement of the delocalized </a:t>
            </a:r>
            <a:r>
              <a:rPr lang="en-IN" sz="2200" b="1" dirty="0" smtClean="0">
                <a:solidFill>
                  <a:srgbClr val="009900"/>
                </a:solidFill>
                <a:latin typeface="+mn-lt"/>
              </a:rPr>
              <a:t>electrons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drift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velocity 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decreases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rgbClr val="3333FF"/>
                </a:solidFill>
                <a:latin typeface="+mn-lt"/>
              </a:rPr>
              <a:t>resistivity </a:t>
            </a:r>
            <a:r>
              <a:rPr lang="en-IN" sz="2200" b="1" dirty="0">
                <a:solidFill>
                  <a:srgbClr val="3333FF"/>
                </a:solidFill>
                <a:latin typeface="+mn-lt"/>
              </a:rPr>
              <a:t>of the metal increases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sym typeface="Wingdings" panose="05000000000000000000" pitchFamily="2" charset="2"/>
              </a:rPr>
              <a:t>c</a:t>
            </a:r>
            <a:r>
              <a:rPr lang="en-I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urrent decreases </a:t>
            </a:r>
            <a:r>
              <a:rPr lang="en-IN" sz="2200" b="1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rgbClr val="9900FF"/>
                </a:solidFill>
                <a:latin typeface="+mn-lt"/>
              </a:rPr>
              <a:t>conductivity </a:t>
            </a:r>
            <a:r>
              <a:rPr lang="en-IN" sz="2200" b="1" dirty="0">
                <a:solidFill>
                  <a:srgbClr val="9900FF"/>
                </a:solidFill>
                <a:latin typeface="+mn-lt"/>
              </a:rPr>
              <a:t>of the material decreases</a:t>
            </a:r>
            <a:r>
              <a:rPr lang="en-IN" sz="2200" b="1" dirty="0" smtClean="0">
                <a:solidFill>
                  <a:srgbClr val="9900FF"/>
                </a:solidFill>
                <a:latin typeface="+mn-lt"/>
              </a:rPr>
              <a:t>.</a:t>
            </a:r>
            <a:endParaRPr lang="en-IN" sz="2200" b="1" dirty="0" smtClean="0">
              <a:solidFill>
                <a:srgbClr val="9900FF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5976" y="3935511"/>
                <a:ext cx="37444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𝑱</m:t>
                    </m:r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𝝈</m:t>
                    </m:r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  <a:ea typeface="Cambria Math"/>
                  </a:rPr>
                  <a:t> (Ohm’s law)</a:t>
                </a:r>
              </a:p>
              <a:p>
                <a:r>
                  <a:rPr lang="en-IN" sz="2200" b="1" dirty="0">
                    <a:latin typeface="+mn-lt"/>
                  </a:rPr>
                  <a:t> </a:t>
                </a:r>
                <a:r>
                  <a:rPr lang="en-IN" sz="2200" b="1" dirty="0" smtClean="0">
                    <a:latin typeface="+mn-lt"/>
                  </a:rPr>
                  <a:t>    </a:t>
                </a: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ρ </a:t>
                </a:r>
                <a:r>
                  <a:rPr lang="en-IN" sz="2200" b="1" dirty="0">
                    <a:solidFill>
                      <a:srgbClr val="FF0000"/>
                    </a:solidFill>
                    <a:latin typeface="+mn-lt"/>
                  </a:rPr>
                  <a:t>= </a:t>
                </a: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1/σ</a:t>
                </a:r>
                <a:endParaRPr lang="en-IN" sz="22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935511"/>
                <a:ext cx="3744416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1954" t="-4762" b="-15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55976" y="4941168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 smtClean="0">
                <a:latin typeface="+mn-lt"/>
              </a:rPr>
              <a:t>The temperature dependence is given as </a:t>
            </a:r>
          </a:p>
          <a:p>
            <a:pPr algn="just"/>
            <a:r>
              <a:rPr lang="el-GR" sz="2200" b="1" dirty="0" smtClean="0">
                <a:solidFill>
                  <a:srgbClr val="FF0000"/>
                </a:solidFill>
                <a:latin typeface="+mn-lt"/>
              </a:rPr>
              <a:t>ρ</a:t>
            </a:r>
            <a:r>
              <a:rPr lang="en-IN" sz="2200" b="1" baseline="-250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IN" sz="2200" b="1" dirty="0">
                <a:solidFill>
                  <a:srgbClr val="FF0000"/>
                </a:solidFill>
                <a:latin typeface="+mn-lt"/>
              </a:rPr>
              <a:t> = </a:t>
            </a:r>
            <a:r>
              <a:rPr lang="el-GR" sz="2200" b="1" dirty="0">
                <a:solidFill>
                  <a:srgbClr val="FF0000"/>
                </a:solidFill>
                <a:latin typeface="+mn-lt"/>
              </a:rPr>
              <a:t>ρ</a:t>
            </a:r>
            <a:r>
              <a:rPr lang="el-GR" sz="2200" b="1" baseline="-25000" dirty="0">
                <a:solidFill>
                  <a:srgbClr val="FF0000"/>
                </a:solidFill>
                <a:latin typeface="+mn-lt"/>
              </a:rPr>
              <a:t>0 </a:t>
            </a:r>
            <a:r>
              <a:rPr lang="el-GR" sz="2200" b="1" dirty="0">
                <a:solidFill>
                  <a:srgbClr val="FF0000"/>
                </a:solidFill>
                <a:latin typeface="+mn-lt"/>
              </a:rPr>
              <a:t>[ 1 + α (</a:t>
            </a:r>
            <a:r>
              <a:rPr lang="en-IN" sz="2200" b="1" dirty="0">
                <a:solidFill>
                  <a:srgbClr val="FF0000"/>
                </a:solidFill>
                <a:latin typeface="+mn-lt"/>
              </a:rPr>
              <a:t>T – T</a:t>
            </a:r>
            <a:r>
              <a:rPr lang="en-IN" sz="2200" b="1" baseline="-25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IN" sz="2200" b="1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" t="6530" r="15110" b="474"/>
          <a:stretch/>
        </p:blipFill>
        <p:spPr>
          <a:xfrm>
            <a:off x="755576" y="3678709"/>
            <a:ext cx="3081536" cy="2370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51520" y="6309320"/>
            <a:ext cx="896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5"/>
              </a:rPr>
              <a:t>https://www.askiitians.com/iit-jee-electric-current/temperature-dependence-of-resistivity/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6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1052736"/>
                <a:ext cx="8568952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Intrinsic semiconductors, the conductivity is given by </a:t>
                </a:r>
                <a:endParaRPr lang="en-IN" sz="2200" b="1" i="1" dirty="0">
                  <a:solidFill>
                    <a:srgbClr val="CC0099"/>
                  </a:solidFill>
                  <a:latin typeface="Cambria Math"/>
                  <a:ea typeface="Cambria Math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2200" b="1" i="1" smtClean="0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                                  </m:t>
                    </m:r>
                    <m:r>
                      <a:rPr lang="en-IN" sz="2200" b="1" i="1" smtClean="0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𝝈</m:t>
                    </m:r>
                    <m:r>
                      <a:rPr lang="en-IN" sz="2200" b="1" i="1" smtClean="0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IN" sz="2200" b="1" i="1" smtClean="0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a:rPr lang="en-IN" sz="2200" b="1" i="1" smtClean="0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sub>
                    </m:sSub>
                    <m:r>
                      <a:rPr lang="en-IN" sz="2200" b="1" i="1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IN" sz="2200" b="1" i="1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𝒑</m:t>
                    </m:r>
                    <m:sSub>
                      <m:sSubPr>
                        <m:ctrlP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IN" sz="2200" b="1" i="1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</a:rPr>
                          <m:t>𝒉</m:t>
                        </m:r>
                      </m:sub>
                    </m:sSub>
                    <m:r>
                      <a:rPr lang="en-IN" sz="2200" b="1" i="1">
                        <a:solidFill>
                          <a:srgbClr val="6699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sz="2200" b="1" dirty="0" smtClean="0">
                    <a:solidFill>
                      <a:srgbClr val="66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N" sz="2200" b="1" i="1" dirty="0" smtClean="0">
                        <a:solidFill>
                          <a:srgbClr val="6699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sz="2200" b="1" i="1" baseline="-25000" dirty="0" smtClean="0">
                        <a:solidFill>
                          <a:srgbClr val="6699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IN" sz="2200" b="1" i="1" dirty="0" smtClean="0">
                        <a:solidFill>
                          <a:srgbClr val="6699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𝒆</m:t>
                    </m:r>
                    <m:r>
                      <a:rPr lang="en-IN" sz="2200" b="1" i="1" dirty="0" smtClean="0">
                        <a:solidFill>
                          <a:srgbClr val="6699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200" b="1" i="1" dirty="0" smtClean="0">
                            <a:solidFill>
                              <a:srgbClr val="6699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dirty="0" smtClean="0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200" b="1" i="1" dirty="0" smtClean="0">
                            <a:solidFill>
                              <a:srgbClr val="6699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r>
                      <a:rPr lang="en-IN" sz="2200" b="1" i="1" dirty="0" smtClean="0">
                        <a:solidFill>
                          <a:srgbClr val="6699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b="1" i="1" dirty="0" smtClean="0">
                            <a:solidFill>
                              <a:srgbClr val="6699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dirty="0" smtClean="0">
                            <a:solidFill>
                              <a:srgbClr val="66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200" b="1" i="1" dirty="0" smtClean="0">
                            <a:solidFill>
                              <a:srgbClr val="6699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𝒉</m:t>
                        </m:r>
                      </m:sub>
                    </m:sSub>
                    <m:r>
                      <a:rPr lang="en-IN" sz="2200" b="1" i="1" dirty="0" smtClean="0">
                        <a:solidFill>
                          <a:srgbClr val="6699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200" b="1" dirty="0">
                  <a:solidFill>
                    <a:srgbClr val="66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µ</a:t>
                </a:r>
                <a:r>
                  <a:rPr lang="en-IN" sz="2200" b="1" baseline="-25000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µ</a:t>
                </a:r>
                <a:r>
                  <a:rPr lang="en-IN" sz="2200" b="1" baseline="-25000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refer to the mobilities of the electrons and 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holes</a:t>
                </a:r>
              </a:p>
              <a:p>
                <a:pPr algn="just"/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2200" b="1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200" b="1" i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refer to the density (concentration) of electrons and 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holes</a:t>
                </a:r>
              </a:p>
              <a:p>
                <a:pPr algn="just"/>
                <a:r>
                  <a:rPr lang="en-IN" sz="2200" b="1" i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2200" b="1" i="1" dirty="0" err="1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200" b="1" i="1" baseline="-25000" dirty="0" err="1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200" b="1" i="1" baseline="-25000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intrinsic charge carrier density</a:t>
                </a:r>
                <a:endParaRPr lang="en-IN" sz="22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8568952" cy="2092881"/>
              </a:xfrm>
              <a:prstGeom prst="rect">
                <a:avLst/>
              </a:prstGeom>
              <a:blipFill rotWithShape="1">
                <a:blip r:embed="rId2"/>
                <a:stretch>
                  <a:fillRect l="-854" t="-1749" b="-49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18251" y="3284984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3333FF"/>
                </a:solidFill>
                <a:latin typeface="+mn-lt"/>
              </a:rPr>
              <a:t>The electrons in the valance band gains energy </a:t>
            </a:r>
            <a:r>
              <a:rPr lang="en-IN" sz="2200" b="1" dirty="0">
                <a:solidFill>
                  <a:srgbClr val="3333FF"/>
                </a:solidFill>
                <a:latin typeface="+mn-lt"/>
                <a:sym typeface="Wingdings" panose="05000000000000000000" pitchFamily="2" charset="2"/>
              </a:rPr>
              <a:t> moves to</a:t>
            </a:r>
            <a:r>
              <a:rPr lang="en-IN" sz="2200" b="1" dirty="0">
                <a:solidFill>
                  <a:srgbClr val="3333FF"/>
                </a:solidFill>
                <a:latin typeface="+mn-lt"/>
              </a:rPr>
              <a:t> higher energy levels in the conduction band </a:t>
            </a:r>
            <a:r>
              <a:rPr lang="en-IN" sz="2200" b="1" dirty="0">
                <a:solidFill>
                  <a:srgbClr val="3333FF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b="1" dirty="0">
                <a:solidFill>
                  <a:srgbClr val="3333FF"/>
                </a:solidFill>
                <a:latin typeface="+mn-lt"/>
              </a:rPr>
              <a:t> becomes charge </a:t>
            </a:r>
            <a:r>
              <a:rPr lang="en-IN" sz="2200" b="1" dirty="0" smtClean="0">
                <a:solidFill>
                  <a:srgbClr val="3333FF"/>
                </a:solidFill>
                <a:latin typeface="+mn-lt"/>
              </a:rPr>
              <a:t>carriers</a:t>
            </a:r>
            <a:endParaRPr lang="en-IN" sz="22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030" y="404664"/>
            <a:ext cx="6667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+mn-lt"/>
              </a:rPr>
              <a:t>CONDUCTIVITY IN INTRINSIC SC</a:t>
            </a:r>
            <a:endParaRPr lang="en-IN" sz="3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5937" y="4653136"/>
                <a:ext cx="8283192" cy="103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3333FF"/>
                    </a:solidFill>
                    <a:latin typeface="+mn-lt"/>
                  </a:rPr>
                  <a:t>Carrier concentration depends exponentially on the band gap and is given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IN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𝒄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rad>
                    <m:r>
                      <a:rPr lang="en-IN" sz="2400" b="1">
                        <a:solidFill>
                          <a:srgbClr val="FF0000"/>
                        </a:solidFill>
                        <a:latin typeface="Cambria Math"/>
                      </a:rPr>
                      <m:t>𝐞𝐱𝐩</m:t>
                    </m:r>
                    <m:r>
                      <a:rPr lang="en-IN" sz="2400" b="1" i="1">
                        <a:solidFill>
                          <a:srgbClr val="FF0000"/>
                        </a:solidFill>
                        <a:latin typeface="Cambria Math"/>
                      </a:rPr>
                      <m:t>(−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𝒈</m:t>
                            </m:r>
                          </m:sub>
                        </m:sSub>
                      </m:num>
                      <m:den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𝑩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IN" sz="2400" b="1" dirty="0">
                    <a:solidFill>
                      <a:srgbClr val="FF0000"/>
                    </a:solidFill>
                  </a:rPr>
                  <a:t>)</a:t>
                </a:r>
                <a:endParaRPr lang="en-IN" sz="24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7" y="4653136"/>
                <a:ext cx="8283192" cy="1030218"/>
              </a:xfrm>
              <a:prstGeom prst="rect">
                <a:avLst/>
              </a:prstGeom>
              <a:blipFill rotWithShape="1">
                <a:blip r:embed="rId3"/>
                <a:stretch>
                  <a:fillRect l="-809" t="-3550" r="-1030" b="-5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24" y="995824"/>
            <a:ext cx="8604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frozen charge carriers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resistivity </a:t>
            </a:r>
            <a:r>
              <a:rPr lang="en-IN" sz="2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extremely high.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increase in temperature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Rapid decrease in resistivity with the increase of ionized </a:t>
            </a:r>
            <a:r>
              <a:rPr lang="en-IN" sz="2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charges. </a:t>
            </a:r>
            <a:endParaRPr lang="en-I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0" b="9491"/>
          <a:stretch/>
        </p:blipFill>
        <p:spPr>
          <a:xfrm>
            <a:off x="5508104" y="3068960"/>
            <a:ext cx="3390736" cy="2642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17030" y="354722"/>
            <a:ext cx="6561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+mn-lt"/>
              </a:rPr>
              <a:t>CONDUCTIVITY IN EXTRINSIC SC</a:t>
            </a:r>
            <a:endParaRPr lang="en-IN" sz="30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24" y="2780928"/>
            <a:ext cx="5076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sufficiently high temperature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dopants are completely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ionized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conductivity decreases </a:t>
            </a:r>
            <a:r>
              <a:rPr lang="en-IN" sz="2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resistivity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again. </a:t>
            </a:r>
            <a:endParaRPr lang="en-IN" sz="2200" b="1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still higher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resistivity decreases sharply due </a:t>
            </a: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appreciable excitation of all carriers and crossing the energy gap.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620688"/>
                <a:ext cx="8568952" cy="560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doped semiconductor (Extrinsic), </a:t>
                </a:r>
                <a:r>
                  <a:rPr lang="en-IN" sz="2200" b="1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majority carriers greatly </a:t>
                </a:r>
                <a:r>
                  <a:rPr lang="en-IN" sz="2200" b="1" dirty="0" smtClean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outnumbers the </a:t>
                </a:r>
                <a:r>
                  <a:rPr lang="en-IN" sz="2200" b="1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minority carriers, so that the equation can be reduced to a single term involving the majority </a:t>
                </a:r>
                <a:r>
                  <a:rPr lang="en-IN" sz="2200" b="1" dirty="0" smtClean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IN" sz="2200" b="1" dirty="0" smtClean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n-type semiconductor</a:t>
                </a:r>
              </a:p>
              <a:p>
                <a:pPr lvl="6" algn="just"/>
                <a:r>
                  <a:rPr lang="en-IN" sz="2200" b="1" dirty="0" smtClean="0">
                    <a:solidFill>
                      <a:srgbClr val="3333FF"/>
                    </a:solidFill>
                    <a:ea typeface="Cambria Math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0099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b="1" i="1" smtClean="0">
                        <a:solidFill>
                          <a:srgbClr val="0099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𝒏𝒆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en-IN" sz="22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IN" sz="22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p-type semiconductor</a:t>
                </a:r>
              </a:p>
              <a:p>
                <a:pPr algn="just"/>
                <a:r>
                  <a:rPr lang="en-IN" sz="2200" b="1" dirty="0" smtClean="0">
                    <a:solidFill>
                      <a:srgbClr val="009900"/>
                    </a:solidFill>
                    <a:ea typeface="Cambria Math"/>
                    <a:cs typeface="Times New Roman" panose="02020603050405020304" pitchFamily="18" charset="0"/>
                  </a:rPr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0099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b="1" i="1" smtClean="0">
                        <a:solidFill>
                          <a:srgbClr val="0099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𝒑𝒆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𝒉</m:t>
                        </m:r>
                      </m:sub>
                    </m:sSub>
                  </m:oMath>
                </a14:m>
                <a:endParaRPr lang="en-IN" sz="22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Conductivity </a:t>
                </a: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material is determined by two factors: </a:t>
                </a:r>
                <a:endParaRPr lang="en-I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en-IN" sz="2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concentration </a:t>
                </a: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free carriers available to conduct current </a:t>
                </a:r>
                <a:r>
                  <a:rPr lang="en-IN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algn="just"/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(ii) their </a:t>
                </a: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mobility (or freedom to move). </a:t>
                </a:r>
                <a:endParaRPr lang="en-I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semiconductor, both mobility and carrier concentration </a:t>
                </a:r>
                <a:endParaRPr lang="en-I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are  temperature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20688"/>
                <a:ext cx="8568952" cy="5601020"/>
              </a:xfrm>
              <a:prstGeom prst="rect">
                <a:avLst/>
              </a:prstGeom>
              <a:blipFill rotWithShape="1">
                <a:blip r:embed="rId2"/>
                <a:stretch>
                  <a:fillRect l="-782" t="-653" r="-996" b="-15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840189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669900"/>
                </a:solidFill>
                <a:latin typeface="+mn-lt"/>
              </a:rPr>
              <a:t>Absence of field: free </a:t>
            </a:r>
            <a:r>
              <a:rPr lang="en-IN" sz="2200" b="1" dirty="0">
                <a:solidFill>
                  <a:srgbClr val="669900"/>
                </a:solidFill>
                <a:latin typeface="+mn-lt"/>
              </a:rPr>
              <a:t>electrons move in a conductor with random velocities and random directions. </a:t>
            </a:r>
            <a:endParaRPr lang="en-IN" sz="2200" b="1" dirty="0" smtClean="0">
              <a:solidFill>
                <a:srgbClr val="669900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BA0003"/>
                </a:solidFill>
                <a:latin typeface="+mn-lt"/>
              </a:rPr>
              <a:t>Presence of field: the </a:t>
            </a:r>
            <a:r>
              <a:rPr lang="en-IN" sz="2200" b="1" dirty="0">
                <a:solidFill>
                  <a:srgbClr val="BA0003"/>
                </a:solidFill>
                <a:latin typeface="+mn-lt"/>
              </a:rPr>
              <a:t>randomly moving electrons experience an electrical force in the direction of the field.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0066FF"/>
                </a:solidFill>
                <a:latin typeface="+mn-lt"/>
              </a:rPr>
              <a:t>Electrons shift </a:t>
            </a:r>
            <a:r>
              <a:rPr lang="en-IN" sz="2200" b="1" dirty="0">
                <a:solidFill>
                  <a:srgbClr val="0066FF"/>
                </a:solidFill>
                <a:latin typeface="+mn-lt"/>
              </a:rPr>
              <a:t>towards higher potential with their random motion. </a:t>
            </a:r>
            <a:endParaRPr lang="en-IN" sz="2200" b="1" dirty="0" smtClean="0">
              <a:solidFill>
                <a:srgbClr val="0066FF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FF0000"/>
                </a:solidFill>
                <a:latin typeface="+mn-lt"/>
              </a:rPr>
              <a:t>The </a:t>
            </a:r>
            <a:r>
              <a:rPr lang="en-IN" sz="2200" b="1" dirty="0">
                <a:solidFill>
                  <a:srgbClr val="FF0000"/>
                </a:solidFill>
                <a:latin typeface="+mn-lt"/>
              </a:rPr>
              <a:t>electrons will drift towards higher potential along with their random motions. </a:t>
            </a:r>
            <a:endParaRPr lang="en-IN" sz="2200" b="1" dirty="0" smtClean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59989"/>
            <a:ext cx="3672407" cy="2189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90676" y="282714"/>
            <a:ext cx="3465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DRIFT CURRENT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electron-mobility1 (1)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496" y="3781626"/>
            <a:ext cx="9117771" cy="19516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6309320"/>
            <a:ext cx="598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6"/>
              </a:rPr>
              <a:t>https://web2.ph.utexas.edu/~coker2/index.files/current.htm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10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584863"/>
                <a:ext cx="8424936" cy="5436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Electrons </a:t>
                </a:r>
                <a:r>
                  <a:rPr lang="en-IN" sz="2200" b="1" dirty="0">
                    <a:solidFill>
                      <a:srgbClr val="FF0000"/>
                    </a:solidFill>
                    <a:latin typeface="+mn-lt"/>
                  </a:rPr>
                  <a:t>have a net velocity towards the higher potential end of the </a:t>
                </a: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conductor</a:t>
                </a:r>
                <a:r>
                  <a:rPr lang="en-IN" sz="2200" b="1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known </a:t>
                </a:r>
                <a:r>
                  <a:rPr lang="en-IN" sz="2200" b="1" dirty="0">
                    <a:solidFill>
                      <a:srgbClr val="FF0000"/>
                    </a:solidFill>
                    <a:latin typeface="+mn-lt"/>
                  </a:rPr>
                  <a:t>as the drift velocity of </a:t>
                </a: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electrons. 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002060"/>
                    </a:solidFill>
                    <a:latin typeface="+mn-lt"/>
                  </a:rPr>
                  <a:t>The drift </a:t>
                </a:r>
                <a:r>
                  <a:rPr lang="en-IN" sz="2200" b="1" dirty="0">
                    <a:solidFill>
                      <a:srgbClr val="002060"/>
                    </a:solidFill>
                    <a:latin typeface="+mn-lt"/>
                  </a:rPr>
                  <a:t>movement of electrons inside an electrically stressed conductor, is known as drift </a:t>
                </a:r>
                <a:r>
                  <a:rPr lang="en-IN" sz="2200" b="1" dirty="0" smtClean="0">
                    <a:solidFill>
                      <a:srgbClr val="002060"/>
                    </a:solidFill>
                    <a:latin typeface="+mn-lt"/>
                  </a:rPr>
                  <a:t>current</a:t>
                </a:r>
                <a:r>
                  <a:rPr lang="en-IN" sz="2200" dirty="0" smtClean="0">
                    <a:solidFill>
                      <a:srgbClr val="002060"/>
                    </a:solidFill>
                    <a:latin typeface="+mn-lt"/>
                  </a:rPr>
                  <a:t>.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009900"/>
                    </a:solidFill>
                    <a:latin typeface="+mn-lt"/>
                  </a:rPr>
                  <a:t>The </a:t>
                </a:r>
                <a:r>
                  <a:rPr lang="en-IN" sz="2200" b="1" dirty="0">
                    <a:solidFill>
                      <a:srgbClr val="009900"/>
                    </a:solidFill>
                    <a:latin typeface="+mn-lt"/>
                  </a:rPr>
                  <a:t>drift current density for hole and electrons are given by </a:t>
                </a:r>
                <a:r>
                  <a:rPr lang="en-IN" sz="2200" b="1" dirty="0" smtClean="0">
                    <a:latin typeface="+mn-lt"/>
                  </a:rPr>
                  <a:t>			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d>
                          <m:dPr>
                            <m:ctrlPr>
                              <a:rPr lang="en-IN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𝒅𝒓𝒊𝒇𝒕</m:t>
                            </m:r>
                          </m:e>
                        </m:d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𝒆𝒍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𝒏𝒆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endParaRPr lang="en-IN" sz="2200" b="1" dirty="0" smtClean="0">
                  <a:solidFill>
                    <a:srgbClr val="FF0000"/>
                  </a:solidFill>
                  <a:latin typeface="+mn-lt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N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IN" sz="2200" b="1" dirty="0" smtClean="0">
                    <a:solidFill>
                      <a:srgbClr val="FF0000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d>
                          <m:dPr>
                            <m:ctrlPr>
                              <a:rPr lang="en-IN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𝒅𝒓𝒊𝒇𝒕</m:t>
                            </m:r>
                          </m:e>
                        </m:d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𝒉𝒐𝒍𝒆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𝒑𝒆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</m:oMath>
                </a14:m>
                <a:endParaRPr lang="en-IN" sz="2200" b="1" dirty="0" smtClean="0">
                  <a:solidFill>
                    <a:srgbClr val="FF0000"/>
                  </a:solidFill>
                  <a:latin typeface="+mn-lt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3333FF"/>
                    </a:solidFill>
                    <a:latin typeface="+mn-lt"/>
                  </a:rPr>
                  <a:t>where </a:t>
                </a:r>
                <a:r>
                  <a:rPr lang="en-IN" sz="2200" b="1" i="1" dirty="0">
                    <a:solidFill>
                      <a:srgbClr val="3333FF"/>
                    </a:solidFill>
                    <a:latin typeface="+mn-lt"/>
                  </a:rPr>
                  <a:t>n</a:t>
                </a:r>
                <a:r>
                  <a:rPr lang="en-IN" sz="2200" b="1" i="1" dirty="0" smtClean="0">
                    <a:solidFill>
                      <a:srgbClr val="3333FF"/>
                    </a:solidFill>
                    <a:latin typeface="+mn-lt"/>
                  </a:rPr>
                  <a:t>, p</a:t>
                </a:r>
                <a:r>
                  <a:rPr lang="en-IN" sz="2200" b="1" dirty="0" smtClean="0">
                    <a:solidFill>
                      <a:srgbClr val="3333FF"/>
                    </a:solidFill>
                    <a:latin typeface="+mn-lt"/>
                  </a:rPr>
                  <a:t> </a:t>
                </a:r>
                <a:r>
                  <a:rPr lang="en-IN" sz="2200" b="1" dirty="0">
                    <a:solidFill>
                      <a:srgbClr val="3333FF"/>
                    </a:solidFill>
                    <a:latin typeface="+mn-lt"/>
                  </a:rPr>
                  <a:t>are the electron and hole </a:t>
                </a:r>
                <a:r>
                  <a:rPr lang="en-IN" sz="2200" b="1" dirty="0" smtClean="0">
                    <a:solidFill>
                      <a:srgbClr val="3333FF"/>
                    </a:solidFill>
                    <a:latin typeface="+mn-lt"/>
                  </a:rPr>
                  <a:t>densities,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3333FF"/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3333FF"/>
                    </a:solidFill>
                    <a:latin typeface="+mn-lt"/>
                  </a:rPr>
                  <a:t> are the drift velocities of holes and electrons respectively</a:t>
                </a:r>
                <a:r>
                  <a:rPr lang="en-IN" sz="2200" b="1" dirty="0" smtClean="0">
                    <a:latin typeface="+mn-lt"/>
                  </a:rPr>
                  <a:t>.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CC0099"/>
                    </a:solidFill>
                    <a:latin typeface="+mn-lt"/>
                  </a:rPr>
                  <a:t>Negative </a:t>
                </a:r>
                <a:r>
                  <a:rPr lang="en-IN" sz="2200" b="1" dirty="0">
                    <a:solidFill>
                      <a:srgbClr val="CC0099"/>
                    </a:solidFill>
                    <a:latin typeface="+mn-lt"/>
                  </a:rPr>
                  <a:t>sign indicates that the electrons having -</a:t>
                </a:r>
                <a:r>
                  <a:rPr lang="en-IN" sz="2200" b="1" dirty="0" err="1">
                    <a:solidFill>
                      <a:srgbClr val="CC0099"/>
                    </a:solidFill>
                    <a:latin typeface="+mn-lt"/>
                  </a:rPr>
                  <a:t>ve</a:t>
                </a:r>
                <a:r>
                  <a:rPr lang="en-IN" sz="2200" b="1" dirty="0">
                    <a:solidFill>
                      <a:srgbClr val="CC0099"/>
                    </a:solidFill>
                    <a:latin typeface="+mn-lt"/>
                  </a:rPr>
                  <a:t> charge move in direction opposite to 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+mn-lt"/>
                  </a:rPr>
                  <a:t>the applied field</a:t>
                </a:r>
                <a:r>
                  <a:rPr lang="en-IN" sz="2200" dirty="0" smtClean="0">
                    <a:solidFill>
                      <a:srgbClr val="CC0099"/>
                    </a:solidFill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latin typeface="+mn-lt"/>
                  </a:rPr>
                  <a:t>Total </a:t>
                </a:r>
                <a:r>
                  <a:rPr lang="en-IN" sz="2200" b="1" dirty="0">
                    <a:latin typeface="+mn-lt"/>
                  </a:rPr>
                  <a:t>drift current density </a:t>
                </a:r>
                <a:endParaRPr lang="en-IN" sz="2200" b="1" dirty="0" smtClean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𝒅𝒓𝒊𝒇𝒕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𝑻𝒐𝒕𝒂𝒍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𝒅𝒓𝒊𝒇𝒕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𝒉𝒐𝒍𝒆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𝒅𝒓𝒊𝒇𝒕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𝒆𝒍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sz="2200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𝐩</m:t>
                    </m:r>
                    <m:r>
                      <a:rPr lang="en-IN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IN" sz="2200" dirty="0" smtClean="0"/>
                  <a:t> 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𝒏𝒆𝒗</m:t>
                        </m:r>
                      </m:e>
                      <m:sub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endParaRPr lang="en-IN" sz="2200" b="1" dirty="0">
                  <a:solidFill>
                    <a:srgbClr val="00206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4863"/>
                <a:ext cx="8424936" cy="5436425"/>
              </a:xfrm>
              <a:prstGeom prst="rect">
                <a:avLst/>
              </a:prstGeom>
              <a:blipFill rotWithShape="1">
                <a:blip r:embed="rId2"/>
                <a:stretch>
                  <a:fillRect l="-868" t="-673" r="-941" b="-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3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64704"/>
            <a:ext cx="8784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semiconducting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Dopants are introduced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distribution of carriers takes place to maintain the uniformity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known as </a:t>
            </a:r>
            <a:r>
              <a:rPr lang="en-IN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process </a:t>
            </a:r>
            <a:endParaRPr lang="en-I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Movement of the mobile charge carriers are responsible for the flow of diffusion current from one region to the other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energy </a:t>
            </a:r>
            <a:r>
              <a:rPr lang="en-I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I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</a:t>
            </a: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9483" y="260648"/>
            <a:ext cx="4294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+mn-lt"/>
              </a:rPr>
              <a:t>DIFFUSION CURRENT</a:t>
            </a:r>
            <a:endParaRPr lang="en-IN" sz="30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4" r="2394" b="8800"/>
          <a:stretch/>
        </p:blipFill>
        <p:spPr>
          <a:xfrm>
            <a:off x="1024460" y="3212976"/>
            <a:ext cx="4051596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MenacingFixedAmericancrow-size_restricted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3608" y="2911960"/>
            <a:ext cx="7056784" cy="3181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496" y="6165304"/>
            <a:ext cx="93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6"/>
              </a:rPr>
              <a:t>http://</a:t>
            </a:r>
            <a:r>
              <a:rPr lang="en-IN" b="1" dirty="0" smtClean="0">
                <a:latin typeface="+mn-lt"/>
                <a:hlinkClick r:id="rId6"/>
              </a:rPr>
              <a:t>semesters.in/v-i-characteristics-of-p-n-junction-diode-notes-for-electronics-engineering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6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68" y="332656"/>
            <a:ext cx="4294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+mn-lt"/>
              </a:rPr>
              <a:t>DIFFUSION CURRENT</a:t>
            </a:r>
            <a:endParaRPr lang="en-IN" sz="3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908720"/>
                <a:ext cx="8712968" cy="499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Non-uniformity </a:t>
                </a:r>
                <a:r>
                  <a:rPr lang="en-IN" sz="2200" b="1" dirty="0">
                    <a:solidFill>
                      <a:srgbClr val="0070C0"/>
                    </a:solidFill>
                    <a:latin typeface="+mn-lt"/>
                  </a:rPr>
                  <a:t>of charge carriers (electrons/holes) 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IN" sz="2200" b="1" dirty="0">
                    <a:solidFill>
                      <a:srgbClr val="0070C0"/>
                    </a:solidFill>
                    <a:latin typeface="+mn-lt"/>
                  </a:rPr>
                  <a:t>gives 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the diffusion </a:t>
                </a:r>
                <a:r>
                  <a:rPr lang="en-IN" sz="2200" b="1" dirty="0">
                    <a:solidFill>
                      <a:srgbClr val="0070C0"/>
                    </a:solidFill>
                    <a:latin typeface="+mn-lt"/>
                  </a:rPr>
                  <a:t>current (is independent of the electric field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) 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 depends </a:t>
                </a:r>
                <a:r>
                  <a:rPr lang="en-IN" sz="2200" b="1" dirty="0">
                    <a:solidFill>
                      <a:srgbClr val="0070C0"/>
                    </a:solidFill>
                    <a:latin typeface="+mn-lt"/>
                  </a:rPr>
                  <a:t>on the concentration gradient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669900"/>
                    </a:solidFill>
                    <a:latin typeface="+mn-lt"/>
                  </a:rPr>
                  <a:t>Concentration </a:t>
                </a:r>
                <a:r>
                  <a:rPr lang="en-IN" sz="2200" b="1" dirty="0">
                    <a:solidFill>
                      <a:srgbClr val="669900"/>
                    </a:solidFill>
                    <a:latin typeface="+mn-lt"/>
                  </a:rPr>
                  <a:t>of </a:t>
                </a:r>
                <a:r>
                  <a:rPr lang="en-IN" sz="2200" b="1" dirty="0" smtClean="0">
                    <a:solidFill>
                      <a:srgbClr val="669900"/>
                    </a:solidFill>
                    <a:latin typeface="+mn-lt"/>
                  </a:rPr>
                  <a:t>electrons (</a:t>
                </a:r>
                <a:r>
                  <a:rPr lang="en-IN" sz="2200" b="1" i="1" dirty="0" smtClean="0">
                    <a:solidFill>
                      <a:srgbClr val="669900"/>
                    </a:solidFill>
                    <a:latin typeface="+mn-lt"/>
                  </a:rPr>
                  <a:t>n</a:t>
                </a:r>
                <a:r>
                  <a:rPr lang="en-IN" sz="2200" b="1" dirty="0" smtClean="0">
                    <a:solidFill>
                      <a:srgbClr val="669900"/>
                    </a:solidFill>
                    <a:latin typeface="+mn-lt"/>
                  </a:rPr>
                  <a:t>) and holes(</a:t>
                </a:r>
                <a:r>
                  <a:rPr lang="en-IN" sz="2200" b="1" i="1" dirty="0" smtClean="0">
                    <a:solidFill>
                      <a:srgbClr val="669900"/>
                    </a:solidFill>
                    <a:latin typeface="+mn-lt"/>
                  </a:rPr>
                  <a:t>p</a:t>
                </a:r>
                <a:r>
                  <a:rPr lang="en-IN" sz="2200" b="1" dirty="0">
                    <a:solidFill>
                      <a:srgbClr val="669900"/>
                    </a:solidFill>
                    <a:latin typeface="+mn-lt"/>
                  </a:rPr>
                  <a:t>) varies with the distance </a:t>
                </a:r>
                <a:r>
                  <a:rPr lang="en-IN" sz="2200" b="1" i="1" dirty="0" smtClean="0">
                    <a:solidFill>
                      <a:srgbClr val="669900"/>
                    </a:solidFill>
                    <a:latin typeface="+mn-lt"/>
                  </a:rPr>
                  <a:t>x</a:t>
                </a:r>
                <a:r>
                  <a:rPr lang="en-IN" sz="2200" b="1" dirty="0" smtClean="0">
                    <a:solidFill>
                      <a:srgbClr val="669900"/>
                    </a:solidFill>
                    <a:latin typeface="+mn-lt"/>
                  </a:rPr>
                  <a:t>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Diffusion current density for electrons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d>
                          <m:dPr>
                            <m:ctrlPr>
                              <a:rPr lang="en-IN" sz="2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𝒅𝒊𝒇𝒇</m:t>
                            </m:r>
                          </m:e>
                        </m:d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𝒆𝒍</m:t>
                        </m:r>
                      </m:sub>
                    </m:sSub>
                    <m:r>
                      <a:rPr lang="en-IN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IN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f>
                      <m:fPr>
                        <m:ctrlP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𝒅𝒏</m:t>
                        </m:r>
                      </m:num>
                      <m:den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IN" sz="2200" b="1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is the diffusion coefficient for electrons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𝒅𝒏</m:t>
                        </m:r>
                      </m:num>
                      <m:den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 is the concentration gradient of electrons.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CC0099"/>
                    </a:solidFill>
                    <a:latin typeface="+mn-lt"/>
                  </a:rPr>
                  <a:t>Diffusion current density for holes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d>
                          <m:dPr>
                            <m:ctrlPr>
                              <a:rPr lang="en-IN" sz="2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𝒅𝒊𝒇𝒇</m:t>
                            </m:r>
                          </m:e>
                        </m:d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𝒉𝒐</m:t>
                        </m:r>
                      </m:sub>
                    </m:sSub>
                    <m:r>
                      <a:rPr lang="en-IN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en-IN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𝒅𝒑</m:t>
                        </m:r>
                      </m:num>
                      <m:den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IN" sz="2200" b="1" dirty="0" smtClean="0">
                    <a:solidFill>
                      <a:srgbClr val="CC0099"/>
                    </a:solidFill>
                    <a:latin typeface="+mn-lt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CC0099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CC0099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CC0099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CC0099"/>
                    </a:solidFill>
                    <a:latin typeface="+mn-lt"/>
                  </a:rPr>
                  <a:t>is the diffusion coefficient for holes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sz="2200" b="1" i="1" smtClean="0">
                            <a:solidFill>
                              <a:srgbClr val="CC0099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200" b="1" i="1" smtClean="0">
                            <a:solidFill>
                              <a:srgbClr val="CC0099"/>
                            </a:solidFill>
                            <a:latin typeface="Cambria Math"/>
                          </a:rPr>
                          <m:t>𝒅𝒑</m:t>
                        </m:r>
                      </m:num>
                      <m:den>
                        <m:r>
                          <a:rPr lang="en-IN" sz="2200" b="1" i="1" smtClean="0">
                            <a:solidFill>
                              <a:srgbClr val="CC0099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IN" sz="2200" b="1" dirty="0" smtClean="0">
                    <a:solidFill>
                      <a:srgbClr val="CC0099"/>
                    </a:solidFill>
                    <a:latin typeface="+mn-lt"/>
                  </a:rPr>
                  <a:t> is the concentration gradient of holes.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200" b="1" dirty="0">
                    <a:solidFill>
                      <a:srgbClr val="0070C0"/>
                    </a:solidFill>
                    <a:latin typeface="+mn-lt"/>
                  </a:rPr>
                  <a:t>R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esultant </a:t>
                </a:r>
                <a:r>
                  <a:rPr lang="en-IN" sz="2200" b="1" dirty="0">
                    <a:solidFill>
                      <a:srgbClr val="0070C0"/>
                    </a:solidFill>
                    <a:latin typeface="+mn-lt"/>
                  </a:rPr>
                  <a:t>diffusion current density for both holes and </a:t>
                </a:r>
                <a:r>
                  <a:rPr lang="en-IN" sz="2200" b="1" dirty="0" smtClean="0">
                    <a:solidFill>
                      <a:srgbClr val="0070C0"/>
                    </a:solidFill>
                    <a:latin typeface="+mn-lt"/>
                  </a:rPr>
                  <a:t>electrons is given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d>
                          <m:dPr>
                            <m:ctrlPr>
                              <a:rPr lang="en-IN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𝒅𝒊𝒇𝒇</m:t>
                            </m:r>
                          </m:e>
                        </m:d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𝑻𝒐𝒕𝒂𝒍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𝒆𝑫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f>
                      <m:f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𝒅𝒏</m:t>
                        </m:r>
                      </m:num>
                      <m:den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IN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𝒅𝒑</m:t>
                        </m:r>
                      </m:num>
                      <m:den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</m:oMath>
                </a14:m>
                <a:endParaRPr lang="en-IN" sz="22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712968" cy="4990662"/>
              </a:xfrm>
              <a:prstGeom prst="rect">
                <a:avLst/>
              </a:prstGeom>
              <a:blipFill rotWithShape="1">
                <a:blip r:embed="rId2"/>
                <a:stretch>
                  <a:fillRect l="-769" t="-733" r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7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1566" y="332656"/>
            <a:ext cx="5266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+mn-lt"/>
              </a:rPr>
              <a:t>TOTAL CURRENT DENSITY</a:t>
            </a:r>
            <a:endParaRPr lang="en-IN" sz="3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908720"/>
                <a:ext cx="8568952" cy="300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 dirty="0" smtClean="0">
                    <a:latin typeface="+mn-lt"/>
                  </a:rPr>
                  <a:t>Total current density in semiconductor is the sum of drift current and diffusion current is given by</a:t>
                </a:r>
              </a:p>
              <a:p>
                <a:r>
                  <a:rPr lang="en-IN" sz="2200" b="1" dirty="0" smtClean="0">
                    <a:latin typeface="+mn-lt"/>
                  </a:rPr>
                  <a:t/>
                </a:r>
                <a:br>
                  <a:rPr lang="en-IN" sz="2200" b="1" dirty="0" smtClean="0"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     </m:t>
                        </m:r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𝑻𝒐𝒕𝒂𝒍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FF0000"/>
                    </a:solidFill>
                    <a:latin typeface="+mn-lt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𝒅𝒓𝒊𝒇𝒕</m:t>
                        </m:r>
                      </m:sub>
                    </m:sSub>
                    <m:r>
                      <a:rPr lang="en-IN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𝒅𝒊𝒇𝒇𝒖𝒔𝒊𝒐𝒏</m:t>
                        </m:r>
                      </m:sub>
                    </m:sSub>
                  </m:oMath>
                </a14:m>
                <a:endParaRPr lang="en-IN" sz="22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endParaRPr lang="en-IN" sz="22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𝑻𝒐𝒕𝒂𝒍</m:t>
                          </m:r>
                        </m:sub>
                      </m:sSub>
                      <m:r>
                        <a:rPr lang="en-IN" sz="2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d>
                            <m:dPr>
                              <m:ctrlP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𝒅𝒓𝒊𝒇𝒕</m:t>
                              </m:r>
                            </m:e>
                          </m:d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𝒉𝒐𝒍𝒆</m:t>
                          </m:r>
                        </m:sub>
                      </m:sSub>
                      <m:r>
                        <a:rPr lang="en-IN" sz="2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d>
                            <m:dPr>
                              <m:ctrlP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𝒅𝒓𝒊𝒇𝒕</m:t>
                              </m:r>
                            </m:e>
                          </m:d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𝒆𝒍</m:t>
                          </m:r>
                        </m:sub>
                      </m:sSub>
                      <m:r>
                        <a:rPr lang="en-IN" sz="2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d>
                            <m:dPr>
                              <m:ctrlP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𝒅𝒊𝒇𝒇𝒖𝒔𝒊𝒐𝒏</m:t>
                              </m:r>
                            </m:e>
                          </m:d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𝒆𝒍</m:t>
                          </m:r>
                        </m:sub>
                      </m:sSub>
                      <m:r>
                        <a:rPr lang="en-IN" sz="2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d>
                            <m:dPr>
                              <m:ctrlP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𝒅𝒊𝒇𝒇𝒖𝒔𝒊𝒐𝒏</m:t>
                              </m:r>
                            </m:e>
                          </m:d>
                          <m:r>
                            <a:rPr lang="en-IN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𝒉𝒐𝒍𝒆</m:t>
                          </m:r>
                        </m:sub>
                      </m:sSub>
                    </m:oMath>
                  </m:oMathPara>
                </a14:m>
                <a:endParaRPr lang="en-IN" sz="2200" b="1" dirty="0" smtClean="0">
                  <a:solidFill>
                    <a:srgbClr val="FF0000"/>
                  </a:solidFill>
                  <a:latin typeface="+mn-lt"/>
                </a:endParaRPr>
              </a:p>
              <a:p>
                <a:endParaRPr lang="en-IN" dirty="0" smtClean="0"/>
              </a:p>
              <a:p>
                <a:r>
                  <a:rPr lang="en-IN" sz="2400" b="1" dirty="0" smtClean="0">
                    <a:solidFill>
                      <a:srgbClr val="3333FF"/>
                    </a:solidFill>
                    <a:latin typeface="+mn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IN" sz="2400" b="1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𝑻𝒐𝒕𝒂𝒍</m:t>
                        </m:r>
                      </m:sub>
                    </m:sSub>
                  </m:oMath>
                </a14:m>
                <a:r>
                  <a:rPr lang="en-IN" sz="2400" b="1" dirty="0" smtClean="0">
                    <a:solidFill>
                      <a:srgbClr val="3333FF"/>
                    </a:solidFill>
                    <a:latin typeface="+mn-lt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b="1" dirty="0">
                        <a:solidFill>
                          <a:srgbClr val="3333FF"/>
                        </a:solidFill>
                        <a:latin typeface="Cambria Math"/>
                      </a:rPr>
                      <m:t>𝐩</m:t>
                    </m:r>
                    <m:r>
                      <a:rPr lang="en-IN" sz="2400" b="1" i="1" dirty="0">
                        <a:solidFill>
                          <a:srgbClr val="3333FF"/>
                        </a:solidFill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IN" sz="2400" b="1" i="1" dirty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 dirty="0">
                            <a:solidFill>
                              <a:srgbClr val="3333F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IN" sz="2400" b="1" i="1" dirty="0">
                            <a:solidFill>
                              <a:srgbClr val="3333FF"/>
                            </a:solidFill>
                            <a:latin typeface="Cambria Math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3333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dirty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2400" b="1" i="1" dirty="0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 dirty="0">
                            <a:solidFill>
                              <a:srgbClr val="3333FF"/>
                            </a:solidFill>
                            <a:latin typeface="Cambria Math"/>
                          </a:rPr>
                          <m:t>𝒏𝒆𝒗</m:t>
                        </m:r>
                      </m:e>
                      <m:sub>
                        <m:r>
                          <a:rPr lang="en-IN" sz="2400" b="1" i="1" dirty="0">
                            <a:solidFill>
                              <a:srgbClr val="3333FF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rgbClr val="3333FF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𝒆𝑫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f>
                      <m:fPr>
                        <m:ctrlP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𝒅𝒏</m:t>
                        </m:r>
                      </m:num>
                      <m:den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  <m:r>
                      <a:rPr lang="en-IN" sz="2400" b="1" i="1">
                        <a:solidFill>
                          <a:srgbClr val="3333FF"/>
                        </a:solidFill>
                        <a:latin typeface="Cambria Math"/>
                      </a:rPr>
                      <m:t>−</m:t>
                    </m:r>
                    <m:r>
                      <a:rPr lang="en-IN" sz="2400" b="1" i="1">
                        <a:solidFill>
                          <a:srgbClr val="3333FF"/>
                        </a:solidFill>
                        <a:latin typeface="Cambria Math"/>
                      </a:rPr>
                      <m:t>𝒑</m:t>
                    </m:r>
                    <m:sSub>
                      <m:sSubPr>
                        <m:ctrlP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  <m:f>
                      <m:fPr>
                        <m:ctrlP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𝒅𝒑</m:t>
                        </m:r>
                      </m:num>
                      <m:den>
                        <m:r>
                          <a:rPr lang="en-IN" sz="24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3003707"/>
              </a:xfrm>
              <a:prstGeom prst="rect">
                <a:avLst/>
              </a:prstGeom>
              <a:blipFill rotWithShape="1">
                <a:blip r:embed="rId2"/>
                <a:stretch>
                  <a:fillRect l="-853" t="-1217" r="-640" b="-1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25889"/>
            <a:ext cx="3564036" cy="2065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39952" y="3969638"/>
            <a:ext cx="4896544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dirty="0" smtClean="0">
                <a:latin typeface="+mn-lt"/>
              </a:rPr>
              <a:t>Figure shows </a:t>
            </a:r>
            <a:r>
              <a:rPr lang="en-IN" sz="2200" dirty="0">
                <a:latin typeface="+mn-lt"/>
              </a:rPr>
              <a:t>the plot for the current density </a:t>
            </a:r>
            <a:r>
              <a:rPr lang="en-IN" sz="2200" dirty="0" err="1" smtClean="0">
                <a:latin typeface="+mn-lt"/>
              </a:rPr>
              <a:t>J</a:t>
            </a:r>
            <a:r>
              <a:rPr lang="en-IN" sz="2200" baseline="-25000" dirty="0" err="1" smtClean="0">
                <a:latin typeface="+mn-lt"/>
              </a:rPr>
              <a:t>drift</a:t>
            </a:r>
            <a:r>
              <a:rPr lang="en-IN" sz="2200" dirty="0" smtClean="0">
                <a:latin typeface="+mn-lt"/>
              </a:rPr>
              <a:t> </a:t>
            </a:r>
            <a:r>
              <a:rPr lang="en-IN" sz="2200" dirty="0">
                <a:latin typeface="+mn-lt"/>
              </a:rPr>
              <a:t>and the absolute value of the drift velocity, </a:t>
            </a:r>
            <a:r>
              <a:rPr lang="en-IN" sz="2200" dirty="0" smtClean="0">
                <a:latin typeface="+mn-lt"/>
              </a:rPr>
              <a:t>over </a:t>
            </a:r>
            <a:r>
              <a:rPr lang="en-IN" sz="2200" dirty="0">
                <a:latin typeface="+mn-lt"/>
              </a:rPr>
              <a:t>the electric field E. The mobility of holes and electrons </a:t>
            </a:r>
            <a:r>
              <a:rPr lang="en-IN" sz="2200" dirty="0" smtClean="0">
                <a:latin typeface="+mn-lt"/>
              </a:rPr>
              <a:t>can </a:t>
            </a:r>
            <a:r>
              <a:rPr lang="en-IN" sz="2200" dirty="0">
                <a:latin typeface="+mn-lt"/>
              </a:rPr>
              <a:t>be </a:t>
            </a:r>
            <a:r>
              <a:rPr lang="en-IN" sz="2200" dirty="0" smtClean="0">
                <a:latin typeface="+mn-lt"/>
              </a:rPr>
              <a:t>evaluated </a:t>
            </a:r>
            <a:r>
              <a:rPr lang="en-IN" sz="2200" dirty="0">
                <a:latin typeface="+mn-lt"/>
              </a:rPr>
              <a:t>using the tangential of the drift </a:t>
            </a:r>
            <a:r>
              <a:rPr lang="en-IN" sz="2200" dirty="0" smtClean="0">
                <a:latin typeface="+mn-lt"/>
              </a:rPr>
              <a:t>velocity.</a:t>
            </a:r>
            <a:endParaRPr lang="en-IN" sz="2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6381328"/>
            <a:ext cx="717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4"/>
              </a:rPr>
              <a:t>http://lamp.tu-graz.ac.at/~hadley/psd/problems/diffusioncurrent2/s.pdf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07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76672"/>
            <a:ext cx="473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OF MATTER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5576011"/>
              </p:ext>
            </p:extLst>
          </p:nvPr>
        </p:nvGraphicFramePr>
        <p:xfrm>
          <a:off x="251520" y="1681874"/>
          <a:ext cx="4320480" cy="4339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36096" y="1556792"/>
            <a:ext cx="3240360" cy="2808312"/>
            <a:chOff x="5436096" y="1556792"/>
            <a:chExt cx="3240360" cy="2808312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980705939"/>
                </p:ext>
              </p:extLst>
            </p:nvPr>
          </p:nvGraphicFramePr>
          <p:xfrm>
            <a:off x="5436096" y="1556792"/>
            <a:ext cx="3240360" cy="266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1" t="9863" r="70372" b="27551"/>
            <a:stretch/>
          </p:blipFill>
          <p:spPr>
            <a:xfrm>
              <a:off x="5841519" y="1556792"/>
              <a:ext cx="602689" cy="89742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0" t="14399" r="44413" b="25738"/>
            <a:stretch/>
          </p:blipFill>
          <p:spPr>
            <a:xfrm>
              <a:off x="5901613" y="2492896"/>
              <a:ext cx="542595" cy="7958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1" t="16367" r="19234" b="8504"/>
            <a:stretch/>
          </p:blipFill>
          <p:spPr>
            <a:xfrm>
              <a:off x="5840107" y="3394856"/>
              <a:ext cx="604101" cy="970248"/>
            </a:xfrm>
            <a:prstGeom prst="rect">
              <a:avLst/>
            </a:prstGeom>
          </p:spPr>
        </p:pic>
      </p:grpSp>
      <p:sp>
        <p:nvSpPr>
          <p:cNvPr id="8" name="Right Arrow 7"/>
          <p:cNvSpPr/>
          <p:nvPr/>
        </p:nvSpPr>
        <p:spPr bwMode="auto">
          <a:xfrm>
            <a:off x="4788024" y="2420888"/>
            <a:ext cx="1052083" cy="432048"/>
          </a:xfrm>
          <a:prstGeom prst="rightArrow">
            <a:avLst/>
          </a:prstGeom>
          <a:solidFill>
            <a:schemeClr val="accent5">
              <a:lumMod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4581128"/>
            <a:ext cx="4222374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 Gap values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Conductors: VB and CB overlaps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Semiconductors: ~1-3 eV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Insulators: &gt; 5eV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04664"/>
            <a:ext cx="6051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DOPING IN SEMICONDUCTORS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Semiconducting materials are very sensitive to impurities in the crystal </a:t>
            </a:r>
            <a:r>
              <a:rPr lang="en-I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addition of these impurities is known as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doping.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tuning of the electronic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 technological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en-IN" sz="2400" b="1" dirty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are called </a:t>
            </a:r>
            <a:r>
              <a:rPr lang="en-IN" sz="24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‘intrinsic’.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400" b="1" dirty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dopants </a:t>
            </a:r>
            <a:r>
              <a:rPr lang="en-IN" sz="24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’</a:t>
            </a:r>
            <a:r>
              <a:rPr lang="en-IN" sz="24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extrinsic semiconductors’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dopants </a:t>
            </a:r>
            <a:r>
              <a:rPr lang="en-IN" sz="24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n-IN" sz="2400" b="1" dirty="0" err="1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N" sz="24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IN" sz="24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intra-band, energy levels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(ii) Generation </a:t>
            </a:r>
            <a:r>
              <a:rPr lang="en-IN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 charge </a:t>
            </a:r>
            <a:r>
              <a:rPr lang="en-IN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carriers</a:t>
            </a:r>
            <a:r>
              <a:rPr lang="en-IN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27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4704"/>
            <a:ext cx="871471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u="sng" dirty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Extrinsic Semiconductors-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6E5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b="1" dirty="0" err="1">
                <a:solidFill>
                  <a:srgbClr val="6E5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dirty="0">
                <a:solidFill>
                  <a:srgbClr val="6E5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200" b="1" u="sng" dirty="0">
                <a:solidFill>
                  <a:srgbClr val="6E5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n-type</a:t>
            </a:r>
            <a:r>
              <a:rPr lang="en-IN" sz="2200" b="1" dirty="0">
                <a:solidFill>
                  <a:srgbClr val="6E5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Pentavalent impurity- electrons as majority charge carriers (Donor Atoms)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E84B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IN" sz="2200" b="1" u="sng" dirty="0">
                <a:solidFill>
                  <a:srgbClr val="E84B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p-type</a:t>
            </a:r>
            <a:r>
              <a:rPr lang="en-IN" sz="2200" b="1" dirty="0">
                <a:solidFill>
                  <a:srgbClr val="E84B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Trivalent impurity- holes as majority charge carriers (Acceptor atoms)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0" y="2924944"/>
            <a:ext cx="5219706" cy="3200934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6381328"/>
            <a:ext cx="693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3"/>
              </a:rPr>
              <a:t>https://www.quora.com/Why-is-doping-required-in-a-semiconductor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27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b="1" dirty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 can be seen as the "opposite" of an </a:t>
            </a:r>
            <a:r>
              <a:rPr lang="en-IN" sz="22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</a:t>
            </a: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positive 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 </a:t>
            </a:r>
            <a:r>
              <a:rPr lang="en-IN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</a:t>
            </a: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an electron in an </a:t>
            </a:r>
            <a:r>
              <a:rPr lang="en-I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(not physical particles).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formed when electrons in atoms move out of the valence band to the conduction band. </a:t>
            </a:r>
            <a:endParaRPr lang="en-IN" sz="2200" b="1" dirty="0" smtClean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Holes </a:t>
            </a:r>
            <a:r>
              <a:rPr lang="en-IN" sz="2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move from atom to atom in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semiconducting materials </a:t>
            </a:r>
            <a:r>
              <a:rPr lang="en-IN" sz="2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electrons leave their </a:t>
            </a:r>
            <a:r>
              <a:rPr lang="en-IN" sz="22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4708" y="282714"/>
            <a:ext cx="4097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HOLES</a:t>
            </a:r>
            <a:endParaRPr lang="en-IN" sz="3000" b="1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16927"/>
            <a:ext cx="2371491" cy="1841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200"/>
          <a:stretch/>
        </p:blipFill>
        <p:spPr>
          <a:xfrm>
            <a:off x="1043608" y="4216928"/>
            <a:ext cx="3024337" cy="1841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3568" y="6381328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4"/>
              </a:rPr>
              <a:t>https://ecee.colorado.edu/~bart/book/eband4.htm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8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721" y="332656"/>
            <a:ext cx="691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 GAP IN SEMICONDUCTORS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816424" cy="2254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35" y="3501008"/>
            <a:ext cx="4422937" cy="2551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355976" y="1161326"/>
            <a:ext cx="46085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gap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</a:t>
            </a:r>
            <a:r>
              <a:rPr lang="en-IN" sz="2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optoelectronics as </a:t>
            </a:r>
            <a:r>
              <a:rPr lang="en-IN" sz="2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IN" sz="22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gap materials </a:t>
            </a:r>
            <a:r>
              <a:rPr lang="en-IN" sz="22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efficient radiative absorption and emission, which is what makes LEDs and laser diodes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9" y="3456870"/>
            <a:ext cx="396043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E-k diagram shows characteristics of a particular semiconductor material. </a:t>
            </a:r>
            <a:endParaRPr lang="en-IN" sz="2000" b="1" dirty="0" smtClean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energy and momentum of available quantum mechanical states for electrons in the material.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9" y="6165304"/>
            <a:ext cx="772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n-lt"/>
                <a:hlinkClick r:id="rId4"/>
              </a:rPr>
              <a:t>http://</a:t>
            </a:r>
            <a:r>
              <a:rPr lang="en-IN" b="1" dirty="0" smtClean="0">
                <a:latin typeface="+mn-lt"/>
                <a:hlinkClick r:id="rId4"/>
              </a:rPr>
              <a:t>edetec106.blogspot.com/2016/01/differentiate-between-direct-and.html</a:t>
            </a:r>
            <a:endParaRPr lang="en-IN" b="1" dirty="0" smtClean="0">
              <a:latin typeface="+mn-lt"/>
            </a:endParaRPr>
          </a:p>
          <a:p>
            <a:r>
              <a:rPr lang="en-IN" b="1" dirty="0">
                <a:latin typeface="+mn-lt"/>
                <a:hlinkClick r:id="rId5"/>
              </a:rPr>
              <a:t>https://www.slideshare.net/chinkitkit/chapter-4a-36657201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4409" y="404664"/>
            <a:ext cx="377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MASS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9694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mass represents the effect of all the internal forces on the motion of the electron in the conduction band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Mass of electron in solid is same as the mass of a free electron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Experimentally: In some solids, electron mass is more while for some it is less than the free electron mass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mass: Experimentally determined electron mass.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6213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Reason: Interaction between the drifting electrons and the atoms in the solids.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of effective mass: determined from the sign of curvature of the E-k curve</a:t>
            </a:r>
            <a:r>
              <a:rPr lang="en-I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 smtClean="0">
              <a:solidFill>
                <a:srgbClr val="6213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3429688"/>
            <a:ext cx="2304256" cy="2663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1030" y="672743"/>
                <a:ext cx="8340351" cy="380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400" b="1" dirty="0" smtClean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The </a:t>
                </a:r>
                <a:r>
                  <a:rPr lang="en-IN" sz="2400" b="1" dirty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curvature of a graph at a minimum point is a positive quantity and </a:t>
                </a:r>
                <a:r>
                  <a:rPr lang="en-IN" sz="2400" b="1" dirty="0" smtClean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while the </a:t>
                </a:r>
                <a:r>
                  <a:rPr lang="en-IN" sz="2400" b="1" dirty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curvature </a:t>
                </a:r>
                <a:r>
                  <a:rPr lang="en-IN" sz="2400" b="1" dirty="0" smtClean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at </a:t>
                </a:r>
                <a:r>
                  <a:rPr lang="en-IN" sz="2400" b="1" dirty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a maximum point is a negative quantity.</a:t>
                </a:r>
              </a:p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400" b="1" dirty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rPr>
                  <a:t>Particles (electrons) </a:t>
                </a:r>
                <a:r>
                  <a:rPr lang="en-IN" sz="2400" b="1" dirty="0" smtClean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IN" sz="2400" b="1" dirty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rPr>
                  <a:t>near the minimum has a positive effective mass</a:t>
                </a:r>
                <a:r>
                  <a:rPr lang="en-IN" sz="2400" b="1" dirty="0">
                    <a:solidFill>
                      <a:srgbClr val="CC0099"/>
                    </a:solidFill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400" b="1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Particles (holes) 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IN" sz="2400" b="1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near the valence band maximum has a negative effective mass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solidFill>
                              <a:srgbClr val="BA000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solidFill>
                              <a:srgbClr val="BA0003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IN" sz="2400" b="1" i="1" smtClean="0">
                            <a:solidFill>
                              <a:srgbClr val="BA0003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IN" sz="2400" b="1" i="1" smtClean="0">
                        <a:solidFill>
                          <a:srgbClr val="BA0003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400" b="1" i="1" smtClean="0">
                            <a:solidFill>
                              <a:srgbClr val="BA0003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rgbClr val="BA0003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400" b="1" i="1" smtClean="0">
                                <a:solidFill>
                                  <a:srgbClr val="BA0003"/>
                                </a:solidFill>
                                <a:latin typeface="Cambria Math"/>
                                <a:ea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IN" sz="2400" b="1" i="1" smtClean="0">
                                <a:solidFill>
                                  <a:srgbClr val="BA0003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f>
                          <m:fPr>
                            <m:type m:val="lin"/>
                            <m:ctrlPr>
                              <a:rPr lang="en-IN" sz="2400" b="1" i="1" smtClean="0">
                                <a:solidFill>
                                  <a:srgbClr val="BA0003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b="1" i="1" smtClean="0">
                                    <a:solidFill>
                                      <a:srgbClr val="BA0003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 smtClean="0">
                                    <a:solidFill>
                                      <a:srgbClr val="BA0003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IN" sz="2400" b="1" i="1" smtClean="0">
                                    <a:solidFill>
                                      <a:srgbClr val="BA0003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1" smtClean="0">
                                <a:solidFill>
                                  <a:srgbClr val="BA0003"/>
                                </a:solidFill>
                                <a:latin typeface="Cambria Math"/>
                              </a:rPr>
                              <m:t>𝑬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400" b="1" i="1" smtClean="0">
                                    <a:solidFill>
                                      <a:srgbClr val="BA0003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 smtClean="0">
                                    <a:solidFill>
                                      <a:srgbClr val="BA0003"/>
                                    </a:solidFill>
                                    <a:latin typeface="Cambria Math"/>
                                  </a:rPr>
                                  <m:t>𝒅𝒌</m:t>
                                </m:r>
                              </m:e>
                              <m:sup>
                                <m:r>
                                  <a:rPr lang="en-IN" sz="2400" b="1" i="1" smtClean="0">
                                    <a:solidFill>
                                      <a:srgbClr val="BA0003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IN" sz="2400" b="1" dirty="0">
                  <a:solidFill>
                    <a:srgbClr val="BA0003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0" y="672743"/>
                <a:ext cx="8340351" cy="3807068"/>
              </a:xfrm>
              <a:prstGeom prst="rect">
                <a:avLst/>
              </a:prstGeom>
              <a:blipFill rotWithShape="1">
                <a:blip r:embed="rId3"/>
                <a:stretch>
                  <a:fillRect l="-1023" t="-1280" r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282714"/>
            <a:ext cx="2193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068" y="836712"/>
                <a:ext cx="9014436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an electric field is applied across a solid, it accelerates the electrons in the direction of applied field.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moving electrons undergo repeated collisions with the atoms and hence moves with a steady velocity known as Drift velocity represented as </a:t>
                </a:r>
                <a:r>
                  <a:rPr lang="el-GR" sz="2200" b="1" dirty="0" smtClean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υ</a:t>
                </a:r>
                <a:r>
                  <a:rPr lang="en-IN" sz="2200" b="1" baseline="-25000" dirty="0" smtClean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sz="2200" b="1" dirty="0" smtClean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𝝑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2200" b="1" i="1" smtClean="0">
                        <a:solidFill>
                          <a:srgbClr val="3333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IN" sz="2200" b="1" i="1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IN" sz="2200" b="1" i="1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→ </m:t>
                    </m:r>
                    <m:sSub>
                      <m:sSubPr>
                        <m:ctrlP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𝝑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sz="2200" b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𝒘𝒉𝒆𝒓𝒆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𝒊𝒔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𝒕𝒉𝒆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𝒎𝒐𝒃𝒊𝒍𝒊𝒕𝒚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𝒆𝒍𝒆𝒄𝒕𝒓𝒐𝒏𝒔</m:t>
                    </m:r>
                    <m:r>
                      <a:rPr lang="en-IN" sz="2200" b="1" i="1" dirty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200" b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Mobility: measure </a:t>
                </a: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how quickly an electron can move through a metal or semiconductor in presence of electrical field. </a:t>
                </a:r>
                <a:endParaRPr lang="en-IN" sz="2200" b="1" dirty="0" smtClean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Semiconductor </a:t>
                </a:r>
                <a:r>
                  <a:rPr lang="en-IN" sz="2200" b="1" dirty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mobility depends </a:t>
                </a:r>
                <a:endParaRPr lang="en-IN" sz="2200" b="1" dirty="0" smtClean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</a:t>
                </a:r>
                <a:r>
                  <a:rPr lang="en-IN" sz="2200" b="1" dirty="0" err="1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200" b="1" dirty="0" smtClean="0">
                    <a:solidFill>
                      <a:srgbClr val="CC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defect concentration (ii) temperature.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BA0003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 smtClean="0">
                            <a:solidFill>
                              <a:srgbClr val="BA0003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BA0003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2200" dirty="0" smtClean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(metals) </a:t>
                </a:r>
                <a:r>
                  <a:rPr lang="en-IN" sz="22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</a:t>
                </a:r>
                <a:r>
                  <a:rPr lang="en-IN" sz="2200" baseline="300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IN" sz="22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IN" sz="2200" baseline="300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2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/Vs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2200" dirty="0" smtClean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rgbClr val="BA0003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 smtClean="0">
                            <a:solidFill>
                              <a:srgbClr val="BA0003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BA0003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IN" sz="2200" b="0" i="1" smtClean="0">
                            <a:solidFill>
                              <a:srgbClr val="BA0003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200" dirty="0" smtClean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(semiconductors) </a:t>
                </a:r>
                <a:r>
                  <a:rPr lang="en-IN" sz="22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</a:t>
                </a:r>
                <a:r>
                  <a:rPr lang="en-IN" sz="2200" baseline="300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IN" sz="22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IN" sz="2200" baseline="300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200" dirty="0">
                    <a:solidFill>
                      <a:srgbClr val="BA000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/Vs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8" y="836712"/>
                <a:ext cx="9014436" cy="4924425"/>
              </a:xfrm>
              <a:prstGeom prst="rect">
                <a:avLst/>
              </a:prstGeom>
              <a:blipFill rotWithShape="1">
                <a:blip r:embed="rId2"/>
                <a:stretch>
                  <a:fillRect l="-744" t="-743" r="-947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38" y="4119208"/>
            <a:ext cx="3208634" cy="1974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2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8260</TotalTime>
  <Words>1157</Words>
  <Application>Microsoft Office PowerPoint</Application>
  <PresentationFormat>On-screen Show (4:3)</PresentationFormat>
  <Paragraphs>129</Paragraphs>
  <Slides>18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NewsPrint</vt:lpstr>
      <vt:lpstr>SEMICONDUCTORS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SEMICONDUCTORS</dc:title>
  <dc:creator>Admin</dc:creator>
  <cp:lastModifiedBy>Admin</cp:lastModifiedBy>
  <cp:revision>311</cp:revision>
  <cp:lastPrinted>1601-01-01T00:00:00Z</cp:lastPrinted>
  <dcterms:created xsi:type="dcterms:W3CDTF">2020-08-14T11:43:07Z</dcterms:created>
  <dcterms:modified xsi:type="dcterms:W3CDTF">2021-10-27T16:08:04Z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TC010721281033</vt:lpwstr>
  </property>
</Properties>
</file>