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90FCC32-8063-C60C-E113-E0F5331584FF}"/>
              </a:ext>
            </a:extLst>
          </p:cNvPr>
          <p:cNvSpPr/>
          <p:nvPr/>
        </p:nvSpPr>
        <p:spPr>
          <a:xfrm>
            <a:off x="8313692" y="3749555"/>
            <a:ext cx="3878308" cy="4826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E9121-A3E1-EF60-D193-86C69BF6AB30}"/>
              </a:ext>
            </a:extLst>
          </p:cNvPr>
          <p:cNvSpPr/>
          <p:nvPr/>
        </p:nvSpPr>
        <p:spPr>
          <a:xfrm>
            <a:off x="3184363" y="1075408"/>
            <a:ext cx="3813922" cy="4826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2069-7ED1-F009-7239-C48F63B38453}"/>
              </a:ext>
            </a:extLst>
          </p:cNvPr>
          <p:cNvSpPr/>
          <p:nvPr/>
        </p:nvSpPr>
        <p:spPr>
          <a:xfrm>
            <a:off x="0" y="1077218"/>
            <a:ext cx="3184363" cy="4826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 algn="ctr"/>
            <a:r>
              <a:rPr sz="3200" b="1" dirty="0">
                <a:solidFill>
                  <a:srgbClr val="FFFFFF"/>
                </a:solidFill>
                <a:latin typeface="Calibri"/>
              </a:rPr>
              <a:t>OBJECT CLASSIFIER USING </a:t>
            </a:r>
            <a:endParaRPr lang="en-IN" sz="3200" b="1" dirty="0">
              <a:solidFill>
                <a:srgbClr val="FFFFFF"/>
              </a:solidFill>
              <a:latin typeface="Calibri"/>
            </a:endParaRPr>
          </a:p>
          <a:p>
            <a:pPr algn="ctr"/>
            <a:r>
              <a:rPr sz="3200" b="1" dirty="0">
                <a:solidFill>
                  <a:srgbClr val="FFFFFF"/>
                </a:solidFill>
                <a:latin typeface="Calibri"/>
              </a:rPr>
              <a:t>CONVEYOR BELT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99" y="1116675"/>
            <a:ext cx="28056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  <a:latin typeface="Calibri"/>
              </a:rPr>
              <a:t>		</a:t>
            </a:r>
            <a:r>
              <a:rPr b="1" dirty="0">
                <a:solidFill>
                  <a:schemeClr val="bg1"/>
                </a:solidFill>
                <a:latin typeface="Calibri"/>
              </a:rPr>
              <a:t>IDEATION</a:t>
            </a:r>
            <a:r>
              <a:rPr sz="1400" dirty="0">
                <a:latin typeface="Calibri"/>
              </a:rPr>
              <a:t>
</a:t>
            </a:r>
            <a:r>
              <a:rPr sz="1500" dirty="0">
                <a:latin typeface="Calibri"/>
              </a:rPr>
              <a:t>Manual sorting is time-consuming and inefficient. This project automates object classification using computer vision and a conveyor belt. Objects are sorted into </a:t>
            </a:r>
            <a:r>
              <a:rPr lang="en-IN" sz="1500" dirty="0">
                <a:latin typeface="Calibri"/>
              </a:rPr>
              <a:t>red</a:t>
            </a:r>
            <a:r>
              <a:rPr sz="1500" dirty="0">
                <a:latin typeface="Calibri"/>
              </a:rPr>
              <a:t>, blue, or trash categories based on HSV color detection. The system is scalable and ideal for educational and demo 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4867" y="1065670"/>
            <a:ext cx="358341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b="1" dirty="0">
                <a:solidFill>
                  <a:schemeClr val="bg1"/>
                </a:solidFill>
                <a:latin typeface="Calibri"/>
              </a:rPr>
              <a:t>PROTOTYPE DESCRIPTION</a:t>
            </a:r>
            <a:endParaRPr lang="en-IN" b="1" dirty="0">
              <a:solidFill>
                <a:schemeClr val="bg1"/>
              </a:solidFill>
              <a:latin typeface="Calibri"/>
            </a:endParaRPr>
          </a:p>
          <a:p>
            <a:pPr algn="just"/>
            <a:r>
              <a:rPr sz="1400" dirty="0">
                <a:latin typeface="Calibri"/>
              </a:rPr>
              <a:t>
</a:t>
            </a:r>
            <a:r>
              <a:rPr lang="en-IN" sz="1500" b="1" u="sng" dirty="0">
                <a:latin typeface="Calibri"/>
              </a:rPr>
              <a:t>MECHANICAL ASPECT:</a:t>
            </a:r>
            <a:r>
              <a:rPr sz="1500" dirty="0">
                <a:latin typeface="Calibri"/>
              </a:rPr>
              <a:t>
The system includes a motor-driven conveyor belt and a classifying arm (servo motor). A webcam captures live frames, and classification is done via OpenCV. Arduino Uno controls the motor and arm.</a:t>
            </a:r>
            <a:r>
              <a:rPr lang="en-IN" sz="1500" dirty="0">
                <a:latin typeface="Calibri"/>
              </a:rPr>
              <a:t> A single actuator is used to achieve trinary classification. An ultrasonic sensor is used to detect whether an object is coming on the conveyer belt or not.</a:t>
            </a:r>
            <a:endParaRPr sz="1500" dirty="0"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36" y="3958770"/>
            <a:ext cx="643385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r>
              <a:rPr sz="1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TECHNICAL ASPECT</a:t>
            </a:r>
            <a:r>
              <a:rPr lang="en-IN" sz="1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1" dirty="0"/>
              <a:t>Camera + OpenCV:</a:t>
            </a:r>
            <a:r>
              <a:rPr lang="en-US" sz="1500" dirty="0"/>
              <a:t> Uses HSV color space for more reliable object detection under varying lighting.</a:t>
            </a:r>
            <a:endParaRPr lang="en-IN" sz="1500" b="1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1" dirty="0"/>
              <a:t>Classification:</a:t>
            </a:r>
            <a:r>
              <a:rPr lang="en-US" sz="1500" dirty="0"/>
              <a:t> Objects are sorted into Red, Blue, and Trash using real-time color analysis.</a:t>
            </a:r>
            <a:endParaRPr lang="en-IN" sz="1500" b="1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b="1" dirty="0"/>
              <a:t>Arduino Uno:</a:t>
            </a:r>
            <a:r>
              <a:rPr lang="en-IN" sz="1500" dirty="0"/>
              <a:t> Receives commands via serial and controls the gear motor (conveyor) and servo (classifier arm).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b="1" dirty="0"/>
              <a:t>Frame Processing:</a:t>
            </a:r>
            <a:r>
              <a:rPr lang="en-IN" sz="1500" dirty="0"/>
              <a:t> </a:t>
            </a:r>
            <a:r>
              <a:rPr lang="en-IN" sz="1500" dirty="0" err="1"/>
              <a:t>Analyzes</a:t>
            </a:r>
            <a:r>
              <a:rPr lang="en-IN" sz="1500" dirty="0"/>
              <a:t> each frame live to ensure accurate detection and actuation.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b="1" dirty="0"/>
              <a:t>Optimized Setup:</a:t>
            </a:r>
            <a:r>
              <a:rPr lang="en-IN" sz="1500" dirty="0"/>
              <a:t> Black background enhances contrast for better contour detection.</a:t>
            </a:r>
          </a:p>
          <a:p>
            <a:pPr algn="just"/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sz="15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8083" y="3841138"/>
            <a:ext cx="3583418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  <a:latin typeface="Calibri"/>
              </a:rPr>
              <a:t>	    </a:t>
            </a:r>
            <a:r>
              <a:rPr b="1" dirty="0">
                <a:solidFill>
                  <a:schemeClr val="bg1"/>
                </a:solidFill>
                <a:latin typeface="Calibri"/>
              </a:rPr>
              <a:t>RESULT &amp; CONCLUSION</a:t>
            </a:r>
            <a:r>
              <a:rPr sz="1400" b="1" dirty="0">
                <a:latin typeface="Calibri"/>
              </a:rPr>
              <a:t>
</a:t>
            </a:r>
            <a:r>
              <a:rPr sz="1400" dirty="0">
                <a:latin typeface="Calibri"/>
              </a:rPr>
              <a:t>
</a:t>
            </a:r>
            <a:r>
              <a:rPr sz="1500" dirty="0">
                <a:latin typeface="Calibri"/>
              </a:rPr>
              <a:t>System accurately classifies objects based on color and routes them with a servo-controlled arm. It is low-cost, reliable, and educational. </a:t>
            </a:r>
            <a:r>
              <a:rPr sz="1400" dirty="0">
                <a:latin typeface="Calibri"/>
              </a:rPr>
              <a:t>
</a:t>
            </a:r>
            <a:r>
              <a:rPr sz="1500" dirty="0">
                <a:latin typeface="Calibri"/>
              </a:rPr>
              <a:t>Future Enhancements:
- AI/ML-based recognition
- Multi-color support
- Automated sorting arms
- Cloud-based monitoring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139EA-82FB-2604-0875-68FBCA57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455"/>
            <a:ext cx="1388143" cy="10772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C869B1-9B3F-9BC3-20BC-34C57B87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189" y="4903"/>
            <a:ext cx="1051811" cy="10518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6377CD-44F7-F56C-D7E8-46021E15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839" y="1065670"/>
            <a:ext cx="2408161" cy="12605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E591B2-FE4A-18B1-E987-A94606115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111" y="1087288"/>
            <a:ext cx="2773330" cy="2662267"/>
          </a:xfrm>
          <a:prstGeom prst="rect">
            <a:avLst/>
          </a:prstGeom>
        </p:spPr>
      </p:pic>
      <p:pic>
        <p:nvPicPr>
          <p:cNvPr id="35" name="Image 0" descr="preencoded.png">
            <a:extLst>
              <a:ext uri="{FF2B5EF4-FFF2-40B4-BE49-F238E27FC236}">
                <a16:creationId xmlns:a16="http://schemas.microsoft.com/office/drawing/2014/main" id="{FF87E632-C1B3-9BF4-B9F2-F1BD23535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321" y="2326209"/>
            <a:ext cx="1813799" cy="1358582"/>
          </a:xfrm>
          <a:prstGeom prst="rect">
            <a:avLst/>
          </a:prstGeom>
        </p:spPr>
      </p:pic>
      <p:pic>
        <p:nvPicPr>
          <p:cNvPr id="36" name="Image 1" descr="preencoded.png">
            <a:extLst>
              <a:ext uri="{FF2B5EF4-FFF2-40B4-BE49-F238E27FC236}">
                <a16:creationId xmlns:a16="http://schemas.microsoft.com/office/drawing/2014/main" id="{D72AB263-AB53-8FB3-3F69-70E1D9BA9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091" y="3749555"/>
            <a:ext cx="1561188" cy="1554628"/>
          </a:xfrm>
          <a:prstGeom prst="rect">
            <a:avLst/>
          </a:prstGeom>
        </p:spPr>
      </p:pic>
      <p:pic>
        <p:nvPicPr>
          <p:cNvPr id="37" name="Image 2" descr="preencoded.png">
            <a:extLst>
              <a:ext uri="{FF2B5EF4-FFF2-40B4-BE49-F238E27FC236}">
                <a16:creationId xmlns:a16="http://schemas.microsoft.com/office/drawing/2014/main" id="{8DA55DCE-794B-85D7-A7C9-E98DDB9324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3054" r="15203"/>
          <a:stretch/>
        </p:blipFill>
        <p:spPr>
          <a:xfrm>
            <a:off x="6582750" y="5304183"/>
            <a:ext cx="1764834" cy="1508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vishal singla</cp:lastModifiedBy>
  <cp:revision>6</cp:revision>
  <dcterms:created xsi:type="dcterms:W3CDTF">2013-01-27T09:14:16Z</dcterms:created>
  <dcterms:modified xsi:type="dcterms:W3CDTF">2025-04-19T10:02:21Z</dcterms:modified>
  <cp:category/>
</cp:coreProperties>
</file>