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7" r:id="rId4"/>
    <p:sldId id="258" r:id="rId5"/>
    <p:sldId id="260" r:id="rId6"/>
    <p:sldId id="259" r:id="rId8"/>
    <p:sldId id="261" r:id="rId9"/>
    <p:sldId id="262" r:id="rId10"/>
    <p:sldId id="263" r:id="rId11"/>
    <p:sldId id="264" r:id="rId12"/>
    <p:sldId id="295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9432902" name="hardik lakkad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NULL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3.png"/><Relationship Id="rId6" Type="http://schemas.openxmlformats.org/officeDocument/2006/relationships/tags" Target="../tags/tag16.xml"/><Relationship Id="rId5" Type="http://schemas.openxmlformats.org/officeDocument/2006/relationships/image" Target="NULL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NULL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image" Target="NULL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@png2x_01_封面" descr="C:/Users/kingsoft/AppData/Local/Temp/fig2wpp/@png2x_01_封面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3812540" y="401955"/>
            <a:ext cx="8375650" cy="645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38200" y="2455545"/>
            <a:ext cx="5974080" cy="2397760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defRPr sz="44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38200" y="1426235"/>
            <a:ext cx="5974080" cy="972000"/>
          </a:xfrm>
        </p:spPr>
        <p:txBody>
          <a:bodyPr wrap="square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4968875"/>
            <a:ext cx="5974080" cy="1186815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@png2x_bottom_目录" descr="C:/Users/kingsoft/AppData/Local/Temp/fig2wpp/@png2x_bottom_目录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5715000"/>
            <a:ext cx="3154680" cy="1143000"/>
          </a:xfrm>
          <a:prstGeom prst="rect">
            <a:avLst/>
          </a:prstGeom>
        </p:spPr>
      </p:pic>
      <p:pic>
        <p:nvPicPr>
          <p:cNvPr id="13" name="@png2x_top_目录" descr="C:/Users/kingsoft/AppData/Local/Temp/fig2wpp/@png2x_top_目录.pn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r:link="rId5"/>
          <a:stretch>
            <a:fillRect/>
          </a:stretch>
        </p:blipFill>
        <p:spPr>
          <a:xfrm>
            <a:off x="7827010" y="0"/>
            <a:ext cx="3712210" cy="17278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490472" y="863917"/>
            <a:ext cx="9281160" cy="777608"/>
          </a:xfrm>
        </p:spPr>
        <p:txBody>
          <a:bodyPr wrap="square"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@png2x_02_章节" descr="C:/Users/kingsoft/AppData/Local/Temp/fig2wpp/@png2x_02_章节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0"/>
            <a:ext cx="836676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758565" y="3337560"/>
            <a:ext cx="7410450" cy="2409825"/>
          </a:xfrm>
        </p:spPr>
        <p:txBody>
          <a:bodyPr wrap="square" anchor="t" anchorCtr="0">
            <a:normAutofit/>
          </a:bodyPr>
          <a:lstStyle>
            <a:lvl1pPr algn="r">
              <a:defRPr sz="36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3759200" y="1056640"/>
            <a:ext cx="7409815" cy="2280920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5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8506" y="266702"/>
            <a:ext cx="10795086" cy="863607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8506" y="266702"/>
            <a:ext cx="10795086" cy="863607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@png2x_01_结束" descr="C:/Users/kingsoft/AppData/Local/Temp/fig2wpp/@png2x_01_结束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0"/>
            <a:ext cx="8375650" cy="645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095400" y="731520"/>
            <a:ext cx="5257800" cy="2724480"/>
          </a:xfrm>
        </p:spPr>
        <p:txBody>
          <a:bodyPr wrap="square" lIns="0" rIns="0" anchor="b">
            <a:normAutofit/>
          </a:bodyPr>
          <a:lstStyle>
            <a:lvl1pPr algn="r">
              <a:lnSpc>
                <a:spcPct val="100000"/>
              </a:lnSpc>
              <a:defRPr sz="6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6096000" y="3943800"/>
            <a:ext cx="5257800" cy="2412550"/>
          </a:xfrm>
        </p:spPr>
        <p:txBody>
          <a:bodyPr wrap="square" rIns="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73.xml"/><Relationship Id="rId23" Type="http://schemas.openxmlformats.org/officeDocument/2006/relationships/tags" Target="../tags/tag72.xml"/><Relationship Id="rId22" Type="http://schemas.openxmlformats.org/officeDocument/2006/relationships/tags" Target="../tags/tag71.xml"/><Relationship Id="rId21" Type="http://schemas.openxmlformats.org/officeDocument/2006/relationships/tags" Target="../tags/tag70.xml"/><Relationship Id="rId20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8.xml"/><Relationship Id="rId18" Type="http://schemas.openxmlformats.org/officeDocument/2006/relationships/image" Target="../media/image7.png"/><Relationship Id="rId17" Type="http://schemas.openxmlformats.org/officeDocument/2006/relationships/tags" Target="../tags/tag67.xml"/><Relationship Id="rId16" Type="http://schemas.openxmlformats.org/officeDocument/2006/relationships/image" Target="NULL" TargetMode="External"/><Relationship Id="rId15" Type="http://schemas.openxmlformats.org/officeDocument/2006/relationships/image" Target="../media/image6.png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1" name="@png2x_02_正文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r:link="rId16"/>
          <a:stretch>
            <a:fillRect/>
          </a:stretch>
        </p:blipFill>
        <p:spPr>
          <a:xfrm>
            <a:off x="1587" y="0"/>
            <a:ext cx="4279265" cy="2276475"/>
          </a:xfrm>
          <a:prstGeom prst="rect">
            <a:avLst/>
          </a:prstGeom>
        </p:spPr>
      </p:pic>
      <p:pic>
        <p:nvPicPr>
          <p:cNvPr id="12" name="@png2x_01_正文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 r:link="rId16"/>
          <a:stretch>
            <a:fillRect/>
          </a:stretch>
        </p:blipFill>
        <p:spPr>
          <a:xfrm>
            <a:off x="10341913" y="4638501"/>
            <a:ext cx="1847864" cy="221886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65000"/>
              <a:lumOff val="35000"/>
            </a:schemeClr>
          </a:solidFill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image" Target="../media/image9.jpeg"/><Relationship Id="rId3" Type="http://schemas.openxmlformats.org/officeDocument/2006/relationships/tags" Target="../tags/tag82.xml"/><Relationship Id="rId2" Type="http://schemas.openxmlformats.org/officeDocument/2006/relationships/image" Target="../media/image8.jpeg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23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image" Target="../media/image10.jpeg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5.xml"/><Relationship Id="rId6" Type="http://schemas.openxmlformats.org/officeDocument/2006/relationships/tags" Target="../tags/tag96.xml"/><Relationship Id="rId5" Type="http://schemas.openxmlformats.org/officeDocument/2006/relationships/image" Target="../media/image14.png"/><Relationship Id="rId4" Type="http://schemas.openxmlformats.org/officeDocument/2006/relationships/tags" Target="../tags/tag9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97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98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00.xml"/><Relationship Id="rId2" Type="http://schemas.openxmlformats.org/officeDocument/2006/relationships/image" Target="../media/image17.png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01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455545"/>
            <a:ext cx="5974080" cy="239776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400" dirty="0"/>
              <a:t>Titanic Survival Prediction Project</a:t>
            </a:r>
            <a:endParaRPr lang="en-US" sz="4400" dirty="0"/>
          </a:p>
        </p:txBody>
      </p:sp>
      <p:sp>
        <p:nvSpPr>
          <p:cNvPr id="6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838200" y="4968875"/>
            <a:ext cx="5974080" cy="118681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GB" altLang="en-US" sz="2000"/>
              <a:t>Hardik Lakkad</a:t>
            </a:r>
            <a:endParaRPr lang="en-GB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830195" y="2085975"/>
            <a:ext cx="6530975" cy="11652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solidFill>
                  <a:srgbClr val="172842"/>
                </a:solidFill>
                <a:latin typeface="+mj-lt"/>
                <a:ea typeface="Inter" charset="0"/>
                <a:cs typeface="Inter" charset="0"/>
              </a:defRPr>
            </a:lvl1pPr>
          </a:lstStyle>
          <a:p>
            <a:pPr algn="ctr"/>
            <a:r>
              <a:rPr lang="en-GB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</a:rPr>
              <a:t>Question &amp; Answer  </a:t>
            </a:r>
            <a:endParaRPr lang="en-GB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</a:endParaRPr>
          </a:p>
        </p:txBody>
      </p:sp>
      <p:sp>
        <p:nvSpPr>
          <p:cNvPr id="2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0195" y="3970655"/>
            <a:ext cx="6530975" cy="11652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solidFill>
                  <a:srgbClr val="172842"/>
                </a:solidFill>
                <a:latin typeface="+mj-lt"/>
                <a:ea typeface="Inter" charset="0"/>
                <a:cs typeface="Inter" charset="0"/>
              </a:defRPr>
            </a:lvl1pPr>
          </a:lstStyle>
          <a:p>
            <a:pPr algn="ctr"/>
            <a:r>
              <a:rPr lang="en-GB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</a:rPr>
              <a:t>Thank You   </a:t>
            </a:r>
            <a:endParaRPr lang="en-GB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6382" y="2651442"/>
            <a:ext cx="9281160" cy="777608"/>
          </a:xfrm>
        </p:spPr>
        <p:txBody>
          <a:bodyPr/>
          <a:p>
            <a:r>
              <a:rPr lang="en-GB" altLang="en-US" sz="3200"/>
              <a:t>Dataset </a:t>
            </a:r>
            <a:endParaRPr lang="en-GB" altLang="en-US" sz="3200"/>
          </a:p>
        </p:txBody>
      </p:sp>
      <p:sp>
        <p:nvSpPr>
          <p:cNvPr id="21" name="标题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16382" y="879792"/>
            <a:ext cx="9281160" cy="77760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altLang="en-US" sz="3200"/>
              <a:t>Objective </a:t>
            </a:r>
            <a:endParaRPr lang="en-GB" altLang="en-US" sz="3200"/>
          </a:p>
        </p:txBody>
      </p:sp>
      <p:sp>
        <p:nvSpPr>
          <p:cNvPr id="22" name="标题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16382" y="4423092"/>
            <a:ext cx="9281160" cy="77760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altLang="en-US" sz="3200"/>
              <a:t>Goal </a:t>
            </a:r>
            <a:endParaRPr lang="en-GB" altLang="en-US" sz="3200"/>
          </a:p>
        </p:txBody>
      </p:sp>
      <p:sp>
        <p:nvSpPr>
          <p:cNvPr id="23" name="Text Box 22"/>
          <p:cNvSpPr txBox="1"/>
          <p:nvPr/>
        </p:nvSpPr>
        <p:spPr>
          <a:xfrm>
            <a:off x="516255" y="1873250"/>
            <a:ext cx="871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Use supervised classification models to predict passenger survival on the Titanic </a:t>
            </a:r>
            <a:endParaRPr lang="en-GB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516255" y="3576320"/>
            <a:ext cx="871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Titanic dataset containing passenger details such as age,gender, class, etc..</a:t>
            </a:r>
            <a:endParaRPr lang="en-GB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516255" y="5279390"/>
            <a:ext cx="871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Compare model performance to find the best predictor of survival. </a:t>
            </a:r>
            <a:endParaRPr lang="en-GB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56"/>
          <a:stretch>
            <a:fillRect/>
          </a:stretch>
        </p:blipFill>
        <p:spPr>
          <a:xfrm>
            <a:off x="8123400" y="1359936"/>
            <a:ext cx="3373826" cy="1970014"/>
          </a:xfrm>
          <a:prstGeom prst="roundRect">
            <a:avLst>
              <a:gd name="adj" fmla="val 8058"/>
            </a:avLst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3422"/>
          <a:stretch>
            <a:fillRect/>
          </a:stretch>
        </p:blipFill>
        <p:spPr>
          <a:xfrm>
            <a:off x="693958" y="1359936"/>
            <a:ext cx="3373826" cy="1970014"/>
          </a:xfrm>
          <a:prstGeom prst="roundRect">
            <a:avLst>
              <a:gd name="adj" fmla="val 8058"/>
            </a:avLst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4" name="直接连接符 3"/>
          <p:cNvCxnSpPr/>
          <p:nvPr>
            <p:custDataLst>
              <p:tags r:id="rId5"/>
            </p:custDataLst>
          </p:nvPr>
        </p:nvCxnSpPr>
        <p:spPr>
          <a:xfrm flipV="1">
            <a:off x="713648" y="3490256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954373" y="4381382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Sinking of the RMS Titanic in 1912, one of the deadliest maritime disasters in history.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954373" y="3405780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The Titanic Tragedy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8"/>
            </p:custDataLst>
          </p:nvPr>
        </p:nvCxnSpPr>
        <p:spPr>
          <a:xfrm flipV="1">
            <a:off x="4428051" y="3490256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4668776" y="4381382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The Titanic disaster sparked major changes in maritime safety regulations and ship design.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4668776" y="3405780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Societal Impact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11"/>
            </p:custDataLst>
          </p:nvPr>
        </p:nvCxnSpPr>
        <p:spPr>
          <a:xfrm flipV="1">
            <a:off x="8124035" y="3475647"/>
            <a:ext cx="0" cy="272298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8364760" y="4381382"/>
            <a:ext cx="3113667" cy="18170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The Titanic carried a diverse mix of passengers from different social classes.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3"/>
            </p:custDataLst>
          </p:nvPr>
        </p:nvSpPr>
        <p:spPr>
          <a:xfrm>
            <a:off x="8364760" y="3391171"/>
            <a:ext cx="3113667" cy="8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sym typeface="+mn-ea"/>
              </a:rPr>
              <a:t>Passenger Demographics</a:t>
            </a:r>
            <a:endParaRPr lang="en-US" sz="20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pic>
        <p:nvPicPr>
          <p:cNvPr id="22" name="图片 21" descr="蓝色的高楼&#10;&#10;描述已自动生成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b="28068"/>
          <a:stretch>
            <a:fillRect/>
          </a:stretch>
        </p:blipFill>
        <p:spPr>
          <a:xfrm>
            <a:off x="4408996" y="1359936"/>
            <a:ext cx="3373826" cy="1970014"/>
          </a:xfrm>
          <a:prstGeom prst="roundRect">
            <a:avLst>
              <a:gd name="adj" fmla="val 8058"/>
            </a:avLst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标题 6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696000" y="394405"/>
            <a:ext cx="10800000" cy="792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Arial" panose="020B0604020202020204" pitchFamily="34" charset="0"/>
              </a:defRPr>
            </a:lvl1pPr>
          </a:lstStyle>
          <a:p>
            <a:r>
              <a:rPr lang="en-US" spc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Historical Context</a:t>
            </a:r>
            <a:endParaRPr lang="en-US" spc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552700"/>
            <a:ext cx="2577465" cy="19297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10" y="2552700"/>
            <a:ext cx="2344420" cy="3261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2552700"/>
            <a:ext cx="2319020" cy="3295015"/>
          </a:xfrm>
          <a:prstGeom prst="rect">
            <a:avLst/>
          </a:prstGeom>
        </p:spPr>
      </p:pic>
      <p:sp>
        <p:nvSpPr>
          <p:cNvPr id="21" name="标题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6382" y="587057"/>
            <a:ext cx="9281160" cy="77760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altLang="en-US" sz="3200"/>
              <a:t>Exploratroy Data Analysis (EDA)</a:t>
            </a:r>
            <a:endParaRPr lang="en-GB" altLang="en-US" sz="32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465" y="2552700"/>
            <a:ext cx="2388235" cy="18586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1365" cy="6925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16382" y="485457"/>
            <a:ext cx="9281160" cy="77760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altLang="en-US" sz="3200"/>
              <a:t>Build and Train Machine Learning Models  </a:t>
            </a:r>
            <a:endParaRPr lang="en-GB" altLang="en-US" sz="3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1567815"/>
            <a:ext cx="10044430" cy="4472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47700"/>
            <a:ext cx="11277600" cy="5562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标题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16382" y="879792"/>
            <a:ext cx="9281160" cy="77760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altLang="en-US" sz="3200"/>
              <a:t>Conclusion  </a:t>
            </a:r>
            <a:endParaRPr lang="en-GB" alt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898525" y="1553210"/>
            <a:ext cx="8898890" cy="1527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GB" altLang="en-US" sz="2400" b="1"/>
              <a:t>Summary</a:t>
            </a:r>
            <a:endParaRPr lang="en-GB" altLang="en-US" sz="2400" b="1"/>
          </a:p>
          <a:p>
            <a:pPr indent="0">
              <a:buFont typeface="Arial" panose="020B0604020202020204" pitchFamily="34" charset="0"/>
              <a:buNone/>
            </a:pPr>
            <a:endParaRPr lang="en-GB" alt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Logistic Regression and Support Vector Classification showed strong performance.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Complex models like Random Forest and Gradient Boosting may require parameter tuning.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25525" y="3519170"/>
            <a:ext cx="8898890" cy="1527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GB" altLang="en-US" sz="2400" b="1"/>
              <a:t>Next Steps:</a:t>
            </a:r>
            <a:endParaRPr lang="en-GB" altLang="en-US" sz="2400" b="1"/>
          </a:p>
          <a:p>
            <a:pPr indent="0">
              <a:buFont typeface="Arial" panose="020B0604020202020204" pitchFamily="34" charset="0"/>
              <a:buNone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Hyperparameter tuning for selected models to improve accuracy.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Consider additional feature engineering and possibly adding interactions.</a:t>
            </a:r>
            <a:endParaRPr lang="en-GB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SPECIAL_SOURCE" val="bdnull"/>
  <p:tag name="KSO_WM_SLIDE_ID" val="custom20238020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8020"/>
  <p:tag name="KSO_WM_SLIDE_LAYOUT" val="a_e"/>
  <p:tag name="KSO_WM_SLIDE_LAYOUT_CNT" val="1_1"/>
  <p:tag name="KSO_WM_SLIDE_THEME_ID" val="3321029"/>
  <p:tag name="KSO_WM_SLIDE_THEME_NAME" val="Z_20238020_Purple Minimalist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8.85*274.5"/>
  <p:tag name="KSO_WM_TEMPLATE_INDEX" val="20238061"/>
  <p:tag name="KSO_WM_TEMPLATE_SUBCATEGORY" val="0"/>
  <p:tag name="KSO_WM_SLIDE_INDEX" val="1"/>
  <p:tag name="KSO_WM_TAG_VERSION" val="3.0"/>
  <p:tag name="KSO_WM_SLIDE_ID" val="custom20238333_1"/>
  <p:tag name="KSO_WM_SLIDE_ITEM_CNT" val="4"/>
  <p:tag name="KSO_WM_SPECIAL_SOURCE" val="bdnull"/>
</p:tagLst>
</file>

<file path=ppt/tags/tag102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020_6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Contents 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38061"/>
</p:tagLst>
</file>

<file path=ppt/tags/tag104.xml><?xml version="1.0" encoding="utf-8"?>
<p:tagLst xmlns:p="http://schemas.openxmlformats.org/presentationml/2006/main">
  <p:tag name="KSO_WM_UNIT_INDEX" val="13"/>
  <p:tag name="KSO_WM_UNIT_TYPE" val="a"/>
  <p:tag name="KSO_WM_BEAUTIFY_FLAG" val="#wm#"/>
</p:tagLst>
</file>

<file path=ppt/tags/tag105.xml><?xml version="1.0" encoding="utf-8"?>
<p:tagLst xmlns:p="http://schemas.openxmlformats.org/presentationml/2006/main">
  <p:tag name="KSO_WM_UNIT_INDEX" val="13"/>
  <p:tag name="KSO_WM_UNIT_TYPE" val="a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5"/>
  <p:tag name="KSO_WM_UNIT_ID" val="_11*f*5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020"/>
</p:tagLst>
</file>

<file path=ppt/tags/tag6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6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02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20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0_1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Your title here"/>
</p:tagLst>
</file>

<file path=ppt/tags/tag75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020_1*f*4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Name"/>
</p:tagLst>
</file>

<file path=ppt/tags/tag76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02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0"/>
  <p:tag name="KSO_WM_SLIDE_LAYOUT" val="a_b_f"/>
  <p:tag name="KSO_WM_SLIDE_LAYOUT_CNT" val="1_1_1"/>
  <p:tag name="KSO_WM_SLIDE_THEME_ID" val="3321029"/>
  <p:tag name="KSO_WM_SLIDE_THEME_NAME" val="Z_20238020_Purple Minimalist"/>
</p:tagLst>
</file>

<file path=ppt/tags/tag77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020_6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Contents "/>
</p:tagLst>
</file>

<file path=ppt/tags/tag78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020_6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Contents "/>
</p:tagLst>
</file>

<file path=ppt/tags/tag7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020_6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Contents "/>
</p:tagLst>
</file>

<file path=ppt/tags/tag8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SPECIAL_SOURCE" val="bdnull"/>
  <p:tag name="KSO_WM_SLIDE_ID" val="custom20238020_6"/>
  <p:tag name="KSO_WM_TEMPLATE_SUBCATEGORY" val="29"/>
  <p:tag name="KSO_WM_TEMPLATE_MASTER_TYPE" val="0"/>
  <p:tag name="KSO_WM_TEMPLATE_COLOR_TYPE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8020"/>
  <p:tag name="KSO_WM_SLIDE_LAYOUT" val="a_l"/>
  <p:tag name="KSO_WM_SLIDE_LAYOUT_CNT" val="1_1"/>
  <p:tag name="KSO_WM_SLIDE_THEME_ID" val="3321029"/>
  <p:tag name="KSO_WM_SLIDE_THEME_NAME" val="Z_20238020_Purple Minimalist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8251_2*l_h_d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547*936"/>
  <p:tag name="KSO_WM_UNIT_TYPE" val="l_h_d"/>
  <p:tag name="KSO_WM_UNIT_INDEX" val="1_3_1"/>
  <p:tag name="KSO_WM_DIAGRAM_MAX_ITEMCNT" val="4"/>
  <p:tag name="KSO_WM_DIAGRAM_MIN_ITEMCNT" val="2"/>
  <p:tag name="KSO_WM_DIAGRAM_VIRTUALLY_FRAME" val="{&quot;height&quot;:382.094970703125,&quot;width&quot;:851.110107421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0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8251_2*l_h_d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547*936"/>
  <p:tag name="KSO_WM_UNIT_TYPE" val="l_h_d"/>
  <p:tag name="KSO_WM_UNIT_INDEX" val="1_1_1"/>
  <p:tag name="KSO_WM_DIAGRAM_MAX_ITEMCNT" val="4"/>
  <p:tag name="KSO_WM_DIAGRAM_MIN_ITEMCNT" val="2"/>
  <p:tag name="KSO_WM_DIAGRAM_VIRTUALLY_FRAME" val="{&quot;height&quot;:382.094970703125,&quot;width&quot;:851.110107421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0"/>
</p:tagLst>
</file>

<file path=ppt/tags/tag8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8251_2*l_h_i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094970703125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251_2*l_h_f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251_2*l_h_a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8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8251_2*l_h_i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094970703125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8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251_2*l_h_f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251_2*l_h_a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8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8251_2*l_h_i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094970703125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UNIT_LINE_FORE_SCHEMECOLOR_INDEX" val="5"/>
  <p:tag name="KSO_WM_UNIT_USESOURCEFORMAT_APPLY" val="0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251_2*l_h_f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0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251_2*l_h_a*1_3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8251_2*l_h_d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547*936"/>
  <p:tag name="KSO_WM_UNIT_TYPE" val="l_h_d"/>
  <p:tag name="KSO_WM_UNIT_INDEX" val="1_2_1"/>
  <p:tag name="KSO_WM_DIAGRAM_MAX_ITEMCNT" val="4"/>
  <p:tag name="KSO_WM_DIAGRAM_MIN_ITEMCNT" val="2"/>
  <p:tag name="KSO_WM_DIAGRAM_VIRTUALLY_FRAME" val="{&quot;height&quot;:382.094970703125,&quot;width&quot;:851.110107421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0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8245_1*a*1"/>
  <p:tag name="KSO_WM_TEMPLATE_CATEGORY" val="custom"/>
  <p:tag name="KSO_WM_TEMPLATE_INDEX" val="2023824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94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8061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95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020_6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Contents "/>
</p:tagLst>
</file>

<file path=ppt/tags/tag96.xml><?xml version="1.0" encoding="utf-8"?>
<p:tagLst xmlns:p="http://schemas.openxmlformats.org/presentationml/2006/main">
  <p:tag name="KSO_WM_SPECIAL_SOURCE" val="bdnull"/>
  <p:tag name="KSO_WM_SLIDE_ID" val="custom20238020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8020"/>
  <p:tag name="KSO_WM_SLIDE_LAYOUT" val="a_e"/>
  <p:tag name="KSO_WM_SLIDE_LAYOUT_CNT" val="1_1"/>
  <p:tag name="KSO_WM_SLIDE_THEME_ID" val="3321029"/>
  <p:tag name="KSO_WM_SLIDE_THEME_NAME" val="Z_20238020_Purple Minimalist"/>
</p:tagLst>
</file>

<file path=ppt/tags/tag97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22.45*139.1"/>
  <p:tag name="KSO_WM_SLIDE_POSITION" val="68.65*338.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061"/>
  <p:tag name="KSO_WM_TEMPLATE_SUBCATEGORY" val="0"/>
  <p:tag name="KSO_WM_SLIDE_INDEX" val="1"/>
  <p:tag name="KSO_WM_TAG_VERSION" val="3.0"/>
  <p:tag name="KSO_WM_SLIDE_ID" val="custom20238284_1"/>
  <p:tag name="KSO_WM_SLIDE_ITEM_CNT" val="3"/>
</p:tagLst>
</file>

<file path=ppt/tags/tag98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8061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9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020_6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Contents 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自定义 185">
      <a:dk1>
        <a:srgbClr val="000000"/>
      </a:dk1>
      <a:lt1>
        <a:srgbClr val="FFFFFF"/>
      </a:lt1>
      <a:dk2>
        <a:srgbClr val="4E0054"/>
      </a:dk2>
      <a:lt2>
        <a:srgbClr val="FCEBFF"/>
      </a:lt2>
      <a:accent1>
        <a:srgbClr val="6E58F6"/>
      </a:accent1>
      <a:accent2>
        <a:srgbClr val="4530E1"/>
      </a:accent2>
      <a:accent3>
        <a:srgbClr val="A749E1"/>
      </a:accent3>
      <a:accent4>
        <a:srgbClr val="3B67FF"/>
      </a:accent4>
      <a:accent5>
        <a:srgbClr val="1EA2ED"/>
      </a:accent5>
      <a:accent6>
        <a:srgbClr val="63CC7A"/>
      </a:accent6>
      <a:hlink>
        <a:srgbClr val="304FFE"/>
      </a:hlink>
      <a:folHlink>
        <a:srgbClr val="492067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WPS Presentation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Inter</vt:lpstr>
      <vt:lpstr>Segoe Print</vt:lpstr>
      <vt:lpstr>Inter Bold</vt:lpstr>
      <vt:lpstr>Manrope ExtraBold</vt:lpstr>
      <vt:lpstr>Lato</vt:lpstr>
      <vt:lpstr>Office Theme</vt:lpstr>
      <vt:lpstr>7_Office Theme</vt:lpstr>
      <vt:lpstr>Titanic Survival Prediction Project</vt:lpstr>
      <vt:lpstr>Contents </vt:lpstr>
      <vt:lpstr>Historical Context</vt:lpstr>
      <vt:lpstr>Introduction to the Titanic Disaster</vt:lpstr>
      <vt:lpstr>Significance of Survival Prediction</vt:lpstr>
      <vt:lpstr>Objectives of the Project</vt:lpstr>
      <vt:lpstr>Data Collection and Preprocessing</vt:lpstr>
      <vt:lpstr>Gathering Passenger Data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Prediction Project</dc:title>
  <dc:creator/>
  <cp:lastModifiedBy>hardik lakkad</cp:lastModifiedBy>
  <cp:revision>1</cp:revision>
  <dcterms:created xsi:type="dcterms:W3CDTF">2024-11-08T10:12:35Z</dcterms:created>
  <dcterms:modified xsi:type="dcterms:W3CDTF">2024-11-08T10:12:35Z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40B0865980734323ABA0A2BF2C5142E0_11</vt:lpwstr>
  </property>
  <property fmtid="{D5CDD505-2E9C-101B-9397-08002B2CF9AE}" pid="3" name="KSOProductBuildVer">
    <vt:lpwstr>2057-12.2.0.18607</vt:lpwstr>
  </property>
</Properties>
</file>