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slides/slide13.xml" ContentType="application/vnd.openxmlformats-officedocument.presentationml.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096"/>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000" b="0" i="0" u="none" strike="noStrike" baseline="0">
                <a:solidFill>
                  <a:srgbClr val="000000"/>
                </a:solidFill>
                <a:latin typeface="Droid Sans"/>
                <a:ea typeface="Droid Sans"/>
                <a:cs typeface="Lucida Sans"/>
              </a:defRPr>
            </a:pPr>
            <a:r>
              <a:rPr lang="zh-CN"/>
              <a:t>HIGH</a:t>
            </a:r>
          </a:p>
        </c:rich>
      </c:tx>
      <c:layout/>
      <c:overlay val="0"/>
      <c:spPr>
        <a:ln>
          <a:noFill/>
        </a:ln>
      </c:spPr>
    </c:title>
    <c:autoTitleDeleted val="0"/>
    <c:plotArea>
      <c:layout/>
      <c:pieChart>
        <c:varyColors val="1"/>
        <c:ser>
          <c:idx val="0"/>
          <c:order val="0"/>
          <c:tx>
            <c:v>HIGH</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5.0</c:v>
                </c:pt>
                <c:pt idx="2">
                  <c:v>2.0</c:v>
                </c:pt>
                <c:pt idx="3">
                  <c:v>4.0</c:v>
                </c:pt>
                <c:pt idx="4">
                  <c:v>3.0</c:v>
                </c:pt>
                <c:pt idx="5">
                  <c:v>3.0</c:v>
                </c:pt>
                <c:pt idx="6">
                  <c:v>4.0</c:v>
                </c:pt>
                <c:pt idx="7">
                  <c:v>0.0</c:v>
                </c:pt>
                <c:pt idx="8">
                  <c:v>6.0</c:v>
                </c:pt>
                <c:pt idx="9">
                  <c:v>5.0</c:v>
                </c:pt>
              </c:numCache>
            </c:numRef>
          </c:val>
        </c:ser>
        <c:ser>
          <c:idx val="1"/>
          <c:order val="1"/>
          <c:tx>
            <c:v>LOW</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5"/>
                <c:pt idx="0">
                  <c:v>1.0</c:v>
                </c:pt>
                <c:pt idx="1">
                  <c:v>0.0</c:v>
                </c:pt>
                <c:pt idx="2">
                  <c:v>1.0</c:v>
                </c:pt>
                <c:pt idx="3">
                  <c:v>1.0</c:v>
                </c:pt>
                <c:pt idx="4">
                  <c:v>1.0</c:v>
                </c:pt>
              </c:numCache>
            </c:numRef>
          </c:val>
        </c:ser>
        <c:ser>
          <c:idx val="2"/>
          <c:order val="2"/>
          <c:tx>
            <c:v>MED</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3.0</c:v>
                </c:pt>
                <c:pt idx="1">
                  <c:v>7.0</c:v>
                </c:pt>
                <c:pt idx="2">
                  <c:v>5.0</c:v>
                </c:pt>
                <c:pt idx="3">
                  <c:v>7.0</c:v>
                </c:pt>
                <c:pt idx="4">
                  <c:v>5.0</c:v>
                </c:pt>
                <c:pt idx="5">
                  <c:v>3.0</c:v>
                </c:pt>
                <c:pt idx="6">
                  <c:v>3.0</c:v>
                </c:pt>
                <c:pt idx="7">
                  <c:v>6.0</c:v>
                </c:pt>
                <c:pt idx="8">
                  <c:v>7.0</c:v>
                </c:pt>
                <c:pt idx="9">
                  <c:v>5.0</c:v>
                </c:pt>
              </c:numCache>
            </c:numRef>
          </c:val>
        </c:ser>
        <c:ser>
          <c:idx val="3"/>
          <c:order val="3"/>
          <c:tx>
            <c:v>VERY HIGH</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pPr>
              <a:noFill/>
              <a:ln>
                <a:noFill/>
              </a:ln>
            </c:spPr>
            <c:txPr>
              <a:bodyPr vert="horz"/>
              <a:lstStyle/>
              <a:p>
                <a:pPr>
                  <a:defRPr sz="900" b="0" i="0" u="none" strike="noStrike" baseline="0">
                    <a:solidFill>
                      <a:srgbClr val="404040"/>
                    </a:solidFill>
                    <a:latin typeface="Droid Sans"/>
                    <a:ea typeface="Droid Sans"/>
                    <a:cs typeface="Lucida Sans"/>
                  </a:defRPr>
                </a:pPr>
                <a:endParaRPr lang="zh-CN"/>
              </a:p>
            </c:txPr>
            <c:numFmt formatCode="0%" sourceLinked="0"/>
            <c:dLblPos val="inEnd"/>
            <c:showLegendKey val="0"/>
            <c:showVal val="0"/>
            <c:showCatName val="0"/>
            <c:showSerName val="0"/>
            <c:showPercent val="1"/>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1.0</c:v>
                </c:pt>
                <c:pt idx="1">
                  <c:v>4.0</c:v>
                </c:pt>
                <c:pt idx="2">
                  <c:v>4.0</c:v>
                </c:pt>
                <c:pt idx="3">
                  <c:v>0.0</c:v>
                </c:pt>
                <c:pt idx="4">
                  <c:v>2.0</c:v>
                </c:pt>
                <c:pt idx="5">
                  <c:v>3.0</c:v>
                </c:pt>
                <c:pt idx="6">
                  <c:v>4.0</c:v>
                </c:pt>
                <c:pt idx="7">
                  <c:v>5.0</c:v>
                </c:pt>
                <c:pt idx="8">
                  <c:v>2.0</c:v>
                </c:pt>
                <c:pt idx="9">
                  <c:v>2.0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500416"/>
      </p:ext>
    </p:extLst>
  </p:cSld>
  <p:clrMap bg1="lt1" tx1="dk1" bg2="lt2" tx2="dk2" accent1="accent1" accent2="accent2" accent3="accent3" accent4="accent4" accent5="accent5" accent6="accent6" hlink="hlink" folHlink="folHlink"/>
  <p:hf sldNum="0"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270778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对象"/>
          <p:cNvSpPr>
            <a:spLocks noGrp="1" noChangeAspect="1"/>
          </p:cNvSpPr>
          <p:nvPr>
            <p:ph type="sldImg" idx="2"/>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0045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5165285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148753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617034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0498195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3716973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4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4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4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50"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5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5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4"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7"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58" name="文本框"/>
          <p:cNvSpPr>
            <a:spLocks xmlns:a="http://schemas.openxmlformats.org/drawingml/2006/main" noGrp="1"/>
          </p:cNvSpPr>
          <p:nvPr>
            <p:ph type="body" idx="2"/>
          </p:nvPr>
        </p:nvSpPr>
        <p:spPr>
          <a:xfrm xmlns:a="http://schemas.openxmlformats.org/drawingml/2006/main" rot="0">
            <a:off x="609600" y="1577340"/>
            <a:ext cx="530352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9" name="文本框"/>
          <p:cNvSpPr>
            <a:spLocks xmlns:a="http://schemas.openxmlformats.org/drawingml/2006/main" noGrp="1"/>
          </p:cNvSpPr>
          <p:nvPr>
            <p:ph type="body" idx="3"/>
          </p:nvPr>
        </p:nvSpPr>
        <p:spPr>
          <a:xfrm xmlns:a="http://schemas.openxmlformats.org/drawingml/2006/main" rot="0">
            <a:off x="6278880" y="1577340"/>
            <a:ext cx="530352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4910582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100733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209420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612341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7599785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5588799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5271387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384807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3083576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7484953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609723" y="3040529"/>
            <a:ext cx="8103707"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SHAM 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a:t>
            </a:r>
            <a:r>
              <a:rPr lang="en-US" altLang="zh-CN" sz="2400" b="0" i="0" u="none" strike="noStrike" kern="1200" cap="none" spc="0" baseline="0">
                <a:solidFill>
                  <a:schemeClr val="tx1"/>
                </a:solidFill>
                <a:latin typeface="Calibri" pitchFamily="0" charset="0"/>
                <a:ea typeface="宋体" pitchFamily="0" charset="0"/>
                <a:cs typeface="Calibri" pitchFamily="0" charset="0"/>
              </a:rPr>
              <a:t>12219</a:t>
            </a:r>
            <a:r>
              <a:rPr lang="en-US" altLang="zh-CN" sz="2400" b="0" i="0" u="none" strike="noStrike" kern="1200" cap="none" spc="0" baseline="0">
                <a:solidFill>
                  <a:schemeClr val="tx1"/>
                </a:solidFill>
                <a:latin typeface="Calibri" pitchFamily="0" charset="0"/>
                <a:ea typeface="宋体" pitchFamily="0" charset="0"/>
                <a:cs typeface="Calibri" pitchFamily="0" charset="0"/>
              </a:rPr>
              <a:t>128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asunm1703312219128</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III</a:t>
            </a:r>
            <a:r>
              <a:rPr lang="en-US" altLang="zh-CN" sz="2400" b="0" i="0" u="none" strike="noStrike" kern="1200" cap="none" spc="0" baseline="0">
                <a:solidFill>
                  <a:schemeClr val="tx1"/>
                </a:solidFill>
                <a:latin typeface="Calibri" pitchFamily="0" charset="0"/>
                <a:ea typeface="宋体" pitchFamily="0" charset="0"/>
                <a:cs typeface="Calibri" pitchFamily="0" charset="0"/>
              </a:rPr>
              <a:t>rd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 </a:t>
            </a:r>
            <a:r>
              <a:rPr lang="en-US" altLang="zh-CN" sz="2400" b="0" i="0" u="none" strike="noStrike" kern="1200" cap="none" spc="0" baseline="0">
                <a:solidFill>
                  <a:schemeClr val="tx1"/>
                </a:solidFill>
                <a:latin typeface="Calibri" pitchFamily="0" charset="0"/>
                <a:ea typeface="宋体" pitchFamily="0" charset="0"/>
                <a:cs typeface="Calibri" pitchFamily="0" charset="0"/>
              </a:rPr>
              <a:t> AKSHEYAA COLLEGE OF ARTS AND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EMAIL:   </a:t>
            </a:r>
            <a:r>
              <a:rPr lang="en-US" altLang="zh-CN" sz="2400" b="0" i="0" u="none" strike="noStrike" kern="1200" cap="none" spc="0" baseline="0">
                <a:solidFill>
                  <a:schemeClr val="tx1"/>
                </a:solidFill>
                <a:latin typeface="Calibri" pitchFamily="0" charset="0"/>
                <a:ea typeface="宋体" pitchFamily="0" charset="0"/>
                <a:cs typeface="Calibri" pitchFamily="0" charset="0"/>
              </a:rPr>
              <a:t>hhardiksham@gmail</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5284829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0" y="3308983"/>
            <a:ext cx="2466975" cy="3419473"/>
          </a:xfrm>
          <a:prstGeom prst="rect"/>
          <a:noFill/>
          <a:ln w="12700" cmpd="sng" cap="flat">
            <a:noFill/>
            <a:prstDash val="solid"/>
            <a:miter/>
          </a:ln>
        </p:spPr>
      </p:pic>
      <p:sp>
        <p:nvSpPr>
          <p:cNvPr id="136"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7" name="矩形"/>
          <p:cNvSpPr>
            <a:spLocks/>
          </p:cNvSpPr>
          <p:nvPr/>
        </p:nvSpPr>
        <p:spPr>
          <a:xfrm rot="0">
            <a:off x="11277218" y="6473336"/>
            <a:ext cx="228600"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9" name="矩形"/>
          <p:cNvSpPr>
            <a:spLocks/>
          </p:cNvSpPr>
          <p:nvPr/>
        </p:nvSpPr>
        <p:spPr>
          <a:xfrm rot="0">
            <a:off x="2223135" y="1499235"/>
            <a:ext cx="9654541" cy="5153025"/>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Intuitive and User-Friendly Interface:</a:t>
            </a:r>
            <a:r>
              <a:rPr lang="en-US" altLang="zh-CN" sz="2000" b="0" i="0" u="none" strike="noStrike" kern="1200" cap="none" spc="0" baseline="0">
                <a:solidFill>
                  <a:schemeClr val="tx1"/>
                </a:solidFill>
                <a:latin typeface="Cambria" pitchFamily="0" charset="0"/>
                <a:ea typeface="宋体" pitchFamily="0" charset="0"/>
                <a:cs typeface="Cambria" pitchFamily="0" charset="0"/>
              </a:rPr>
              <a:t>Dashboard Design: Use a clean, modern, and intuitive design for dashboards that provide real-time insights. Implement easy-to-navigate interfaces with customizable views so that employees and managers can access relevant data quickly.</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Visual Analytics: </a:t>
            </a:r>
            <a:r>
              <a:rPr lang="en-US" altLang="zh-CN" sz="2000" b="0" i="0" u="none" strike="noStrike" kern="1200" cap="none" spc="0" baseline="0">
                <a:solidFill>
                  <a:schemeClr val="tx1"/>
                </a:solidFill>
                <a:latin typeface="Cambria" pitchFamily="0" charset="0"/>
                <a:ea typeface="宋体" pitchFamily="0" charset="0"/>
                <a:cs typeface="Cambria" pitchFamily="0" charset="0"/>
              </a:rPr>
              <a:t>Include visually appealing charts, graphs, and infographics to make data easy to understand at a glance. Interactive elements like drag-and-drop filters or hover-over details can enhance the user experience.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1" i="0" u="none" strike="noStrike" kern="1200" cap="none" spc="0" baseline="0">
                <a:solidFill>
                  <a:schemeClr val="tx1"/>
                </a:solidFill>
                <a:latin typeface="Cambria" pitchFamily="0" charset="0"/>
                <a:ea typeface="宋体" pitchFamily="0" charset="0"/>
                <a:cs typeface="Cambria" pitchFamily="0" charset="0"/>
              </a:rPr>
              <a:t>AI-Powered Insights:</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Predictive Analytics: Use AI to predict future trends in employee                               performance, potential turnover, and other key metrics. This can help in proactive decision-making.</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r>
              <a:rPr lang="en-US" altLang="zh-CN" sz="2000" b="0" i="0" u="none" strike="noStrike" kern="1200" cap="none" spc="0" baseline="0">
                <a:solidFill>
                  <a:schemeClr val="tx1"/>
                </a:solidFill>
                <a:latin typeface="Cambria" pitchFamily="0" charset="0"/>
                <a:ea typeface="宋体" pitchFamily="0" charset="0"/>
                <a:cs typeface="Cambria" pitchFamily="0" charset="0"/>
              </a:rPr>
              <a:t> Performance level = IFS(Z8&gt;=5,”VERY HIGH”,Z8&gt;=4,”HIGH”,Z8&gt;=3,”MED”,TURE,”LOW”)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v"/>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94236704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3" name="矩形"/>
          <p:cNvSpPr>
            <a:spLocks/>
          </p:cNvSpPr>
          <p:nvPr/>
        </p:nvSpPr>
        <p:spPr>
          <a:xfrm rot="0">
            <a:off x="11277218" y="6473336"/>
            <a:ext cx="228600"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39774" y="291147"/>
            <a:ext cx="3303904"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803910" y="1296035"/>
            <a:ext cx="11402695" cy="49657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 The data is collected from the kaggle</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 Performance Metrics KPIs, productivity measures, goal achievements.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3)Employee Information Basic demographics, job roles, tenure, etc.</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Feature Collection</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1)Personal and Demographic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2)Job-Related Information</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3)Performance Metrics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Data cleaning</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1)Identify Data Sources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2)Data Quality Assessment</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Handle Missing Values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4)Correct Data Entry Errors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7281206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457200" y="381000"/>
            <a:ext cx="10535285" cy="616902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Summary</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  1)An employee data and performance summary typically includes key information that gives a comprehensive overview of each employee's role, achievements, and contributions to the organization. Here's a breakdown of what such a summary might include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 It is useful for the purpose of easlly acess by the HR and managning directors. with the source of documentation.  Analysis the resource of the employee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Performance Level</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1)Key Performance Indicators (KPIs)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2)Performance Appraisals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 Goals and Objectives Tracking </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Visulazation</a:t>
            </a:r>
            <a:endPar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sym typeface="宋体" pitchFamily="0" charset="0"/>
              </a:rPr>
              <a:t>1)</a:t>
            </a: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Bar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2)Line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3)Pie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rPr>
              <a:t>4)Bubble Charts</a:t>
            </a:r>
            <a:endParaRPr lang="en-US" altLang="zh-CN" sz="2000" b="0" i="0" u="none" strike="noStrike" kern="1200" cap="none" spc="0" baseline="0">
              <a:solidFill>
                <a:schemeClr val="tx1"/>
              </a:solidFill>
              <a:latin typeface="Cambria" pitchFamily="0" charset="0"/>
              <a:ea typeface="宋体" pitchFamily="0" charset="0"/>
              <a:cs typeface="Cambria" pitchFamily="0" charset="0"/>
              <a:sym typeface="宋体"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27845500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6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4" name="文本框"/>
          <p:cNvSpPr>
            <a:spLocks noGrp="1"/>
          </p:cNvSpPr>
          <p:nvPr>
            <p:ph type="title"/>
          </p:nvPr>
        </p:nvSpPr>
        <p:spPr>
          <a:xfrm rot="0">
            <a:off x="755332" y="385444"/>
            <a:ext cx="10681335" cy="737234"/>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5" name="矩形"/>
          <p:cNvSpPr>
            <a:spLocks/>
          </p:cNvSpPr>
          <p:nvPr/>
        </p:nvSpPr>
        <p:spPr>
          <a:xfrm rot="0">
            <a:off x="11277218" y="6473336"/>
            <a:ext cx="228600" cy="330835"/>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66" name="图表"/>
          <p:cNvGraphicFramePr/>
          <p:nvPr/>
        </p:nvGraphicFramePr>
        <p:xfrm>
          <a:off x="1798955" y="1752599"/>
          <a:ext cx="6732270" cy="4526279"/>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348837830"/>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8" name="矩形"/>
          <p:cNvSpPr>
            <a:spLocks/>
          </p:cNvSpPr>
          <p:nvPr/>
        </p:nvSpPr>
        <p:spPr>
          <a:xfrm rot="0">
            <a:off x="1372235" y="1529080"/>
            <a:ext cx="7827010" cy="2228214"/>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Visualizing employee data and performance is a critical practice that enables organizations to gain insights into workforce dynamics, identify areas for improvement, and make data-driven decisions. By utilizing various visualization tools and techniques, organizations can transform complex data sets into easily interpretable visual formats, fostering better understanding among managers and decision-makers.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Wingdings" pitchFamily="0" charset="0"/>
              <a:buChar char="ü"/>
            </a:pPr>
            <a:r>
              <a:rPr lang="en-US" altLang="zh-CN" sz="2000" b="0" i="0" u="none" strike="noStrike" kern="1200" cap="none" spc="0" baseline="0">
                <a:solidFill>
                  <a:schemeClr val="tx1"/>
                </a:solidFill>
                <a:latin typeface="Cambria" pitchFamily="0" charset="0"/>
                <a:ea typeface="宋体" pitchFamily="0" charset="0"/>
                <a:cs typeface="Cambria" pitchFamily="0" charset="0"/>
              </a:rPr>
              <a:t>In conclusion, the effective visualization of employee data and performance is an invaluable tool for optimizing workforce management, enhancing productivity, and driving business success. By leveraging the right visualization techniques and tools, organizations can turn raw data into actionable insights, leading to better outcomes for both employees and the organization as a whole</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39069255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676627" y="2743031"/>
            <a:ext cx="8593228" cy="758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a:t>
            </a: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Data &amp; Performance </a:t>
            </a:r>
            <a:endParaRPr lang="zh-CN" altLang="en-US" sz="4400" b="1" i="0" u="none" strike="noStrike" kern="1200" cap="none" spc="0" baseline="0">
              <a:solidFill>
                <a:srgbClr val="0F0F0F"/>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0748491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3" cy="6858466"/>
            <a:chOff x="7448612" y="0"/>
            <a:chExt cx="4743793" cy="6858466"/>
          </a:xfrm>
        </p:grpSpPr>
        <p:sp>
          <p:nvSpPr>
            <p:cNvPr id="8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2" name="组合"/>
          <p:cNvGrpSpPr>
            <a:grpSpLocks/>
          </p:cNvGrpSpPr>
          <p:nvPr/>
        </p:nvGrpSpPr>
        <p:grpSpPr>
          <a:xfrm>
            <a:off x="47625" y="3819523"/>
            <a:ext cx="4124324" cy="3009896"/>
            <a:chOff x="47625" y="3819523"/>
            <a:chExt cx="4124324" cy="3009896"/>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26149702"/>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534401" y="3124200"/>
            <a:ext cx="2762248" cy="3257550"/>
            <a:chOff x="8534401" y="3124200"/>
            <a:chExt cx="2762248" cy="3257550"/>
          </a:xfrm>
        </p:grpSpPr>
        <p:sp>
          <p:nvSpPr>
            <p:cNvPr id="106" name="曲线"/>
            <p:cNvSpPr>
              <a:spLocks/>
            </p:cNvSpPr>
            <p:nvPr/>
          </p:nvSpPr>
          <p:spPr>
            <a:xfrm rot="0">
              <a:off x="9896476" y="5553075"/>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9896476" y="60864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7"/>
                  </a:lnTo>
                  <a:lnTo>
                    <a:pt x="21600" y="21597"/>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534401" y="3124200"/>
              <a:ext cx="2762248"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676275" y="1752599"/>
            <a:ext cx="8056880" cy="4292600"/>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Analysis data : </a:t>
            </a:r>
            <a:r>
              <a:rPr lang="en-US" altLang="zh-CN" sz="2000" b="0" i="0" u="none" strike="noStrike" kern="1200" cap="none" spc="0" baseline="0">
                <a:solidFill>
                  <a:schemeClr val="tx1"/>
                </a:solidFill>
                <a:latin typeface="Cambria" pitchFamily="0" charset="0"/>
                <a:ea typeface="宋体" pitchFamily="0" charset="0"/>
                <a:cs typeface="Cambria" pitchFamily="0" charset="0"/>
              </a:rPr>
              <a:t>The data is taken for the purpose employee data, because While many companies collect various forms of employee data, such as attendance records, performance reviews, and training completion, this data often remains underutilized.</a:t>
            </a: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1"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Silos: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 data is stored in different systems, such as HR software, performance management tools, and spreadsheets, making it difficult to get a unified view of an employee's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r>
              <a:rPr lang="en-US" altLang="zh-CN" sz="2000" b="1" i="0" u="none" strike="noStrike" kern="1200" cap="none" spc="0" baseline="0">
                <a:solidFill>
                  <a:schemeClr val="tx1"/>
                </a:solidFill>
                <a:latin typeface="Cambria" pitchFamily="0" charset="0"/>
                <a:ea typeface="宋体" pitchFamily="0" charset="0"/>
                <a:cs typeface="Cambria" pitchFamily="0" charset="0"/>
              </a:rPr>
              <a:t>Inconsistent Performance Metrics: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There is no standardized approach to measuring employee performance across different departments, leading to inconsistent evaluations and potentially biased decisions.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91944444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915400" y="2667000"/>
            <a:ext cx="3533773" cy="3810000"/>
            <a:chOff x="8915400" y="2667000"/>
            <a:chExt cx="3533773" cy="3810000"/>
          </a:xfrm>
        </p:grpSpPr>
        <p:sp>
          <p:nvSpPr>
            <p:cNvPr id="114" name="曲线"/>
            <p:cNvSpPr>
              <a:spLocks/>
            </p:cNvSpPr>
            <p:nvPr/>
          </p:nvSpPr>
          <p:spPr>
            <a:xfrm rot="0">
              <a:off x="9610725" y="5381625"/>
              <a:ext cx="457196"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610725" y="59150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915400" y="2667000"/>
              <a:ext cx="3533773" cy="3810000"/>
            </a:xfrm>
            <a:prstGeom prst="rect"/>
            <a:noFill/>
            <a:ln w="12700" cmpd="sng" cap="flat">
              <a:noFill/>
              <a:prstDash val="solid"/>
              <a:miter/>
            </a:ln>
          </p:spPr>
        </p:pic>
      </p:grpSp>
      <p:sp>
        <p:nvSpPr>
          <p:cNvPr id="118" name="文本框"/>
          <p:cNvSpPr>
            <a:spLocks noGrp="1"/>
          </p:cNvSpPr>
          <p:nvPr>
            <p:ph type="title"/>
          </p:nvPr>
        </p:nvSpPr>
        <p:spPr>
          <a:xfrm rot="0">
            <a:off x="381000" y="381317"/>
            <a:ext cx="5263514" cy="19596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411480" y="1447800"/>
            <a:ext cx="8454390" cy="4836795"/>
          </a:xfrm>
          <a:prstGeom prst="rect"/>
          <a:noFill/>
          <a:ln w="12700" cmpd="sng" cap="flat">
            <a:noFill/>
            <a:prstDash val="solid"/>
            <a:miter/>
          </a:ln>
        </p:spPr>
        <p:txBody>
          <a:bodyPr vert="horz" wrap="square" lIns="91440" tIns="45720" rIns="91440" bIns="45720" anchor="t" anchorCtr="0">
            <a:prstTxWarp prst="textNoShape"/>
          </a:bodyPr>
          <a:lstStyle/>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Project Objective: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The primary goal of this project is to develop a comprehensive system to collect, manage, and analyze employee data to enhance performance management, optimize workforce productivity, and inform strategic decision-making.</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Scope of the Project:</a:t>
            </a: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Collection:</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Gather data on employees from various sources such as HR records, performance reviews</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attendance</a:t>
            </a: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systems, and project management tools.</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Data Management:</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 Develop a centralized repository for storing employee data securely and ensuring easy access for authorized personnel.</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Performance Analysis: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Create metrics and KPIs to measure employee performance, track progress over time, and identify areas for improvement.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457200" indent="-457200" algn="l">
              <a:lnSpc>
                <a:spcPct val="100000"/>
              </a:lnSpc>
              <a:spcBef>
                <a:spcPts val="0"/>
              </a:spcBef>
              <a:spcAft>
                <a:spcPts val="0"/>
              </a:spcAft>
              <a:buFont typeface="Wingdings" pitchFamily="0" charset="0"/>
              <a:buChar char="ü"/>
            </a:pPr>
            <a:r>
              <a:rPr lang="en-US" altLang="zh-CN" sz="2000" b="1" i="0" u="none" strike="noStrike" kern="1200" cap="none" spc="0" baseline="0">
                <a:solidFill>
                  <a:srgbClr val="0D0D0D"/>
                </a:solidFill>
                <a:latin typeface="Times New Roman" pitchFamily="18" charset="0"/>
                <a:ea typeface="宋体" pitchFamily="0" charset="0"/>
                <a:cs typeface="Times New Roman" pitchFamily="18" charset="0"/>
              </a:rPr>
              <a:t>Reporting and Visualization: </a:t>
            </a:r>
            <a:r>
              <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rPr>
              <a:t>Generate dashboards and reports that provide insights into employee performance trends, high-performing individuals, and departments that may need support.</a:t>
            </a:r>
            <a:endParaRPr lang="en-US" altLang="zh-CN" sz="20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1414099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427355" y="1676400"/>
            <a:ext cx="9512935" cy="2887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H</a:t>
            </a:r>
            <a:r>
              <a:rPr lang="en-US" altLang="zh-CN" sz="2000" b="1" i="0" u="none" strike="noStrike" kern="1200" cap="none" spc="0" baseline="0">
                <a:solidFill>
                  <a:schemeClr val="tx1"/>
                </a:solidFill>
                <a:latin typeface="Cambria" pitchFamily="0" charset="0"/>
                <a:ea typeface="宋体" pitchFamily="0" charset="0"/>
                <a:cs typeface="Cambria" pitchFamily="0" charset="0"/>
              </a:rPr>
              <a:t>R Managers and Professionals: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use employee data to manage payroll, benefits, recruitment, onboarding, compliance, and other HR functions. Performance data is used for evaluating employee productivity, conducting performance reviews, and implementing training and development programs.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Team Managers and Supervisors:</a:t>
            </a:r>
            <a:r>
              <a:rPr lang="en-US" altLang="zh-CN" sz="2000" b="0" i="0" u="none" strike="noStrike" kern="1200" cap="none" spc="0" baseline="0">
                <a:solidFill>
                  <a:schemeClr val="tx1"/>
                </a:solidFill>
                <a:latin typeface="Cambria" pitchFamily="0" charset="0"/>
                <a:ea typeface="宋体" pitchFamily="0" charset="0"/>
                <a:cs typeface="Cambria" pitchFamily="0" charset="0"/>
              </a:rPr>
              <a:t> Managers use this data to understand how their team members are performing, identify high performers and those needing support, and make informed decisions about promotions, rewards, and disciplinary actions</a:t>
            </a:r>
            <a:r>
              <a:rPr lang="en-US" altLang="zh-CN" sz="1800" b="0" i="0" u="none" strike="noStrike" kern="1200" cap="none" spc="0" baseline="0">
                <a:solidFill>
                  <a:schemeClr val="tx1"/>
                </a:solidFill>
                <a:latin typeface="Cambria" pitchFamily="0" charset="0"/>
                <a:ea typeface="宋体" pitchFamily="0" charset="0"/>
                <a:cs typeface="Cambria" pitchFamily="0" charset="0"/>
              </a:rPr>
              <a:t>.</a:t>
            </a:r>
            <a:endParaRPr lang="en-US" altLang="zh-CN" sz="18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a:t>
            </a:r>
            <a:r>
              <a:rPr lang="en-US" altLang="zh-CN" sz="2000" b="1" i="0" u="none" strike="noStrike" kern="1200" cap="none" spc="0" baseline="0">
                <a:solidFill>
                  <a:schemeClr val="tx1"/>
                </a:solidFill>
                <a:latin typeface="Cambria" pitchFamily="0" charset="0"/>
                <a:ea typeface="宋体" pitchFamily="0" charset="0"/>
                <a:cs typeface="Cambria" pitchFamily="0" charset="0"/>
              </a:rPr>
              <a:t>es:</a:t>
            </a:r>
            <a:r>
              <a:rPr lang="en-US" altLang="zh-CN" sz="2000" b="0" i="0" u="none" strike="noStrike" kern="1200" cap="none" spc="0" baseline="0">
                <a:solidFill>
                  <a:schemeClr val="tx1"/>
                </a:solidFill>
                <a:latin typeface="Cambria" pitchFamily="0" charset="0"/>
                <a:ea typeface="宋体" pitchFamily="0" charset="0"/>
                <a:cs typeface="Cambria" pitchFamily="0" charset="0"/>
              </a:rPr>
              <a:t> Employees themselves may access their own data and performance feedback to understand expectations, track their own progress, set personal goals, and engage in self-improvement.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Finance Departments:</a:t>
            </a:r>
            <a:r>
              <a:rPr lang="en-US" altLang="zh-CN" sz="2000" b="0" i="0" u="none" strike="noStrike" kern="1200" cap="none" spc="0" baseline="0">
                <a:solidFill>
                  <a:schemeClr val="tx1"/>
                </a:solidFill>
                <a:latin typeface="Cambria" pitchFamily="0" charset="0"/>
                <a:ea typeface="宋体" pitchFamily="0" charset="0"/>
                <a:cs typeface="Cambria" pitchFamily="0" charset="0"/>
              </a:rPr>
              <a:t> They might use employee data for budgeting purposes, payroll processing, and financial planning. Understanding the cost of the workforce and performance ROI is critical for financial forecasting.</a:t>
            </a: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09797726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alpha val="0"/>
          </a:srgbClr>
        </a:solidFill>
      </p:bgPr>
    </p:bg>
    <p:spTree>
      <p:nvGrpSpPr>
        <p:cNvPr id="1" name=""/>
        <p:cNvGrpSpPr/>
        <p:nvPr/>
      </p:nvGrpSpPr>
      <p:grpSpPr>
        <a:xfrm>
          <a:off x="0" y="0"/>
          <a:ext cx="0" cy="0"/>
          <a:chOff x="0" y="0"/>
          <a:chExt cx="0" cy="0"/>
        </a:xfrm>
      </p:grpSpPr>
      <p:pic>
        <p:nvPicPr>
          <p:cNvPr id="126" name="图片"/>
          <p:cNvPicPr>
            <a:picLocks/>
          </p:cNvPicPr>
          <p:nvPr/>
        </p:nvPicPr>
        <p:blipFill>
          <a:blip r:embed="rId1" cstate="print"/>
          <a:stretch>
            <a:fillRect/>
          </a:stretch>
        </p:blipFill>
        <p:spPr>
          <a:xfrm rot="0">
            <a:off x="10134600" y="3742055"/>
            <a:ext cx="2053586" cy="3115945"/>
          </a:xfrm>
          <a:prstGeom prst="rect"/>
          <a:noFill/>
          <a:ln w="12700" cmpd="sng" cap="flat">
            <a:noFill/>
            <a:prstDash val="solid"/>
            <a:miter/>
          </a:ln>
        </p:spPr>
      </p:pic>
      <p:sp>
        <p:nvSpPr>
          <p:cNvPr id="127" name="文本框"/>
          <p:cNvSpPr>
            <a:spLocks noGrp="1"/>
          </p:cNvSpPr>
          <p:nvPr>
            <p:ph type="title"/>
          </p:nvPr>
        </p:nvSpPr>
        <p:spPr>
          <a:xfrm rot="0">
            <a:off x="304800" y="381000"/>
            <a:ext cx="9763125" cy="55625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302895" y="1219200"/>
            <a:ext cx="9832340" cy="431228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Data Import and Integration: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Seamless import of employee data from various sources (HR systems, payroll, attendance, etc.).</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Integration with existing HR and performance management systems</a:t>
            </a:r>
            <a:r>
              <a:rPr lang="en-US" altLang="zh-CN" sz="2000" b="0" i="0" u="none" strike="noStrike" kern="1200" cap="none" spc="0" baseline="0">
                <a:solidFill>
                  <a:schemeClr val="tx1"/>
                </a:solidFill>
                <a:latin typeface="Cambria" pitchFamily="0" charset="0"/>
                <a:ea typeface="宋体" pitchFamily="0" charset="0"/>
                <a:cs typeface="Cambria" pitchFamily="0" charset="0"/>
              </a:rPr>
              <a: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ambria" pitchFamily="0" charset="0"/>
                <a:ea typeface="宋体" pitchFamily="0" charset="0"/>
                <a:cs typeface="Cambria" pitchFamily="0" charset="0"/>
              </a:rPr>
              <a:t>Pivot Table Summaries: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Ability to create pivot tables for summarizing employee data across different dimensions such as departments, roles, or time periods.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Easily analyze key performance indicators (KPIs) by aggregating data to find insights.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1" i="0" u="none" strike="noStrike" kern="1200" cap="none" spc="0" baseline="0">
                <a:solidFill>
                  <a:schemeClr val="tx1"/>
                </a:solidFill>
                <a:latin typeface="Cambria" pitchFamily="0" charset="0"/>
                <a:ea typeface="宋体" pitchFamily="0" charset="0"/>
                <a:cs typeface="Cambria" pitchFamily="0" charset="0"/>
              </a:rPr>
              <a:t>Graph and Data Visualization:</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Dynamic graphing capabilities to visualize trends and patterns in employee performance.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Support for various chart types (bar, line, pie, scatter, etc.) to suit different analysis needs.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285750" indent="-285750" algn="l">
              <a:lnSpc>
                <a:spcPct val="100000"/>
              </a:lnSpc>
              <a:spcBef>
                <a:spcPts val="0"/>
              </a:spcBef>
              <a:spcAft>
                <a:spcPts val="0"/>
              </a:spcAft>
              <a:buFont typeface="Wingdings" pitchFamily="0" charset="0"/>
              <a:buChar char="Ø"/>
            </a:pPr>
            <a:r>
              <a:rPr lang="en-US" altLang="zh-CN" sz="2000" b="0" i="0" u="none" strike="noStrike" kern="1200" cap="none" spc="0" baseline="0">
                <a:solidFill>
                  <a:schemeClr val="tx1"/>
                </a:solidFill>
                <a:latin typeface="Cambria" pitchFamily="0" charset="0"/>
                <a:ea typeface="宋体" pitchFamily="0" charset="0"/>
                <a:cs typeface="Cambria" pitchFamily="0" charset="0"/>
              </a:rPr>
              <a:t>Interactive dashboards that provide real-time updates and drill-down capabilities.</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9116169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文本框"/>
          <p:cNvSpPr>
            <a:spLocks noGrp="1"/>
          </p:cNvSpPr>
          <p:nvPr>
            <p:ph type="ctrTitle"/>
          </p:nvPr>
        </p:nvSpPr>
        <p:spPr>
          <a:xfrm rot="0">
            <a:off x="421640" y="362585"/>
            <a:ext cx="9701530" cy="4578349"/>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ts val="0"/>
              </a:spcBef>
              <a:spcAft>
                <a:spcPts val="0"/>
              </a:spcAft>
              <a:buFont typeface="Wingdings" pitchFamily="0" charset="0"/>
              <a:buChar char="Ø"/>
            </a:pP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C</a:t>
            </a: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onditional Formatting: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Use of conditional formatting to highlight key metrics (e.g., low performance, high absenteeism).</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Visual cues (colors, icons) to make it easier to spot trends and anomalies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Data Export and Sharing: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Export options for reports and dashboards in various formats (Excel, PDF, CSV).</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Easy sharing of insights with stakeholders through email or cloud-based platforms.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Performance Tracking and Reporting:</a:t>
            </a:r>
            <a:br>
              <a:rPr lang="zh-CN" altLang="en-US" sz="2000" b="1"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Customizable performance tracking templates that align with company goals and metrics.</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Automated report generation to save time and provide consistent performance reviews.</a:t>
            </a: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br>
              <a:rPr lang="zh-CN" altLang="en-US"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br>
            <a:r>
              <a:rPr lang="en-US" altLang="zh-CN" sz="2000" b="1" i="0" u="none" strike="noStrike" kern="0" cap="none" spc="0" baseline="0">
                <a:solidFill>
                  <a:schemeClr val="tx1"/>
                </a:solidFill>
                <a:latin typeface="Cambria" pitchFamily="0" charset="0"/>
                <a:ea typeface="宋体" pitchFamily="0" charset="0"/>
                <a:cs typeface="Cambria" pitchFamily="0" charset="0"/>
                <a:sym typeface="宋体" pitchFamily="0" charset="0"/>
              </a:rPr>
              <a:t>Advanced Filtering and Sorting:</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Custom filters to view data based on specific criteria (e.g., by department, job role, performance score).</a:t>
            </a:r>
            <a:br>
              <a:rPr lang="zh-CN" altLang="en-US" sz="2000" b="0" i="0" u="none" strike="noStrike" kern="0" cap="none" spc="0" baseline="0">
                <a:solidFill>
                  <a:schemeClr val="tx1"/>
                </a:solidFill>
                <a:latin typeface="Cambria" pitchFamily="0" charset="0"/>
                <a:ea typeface="宋体" pitchFamily="0" charset="0"/>
                <a:cs typeface="Cambria" pitchFamily="0" charset="0"/>
              </a:rPr>
            </a:br>
            <a:r>
              <a:rPr lang="en-US" altLang="zh-CN" sz="2000" b="0" i="0" u="none" strike="noStrike" kern="0" cap="none" spc="0" baseline="0">
                <a:solidFill>
                  <a:schemeClr val="tx1"/>
                </a:solidFill>
                <a:latin typeface="Cambria" pitchFamily="0" charset="0"/>
                <a:ea typeface="宋体" pitchFamily="0" charset="0"/>
                <a:cs typeface="Cambria" pitchFamily="0" charset="0"/>
                <a:sym typeface="宋体" pitchFamily="0" charset="0"/>
              </a:rPr>
              <a:t>Ability to sort data to highlight top and bottom performers.</a:t>
            </a:r>
            <a:endParaRPr lang="zh-CN" altLang="en-US" sz="2000" b="0" i="0" u="none" strike="noStrike" kern="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177973551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3" name="矩形"/>
          <p:cNvSpPr>
            <a:spLocks/>
          </p:cNvSpPr>
          <p:nvPr/>
        </p:nvSpPr>
        <p:spPr>
          <a:xfrm rot="0">
            <a:off x="320675" y="1600200"/>
            <a:ext cx="7097394" cy="45840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Employee Information:</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r>
              <a:rPr lang="en-US" altLang="zh-CN" sz="1800" b="1" i="0" u="none" strike="noStrike" kern="1200" cap="none" spc="0" baseline="0">
                <a:solidFill>
                  <a:schemeClr val="tx1"/>
                </a:solidFill>
                <a:latin typeface="Cambria" pitchFamily="0" charset="0"/>
                <a:ea typeface="宋体" pitchFamily="0" charset="0"/>
                <a:cs typeface="Cambria" pitchFamily="0" charset="0"/>
              </a:rPr>
              <a:t> </a:t>
            </a:r>
            <a:endParaRPr lang="en-US" altLang="zh-CN" sz="1800" b="1"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a:t>
            </a:r>
            <a:r>
              <a:rPr lang="en-US" altLang="zh-CN" sz="2000" b="0" i="0" u="none" strike="noStrike" kern="1200" cap="none" spc="0" baseline="0">
                <a:solidFill>
                  <a:schemeClr val="tx1"/>
                </a:solidFill>
                <a:latin typeface="Cambria" pitchFamily="0" charset="0"/>
                <a:ea typeface="宋体" pitchFamily="0" charset="0"/>
                <a:cs typeface="Cambria" pitchFamily="0" charset="0"/>
              </a:rPr>
              <a:t>: Kaggle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26 Feature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mbria" pitchFamily="0" charset="0"/>
                <a:ea typeface="宋体" pitchFamily="0" charset="0"/>
                <a:cs typeface="Cambria" pitchFamily="0" charset="0"/>
              </a:rPr>
              <a:t>9- Feature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Id No: In kaggle employee no</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Name - text of employee name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 type: Permanant , temprary, contract.</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Pertofrmance level : employee performance rating ( very high , high, medium, low)</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Gender : Male ,Female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Location code:  Location code of the working place</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342900" indent="-342900" algn="l">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Cambria" pitchFamily="0" charset="0"/>
                <a:ea typeface="宋体" pitchFamily="0" charset="0"/>
                <a:cs typeface="Cambria" pitchFamily="0" charset="0"/>
              </a:rPr>
              <a:t>Employee rating num- maximum 5 </a:t>
            </a:r>
            <a:endParaRPr lang="en-US" altLang="zh-CN" sz="2000" b="0" i="0" u="none" strike="noStrike" kern="1200" cap="none" spc="0" baseline="0">
              <a:solidFill>
                <a:schemeClr val="tx1"/>
              </a:solidFill>
              <a:latin typeface="Cambria" pitchFamily="0" charset="0"/>
              <a:ea typeface="宋体" pitchFamily="0" charset="0"/>
              <a:cs typeface="Cambria"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Cambria" pitchFamily="0" charset="0"/>
              <a:ea typeface="宋体" pitchFamily="0" charset="0"/>
              <a:cs typeface="Cambria" pitchFamily="0" charset="0"/>
            </a:endParaRPr>
          </a:p>
        </p:txBody>
      </p:sp>
    </p:spTree>
    <p:extLst>
      <p:ext uri="{BB962C8B-B14F-4D97-AF65-F5344CB8AC3E}">
        <p14:creationId xmlns:p14="http://schemas.microsoft.com/office/powerpoint/2010/main" val="83002426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cp:revision>
  <dcterms:created xsi:type="dcterms:W3CDTF">2024-03-28T17:07:00Z</dcterms:created>
  <dcterms:modified xsi:type="dcterms:W3CDTF">2024-09-23T02:05:55Z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b052f5f599dc4d85bf06550720dc4d7e</vt:lpwstr>
  </property>
  <property fmtid="{D5CDD505-2E9C-101B-9397-08002B2CF9AE}" pid="5" name="KSOProductBuildVer">
    <vt:lpwstr>1033-12.2.0.13472</vt:lpwstr>
  </property>
</Properties>
</file>