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90" r:id="rId7"/>
    <p:sldId id="287" r:id="rId8"/>
    <p:sldId id="289" r:id="rId9"/>
    <p:sldId id="259" r:id="rId10"/>
    <p:sldId id="310" r:id="rId11"/>
    <p:sldId id="291" r:id="rId12"/>
    <p:sldId id="292" r:id="rId13"/>
    <p:sldId id="293" r:id="rId14"/>
    <p:sldId id="299" r:id="rId15"/>
    <p:sldId id="294" r:id="rId16"/>
    <p:sldId id="295" r:id="rId17"/>
    <p:sldId id="296" r:id="rId18"/>
    <p:sldId id="297" r:id="rId19"/>
    <p:sldId id="298" r:id="rId20"/>
    <p:sldId id="260" r:id="rId21"/>
    <p:sldId id="261" r:id="rId22"/>
    <p:sldId id="262" r:id="rId23"/>
    <p:sldId id="263" r:id="rId24"/>
    <p:sldId id="272" r:id="rId25"/>
    <p:sldId id="257" r:id="rId26"/>
    <p:sldId id="258" r:id="rId27"/>
    <p:sldId id="273" r:id="rId28"/>
    <p:sldId id="303" r:id="rId29"/>
    <p:sldId id="304" r:id="rId30"/>
    <p:sldId id="305" r:id="rId31"/>
    <p:sldId id="306" r:id="rId32"/>
    <p:sldId id="311" r:id="rId33"/>
    <p:sldId id="274" r:id="rId34"/>
    <p:sldId id="275" r:id="rId35"/>
    <p:sldId id="270" r:id="rId36"/>
    <p:sldId id="271" r:id="rId37"/>
    <p:sldId id="266" r:id="rId38"/>
    <p:sldId id="267" r:id="rId39"/>
    <p:sldId id="268" r:id="rId40"/>
    <p:sldId id="269" r:id="rId41"/>
    <p:sldId id="264" r:id="rId42"/>
    <p:sldId id="307" r:id="rId43"/>
    <p:sldId id="309" r:id="rId44"/>
    <p:sldId id="300" r:id="rId45"/>
    <p:sldId id="308"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CC0000"/>
    <a:srgbClr val="FF0000"/>
    <a:srgbClr val="C9D7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Final%20Data%20of%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eelu%20kanwar\AppData\Local\Packages\microsoft.windowscommunicationsapps_8wekyb3d8bbwe\LocalState\Files\S0\331\Attachments\Statistical%20analysis%20on%20Digital%20Payment%20(Responses)%20(d)%5b2019%5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eelu%20kanwar\Downloads\Telegram%20Desktop\graph%20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eelu%20kanwar\AppData\Local\Packages\microsoft.windowscommunicationsapps_8wekyb3d8bbwe\LocalState\Files\S0\331\Attachments\Statistical%20analysis%20on%20Digital%20Payment%20(Responses)%20(d)%5b2019%5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project%20(msc%20sem%202)%20khimya%20mam\three%20graph.xlsx" TargetMode="External"/></Relationships>
</file>

<file path=ppt/charts/_rels/chart14.xml.rels><?xml version="1.0" encoding="UTF-8" standalone="yes"?>
<Relationships xmlns="http://schemas.openxmlformats.org/package/2006/relationships"><Relationship Id="rId3" Type="http://schemas.openxmlformats.org/officeDocument/2006/relationships/oleObject" Target="file:///C:\Users\neelu%20kanwar\Downloads\Telegram%20Desktop\graph%20data.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project%20(msc%20sem%202)%20khimya%20mam\three%20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roject%20(msc%20sem%202)%20khimya%20mam\three%20grap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roject%20(msc%20sem%202)%20khimya%20mam\three%20grap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project%20(msc%20sem%202)%20khimya%20mam\three%20grap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eelu%20kanwar\Downloads\Telegram%20Desktop\graph%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project%20(msc%20sem%202)%20khimya%20mam\three%20graph.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project%20(msc%20sem%202)%20khimya%20mam\three%20graph.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Final%20Data%20of%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b="1" dirty="0">
                <a:solidFill>
                  <a:schemeClr val="tx1"/>
                </a:solidFill>
                <a:effectLst/>
              </a:rPr>
              <a:t>Gender wise response   </a:t>
            </a:r>
            <a:endParaRPr lang="en-IN" sz="2000" dirty="0">
              <a:solidFill>
                <a:schemeClr val="tx1"/>
              </a:solidFill>
              <a:effectLst/>
            </a:endParaRPr>
          </a:p>
        </c:rich>
      </c:tx>
      <c:layout>
        <c:manualLayout>
          <c:xMode val="edge"/>
          <c:yMode val="edge"/>
          <c:x val="0.29669632333716883"/>
          <c:y val="7.0270958174947024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0256167979002624"/>
          <c:y val="0.17837780694079905"/>
          <c:w val="0.39209908136482946"/>
          <c:h val="0.65349846894138242"/>
        </c:manualLayout>
      </c:layout>
      <c:pieChart>
        <c:varyColors val="1"/>
        <c:ser>
          <c:idx val="0"/>
          <c:order val="0"/>
          <c:tx>
            <c:strRef>
              <c:f>graph!$C$115</c:f>
              <c:strCache>
                <c:ptCount val="1"/>
                <c:pt idx="0">
                  <c:v>respondants</c:v>
                </c:pt>
              </c:strCache>
            </c:strRef>
          </c:tx>
          <c:spPr>
            <a:solidFill>
              <a:srgbClr val="92D050"/>
            </a:solidFill>
          </c:spPr>
          <c:dPt>
            <c:idx val="0"/>
            <c:bubble3D val="0"/>
            <c:spPr>
              <a:solidFill>
                <a:schemeClr val="tx2"/>
              </a:solidFill>
              <a:ln w="19050">
                <a:solidFill>
                  <a:schemeClr val="lt1"/>
                </a:solidFill>
              </a:ln>
              <a:effectLst/>
            </c:spPr>
            <c:extLst>
              <c:ext xmlns:c16="http://schemas.microsoft.com/office/drawing/2014/chart" uri="{C3380CC4-5D6E-409C-BE32-E72D297353CC}">
                <c16:uniqueId val="{00000001-FFBD-4A94-9035-F1D885126683}"/>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FFBD-4A94-9035-F1D885126683}"/>
              </c:ext>
            </c:extLst>
          </c:dPt>
          <c:dLbls>
            <c:dLbl>
              <c:idx val="0"/>
              <c:layout>
                <c:manualLayout>
                  <c:x val="-0.13350754593175854"/>
                  <c:y val="1.748651210265383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FBD-4A94-9035-F1D885126683}"/>
                </c:ext>
              </c:extLst>
            </c:dLbl>
            <c:dLbl>
              <c:idx val="1"/>
              <c:layout>
                <c:manualLayout>
                  <c:x val="0.12378357392825896"/>
                  <c:y val="-2.010061242344706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FBD-4A94-9035-F1D88512668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graph!$B$116:$B$117</c:f>
              <c:strCache>
                <c:ptCount val="2"/>
                <c:pt idx="0">
                  <c:v>Female</c:v>
                </c:pt>
                <c:pt idx="1">
                  <c:v>male</c:v>
                </c:pt>
              </c:strCache>
            </c:strRef>
          </c:cat>
          <c:val>
            <c:numRef>
              <c:f>graph!$C$116:$C$117</c:f>
              <c:numCache>
                <c:formatCode>General</c:formatCode>
                <c:ptCount val="2"/>
                <c:pt idx="0">
                  <c:v>160</c:v>
                </c:pt>
                <c:pt idx="1">
                  <c:v>142</c:v>
                </c:pt>
              </c:numCache>
            </c:numRef>
          </c:val>
          <c:extLst>
            <c:ext xmlns:c16="http://schemas.microsoft.com/office/drawing/2014/chart" uri="{C3380CC4-5D6E-409C-BE32-E72D297353CC}">
              <c16:uniqueId val="{00000004-FFBD-4A94-9035-F1D88512668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a:solidFill>
        <a:schemeClr val="tx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1400" b="1" i="0" baseline="0" dirty="0">
                <a:solidFill>
                  <a:schemeClr val="tx1"/>
                </a:solidFill>
                <a:effectLst/>
              </a:rPr>
              <a:t>Impact of Covid-19 </a:t>
            </a:r>
            <a:endParaRPr lang="en-IN" sz="1400" dirty="0">
              <a:solidFill>
                <a:schemeClr val="tx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sz="1400"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manualLayout>
          <c:layoutTarget val="inner"/>
          <c:xMode val="edge"/>
          <c:yMode val="edge"/>
          <c:x val="0.13961561064096795"/>
          <c:y val="0.10460726560727401"/>
          <c:w val="0.70080653980752416"/>
          <c:h val="0.71060059328229652"/>
        </c:manualLayout>
      </c:layout>
      <c:barChart>
        <c:barDir val="col"/>
        <c:grouping val="stacked"/>
        <c:varyColors val="0"/>
        <c:ser>
          <c:idx val="0"/>
          <c:order val="0"/>
          <c:tx>
            <c:strRef>
              <c:f>Sheet4!$B$37</c:f>
              <c:strCache>
                <c:ptCount val="1"/>
                <c:pt idx="0">
                  <c:v>Yes</c:v>
                </c:pt>
              </c:strCache>
            </c:strRef>
          </c:tx>
          <c:spPr>
            <a:solidFill>
              <a:schemeClr val="accent1">
                <a:lumMod val="75000"/>
              </a:schemeClr>
            </a:solidFill>
            <a:ln>
              <a:noFill/>
            </a:ln>
            <a:effectLst/>
          </c:spPr>
          <c:invertIfNegative val="0"/>
          <c:dLbls>
            <c:dLbl>
              <c:idx val="0"/>
              <c:tx>
                <c:rich>
                  <a:bodyPr/>
                  <a:lstStyle/>
                  <a:p>
                    <a:fld id="{522EBF50-4634-4505-A7AF-608D89B82D03}" type="VALUE">
                      <a:rPr lang="en-US">
                        <a:solidFill>
                          <a:schemeClr val="bg1"/>
                        </a:solidFill>
                      </a:rPr>
                      <a:pPr/>
                      <a:t>[VALUE]</a:t>
                    </a:fld>
                    <a:endParaRPr lang="en-IN"/>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F0E-4D0C-93E6-B81F513DD77A}"/>
                </c:ext>
              </c:extLst>
            </c:dLbl>
            <c:dLbl>
              <c:idx val="1"/>
              <c:tx>
                <c:rich>
                  <a:bodyPr/>
                  <a:lstStyle/>
                  <a:p>
                    <a:fld id="{1E51D8E3-C653-4017-A576-240DDE2E0C0D}" type="VALUE">
                      <a:rPr lang="en-US">
                        <a:solidFill>
                          <a:schemeClr val="bg1"/>
                        </a:solidFill>
                      </a:rPr>
                      <a:pPr/>
                      <a:t>[VALUE]</a:t>
                    </a:fld>
                    <a:endParaRPr lang="en-IN"/>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F0E-4D0C-93E6-B81F513DD77A}"/>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Sheet4!$C$36:$D$36</c:f>
              <c:strCache>
                <c:ptCount val="2"/>
                <c:pt idx="0">
                  <c:v>Before</c:v>
                </c:pt>
                <c:pt idx="1">
                  <c:v>After</c:v>
                </c:pt>
              </c:strCache>
            </c:strRef>
          </c:cat>
          <c:val>
            <c:numRef>
              <c:f>Sheet4!$C$37:$D$37</c:f>
              <c:numCache>
                <c:formatCode>0%</c:formatCode>
                <c:ptCount val="2"/>
                <c:pt idx="0">
                  <c:v>0.91</c:v>
                </c:pt>
                <c:pt idx="1">
                  <c:v>0.99</c:v>
                </c:pt>
              </c:numCache>
            </c:numRef>
          </c:val>
          <c:extLst>
            <c:ext xmlns:c16="http://schemas.microsoft.com/office/drawing/2014/chart" uri="{C3380CC4-5D6E-409C-BE32-E72D297353CC}">
              <c16:uniqueId val="{00000002-AF0E-4D0C-93E6-B81F513DD77A}"/>
            </c:ext>
          </c:extLst>
        </c:ser>
        <c:ser>
          <c:idx val="1"/>
          <c:order val="1"/>
          <c:tx>
            <c:strRef>
              <c:f>Sheet4!$B$38</c:f>
              <c:strCache>
                <c:ptCount val="1"/>
                <c:pt idx="0">
                  <c:v>No</c:v>
                </c:pt>
              </c:strCache>
            </c:strRef>
          </c:tx>
          <c:spPr>
            <a:solidFill>
              <a:srgbClr val="92D050"/>
            </a:solidFill>
            <a:ln>
              <a:noFill/>
            </a:ln>
            <a:effectLst/>
          </c:spPr>
          <c:invertIfNegative val="0"/>
          <c:dLbls>
            <c:dLbl>
              <c:idx val="1"/>
              <c:layout>
                <c:manualLayout>
                  <c:x val="-9.08781097353175E-3"/>
                  <c:y val="-2.134471718249731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0E-4D0C-93E6-B81F513DD77A}"/>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Sheet4!$C$36:$D$36</c:f>
              <c:strCache>
                <c:ptCount val="2"/>
                <c:pt idx="0">
                  <c:v>Before</c:v>
                </c:pt>
                <c:pt idx="1">
                  <c:v>After</c:v>
                </c:pt>
              </c:strCache>
            </c:strRef>
          </c:cat>
          <c:val>
            <c:numRef>
              <c:f>Sheet4!$C$38:$D$38</c:f>
              <c:numCache>
                <c:formatCode>0%</c:formatCode>
                <c:ptCount val="2"/>
                <c:pt idx="0">
                  <c:v>0.09</c:v>
                </c:pt>
                <c:pt idx="1">
                  <c:v>0.01</c:v>
                </c:pt>
              </c:numCache>
            </c:numRef>
          </c:val>
          <c:extLst>
            <c:ext xmlns:c16="http://schemas.microsoft.com/office/drawing/2014/chart" uri="{C3380CC4-5D6E-409C-BE32-E72D297353CC}">
              <c16:uniqueId val="{00000004-AF0E-4D0C-93E6-B81F513DD77A}"/>
            </c:ext>
          </c:extLst>
        </c:ser>
        <c:dLbls>
          <c:showLegendKey val="0"/>
          <c:showVal val="0"/>
          <c:showCatName val="0"/>
          <c:showSerName val="0"/>
          <c:showPercent val="0"/>
          <c:showBubbleSize val="0"/>
        </c:dLbls>
        <c:gapWidth val="219"/>
        <c:overlap val="100"/>
        <c:axId val="397703456"/>
        <c:axId val="397705952"/>
      </c:barChart>
      <c:catAx>
        <c:axId val="397703456"/>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en-IN" sz="1100" b="1">
                    <a:solidFill>
                      <a:schemeClr val="tx1"/>
                    </a:solidFill>
                  </a:rPr>
                  <a:t>Before</a:t>
                </a:r>
                <a:r>
                  <a:rPr lang="en-IN" sz="1100" b="1" baseline="0">
                    <a:solidFill>
                      <a:schemeClr val="tx1"/>
                    </a:solidFill>
                  </a:rPr>
                  <a:t> and after this pandamic</a:t>
                </a:r>
                <a:endParaRPr lang="en-IN" sz="1100" b="1">
                  <a:solidFill>
                    <a:schemeClr val="tx1"/>
                  </a:solidFill>
                </a:endParaRP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397705952"/>
        <c:crosses val="autoZero"/>
        <c:auto val="1"/>
        <c:lblAlgn val="ctr"/>
        <c:lblOffset val="100"/>
        <c:noMultiLvlLbl val="0"/>
      </c:catAx>
      <c:valAx>
        <c:axId val="397705952"/>
        <c:scaling>
          <c:orientation val="minMax"/>
          <c:min val="0"/>
        </c:scaling>
        <c:delete val="0"/>
        <c:axPos val="l"/>
        <c:title>
          <c:tx>
            <c:rich>
              <a:bodyPr rot="-540000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en-IN" sz="1100" b="1">
                    <a:solidFill>
                      <a:schemeClr val="tx1"/>
                    </a:solidFill>
                  </a:rPr>
                  <a:t>Users and non users in</a:t>
                </a:r>
                <a:r>
                  <a:rPr lang="en-IN" sz="1100" b="1" baseline="0">
                    <a:solidFill>
                      <a:schemeClr val="tx1"/>
                    </a:solidFill>
                  </a:rPr>
                  <a:t> %</a:t>
                </a:r>
                <a:endParaRPr lang="en-IN" sz="1100" b="1">
                  <a:solidFill>
                    <a:schemeClr val="tx1"/>
                  </a:solidFill>
                </a:endParaRP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397703456"/>
        <c:crosses val="autoZero"/>
        <c:crossBetween val="between"/>
      </c:valAx>
      <c:spPr>
        <a:noFill/>
        <a:ln>
          <a:noFill/>
        </a:ln>
        <a:effectLst/>
      </c:spPr>
    </c:plotArea>
    <c:legend>
      <c:legendPos val="r"/>
      <c:layout>
        <c:manualLayout>
          <c:xMode val="edge"/>
          <c:yMode val="edge"/>
          <c:x val="0.87364853319116365"/>
          <c:y val="0.39158642867260929"/>
          <c:w val="8.236924486001751E-2"/>
          <c:h val="0.24797805108198334"/>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solidFill>
                <a:latin typeface="+mn-lt"/>
                <a:ea typeface="+mn-ea"/>
                <a:cs typeface="+mn-cs"/>
              </a:defRPr>
            </a:pPr>
            <a:r>
              <a:rPr lang="en-IN" sz="1600" b="1" i="0" baseline="0" dirty="0">
                <a:solidFill>
                  <a:sysClr val="windowText" lastClr="000000"/>
                </a:solidFill>
                <a:effectLst/>
              </a:rPr>
              <a:t>How safe is digital payment based on scaling</a:t>
            </a:r>
          </a:p>
          <a:p>
            <a:pPr marL="0" marR="0" lvl="0" indent="0" algn="ctr" defTabSz="914400" rtl="0" eaLnBrk="1" fontAlgn="auto" latinLnBrk="0" hangingPunct="1">
              <a:lnSpc>
                <a:spcPct val="100000"/>
              </a:lnSpc>
              <a:spcBef>
                <a:spcPts val="0"/>
              </a:spcBef>
              <a:spcAft>
                <a:spcPts val="0"/>
              </a:spcAft>
              <a:buClrTx/>
              <a:buSzTx/>
              <a:buFontTx/>
              <a:buNone/>
              <a:tabLst/>
              <a:defRPr sz="1600">
                <a:solidFill>
                  <a:sysClr val="windowText" lastClr="000000"/>
                </a:solidFill>
              </a:defRPr>
            </a:pPr>
            <a:endParaRPr lang="en-IN" sz="1600" dirty="0">
              <a:solidFill>
                <a:sysClr val="windowText" lastClr="000000"/>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9283565793945179"/>
          <c:y val="0.16456692913385826"/>
          <c:w val="0.58488029905352745"/>
          <c:h val="0.572471301809097"/>
        </c:manualLayout>
      </c:layout>
      <c:barChart>
        <c:barDir val="col"/>
        <c:grouping val="clustered"/>
        <c:varyColors val="0"/>
        <c:ser>
          <c:idx val="0"/>
          <c:order val="0"/>
          <c:spPr>
            <a:solidFill>
              <a:schemeClr val="accent1"/>
            </a:solidFill>
            <a:ln>
              <a:noFill/>
            </a:ln>
            <a:effectLst/>
          </c:spPr>
          <c:invertIfNegative val="0"/>
          <c:dPt>
            <c:idx val="1"/>
            <c:invertIfNegative val="0"/>
            <c:bubble3D val="0"/>
            <c:spPr>
              <a:solidFill>
                <a:srgbClr val="C00000"/>
              </a:solidFill>
              <a:ln>
                <a:noFill/>
              </a:ln>
              <a:effectLst/>
            </c:spPr>
            <c:extLst>
              <c:ext xmlns:c16="http://schemas.microsoft.com/office/drawing/2014/chart" uri="{C3380CC4-5D6E-409C-BE32-E72D297353CC}">
                <c16:uniqueId val="{00000001-5D9E-418A-B035-EDB253AFF9BA}"/>
              </c:ext>
            </c:extLst>
          </c:dPt>
          <c:dPt>
            <c:idx val="2"/>
            <c:invertIfNegative val="0"/>
            <c:bubble3D val="0"/>
            <c:spPr>
              <a:solidFill>
                <a:srgbClr val="00B050"/>
              </a:solidFill>
              <a:ln>
                <a:noFill/>
              </a:ln>
              <a:effectLst/>
            </c:spPr>
            <c:extLst>
              <c:ext xmlns:c16="http://schemas.microsoft.com/office/drawing/2014/chart" uri="{C3380CC4-5D6E-409C-BE32-E72D297353CC}">
                <c16:uniqueId val="{00000003-5D9E-418A-B035-EDB253AFF9BA}"/>
              </c:ext>
            </c:extLst>
          </c:dPt>
          <c:dPt>
            <c:idx val="3"/>
            <c:invertIfNegative val="0"/>
            <c:bubble3D val="0"/>
            <c:spPr>
              <a:solidFill>
                <a:srgbClr val="FF0000"/>
              </a:solidFill>
              <a:ln>
                <a:noFill/>
              </a:ln>
              <a:effectLst/>
            </c:spPr>
            <c:extLst>
              <c:ext xmlns:c16="http://schemas.microsoft.com/office/drawing/2014/chart" uri="{C3380CC4-5D6E-409C-BE32-E72D297353CC}">
                <c16:uniqueId val="{00000005-5D9E-418A-B035-EDB253AFF9BA}"/>
              </c:ext>
            </c:extLst>
          </c:dPt>
          <c:dPt>
            <c:idx val="4"/>
            <c:invertIfNegative val="0"/>
            <c:bubble3D val="0"/>
            <c:spPr>
              <a:solidFill>
                <a:srgbClr val="FFFF00"/>
              </a:solidFill>
              <a:ln>
                <a:noFill/>
              </a:ln>
              <a:effectLst/>
            </c:spPr>
            <c:extLst>
              <c:ext xmlns:c16="http://schemas.microsoft.com/office/drawing/2014/chart" uri="{C3380CC4-5D6E-409C-BE32-E72D297353CC}">
                <c16:uniqueId val="{00000007-5D9E-418A-B035-EDB253AFF9BA}"/>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Sheet1!$H$65:$H$69</c:f>
              <c:strCache>
                <c:ptCount val="5"/>
                <c:pt idx="0">
                  <c:v>Strongly Disagree</c:v>
                </c:pt>
                <c:pt idx="1">
                  <c:v>Disagree</c:v>
                </c:pt>
                <c:pt idx="2">
                  <c:v>Neutral</c:v>
                </c:pt>
                <c:pt idx="3">
                  <c:v>Agree</c:v>
                </c:pt>
                <c:pt idx="4">
                  <c:v>Strongly Agree</c:v>
                </c:pt>
              </c:strCache>
            </c:strRef>
          </c:cat>
          <c:val>
            <c:numRef>
              <c:f>Sheet1!$K$65:$K$69</c:f>
              <c:numCache>
                <c:formatCode>0.00%</c:formatCode>
                <c:ptCount val="5"/>
                <c:pt idx="0">
                  <c:v>0.01</c:v>
                </c:pt>
                <c:pt idx="1">
                  <c:v>0.01</c:v>
                </c:pt>
                <c:pt idx="2">
                  <c:v>0.26</c:v>
                </c:pt>
                <c:pt idx="3">
                  <c:v>0.51</c:v>
                </c:pt>
                <c:pt idx="4">
                  <c:v>0.21</c:v>
                </c:pt>
              </c:numCache>
            </c:numRef>
          </c:val>
          <c:extLst>
            <c:ext xmlns:c16="http://schemas.microsoft.com/office/drawing/2014/chart" uri="{C3380CC4-5D6E-409C-BE32-E72D297353CC}">
              <c16:uniqueId val="{00000008-5D9E-418A-B035-EDB253AFF9BA}"/>
            </c:ext>
          </c:extLst>
        </c:ser>
        <c:dLbls>
          <c:dLblPos val="outEnd"/>
          <c:showLegendKey val="0"/>
          <c:showVal val="1"/>
          <c:showCatName val="0"/>
          <c:showSerName val="0"/>
          <c:showPercent val="0"/>
          <c:showBubbleSize val="0"/>
        </c:dLbls>
        <c:gapWidth val="100"/>
        <c:overlap val="-27"/>
        <c:axId val="410027552"/>
        <c:axId val="410026304"/>
      </c:barChart>
      <c:catAx>
        <c:axId val="410027552"/>
        <c:scaling>
          <c:orientation val="minMax"/>
        </c:scaling>
        <c:delete val="0"/>
        <c:axPos val="b"/>
        <c:title>
          <c:tx>
            <c:rich>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sz="1400" b="1">
                    <a:solidFill>
                      <a:sysClr val="windowText" lastClr="000000"/>
                    </a:solidFill>
                  </a:rPr>
                  <a:t>Scale</a:t>
                </a:r>
              </a:p>
            </c:rich>
          </c:tx>
          <c:layout>
            <c:manualLayout>
              <c:xMode val="edge"/>
              <c:yMode val="edge"/>
              <c:x val="0.4533714019218672"/>
              <c:y val="0.87707640399960285"/>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410026304"/>
        <c:crosses val="autoZero"/>
        <c:auto val="1"/>
        <c:lblAlgn val="ctr"/>
        <c:lblOffset val="100"/>
        <c:noMultiLvlLbl val="0"/>
      </c:catAx>
      <c:valAx>
        <c:axId val="410026304"/>
        <c:scaling>
          <c:orientation val="minMax"/>
        </c:scaling>
        <c:delete val="0"/>
        <c:axPos val="l"/>
        <c:title>
          <c:tx>
            <c:rich>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sz="1400" b="1" dirty="0">
                    <a:solidFill>
                      <a:sysClr val="windowText" lastClr="000000"/>
                    </a:solidFill>
                  </a:rPr>
                  <a:t>Users(in</a:t>
                </a:r>
                <a:r>
                  <a:rPr lang="en-IN" sz="1400" b="1" baseline="0" dirty="0">
                    <a:solidFill>
                      <a:sysClr val="windowText" lastClr="000000"/>
                    </a:solidFill>
                  </a:rPr>
                  <a:t> %)</a:t>
                </a:r>
                <a:endParaRPr lang="en-IN" sz="1400" b="1" dirty="0">
                  <a:solidFill>
                    <a:sysClr val="windowText" lastClr="000000"/>
                  </a:solidFill>
                </a:endParaRPr>
              </a:p>
            </c:rich>
          </c:tx>
          <c:layout>
            <c:manualLayout>
              <c:xMode val="edge"/>
              <c:yMode val="edge"/>
              <c:x val="3.4435261707988982E-2"/>
              <c:y val="0.32539223811677781"/>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410027552"/>
        <c:crosses val="autoZero"/>
        <c:crossBetween val="between"/>
      </c:valAx>
      <c:spPr>
        <a:noFill/>
        <a:ln>
          <a:noFill/>
        </a:ln>
        <a:effectLst/>
      </c:spPr>
    </c:plotArea>
    <c:legend>
      <c:legendPos val="r"/>
      <c:layout>
        <c:manualLayout>
          <c:xMode val="edge"/>
          <c:yMode val="edge"/>
          <c:x val="0.80296848224550432"/>
          <c:y val="0.34961594367633186"/>
          <c:w val="0.18325741307129997"/>
          <c:h val="0.36909707152747639"/>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r>
              <a:rPr lang="en-IN" sz="1800" b="1" baseline="0" dirty="0">
                <a:solidFill>
                  <a:sysClr val="windowText" lastClr="000000"/>
                </a:solidFill>
              </a:rPr>
              <a:t> Facing </a:t>
            </a:r>
            <a:r>
              <a:rPr lang="en-IN" sz="1800" b="1" dirty="0">
                <a:solidFill>
                  <a:sysClr val="windowText" lastClr="000000"/>
                </a:solidFill>
              </a:rPr>
              <a:t>fraud</a:t>
            </a:r>
            <a:r>
              <a:rPr lang="en-IN" sz="1800" b="1" baseline="0" dirty="0">
                <a:solidFill>
                  <a:sysClr val="windowText" lastClr="000000"/>
                </a:solidFill>
              </a:rPr>
              <a:t> while using digital payment</a:t>
            </a:r>
          </a:p>
        </c:rich>
      </c:tx>
      <c:overlay val="0"/>
      <c:spPr>
        <a:noFill/>
        <a:ln>
          <a:noFill/>
        </a:ln>
        <a:effectLst/>
      </c:spPr>
      <c:txPr>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30977455048103131"/>
          <c:y val="0.17896424237292918"/>
          <c:w val="0.40526466133074635"/>
          <c:h val="0.7024588378065646"/>
        </c:manualLayout>
      </c:layout>
      <c:pieChart>
        <c:varyColors val="1"/>
        <c:ser>
          <c:idx val="0"/>
          <c:order val="0"/>
          <c:spPr>
            <a:solidFill>
              <a:srgbClr val="92D050"/>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7456-43E9-B413-246021B496AA}"/>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7456-43E9-B413-246021B496AA}"/>
              </c:ext>
            </c:extLst>
          </c:dPt>
          <c:dLbls>
            <c:dLbl>
              <c:idx val="0"/>
              <c:layout>
                <c:manualLayout>
                  <c:x val="-6.7462097443475186E-2"/>
                  <c:y val="0.18459231530484912"/>
                </c:manualLayout>
              </c:layout>
              <c:tx>
                <c:rich>
                  <a:bodyPr/>
                  <a:lstStyle/>
                  <a:p>
                    <a:fld id="{D26DBC72-71C0-40FA-8127-8C23702360BF}" type="PERCENTAGE">
                      <a:rPr lang="en-US" sz="1400" b="1">
                        <a:solidFill>
                          <a:schemeClr val="bg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456-43E9-B413-246021B496AA}"/>
                </c:ext>
              </c:extLst>
            </c:dLbl>
            <c:dLbl>
              <c:idx val="1"/>
              <c:layout>
                <c:manualLayout>
                  <c:x val="8.7043499382628592E-2"/>
                  <c:y val="-0.17088507379200552"/>
                </c:manualLayout>
              </c:layout>
              <c:tx>
                <c:rich>
                  <a:bodyPr/>
                  <a:lstStyle/>
                  <a:p>
                    <a:fld id="{8C121790-FCF9-4C46-BF46-0D75ED287049}" type="PERCENTAGE">
                      <a:rPr lang="en-US" sz="1400" b="1">
                        <a:solidFill>
                          <a:schemeClr val="bg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456-43E9-B413-246021B496AA}"/>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Sheet4!$B$78:$B$79</c:f>
              <c:strCache>
                <c:ptCount val="2"/>
                <c:pt idx="0">
                  <c:v>yes </c:v>
                </c:pt>
                <c:pt idx="1">
                  <c:v>no</c:v>
                </c:pt>
              </c:strCache>
            </c:strRef>
          </c:cat>
          <c:val>
            <c:numRef>
              <c:f>Sheet4!$C$78:$C$79</c:f>
              <c:numCache>
                <c:formatCode>General</c:formatCode>
                <c:ptCount val="2"/>
                <c:pt idx="0">
                  <c:v>39</c:v>
                </c:pt>
                <c:pt idx="1">
                  <c:v>231</c:v>
                </c:pt>
              </c:numCache>
            </c:numRef>
          </c:val>
          <c:extLst>
            <c:ext xmlns:c16="http://schemas.microsoft.com/office/drawing/2014/chart" uri="{C3380CC4-5D6E-409C-BE32-E72D297353CC}">
              <c16:uniqueId val="{00000004-7456-43E9-B413-246021B496A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40438657157094116"/>
          <c:y val="0.88206660891194788"/>
          <c:w val="0.19122665880803957"/>
          <c:h val="7.5953331616301148E-2"/>
        </c:manualLayout>
      </c:layout>
      <c:overlay val="0"/>
      <c:spPr>
        <a:noFill/>
        <a:ln>
          <a:noFill/>
        </a:ln>
        <a:effectLst/>
      </c:spPr>
      <c:txPr>
        <a:bodyPr rot="0" spcFirstLastPara="1" vertOverflow="ellipsis" vert="horz" wrap="square" anchor="ctr" anchorCtr="1"/>
        <a:lstStyle/>
        <a:p>
          <a:pPr>
            <a:defRPr sz="13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N" sz="1600" b="1" dirty="0">
                <a:solidFill>
                  <a:schemeClr val="tx1"/>
                </a:solidFill>
              </a:rPr>
              <a:t>Will you use digital payment in future</a:t>
            </a:r>
          </a:p>
        </c:rich>
      </c:tx>
      <c:layout>
        <c:manualLayout>
          <c:xMode val="edge"/>
          <c:yMode val="edge"/>
          <c:x val="0.10345221785758765"/>
          <c:y val="5.2579689708566246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042758065205276"/>
          <c:y val="0.25308756506573193"/>
          <c:w val="0.5309387792578748"/>
          <c:h val="0.65673996084530073"/>
        </c:manualLayout>
      </c:layout>
      <c:pieChart>
        <c:varyColors val="1"/>
        <c:ser>
          <c:idx val="0"/>
          <c:order val="0"/>
          <c:dPt>
            <c:idx val="0"/>
            <c:bubble3D val="0"/>
            <c:spPr>
              <a:solidFill>
                <a:srgbClr val="00B050"/>
              </a:solidFill>
              <a:ln w="19050">
                <a:solidFill>
                  <a:schemeClr val="lt1"/>
                </a:solidFill>
              </a:ln>
              <a:effectLst/>
            </c:spPr>
            <c:extLst>
              <c:ext xmlns:c16="http://schemas.microsoft.com/office/drawing/2014/chart" uri="{C3380CC4-5D6E-409C-BE32-E72D297353CC}">
                <c16:uniqueId val="{00000001-2A35-4989-8477-A27A259DFF69}"/>
              </c:ext>
            </c:extLst>
          </c:dPt>
          <c:dPt>
            <c:idx val="1"/>
            <c:bubble3D val="0"/>
            <c:spPr>
              <a:solidFill>
                <a:srgbClr val="4F81BD">
                  <a:lumMod val="75000"/>
                </a:srgbClr>
              </a:solidFill>
              <a:ln w="19050">
                <a:solidFill>
                  <a:schemeClr val="lt1"/>
                </a:solidFill>
              </a:ln>
              <a:effectLst/>
            </c:spPr>
            <c:extLst>
              <c:ext xmlns:c16="http://schemas.microsoft.com/office/drawing/2014/chart" uri="{C3380CC4-5D6E-409C-BE32-E72D297353CC}">
                <c16:uniqueId val="{00000003-2A35-4989-8477-A27A259DFF69}"/>
              </c:ext>
            </c:extLst>
          </c:dPt>
          <c:dLbls>
            <c:dLbl>
              <c:idx val="0"/>
              <c:layout>
                <c:manualLayout>
                  <c:x val="-7.2635998727017008E-3"/>
                  <c:y val="3.1879742304939153E-2"/>
                </c:manualLayout>
              </c:layout>
              <c:tx>
                <c:rich>
                  <a:bodyPr/>
                  <a:lstStyle/>
                  <a:p>
                    <a:fld id="{85E15275-5A0B-4DD6-8339-4BFB82DB830F}" type="PERCENTAGE">
                      <a:rPr lang="en-US"/>
                      <a:pPr/>
                      <a:t>[PERCENTAGE]</a:t>
                    </a:fld>
                    <a:endParaRPr lang="en-IN"/>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A35-4989-8477-A27A259DFF69}"/>
                </c:ext>
              </c:extLst>
            </c:dLbl>
            <c:dLbl>
              <c:idx val="1"/>
              <c:tx>
                <c:rich>
                  <a:bodyPr/>
                  <a:lstStyle/>
                  <a:p>
                    <a:fld id="{23471A41-78BC-4B02-A48C-7A7F0F989139}" type="PERCENTAGE">
                      <a:rPr lang="en-US">
                        <a:solidFill>
                          <a:schemeClr val="bg1"/>
                        </a:solidFill>
                      </a:rPr>
                      <a:pPr/>
                      <a:t>[PERCENTAGE]</a:t>
                    </a:fld>
                    <a:endParaRPr lang="en-IN"/>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A35-4989-8477-A27A259DFF6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Arial Black" panose="020B0A04020102020204" pitchFamily="34"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Sheet5!$B$7:$B$8</c:f>
              <c:strCache>
                <c:ptCount val="2"/>
                <c:pt idx="0">
                  <c:v>No</c:v>
                </c:pt>
                <c:pt idx="1">
                  <c:v>Yes</c:v>
                </c:pt>
              </c:strCache>
            </c:strRef>
          </c:cat>
          <c:val>
            <c:numRef>
              <c:f>Sheet5!$C$7:$C$8</c:f>
              <c:numCache>
                <c:formatCode>General</c:formatCode>
                <c:ptCount val="2"/>
                <c:pt idx="0">
                  <c:v>1</c:v>
                </c:pt>
                <c:pt idx="1">
                  <c:v>38</c:v>
                </c:pt>
              </c:numCache>
            </c:numRef>
          </c:val>
          <c:extLst>
            <c:ext xmlns:c16="http://schemas.microsoft.com/office/drawing/2014/chart" uri="{C3380CC4-5D6E-409C-BE32-E72D297353CC}">
              <c16:uniqueId val="{00000004-2A35-4989-8477-A27A259DFF6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8021219033039001"/>
          <c:y val="0.35393987115246961"/>
          <c:w val="0.14741914340233614"/>
          <c:h val="0.3096832498210451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ysClr val="windowText" lastClr="000000"/>
      </a:solidFill>
      <a:round/>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r>
              <a:rPr lang="en-IN" sz="1400" b="1" i="0" baseline="0">
                <a:solidFill>
                  <a:sysClr val="windowText" lastClr="000000"/>
                </a:solidFill>
                <a:effectLst/>
              </a:rPr>
              <a:t>Reasons for not Using Digital payment</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solidFill>
              </a:defRPr>
            </a:pPr>
            <a:endParaRPr lang="en-IN">
              <a:solidFill>
                <a:sysClr val="windowText" lastClr="000000"/>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6896695605357023"/>
          <c:y val="0.13328393422573095"/>
          <c:w val="0.60254323978733437"/>
          <c:h val="0.46958966144624603"/>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D230-45D8-AB70-BA10D8A5E7BC}"/>
              </c:ext>
            </c:extLst>
          </c:dPt>
          <c:dPt>
            <c:idx val="1"/>
            <c:invertIfNegative val="0"/>
            <c:bubble3D val="0"/>
            <c:spPr>
              <a:solidFill>
                <a:srgbClr val="FFFF00"/>
              </a:solidFill>
              <a:ln>
                <a:noFill/>
              </a:ln>
              <a:effectLst/>
            </c:spPr>
            <c:extLst>
              <c:ext xmlns:c16="http://schemas.microsoft.com/office/drawing/2014/chart" uri="{C3380CC4-5D6E-409C-BE32-E72D297353CC}">
                <c16:uniqueId val="{00000003-D230-45D8-AB70-BA10D8A5E7BC}"/>
              </c:ext>
            </c:extLst>
          </c:dPt>
          <c:dPt>
            <c:idx val="2"/>
            <c:invertIfNegative val="0"/>
            <c:bubble3D val="0"/>
            <c:spPr>
              <a:solidFill>
                <a:srgbClr val="00B0F0"/>
              </a:solidFill>
              <a:ln>
                <a:noFill/>
              </a:ln>
              <a:effectLst/>
            </c:spPr>
            <c:extLst>
              <c:ext xmlns:c16="http://schemas.microsoft.com/office/drawing/2014/chart" uri="{C3380CC4-5D6E-409C-BE32-E72D297353CC}">
                <c16:uniqueId val="{00000005-D230-45D8-AB70-BA10D8A5E7BC}"/>
              </c:ext>
            </c:extLst>
          </c:dPt>
          <c:dPt>
            <c:idx val="3"/>
            <c:invertIfNegative val="0"/>
            <c:bubble3D val="0"/>
            <c:spPr>
              <a:solidFill>
                <a:srgbClr val="FF0000"/>
              </a:solidFill>
              <a:ln>
                <a:noFill/>
              </a:ln>
              <a:effectLst/>
            </c:spPr>
            <c:extLst>
              <c:ext xmlns:c16="http://schemas.microsoft.com/office/drawing/2014/chart" uri="{C3380CC4-5D6E-409C-BE32-E72D297353CC}">
                <c16:uniqueId val="{00000007-D230-45D8-AB70-BA10D8A5E7BC}"/>
              </c:ext>
            </c:extLst>
          </c:dPt>
          <c:dPt>
            <c:idx val="4"/>
            <c:invertIfNegative val="0"/>
            <c:bubble3D val="0"/>
            <c:spPr>
              <a:solidFill>
                <a:srgbClr val="00B050"/>
              </a:solidFill>
              <a:ln>
                <a:noFill/>
              </a:ln>
              <a:effectLst/>
            </c:spPr>
            <c:extLst>
              <c:ext xmlns:c16="http://schemas.microsoft.com/office/drawing/2014/chart" uri="{C3380CC4-5D6E-409C-BE32-E72D297353CC}">
                <c16:uniqueId val="{00000009-D230-45D8-AB70-BA10D8A5E7BC}"/>
              </c:ext>
            </c:extLst>
          </c:dPt>
          <c:dPt>
            <c:idx val="5"/>
            <c:invertIfNegative val="0"/>
            <c:bubble3D val="0"/>
            <c:spPr>
              <a:solidFill>
                <a:srgbClr val="7030A0"/>
              </a:solidFill>
              <a:ln>
                <a:noFill/>
              </a:ln>
              <a:effectLst/>
            </c:spPr>
            <c:extLst>
              <c:ext xmlns:c16="http://schemas.microsoft.com/office/drawing/2014/chart" uri="{C3380CC4-5D6E-409C-BE32-E72D297353CC}">
                <c16:uniqueId val="{0000000B-D230-45D8-AB70-BA10D8A5E7BC}"/>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Sheet1!$B$63:$B$69</c:f>
              <c:strCache>
                <c:ptCount val="7"/>
                <c:pt idx="0">
                  <c:v>I have no bank account</c:v>
                </c:pt>
                <c:pt idx="1">
                  <c:v>Lack of knowledge</c:v>
                </c:pt>
                <c:pt idx="2">
                  <c:v>Concern about security</c:v>
                </c:pt>
                <c:pt idx="3">
                  <c:v>Family advise not to use</c:v>
                </c:pt>
                <c:pt idx="4">
                  <c:v>Friends advise not to use</c:v>
                </c:pt>
                <c:pt idx="5">
                  <c:v>Not required as much</c:v>
                </c:pt>
                <c:pt idx="6">
                  <c:v>Other</c:v>
                </c:pt>
              </c:strCache>
            </c:strRef>
          </c:cat>
          <c:val>
            <c:numRef>
              <c:f>Sheet1!$D$63:$D$69</c:f>
              <c:numCache>
                <c:formatCode>###0.0%</c:formatCode>
                <c:ptCount val="7"/>
                <c:pt idx="0">
                  <c:v>0.27</c:v>
                </c:pt>
                <c:pt idx="1">
                  <c:v>0.22</c:v>
                </c:pt>
                <c:pt idx="2">
                  <c:v>0.51</c:v>
                </c:pt>
                <c:pt idx="3">
                  <c:v>0.32</c:v>
                </c:pt>
                <c:pt idx="4">
                  <c:v>0.24</c:v>
                </c:pt>
                <c:pt idx="5">
                  <c:v>0.24</c:v>
                </c:pt>
                <c:pt idx="6">
                  <c:v>0.03</c:v>
                </c:pt>
              </c:numCache>
            </c:numRef>
          </c:val>
          <c:extLst>
            <c:ext xmlns:c16="http://schemas.microsoft.com/office/drawing/2014/chart" uri="{C3380CC4-5D6E-409C-BE32-E72D297353CC}">
              <c16:uniqueId val="{0000000C-D230-45D8-AB70-BA10D8A5E7BC}"/>
            </c:ext>
          </c:extLst>
        </c:ser>
        <c:dLbls>
          <c:dLblPos val="outEnd"/>
          <c:showLegendKey val="0"/>
          <c:showVal val="1"/>
          <c:showCatName val="0"/>
          <c:showSerName val="0"/>
          <c:showPercent val="0"/>
          <c:showBubbleSize val="0"/>
        </c:dLbls>
        <c:gapWidth val="93"/>
        <c:overlap val="-27"/>
        <c:axId val="13863504"/>
        <c:axId val="13864336"/>
      </c:barChart>
      <c:catAx>
        <c:axId val="13863504"/>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ysClr val="windowText" lastClr="000000"/>
                    </a:solidFill>
                    <a:latin typeface="+mn-lt"/>
                    <a:ea typeface="+mn-ea"/>
                    <a:cs typeface="+mn-cs"/>
                  </a:defRPr>
                </a:pPr>
                <a:r>
                  <a:rPr lang="en-IN" sz="1400" b="1" i="0" baseline="0">
                    <a:solidFill>
                      <a:sysClr val="windowText" lastClr="000000"/>
                    </a:solidFill>
                    <a:effectLst/>
                  </a:rPr>
                  <a:t>Reasons for concern</a:t>
                </a:r>
              </a:p>
              <a:p>
                <a:pPr marL="0" marR="0" lvl="0" indent="0" algn="ctr" defTabSz="914400" rtl="0" eaLnBrk="1" fontAlgn="auto" latinLnBrk="0" hangingPunct="1">
                  <a:lnSpc>
                    <a:spcPct val="100000"/>
                  </a:lnSpc>
                  <a:spcBef>
                    <a:spcPts val="0"/>
                  </a:spcBef>
                  <a:spcAft>
                    <a:spcPts val="0"/>
                  </a:spcAft>
                  <a:buClrTx/>
                  <a:buSzTx/>
                  <a:buFontTx/>
                  <a:buNone/>
                  <a:tabLst/>
                  <a:defRPr sz="1400" b="1">
                    <a:solidFill>
                      <a:sysClr val="windowText" lastClr="000000"/>
                    </a:solidFill>
                  </a:defRPr>
                </a:pPr>
                <a:endParaRPr lang="en-IN" sz="1400" b="1">
                  <a:solidFill>
                    <a:sysClr val="windowText" lastClr="000000"/>
                  </a:solidFill>
                </a:endParaRPr>
              </a:p>
            </c:rich>
          </c:tx>
          <c:layout>
            <c:manualLayout>
              <c:xMode val="edge"/>
              <c:yMode val="edge"/>
              <c:x val="0.53265899454875831"/>
              <c:y val="0.87100438439647687"/>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200" b="1" i="0" u="none" strike="noStrike" kern="1200" baseline="0">
                <a:solidFill>
                  <a:sysClr val="windowText" lastClr="000000"/>
                </a:solidFill>
                <a:latin typeface="+mn-lt"/>
                <a:ea typeface="+mn-ea"/>
                <a:cs typeface="+mn-cs"/>
              </a:defRPr>
            </a:pPr>
            <a:endParaRPr lang="en-US"/>
          </a:p>
        </c:txPr>
        <c:crossAx val="13864336"/>
        <c:crosses val="autoZero"/>
        <c:auto val="1"/>
        <c:lblAlgn val="ctr"/>
        <c:lblOffset val="100"/>
        <c:noMultiLvlLbl val="0"/>
      </c:catAx>
      <c:valAx>
        <c:axId val="13864336"/>
        <c:scaling>
          <c:orientation val="minMax"/>
        </c:scaling>
        <c:delete val="0"/>
        <c:axPos val="l"/>
        <c:title>
          <c:tx>
            <c:rich>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r>
                  <a:rPr lang="en-IN" sz="1400" b="1">
                    <a:solidFill>
                      <a:sysClr val="windowText" lastClr="000000"/>
                    </a:solidFill>
                  </a:rPr>
                  <a:t>Users(in</a:t>
                </a:r>
                <a:r>
                  <a:rPr lang="en-IN" sz="1400" b="1" baseline="0">
                    <a:solidFill>
                      <a:sysClr val="windowText" lastClr="000000"/>
                    </a:solidFill>
                  </a:rPr>
                  <a:t> %)</a:t>
                </a:r>
                <a:endParaRPr lang="en-IN" sz="1400" b="1">
                  <a:solidFill>
                    <a:sysClr val="windowText" lastClr="000000"/>
                  </a:solidFill>
                </a:endParaRPr>
              </a:p>
            </c:rich>
          </c:tx>
          <c:layout>
            <c:manualLayout>
              <c:xMode val="edge"/>
              <c:yMode val="edge"/>
              <c:x val="2.6447271014200142E-2"/>
              <c:y val="0.24793954674262755"/>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13863504"/>
        <c:crosses val="autoZero"/>
        <c:crossBetween val="between"/>
      </c:valAx>
      <c:spPr>
        <a:noFill/>
        <a:ln>
          <a:noFill/>
        </a:ln>
        <a:effectLst/>
      </c:spPr>
    </c:plotArea>
    <c:legend>
      <c:legendPos val="r"/>
      <c:layout>
        <c:manualLayout>
          <c:xMode val="edge"/>
          <c:yMode val="edge"/>
          <c:x val="0.76973534558180223"/>
          <c:y val="0.18778859569263659"/>
          <c:w val="0.21530738946093278"/>
          <c:h val="0.61660645354680954"/>
        </c:manualLayout>
      </c:layout>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r>
              <a:rPr lang="en-IN" sz="1400" b="1" i="0" u="none" strike="noStrike" baseline="0" dirty="0">
                <a:solidFill>
                  <a:sysClr val="windowText" lastClr="000000"/>
                </a:solidFill>
                <a:effectLst/>
              </a:rPr>
              <a:t>Current Scenario of Digital Payment Usage</a:t>
            </a:r>
            <a:endParaRPr lang="en-IN" sz="1400" dirty="0">
              <a:solidFill>
                <a:sysClr val="windowText" lastClr="000000"/>
              </a:solidFill>
            </a:endParaRPr>
          </a:p>
        </c:rich>
      </c:tx>
      <c:layout>
        <c:manualLayout>
          <c:xMode val="edge"/>
          <c:yMode val="edge"/>
          <c:x val="0.13540533248409897"/>
          <c:y val="7.411031154535560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27301617752326413"/>
          <c:y val="0.12793307086614172"/>
          <c:w val="0.47896635647816749"/>
          <c:h val="0.84433171815061581"/>
        </c:manualLayout>
      </c:layout>
      <c:pieChart>
        <c:varyColors val="1"/>
        <c:ser>
          <c:idx val="0"/>
          <c:order val="0"/>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FFE8-4B1A-B408-EAE914DC9683}"/>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FFE8-4B1A-B408-EAE914DC9683}"/>
              </c:ext>
            </c:extLst>
          </c:dPt>
          <c:dLbls>
            <c:dLbl>
              <c:idx val="1"/>
              <c:tx>
                <c:rich>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fld id="{FE35E0DC-0D59-42B9-A14A-2BC1E9E5591F}" type="VALUE">
                      <a:rPr lang="en-US" sz="1400" b="1">
                        <a:solidFill>
                          <a:sysClr val="windowText" lastClr="000000"/>
                        </a:solidFill>
                      </a:rPr>
                      <a:pPr>
                        <a:defRPr sz="1400" b="1">
                          <a:solidFill>
                            <a:sysClr val="windowText" lastClr="000000"/>
                          </a:solidFill>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FE8-4B1A-B408-EAE914DC968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'302 data graph'!$C$5:$C$6</c:f>
              <c:strCache>
                <c:ptCount val="2"/>
                <c:pt idx="0">
                  <c:v>Yes</c:v>
                </c:pt>
                <c:pt idx="1">
                  <c:v>No</c:v>
                </c:pt>
              </c:strCache>
            </c:strRef>
          </c:cat>
          <c:val>
            <c:numRef>
              <c:f>'302 data graph'!$F$5:$F$6</c:f>
              <c:numCache>
                <c:formatCode>0.00%</c:formatCode>
                <c:ptCount val="2"/>
                <c:pt idx="0">
                  <c:v>0.88</c:v>
                </c:pt>
                <c:pt idx="1">
                  <c:v>0.12</c:v>
                </c:pt>
              </c:numCache>
            </c:numRef>
          </c:val>
          <c:extLst>
            <c:ext xmlns:c16="http://schemas.microsoft.com/office/drawing/2014/chart" uri="{C3380CC4-5D6E-409C-BE32-E72D297353CC}">
              <c16:uniqueId val="{00000004-FFE8-4B1A-B408-EAE914DC968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3118927314702407"/>
          <c:y val="0.26746930827194992"/>
          <c:w val="0.11007357560481151"/>
          <c:h val="0.20748031496062991"/>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tx1"/>
                </a:solidFill>
                <a:latin typeface="+mn-lt"/>
                <a:ea typeface="+mn-ea"/>
                <a:cs typeface="+mn-cs"/>
              </a:defRPr>
            </a:pPr>
            <a:r>
              <a:rPr lang="en-IN" sz="1400" b="1" i="0" u="none" strike="noStrike" baseline="0" dirty="0"/>
              <a:t>Gender wise comparison of uses of digital payment</a:t>
            </a:r>
            <a:endParaRPr lang="en-IN" sz="1400" b="1" baseline="0" dirty="0">
              <a:solidFill>
                <a:schemeClr val="tx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b="1">
                <a:solidFill>
                  <a:schemeClr val="tx1"/>
                </a:solidFill>
              </a:defRPr>
            </a:pPr>
            <a:endParaRPr lang="en-IN" sz="1400" b="1" baseline="0" dirty="0">
              <a:solidFill>
                <a:schemeClr val="tx1"/>
              </a:solidFill>
            </a:endParaRPr>
          </a:p>
        </c:rich>
      </c:tx>
      <c:layout>
        <c:manualLayout>
          <c:xMode val="edge"/>
          <c:yMode val="edge"/>
          <c:x val="0.22014325105429233"/>
          <c:y val="1.4616496380088984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6838542127458786"/>
          <c:y val="0.15913122135697427"/>
          <c:w val="0.80646601934589635"/>
          <c:h val="0.63733965746863241"/>
        </c:manualLayout>
      </c:layout>
      <c:barChart>
        <c:barDir val="col"/>
        <c:grouping val="stacked"/>
        <c:varyColors val="0"/>
        <c:ser>
          <c:idx val="0"/>
          <c:order val="0"/>
          <c:tx>
            <c:strRef>
              <c:f>'Genderwise comparison'!$B$10</c:f>
              <c:strCache>
                <c:ptCount val="1"/>
                <c:pt idx="0">
                  <c:v>No</c:v>
                </c:pt>
              </c:strCache>
            </c:strRef>
          </c:tx>
          <c:spPr>
            <a:solidFill>
              <a:srgbClr val="92D050"/>
            </a:solidFill>
            <a:ln>
              <a:noFill/>
            </a:ln>
            <a:effectLst/>
          </c:spPr>
          <c:invertIfNegative val="0"/>
          <c:dLbls>
            <c:dLbl>
              <c:idx val="0"/>
              <c:tx>
                <c:rich>
                  <a:bodyPr/>
                  <a:lstStyle/>
                  <a:p>
                    <a:r>
                      <a:rPr lang="en-US"/>
                      <a:t>18.00%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5D6-49CA-861F-A5FF50DF1B0E}"/>
                </c:ext>
              </c:extLst>
            </c:dLbl>
            <c:dLbl>
              <c:idx val="1"/>
              <c:tx>
                <c:rich>
                  <a:bodyPr/>
                  <a:lstStyle/>
                  <a:p>
                    <a:r>
                      <a:rPr lang="en-US"/>
                      <a:t>6.00%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5D6-49CA-861F-A5FF50DF1B0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'Genderwise comparison'!$C$9:$D$9</c:f>
              <c:strCache>
                <c:ptCount val="2"/>
                <c:pt idx="0">
                  <c:v>Female</c:v>
                </c:pt>
                <c:pt idx="1">
                  <c:v>Male</c:v>
                </c:pt>
              </c:strCache>
            </c:strRef>
          </c:cat>
          <c:val>
            <c:numRef>
              <c:f>'Genderwise comparison'!$C$10:$D$10</c:f>
              <c:numCache>
                <c:formatCode>0.00%</c:formatCode>
                <c:ptCount val="2"/>
                <c:pt idx="0">
                  <c:v>0.18179999999999999</c:v>
                </c:pt>
                <c:pt idx="1">
                  <c:v>6.25E-2</c:v>
                </c:pt>
              </c:numCache>
            </c:numRef>
          </c:val>
          <c:extLst>
            <c:ext xmlns:c16="http://schemas.microsoft.com/office/drawing/2014/chart" uri="{C3380CC4-5D6E-409C-BE32-E72D297353CC}">
              <c16:uniqueId val="{00000002-95D6-49CA-861F-A5FF50DF1B0E}"/>
            </c:ext>
          </c:extLst>
        </c:ser>
        <c:ser>
          <c:idx val="1"/>
          <c:order val="1"/>
          <c:tx>
            <c:strRef>
              <c:f>'Genderwise comparison'!$B$11</c:f>
              <c:strCache>
                <c:ptCount val="1"/>
                <c:pt idx="0">
                  <c:v>Yes</c:v>
                </c:pt>
              </c:strCache>
            </c:strRef>
          </c:tx>
          <c:spPr>
            <a:solidFill>
              <a:schemeClr val="accent1">
                <a:lumMod val="75000"/>
              </a:schemeClr>
            </a:solidFill>
            <a:ln>
              <a:noFill/>
            </a:ln>
            <a:effectLst/>
          </c:spPr>
          <c:invertIfNegative val="0"/>
          <c:dLbls>
            <c:dLbl>
              <c:idx val="0"/>
              <c:tx>
                <c:rich>
                  <a:bodyPr/>
                  <a:lstStyle/>
                  <a:p>
                    <a:r>
                      <a:rPr lang="en-US"/>
                      <a:t>82.00%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5D6-49CA-861F-A5FF50DF1B0E}"/>
                </c:ext>
              </c:extLst>
            </c:dLbl>
            <c:dLbl>
              <c:idx val="1"/>
              <c:tx>
                <c:rich>
                  <a:bodyPr/>
                  <a:lstStyle/>
                  <a:p>
                    <a:r>
                      <a:rPr lang="en-US"/>
                      <a:t>94.00%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5D6-49CA-861F-A5FF50DF1B0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'Genderwise comparison'!$C$9:$D$9</c:f>
              <c:strCache>
                <c:ptCount val="2"/>
                <c:pt idx="0">
                  <c:v>Female</c:v>
                </c:pt>
                <c:pt idx="1">
                  <c:v>Male</c:v>
                </c:pt>
              </c:strCache>
            </c:strRef>
          </c:cat>
          <c:val>
            <c:numRef>
              <c:f>'Genderwise comparison'!$C$11:$D$11</c:f>
              <c:numCache>
                <c:formatCode>0.00%</c:formatCode>
                <c:ptCount val="2"/>
                <c:pt idx="0">
                  <c:v>0.81820000000000004</c:v>
                </c:pt>
                <c:pt idx="1">
                  <c:v>0.9375</c:v>
                </c:pt>
              </c:numCache>
            </c:numRef>
          </c:val>
          <c:extLst>
            <c:ext xmlns:c16="http://schemas.microsoft.com/office/drawing/2014/chart" uri="{C3380CC4-5D6E-409C-BE32-E72D297353CC}">
              <c16:uniqueId val="{00000005-95D6-49CA-861F-A5FF50DF1B0E}"/>
            </c:ext>
          </c:extLst>
        </c:ser>
        <c:dLbls>
          <c:showLegendKey val="0"/>
          <c:showVal val="0"/>
          <c:showCatName val="0"/>
          <c:showSerName val="0"/>
          <c:showPercent val="0"/>
          <c:showBubbleSize val="0"/>
        </c:dLbls>
        <c:gapWidth val="150"/>
        <c:overlap val="100"/>
        <c:axId val="912643088"/>
        <c:axId val="912625616"/>
      </c:barChart>
      <c:catAx>
        <c:axId val="91264308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IN" sz="1200" b="1" i="0" u="none" strike="noStrike" baseline="0">
                    <a:solidFill>
                      <a:schemeClr val="tx1"/>
                    </a:solidFill>
                  </a:rPr>
                  <a:t>Gender</a:t>
                </a:r>
                <a:endParaRPr lang="en-IN" sz="1200" b="1">
                  <a:solidFill>
                    <a:schemeClr val="tx1"/>
                  </a:solidFill>
                </a:endParaRP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912625616"/>
        <c:crosses val="autoZero"/>
        <c:auto val="1"/>
        <c:lblAlgn val="ctr"/>
        <c:lblOffset val="100"/>
        <c:noMultiLvlLbl val="0"/>
      </c:catAx>
      <c:valAx>
        <c:axId val="912625616"/>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IN" sz="1200" b="1">
                    <a:solidFill>
                      <a:schemeClr val="tx1"/>
                    </a:solidFill>
                  </a:rPr>
                  <a:t>Users</a:t>
                </a:r>
                <a:r>
                  <a:rPr lang="en-IN" sz="1200" b="1" baseline="0">
                    <a:solidFill>
                      <a:schemeClr val="tx1"/>
                    </a:solidFill>
                  </a:rPr>
                  <a:t> in %</a:t>
                </a:r>
                <a:endParaRPr lang="en-IN" sz="1200" b="1">
                  <a:solidFill>
                    <a:schemeClr val="tx1"/>
                  </a:solidFill>
                </a:endParaRP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912643088"/>
        <c:crosses val="autoZero"/>
        <c:crossBetween val="between"/>
      </c:valAx>
      <c:spPr>
        <a:noFill/>
        <a:ln>
          <a:noFill/>
        </a:ln>
        <a:effectLst/>
      </c:spPr>
    </c:plotArea>
    <c:legend>
      <c:legendPos val="b"/>
      <c:layout>
        <c:manualLayout>
          <c:xMode val="edge"/>
          <c:yMode val="edge"/>
          <c:x val="0.89677186742809634"/>
          <c:y val="0.30977359284095424"/>
          <c:w val="9.0514133415907305E-2"/>
          <c:h val="0.27449339604062839"/>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solidFill>
                  <a:schemeClr val="tx1"/>
                </a:solidFill>
                <a:effectLst/>
              </a:rPr>
              <a:t>Income wise Uses of digital payment</a:t>
            </a:r>
            <a:endParaRPr lang="en-IN" sz="1400" b="1" dirty="0">
              <a:solidFill>
                <a:schemeClr val="tx1"/>
              </a:solidFill>
            </a:endParaRPr>
          </a:p>
        </c:rich>
      </c:tx>
      <c:layout>
        <c:manualLayout>
          <c:xMode val="edge"/>
          <c:yMode val="edge"/>
          <c:x val="0.25380821248616214"/>
          <c:y val="2.711490916908524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076934310467501"/>
          <c:y val="0.1316292438775038"/>
          <c:w val="0.7285650407945381"/>
          <c:h val="0.7173494272167401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E3CB-40AA-B9A6-3984D033B81D}"/>
              </c:ext>
            </c:extLst>
          </c:dPt>
          <c:dPt>
            <c:idx val="1"/>
            <c:invertIfNegative val="0"/>
            <c:bubble3D val="0"/>
            <c:spPr>
              <a:solidFill>
                <a:srgbClr val="92D050"/>
              </a:solidFill>
              <a:ln>
                <a:noFill/>
              </a:ln>
              <a:effectLst/>
            </c:spPr>
            <c:extLst>
              <c:ext xmlns:c16="http://schemas.microsoft.com/office/drawing/2014/chart" uri="{C3380CC4-5D6E-409C-BE32-E72D297353CC}">
                <c16:uniqueId val="{00000003-E3CB-40AA-B9A6-3984D033B81D}"/>
              </c:ext>
            </c:extLst>
          </c:dPt>
          <c:dPt>
            <c:idx val="2"/>
            <c:invertIfNegative val="0"/>
            <c:bubble3D val="0"/>
            <c:spPr>
              <a:solidFill>
                <a:srgbClr val="7030A0"/>
              </a:solidFill>
              <a:ln>
                <a:noFill/>
              </a:ln>
              <a:effectLst/>
            </c:spPr>
            <c:extLst>
              <c:ext xmlns:c16="http://schemas.microsoft.com/office/drawing/2014/chart" uri="{C3380CC4-5D6E-409C-BE32-E72D297353CC}">
                <c16:uniqueId val="{00000005-E3CB-40AA-B9A6-3984D033B81D}"/>
              </c:ext>
            </c:extLst>
          </c:dPt>
          <c:dPt>
            <c:idx val="3"/>
            <c:invertIfNegative val="0"/>
            <c:bubble3D val="0"/>
            <c:spPr>
              <a:solidFill>
                <a:srgbClr val="FFC000"/>
              </a:solidFill>
              <a:ln>
                <a:noFill/>
              </a:ln>
              <a:effectLst/>
            </c:spPr>
            <c:extLst>
              <c:ext xmlns:c16="http://schemas.microsoft.com/office/drawing/2014/chart" uri="{C3380CC4-5D6E-409C-BE32-E72D297353CC}">
                <c16:uniqueId val="{00000007-E3CB-40AA-B9A6-3984D033B81D}"/>
              </c:ext>
            </c:extLst>
          </c:dPt>
          <c:dLbls>
            <c:dLbl>
              <c:idx val="0"/>
              <c:tx>
                <c:rich>
                  <a:bodyPr/>
                  <a:lstStyle/>
                  <a:p>
                    <a:r>
                      <a:rPr lang="en-US"/>
                      <a:t>30.00%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3CB-40AA-B9A6-3984D033B81D}"/>
                </c:ext>
              </c:extLst>
            </c:dLbl>
            <c:dLbl>
              <c:idx val="1"/>
              <c:tx>
                <c:rich>
                  <a:bodyPr/>
                  <a:lstStyle/>
                  <a:p>
                    <a:r>
                      <a:rPr lang="en-US"/>
                      <a:t>38.00%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3CB-40AA-B9A6-3984D033B81D}"/>
                </c:ext>
              </c:extLst>
            </c:dLbl>
            <c:dLbl>
              <c:idx val="2"/>
              <c:tx>
                <c:rich>
                  <a:bodyPr/>
                  <a:lstStyle/>
                  <a:p>
                    <a:r>
                      <a:rPr lang="en-US"/>
                      <a:t>22.00%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3CB-40AA-B9A6-3984D033B81D}"/>
                </c:ext>
              </c:extLst>
            </c:dLbl>
            <c:dLbl>
              <c:idx val="3"/>
              <c:tx>
                <c:rich>
                  <a:bodyPr/>
                  <a:lstStyle/>
                  <a:p>
                    <a:r>
                      <a:rPr lang="en-US"/>
                      <a:t>10.00%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3CB-40AA-B9A6-3984D033B81D}"/>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Income!$B$5:$B$8</c:f>
              <c:strCache>
                <c:ptCount val="4"/>
                <c:pt idx="0">
                  <c:v>Below 90,000</c:v>
                </c:pt>
                <c:pt idx="1">
                  <c:v>90000-3lakh</c:v>
                </c:pt>
                <c:pt idx="2">
                  <c:v>3lac-7lakh</c:v>
                </c:pt>
                <c:pt idx="3">
                  <c:v>above 7lakh</c:v>
                </c:pt>
              </c:strCache>
            </c:strRef>
          </c:cat>
          <c:val>
            <c:numRef>
              <c:f>Income!$B$15:$B$18</c:f>
              <c:numCache>
                <c:formatCode>0.00%</c:formatCode>
                <c:ptCount val="4"/>
                <c:pt idx="0">
                  <c:v>0.29629629629629628</c:v>
                </c:pt>
                <c:pt idx="1">
                  <c:v>0.38148148148148148</c:v>
                </c:pt>
                <c:pt idx="2">
                  <c:v>0.21851851851851853</c:v>
                </c:pt>
                <c:pt idx="3">
                  <c:v>0.1037037037037037</c:v>
                </c:pt>
              </c:numCache>
            </c:numRef>
          </c:val>
          <c:extLst>
            <c:ext xmlns:c16="http://schemas.microsoft.com/office/drawing/2014/chart" uri="{C3380CC4-5D6E-409C-BE32-E72D297353CC}">
              <c16:uniqueId val="{00000008-E3CB-40AA-B9A6-3984D033B81D}"/>
            </c:ext>
          </c:extLst>
        </c:ser>
        <c:dLbls>
          <c:showLegendKey val="0"/>
          <c:showVal val="0"/>
          <c:showCatName val="0"/>
          <c:showSerName val="0"/>
          <c:showPercent val="0"/>
          <c:showBubbleSize val="0"/>
        </c:dLbls>
        <c:gapWidth val="0"/>
        <c:overlap val="-27"/>
        <c:axId val="568787744"/>
        <c:axId val="570282320"/>
      </c:barChart>
      <c:catAx>
        <c:axId val="568787744"/>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en-US" sz="1100" b="1" dirty="0">
                    <a:solidFill>
                      <a:schemeClr val="tx1"/>
                    </a:solidFill>
                  </a:rPr>
                  <a:t>  Family</a:t>
                </a:r>
                <a:r>
                  <a:rPr lang="en-US" sz="1100" b="1" baseline="0" dirty="0">
                    <a:solidFill>
                      <a:schemeClr val="tx1"/>
                    </a:solidFill>
                  </a:rPr>
                  <a:t> </a:t>
                </a:r>
                <a:r>
                  <a:rPr lang="en-US" sz="1100" b="1" dirty="0">
                    <a:solidFill>
                      <a:schemeClr val="tx1"/>
                    </a:solidFill>
                  </a:rPr>
                  <a:t>Annual</a:t>
                </a:r>
                <a:r>
                  <a:rPr lang="en-US" sz="1100" b="1" baseline="0" dirty="0">
                    <a:solidFill>
                      <a:schemeClr val="tx1"/>
                    </a:solidFill>
                  </a:rPr>
                  <a:t> </a:t>
                </a:r>
                <a:r>
                  <a:rPr lang="en-US" sz="1100" b="1" dirty="0">
                    <a:solidFill>
                      <a:schemeClr val="tx1"/>
                    </a:solidFill>
                  </a:rPr>
                  <a:t>Income</a:t>
                </a:r>
                <a:endParaRPr lang="en-IN" sz="1100" b="1" dirty="0">
                  <a:solidFill>
                    <a:schemeClr val="tx1"/>
                  </a:solidFill>
                </a:endParaRPr>
              </a:p>
            </c:rich>
          </c:tx>
          <c:layout>
            <c:manualLayout>
              <c:xMode val="edge"/>
              <c:yMode val="edge"/>
              <c:x val="0.41650399082572065"/>
              <c:y val="0.9392384046673579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70282320"/>
        <c:crosses val="autoZero"/>
        <c:auto val="1"/>
        <c:lblAlgn val="ctr"/>
        <c:lblOffset val="100"/>
        <c:noMultiLvlLbl val="0"/>
      </c:catAx>
      <c:valAx>
        <c:axId val="570282320"/>
        <c:scaling>
          <c:orientation val="minMax"/>
        </c:scaling>
        <c:delete val="0"/>
        <c:axPos val="l"/>
        <c:title>
          <c:tx>
            <c:rich>
              <a:bodyPr rot="-5400000" spcFirstLastPara="1" vertOverflow="ellipsis" vert="horz" wrap="square" anchor="ctr" anchorCtr="1"/>
              <a:lstStyle/>
              <a:p>
                <a:pPr>
                  <a:defRPr sz="1100" b="1" i="0" u="none" strike="noStrike" kern="1200" baseline="0">
                    <a:solidFill>
                      <a:schemeClr val="tx1"/>
                    </a:solidFill>
                    <a:latin typeface="+mn-lt"/>
                    <a:ea typeface="+mn-ea"/>
                    <a:cs typeface="+mn-cs"/>
                  </a:defRPr>
                </a:pPr>
                <a:r>
                  <a:rPr lang="en-US" sz="1100" b="1" dirty="0">
                    <a:solidFill>
                      <a:schemeClr val="tx1"/>
                    </a:solidFill>
                  </a:rPr>
                  <a:t>Users(in%)</a:t>
                </a:r>
                <a:endParaRPr lang="en-IN" sz="1100" b="1" dirty="0">
                  <a:solidFill>
                    <a:schemeClr val="tx1"/>
                  </a:solidFill>
                </a:endParaRPr>
              </a:p>
            </c:rich>
          </c:tx>
          <c:layout>
            <c:manualLayout>
              <c:xMode val="edge"/>
              <c:yMode val="edge"/>
              <c:x val="1.9464764250018106E-2"/>
              <c:y val="0.41509824921772281"/>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68787744"/>
        <c:crosses val="autoZero"/>
        <c:crossBetween val="between"/>
      </c:valAx>
      <c:spPr>
        <a:noFill/>
        <a:ln>
          <a:noFill/>
        </a:ln>
        <a:effectLst/>
      </c:spPr>
    </c:plotArea>
    <c:legend>
      <c:legendPos val="r"/>
      <c:layout>
        <c:manualLayout>
          <c:xMode val="edge"/>
          <c:yMode val="edge"/>
          <c:x val="0.81756863764758725"/>
          <c:y val="0.23065781737667723"/>
          <c:w val="0.18025249415839478"/>
          <c:h val="0.3184103843455211"/>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solidFill>
                  <a:schemeClr val="tx1"/>
                </a:solidFill>
                <a:effectLst/>
              </a:rPr>
              <a:t>Reasons for adopting a digital payment system</a:t>
            </a:r>
            <a:endParaRPr lang="en-IN" sz="1400" b="1" dirty="0">
              <a:solidFill>
                <a:schemeClr val="tx1"/>
              </a:solidFill>
            </a:endParaRPr>
          </a:p>
        </c:rich>
      </c:tx>
      <c:layout>
        <c:manualLayout>
          <c:xMode val="edge"/>
          <c:yMode val="edge"/>
          <c:x val="0.15339327188417998"/>
          <c:y val="1.962635178444367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136808389584664"/>
          <c:y val="0.15199976139346219"/>
          <c:w val="0.641544622934622"/>
          <c:h val="0.64110788050786938"/>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tx2">
                  <a:lumMod val="20000"/>
                  <a:lumOff val="80000"/>
                </a:schemeClr>
              </a:solidFill>
              <a:ln>
                <a:noFill/>
              </a:ln>
              <a:effectLst/>
            </c:spPr>
            <c:extLst>
              <c:ext xmlns:c16="http://schemas.microsoft.com/office/drawing/2014/chart" uri="{C3380CC4-5D6E-409C-BE32-E72D297353CC}">
                <c16:uniqueId val="{00000001-04BC-45BC-B184-3049BA9B8732}"/>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04BC-45BC-B184-3049BA9B8732}"/>
              </c:ext>
            </c:extLst>
          </c:dPt>
          <c:dPt>
            <c:idx val="2"/>
            <c:invertIfNegative val="0"/>
            <c:bubble3D val="0"/>
            <c:spPr>
              <a:solidFill>
                <a:srgbClr val="FFC000"/>
              </a:solidFill>
              <a:ln>
                <a:noFill/>
              </a:ln>
              <a:effectLst/>
            </c:spPr>
            <c:extLst>
              <c:ext xmlns:c16="http://schemas.microsoft.com/office/drawing/2014/chart" uri="{C3380CC4-5D6E-409C-BE32-E72D297353CC}">
                <c16:uniqueId val="{00000005-04BC-45BC-B184-3049BA9B8732}"/>
              </c:ext>
            </c:extLst>
          </c:dPt>
          <c:dPt>
            <c:idx val="3"/>
            <c:invertIfNegative val="0"/>
            <c:bubble3D val="0"/>
            <c:spPr>
              <a:solidFill>
                <a:srgbClr val="92D050"/>
              </a:solidFill>
              <a:ln>
                <a:noFill/>
              </a:ln>
              <a:effectLst/>
            </c:spPr>
            <c:extLst>
              <c:ext xmlns:c16="http://schemas.microsoft.com/office/drawing/2014/chart" uri="{C3380CC4-5D6E-409C-BE32-E72D297353CC}">
                <c16:uniqueId val="{00000007-04BC-45BC-B184-3049BA9B8732}"/>
              </c:ext>
            </c:extLst>
          </c:dPt>
          <c:dPt>
            <c:idx val="4"/>
            <c:invertIfNegative val="0"/>
            <c:bubble3D val="0"/>
            <c:spPr>
              <a:solidFill>
                <a:schemeClr val="tx2">
                  <a:lumMod val="75000"/>
                </a:schemeClr>
              </a:solidFill>
              <a:ln>
                <a:noFill/>
              </a:ln>
              <a:effectLst/>
            </c:spPr>
            <c:extLst>
              <c:ext xmlns:c16="http://schemas.microsoft.com/office/drawing/2014/chart" uri="{C3380CC4-5D6E-409C-BE32-E72D297353CC}">
                <c16:uniqueId val="{00000009-04BC-45BC-B184-3049BA9B8732}"/>
              </c:ext>
            </c:extLst>
          </c:dPt>
          <c:dPt>
            <c:idx val="5"/>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B-04BC-45BC-B184-3049BA9B8732}"/>
              </c:ext>
            </c:extLst>
          </c:dPt>
          <c:dLbls>
            <c:dLbl>
              <c:idx val="0"/>
              <c:tx>
                <c:rich>
                  <a:bodyPr/>
                  <a:lstStyle/>
                  <a:p>
                    <a:r>
                      <a:rPr lang="en-US"/>
                      <a:t>69.00%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4BC-45BC-B184-3049BA9B8732}"/>
                </c:ext>
              </c:extLst>
            </c:dLbl>
            <c:dLbl>
              <c:idx val="1"/>
              <c:tx>
                <c:rich>
                  <a:bodyPr/>
                  <a:lstStyle/>
                  <a:p>
                    <a:r>
                      <a:rPr lang="en-US"/>
                      <a:t>40.00%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4BC-45BC-B184-3049BA9B8732}"/>
                </c:ext>
              </c:extLst>
            </c:dLbl>
            <c:dLbl>
              <c:idx val="2"/>
              <c:tx>
                <c:rich>
                  <a:bodyPr/>
                  <a:lstStyle/>
                  <a:p>
                    <a:r>
                      <a:rPr lang="en-US"/>
                      <a:t>74.00%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4BC-45BC-B184-3049BA9B8732}"/>
                </c:ext>
              </c:extLst>
            </c:dLbl>
            <c:dLbl>
              <c:idx val="3"/>
              <c:tx>
                <c:rich>
                  <a:bodyPr/>
                  <a:lstStyle/>
                  <a:p>
                    <a:r>
                      <a:rPr lang="en-US"/>
                      <a:t>66.00%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4BC-45BC-B184-3049BA9B8732}"/>
                </c:ext>
              </c:extLst>
            </c:dLbl>
            <c:dLbl>
              <c:idx val="4"/>
              <c:tx>
                <c:rich>
                  <a:bodyPr/>
                  <a:lstStyle/>
                  <a:p>
                    <a:r>
                      <a:rPr lang="en-US"/>
                      <a:t>43.00%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4BC-45BC-B184-3049BA9B8732}"/>
                </c:ext>
              </c:extLst>
            </c:dLbl>
            <c:dLbl>
              <c:idx val="5"/>
              <c:tx>
                <c:rich>
                  <a:bodyPr/>
                  <a:lstStyle/>
                  <a:p>
                    <a:r>
                      <a:rPr lang="en-US"/>
                      <a:t>56.00%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4BC-45BC-B184-3049BA9B873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Sheet4!$B$4:$B$9</c:f>
              <c:strCache>
                <c:ptCount val="6"/>
                <c:pt idx="0">
                  <c:v>conveience</c:v>
                </c:pt>
                <c:pt idx="1">
                  <c:v>Discount</c:v>
                </c:pt>
                <c:pt idx="2">
                  <c:v>Time saving</c:v>
                </c:pt>
                <c:pt idx="3">
                  <c:v>Safe </c:v>
                </c:pt>
                <c:pt idx="4">
                  <c:v>Security</c:v>
                </c:pt>
                <c:pt idx="5">
                  <c:v>Easiness</c:v>
                </c:pt>
              </c:strCache>
            </c:strRef>
          </c:cat>
          <c:val>
            <c:numRef>
              <c:f>Sheet4!$D$4:$D$9</c:f>
              <c:numCache>
                <c:formatCode>0.00%</c:formatCode>
                <c:ptCount val="6"/>
                <c:pt idx="0">
                  <c:v>0.69299999999999995</c:v>
                </c:pt>
                <c:pt idx="1">
                  <c:v>0.39600000000000002</c:v>
                </c:pt>
                <c:pt idx="2">
                  <c:v>0.74099999999999999</c:v>
                </c:pt>
                <c:pt idx="3">
                  <c:v>0.65900000000000003</c:v>
                </c:pt>
                <c:pt idx="4">
                  <c:v>0.433</c:v>
                </c:pt>
                <c:pt idx="5">
                  <c:v>0.55600000000000005</c:v>
                </c:pt>
              </c:numCache>
            </c:numRef>
          </c:val>
          <c:extLst>
            <c:ext xmlns:c16="http://schemas.microsoft.com/office/drawing/2014/chart" uri="{C3380CC4-5D6E-409C-BE32-E72D297353CC}">
              <c16:uniqueId val="{0000000C-04BC-45BC-B184-3049BA9B8732}"/>
            </c:ext>
          </c:extLst>
        </c:ser>
        <c:dLbls>
          <c:showLegendKey val="0"/>
          <c:showVal val="0"/>
          <c:showCatName val="0"/>
          <c:showSerName val="0"/>
          <c:showPercent val="0"/>
          <c:showBubbleSize val="0"/>
        </c:dLbls>
        <c:gapWidth val="100"/>
        <c:overlap val="-27"/>
        <c:axId val="912646000"/>
        <c:axId val="912629360"/>
      </c:barChart>
      <c:catAx>
        <c:axId val="912646000"/>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en-US" sz="1100" b="1" dirty="0">
                    <a:solidFill>
                      <a:schemeClr val="tx1"/>
                    </a:solidFill>
                  </a:rPr>
                  <a:t>Reasons</a:t>
                </a:r>
                <a:endParaRPr lang="en-IN" sz="1100" b="1" dirty="0">
                  <a:solidFill>
                    <a:schemeClr val="tx1"/>
                  </a:solidFill>
                </a:endParaRPr>
              </a:p>
            </c:rich>
          </c:tx>
          <c:layout>
            <c:manualLayout>
              <c:xMode val="edge"/>
              <c:yMode val="edge"/>
              <c:x val="0.48720361226033182"/>
              <c:y val="0.9420772933418657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912629360"/>
        <c:crosses val="autoZero"/>
        <c:auto val="1"/>
        <c:lblAlgn val="ctr"/>
        <c:lblOffset val="100"/>
        <c:noMultiLvlLbl val="0"/>
      </c:catAx>
      <c:valAx>
        <c:axId val="912629360"/>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en-US" sz="1100" b="1" dirty="0">
                    <a:solidFill>
                      <a:schemeClr val="tx1"/>
                    </a:solidFill>
                  </a:rPr>
                  <a:t>Users(in</a:t>
                </a:r>
                <a:r>
                  <a:rPr lang="en-US" sz="1100" b="1" baseline="0" dirty="0">
                    <a:solidFill>
                      <a:schemeClr val="tx1"/>
                    </a:solidFill>
                  </a:rPr>
                  <a:t> %)</a:t>
                </a:r>
                <a:endParaRPr lang="en-IN" sz="1100" b="1" dirty="0">
                  <a:solidFill>
                    <a:schemeClr val="tx1"/>
                  </a:solidFill>
                </a:endParaRPr>
              </a:p>
            </c:rich>
          </c:tx>
          <c:layout>
            <c:manualLayout>
              <c:xMode val="edge"/>
              <c:yMode val="edge"/>
              <c:x val="4.4921107653693157E-2"/>
              <c:y val="0.42928450657151007"/>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912646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r>
              <a:rPr lang="en-IN" sz="1800" b="0" i="0" u="none" strike="noStrike" baseline="0" dirty="0">
                <a:solidFill>
                  <a:sysClr val="windowText" lastClr="000000"/>
                </a:solidFill>
                <a:effectLst/>
              </a:rPr>
              <a:t> </a:t>
            </a:r>
            <a:r>
              <a:rPr lang="en-IN" sz="1800" b="1" i="0" u="none" strike="noStrike" baseline="0" dirty="0">
                <a:solidFill>
                  <a:sysClr val="windowText" lastClr="000000"/>
                </a:solidFill>
                <a:effectLst/>
              </a:rPr>
              <a:t>Use digital payments at different places</a:t>
            </a:r>
            <a:endParaRPr lang="en-IN" sz="1800" b="1" dirty="0">
              <a:solidFill>
                <a:sysClr val="windowText" lastClr="000000"/>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24065482199340468"/>
          <c:y val="0.11919191919191921"/>
          <c:w val="0.5378400296116832"/>
          <c:h val="0.70491856967076971"/>
        </c:manualLayout>
      </c:layout>
      <c:barChart>
        <c:barDir val="bar"/>
        <c:grouping val="clustered"/>
        <c:varyColors val="0"/>
        <c:ser>
          <c:idx val="0"/>
          <c:order val="0"/>
          <c:spPr>
            <a:solidFill>
              <a:schemeClr val="accent1"/>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B71D-46DE-9806-94B1D0DA9F77}"/>
              </c:ext>
            </c:extLst>
          </c:dPt>
          <c:dPt>
            <c:idx val="2"/>
            <c:invertIfNegative val="0"/>
            <c:bubble3D val="0"/>
            <c:spPr>
              <a:solidFill>
                <a:srgbClr val="FFFF00"/>
              </a:solidFill>
              <a:ln>
                <a:noFill/>
              </a:ln>
              <a:effectLst/>
            </c:spPr>
            <c:extLst>
              <c:ext xmlns:c16="http://schemas.microsoft.com/office/drawing/2014/chart" uri="{C3380CC4-5D6E-409C-BE32-E72D297353CC}">
                <c16:uniqueId val="{00000003-B71D-46DE-9806-94B1D0DA9F77}"/>
              </c:ext>
            </c:extLst>
          </c:dPt>
          <c:dPt>
            <c:idx val="3"/>
            <c:invertIfNegative val="0"/>
            <c:bubble3D val="0"/>
            <c:spPr>
              <a:solidFill>
                <a:schemeClr val="bg2">
                  <a:lumMod val="50000"/>
                </a:schemeClr>
              </a:solidFill>
              <a:ln>
                <a:noFill/>
              </a:ln>
              <a:effectLst/>
            </c:spPr>
            <c:extLst>
              <c:ext xmlns:c16="http://schemas.microsoft.com/office/drawing/2014/chart" uri="{C3380CC4-5D6E-409C-BE32-E72D297353CC}">
                <c16:uniqueId val="{00000005-B71D-46DE-9806-94B1D0DA9F77}"/>
              </c:ext>
            </c:extLst>
          </c:dPt>
          <c:dPt>
            <c:idx val="4"/>
            <c:invertIfNegative val="0"/>
            <c:bubble3D val="0"/>
            <c:spPr>
              <a:solidFill>
                <a:srgbClr val="7030A0"/>
              </a:solidFill>
              <a:ln>
                <a:noFill/>
              </a:ln>
              <a:effectLst/>
            </c:spPr>
            <c:extLst>
              <c:ext xmlns:c16="http://schemas.microsoft.com/office/drawing/2014/chart" uri="{C3380CC4-5D6E-409C-BE32-E72D297353CC}">
                <c16:uniqueId val="{00000007-B71D-46DE-9806-94B1D0DA9F77}"/>
              </c:ext>
            </c:extLst>
          </c:dPt>
          <c:dPt>
            <c:idx val="5"/>
            <c:invertIfNegative val="0"/>
            <c:bubble3D val="0"/>
            <c:spPr>
              <a:solidFill>
                <a:schemeClr val="accent2">
                  <a:lumMod val="75000"/>
                </a:schemeClr>
              </a:solidFill>
              <a:ln>
                <a:noFill/>
              </a:ln>
              <a:effectLst/>
            </c:spPr>
            <c:extLst>
              <c:ext xmlns:c16="http://schemas.microsoft.com/office/drawing/2014/chart" uri="{C3380CC4-5D6E-409C-BE32-E72D297353CC}">
                <c16:uniqueId val="{00000009-B71D-46DE-9806-94B1D0DA9F77}"/>
              </c:ext>
            </c:extLst>
          </c:dPt>
          <c:dPt>
            <c:idx val="6"/>
            <c:invertIfNegative val="0"/>
            <c:bubble3D val="0"/>
            <c:spPr>
              <a:solidFill>
                <a:srgbClr val="FF0000"/>
              </a:solidFill>
              <a:ln>
                <a:noFill/>
              </a:ln>
              <a:effectLst/>
            </c:spPr>
            <c:extLst>
              <c:ext xmlns:c16="http://schemas.microsoft.com/office/drawing/2014/chart" uri="{C3380CC4-5D6E-409C-BE32-E72D297353CC}">
                <c16:uniqueId val="{0000000B-B71D-46DE-9806-94B1D0DA9F77}"/>
              </c:ext>
            </c:extLst>
          </c:dPt>
          <c:dPt>
            <c:idx val="7"/>
            <c:invertIfNegative val="0"/>
            <c:bubble3D val="0"/>
            <c:spPr>
              <a:solidFill>
                <a:srgbClr val="00B0F0"/>
              </a:solidFill>
              <a:ln>
                <a:noFill/>
              </a:ln>
              <a:effectLst/>
            </c:spPr>
            <c:extLst>
              <c:ext xmlns:c16="http://schemas.microsoft.com/office/drawing/2014/chart" uri="{C3380CC4-5D6E-409C-BE32-E72D297353CC}">
                <c16:uniqueId val="{0000000D-B71D-46DE-9806-94B1D0DA9F77}"/>
              </c:ext>
            </c:extLst>
          </c:dPt>
          <c:dPt>
            <c:idx val="8"/>
            <c:invertIfNegative val="0"/>
            <c:bubble3D val="0"/>
            <c:spPr>
              <a:solidFill>
                <a:srgbClr val="92D050"/>
              </a:solidFill>
              <a:ln>
                <a:noFill/>
              </a:ln>
              <a:effectLst/>
            </c:spPr>
            <c:extLst>
              <c:ext xmlns:c16="http://schemas.microsoft.com/office/drawing/2014/chart" uri="{C3380CC4-5D6E-409C-BE32-E72D297353CC}">
                <c16:uniqueId val="{0000000F-B71D-46DE-9806-94B1D0DA9F77}"/>
              </c:ext>
            </c:extLst>
          </c:dPt>
          <c:dPt>
            <c:idx val="9"/>
            <c:invertIfNegative val="0"/>
            <c:bubble3D val="0"/>
            <c:spPr>
              <a:solidFill>
                <a:srgbClr val="FFC000"/>
              </a:solidFill>
              <a:ln>
                <a:noFill/>
              </a:ln>
              <a:effectLst/>
            </c:spPr>
            <c:extLst>
              <c:ext xmlns:c16="http://schemas.microsoft.com/office/drawing/2014/chart" uri="{C3380CC4-5D6E-409C-BE32-E72D297353CC}">
                <c16:uniqueId val="{00000011-B71D-46DE-9806-94B1D0DA9F7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Sheet1!$B$32:$B$41</c:f>
              <c:strCache>
                <c:ptCount val="10"/>
                <c:pt idx="0">
                  <c:v>Ticket booking</c:v>
                </c:pt>
                <c:pt idx="1">
                  <c:v>Bill payments</c:v>
                </c:pt>
                <c:pt idx="2">
                  <c:v>Paying fee</c:v>
                </c:pt>
                <c:pt idx="3">
                  <c:v>Mobile phone recharge</c:v>
                </c:pt>
                <c:pt idx="4">
                  <c:v>Petrol pump</c:v>
                </c:pt>
                <c:pt idx="5">
                  <c:v>Grocery store</c:v>
                </c:pt>
                <c:pt idx="6">
                  <c:v>Online shopping</c:v>
                </c:pt>
                <c:pt idx="7">
                  <c:v>Food payment</c:v>
                </c:pt>
                <c:pt idx="8">
                  <c:v>Investment</c:v>
                </c:pt>
                <c:pt idx="9">
                  <c:v>Insurance</c:v>
                </c:pt>
              </c:strCache>
            </c:strRef>
          </c:cat>
          <c:val>
            <c:numRef>
              <c:f>Sheet1!$D$32:$D$41</c:f>
              <c:numCache>
                <c:formatCode>###0.0%</c:formatCode>
                <c:ptCount val="10"/>
                <c:pt idx="0">
                  <c:v>0.66</c:v>
                </c:pt>
                <c:pt idx="1">
                  <c:v>0.68</c:v>
                </c:pt>
                <c:pt idx="2">
                  <c:v>0.77</c:v>
                </c:pt>
                <c:pt idx="3">
                  <c:v>0.77</c:v>
                </c:pt>
                <c:pt idx="4">
                  <c:v>0.42</c:v>
                </c:pt>
                <c:pt idx="5">
                  <c:v>0.49</c:v>
                </c:pt>
                <c:pt idx="6">
                  <c:v>0.72</c:v>
                </c:pt>
                <c:pt idx="7">
                  <c:v>0.42</c:v>
                </c:pt>
                <c:pt idx="8">
                  <c:v>0.22</c:v>
                </c:pt>
                <c:pt idx="9">
                  <c:v>0.17</c:v>
                </c:pt>
              </c:numCache>
            </c:numRef>
          </c:val>
          <c:extLst>
            <c:ext xmlns:c16="http://schemas.microsoft.com/office/drawing/2014/chart" uri="{C3380CC4-5D6E-409C-BE32-E72D297353CC}">
              <c16:uniqueId val="{00000012-B71D-46DE-9806-94B1D0DA9F77}"/>
            </c:ext>
          </c:extLst>
        </c:ser>
        <c:dLbls>
          <c:dLblPos val="outEnd"/>
          <c:showLegendKey val="0"/>
          <c:showVal val="1"/>
          <c:showCatName val="0"/>
          <c:showSerName val="0"/>
          <c:showPercent val="0"/>
          <c:showBubbleSize val="0"/>
        </c:dLbls>
        <c:gapWidth val="93"/>
        <c:axId val="290451248"/>
        <c:axId val="290452080"/>
      </c:barChart>
      <c:catAx>
        <c:axId val="290451248"/>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Places</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crossAx val="290452080"/>
        <c:crosses val="autoZero"/>
        <c:auto val="1"/>
        <c:lblAlgn val="ctr"/>
        <c:lblOffset val="100"/>
        <c:noMultiLvlLbl val="0"/>
      </c:catAx>
      <c:valAx>
        <c:axId val="290452080"/>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Users</a:t>
                </a:r>
                <a:r>
                  <a:rPr lang="en-IN" b="1" baseline="0">
                    <a:solidFill>
                      <a:sysClr val="windowText" lastClr="000000"/>
                    </a:solidFill>
                  </a:rPr>
                  <a:t>(in %)</a:t>
                </a:r>
                <a:endParaRPr lang="en-IN" b="1">
                  <a:solidFill>
                    <a:sysClr val="windowText" lastClr="000000"/>
                  </a:solidFill>
                </a:endParaRPr>
              </a:p>
            </c:rich>
          </c:tx>
          <c:layout>
            <c:manualLayout>
              <c:xMode val="edge"/>
              <c:yMode val="edge"/>
              <c:x val="0.44365603338044285"/>
              <c:y val="0.92392537385589724"/>
            </c:manualLayout>
          </c:layout>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endParaRPr lang="en-US"/>
          </a:p>
        </c:txPr>
        <c:crossAx val="290451248"/>
        <c:crosses val="autoZero"/>
        <c:crossBetween val="between"/>
      </c:valAx>
      <c:spPr>
        <a:noFill/>
        <a:ln>
          <a:noFill/>
        </a:ln>
        <a:effectLst/>
      </c:spPr>
    </c:plotArea>
    <c:legend>
      <c:legendPos val="r"/>
      <c:layout>
        <c:manualLayout>
          <c:xMode val="edge"/>
          <c:yMode val="edge"/>
          <c:x val="0.78743256794631145"/>
          <c:y val="0.152637730818591"/>
          <c:w val="0.21041002086277677"/>
          <c:h val="0.66845387642052767"/>
        </c:manualLayout>
      </c:layout>
      <c:overlay val="0"/>
      <c:spPr>
        <a:noFill/>
        <a:ln>
          <a:noFill/>
        </a:ln>
        <a:effectLst/>
      </c:spPr>
      <c:txPr>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r>
              <a:rPr lang="en-IN" sz="1600" b="1" i="0" baseline="0" dirty="0">
                <a:solidFill>
                  <a:sysClr val="windowText" lastClr="000000"/>
                </a:solidFill>
                <a:effectLst/>
              </a:rPr>
              <a:t>Online Payment Applications Usages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solidFill>
              </a:defRPr>
            </a:pPr>
            <a:endParaRPr lang="en-IN" sz="1400" dirty="0">
              <a:solidFill>
                <a:sysClr val="windowText" lastClr="000000"/>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4437739772901495"/>
          <c:y val="0.19064814814814818"/>
          <c:w val="0.71725988020669618"/>
          <c:h val="0.59839282483885414"/>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FF00"/>
              </a:solidFill>
              <a:ln>
                <a:noFill/>
              </a:ln>
              <a:effectLst/>
            </c:spPr>
            <c:extLst>
              <c:ext xmlns:c16="http://schemas.microsoft.com/office/drawing/2014/chart" uri="{C3380CC4-5D6E-409C-BE32-E72D297353CC}">
                <c16:uniqueId val="{00000001-3311-4204-94F7-7630BF84467D}"/>
              </c:ext>
            </c:extLst>
          </c:dPt>
          <c:dPt>
            <c:idx val="1"/>
            <c:invertIfNegative val="0"/>
            <c:bubble3D val="0"/>
            <c:spPr>
              <a:solidFill>
                <a:srgbClr val="C00000"/>
              </a:solidFill>
              <a:ln>
                <a:noFill/>
              </a:ln>
              <a:effectLst/>
            </c:spPr>
            <c:extLst>
              <c:ext xmlns:c16="http://schemas.microsoft.com/office/drawing/2014/chart" uri="{C3380CC4-5D6E-409C-BE32-E72D297353CC}">
                <c16:uniqueId val="{00000003-3311-4204-94F7-7630BF84467D}"/>
              </c:ext>
            </c:extLst>
          </c:dPt>
          <c:dPt>
            <c:idx val="2"/>
            <c:invertIfNegative val="0"/>
            <c:bubble3D val="0"/>
            <c:spPr>
              <a:solidFill>
                <a:srgbClr val="92D050"/>
              </a:solidFill>
              <a:ln>
                <a:noFill/>
              </a:ln>
              <a:effectLst/>
            </c:spPr>
            <c:extLst>
              <c:ext xmlns:c16="http://schemas.microsoft.com/office/drawing/2014/chart" uri="{C3380CC4-5D6E-409C-BE32-E72D297353CC}">
                <c16:uniqueId val="{00000005-3311-4204-94F7-7630BF84467D}"/>
              </c:ext>
            </c:extLst>
          </c:dPt>
          <c:dPt>
            <c:idx val="3"/>
            <c:invertIfNegative val="0"/>
            <c:bubble3D val="0"/>
            <c:spPr>
              <a:solidFill>
                <a:schemeClr val="accent2">
                  <a:lumMod val="50000"/>
                </a:schemeClr>
              </a:solidFill>
              <a:ln>
                <a:noFill/>
              </a:ln>
              <a:effectLst/>
            </c:spPr>
            <c:extLst>
              <c:ext xmlns:c16="http://schemas.microsoft.com/office/drawing/2014/chart" uri="{C3380CC4-5D6E-409C-BE32-E72D297353CC}">
                <c16:uniqueId val="{00000007-3311-4204-94F7-7630BF84467D}"/>
              </c:ext>
            </c:extLst>
          </c:dPt>
          <c:dPt>
            <c:idx val="4"/>
            <c:invertIfNegative val="0"/>
            <c:bubble3D val="0"/>
            <c:spPr>
              <a:solidFill>
                <a:srgbClr val="00B0F0"/>
              </a:solidFill>
              <a:ln>
                <a:noFill/>
              </a:ln>
              <a:effectLst/>
            </c:spPr>
            <c:extLst>
              <c:ext xmlns:c16="http://schemas.microsoft.com/office/drawing/2014/chart" uri="{C3380CC4-5D6E-409C-BE32-E72D297353CC}">
                <c16:uniqueId val="{00000009-3311-4204-94F7-7630BF84467D}"/>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'online applications'!$B$3:$B$8</c:f>
              <c:strCache>
                <c:ptCount val="6"/>
                <c:pt idx="0">
                  <c:v>Google pay</c:v>
                </c:pt>
                <c:pt idx="1">
                  <c:v>Paytm</c:v>
                </c:pt>
                <c:pt idx="2">
                  <c:v>Phone pay</c:v>
                </c:pt>
                <c:pt idx="3">
                  <c:v>Amazon Pay</c:v>
                </c:pt>
                <c:pt idx="4">
                  <c:v>Bhim</c:v>
                </c:pt>
                <c:pt idx="5">
                  <c:v>Other</c:v>
                </c:pt>
              </c:strCache>
            </c:strRef>
          </c:cat>
          <c:val>
            <c:numRef>
              <c:f>'online applications'!$I$3:$I$8</c:f>
              <c:numCache>
                <c:formatCode>0.00%</c:formatCode>
                <c:ptCount val="6"/>
                <c:pt idx="0">
                  <c:v>0.77</c:v>
                </c:pt>
                <c:pt idx="1">
                  <c:v>0.59</c:v>
                </c:pt>
                <c:pt idx="2">
                  <c:v>0.4</c:v>
                </c:pt>
                <c:pt idx="3">
                  <c:v>0.26</c:v>
                </c:pt>
                <c:pt idx="4">
                  <c:v>0.28999999999999998</c:v>
                </c:pt>
                <c:pt idx="5">
                  <c:v>0.05</c:v>
                </c:pt>
              </c:numCache>
            </c:numRef>
          </c:val>
          <c:extLst>
            <c:ext xmlns:c16="http://schemas.microsoft.com/office/drawing/2014/chart" uri="{C3380CC4-5D6E-409C-BE32-E72D297353CC}">
              <c16:uniqueId val="{0000000A-3311-4204-94F7-7630BF84467D}"/>
            </c:ext>
          </c:extLst>
        </c:ser>
        <c:dLbls>
          <c:dLblPos val="outEnd"/>
          <c:showLegendKey val="0"/>
          <c:showVal val="1"/>
          <c:showCatName val="0"/>
          <c:showSerName val="0"/>
          <c:showPercent val="0"/>
          <c:showBubbleSize val="0"/>
        </c:dLbls>
        <c:gapWidth val="100"/>
        <c:overlap val="-27"/>
        <c:axId val="783797968"/>
        <c:axId val="783806288"/>
      </c:barChart>
      <c:catAx>
        <c:axId val="783797968"/>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Application</a:t>
                </a:r>
              </a:p>
            </c:rich>
          </c:tx>
          <c:layout>
            <c:manualLayout>
              <c:xMode val="edge"/>
              <c:yMode val="edge"/>
              <c:x val="0.444832639692474"/>
              <c:y val="0.89348846509059399"/>
            </c:manualLayout>
          </c:layout>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83806288"/>
        <c:crosses val="autoZero"/>
        <c:auto val="1"/>
        <c:lblAlgn val="ctr"/>
        <c:lblOffset val="100"/>
        <c:noMultiLvlLbl val="0"/>
      </c:catAx>
      <c:valAx>
        <c:axId val="783806288"/>
        <c:scaling>
          <c:orientation val="minMax"/>
        </c:scaling>
        <c:delete val="0"/>
        <c:axPos val="l"/>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IN" b="1">
                    <a:solidFill>
                      <a:sysClr val="windowText" lastClr="000000"/>
                    </a:solidFill>
                  </a:rPr>
                  <a:t>Users</a:t>
                </a:r>
                <a:r>
                  <a:rPr lang="en-IN" b="1" baseline="0">
                    <a:solidFill>
                      <a:sysClr val="windowText" lastClr="000000"/>
                    </a:solidFill>
                  </a:rPr>
                  <a:t> in %</a:t>
                </a:r>
                <a:endParaRPr lang="en-IN" b="1">
                  <a:solidFill>
                    <a:sysClr val="windowText" lastClr="000000"/>
                  </a:solidFill>
                </a:endParaRPr>
              </a:p>
            </c:rich>
          </c:tx>
          <c:layout>
            <c:manualLayout>
              <c:xMode val="edge"/>
              <c:yMode val="edge"/>
              <c:x val="3.0571018174561097E-2"/>
              <c:y val="0.39163818247023841"/>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crossAx val="783797968"/>
        <c:crosses val="autoZero"/>
        <c:crossBetween val="between"/>
      </c:valAx>
      <c:spPr>
        <a:noFill/>
        <a:ln>
          <a:noFill/>
        </a:ln>
        <a:effectLst/>
      </c:spPr>
    </c:plotArea>
    <c:legend>
      <c:legendPos val="r"/>
      <c:layout>
        <c:manualLayout>
          <c:xMode val="edge"/>
          <c:yMode val="edge"/>
          <c:x val="0.84677386337259353"/>
          <c:y val="0.24214455055270448"/>
          <c:w val="0.14076818705590385"/>
          <c:h val="0.41342166222718058"/>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ysClr val="windowText" lastClr="000000"/>
                </a:solidFill>
                <a:latin typeface="+mn-lt"/>
                <a:ea typeface="+mn-ea"/>
                <a:cs typeface="+mn-cs"/>
              </a:defRPr>
            </a:pPr>
            <a:r>
              <a:rPr lang="en-IN" sz="1800" b="1" dirty="0">
                <a:effectLst/>
              </a:rPr>
              <a:t>Reasons for Influence towards online payments</a:t>
            </a:r>
            <a:endParaRPr lang="en-IN" sz="1800" dirty="0">
              <a:effectLst/>
            </a:endParaRPr>
          </a:p>
        </c:rich>
      </c:tx>
      <c:overlay val="0"/>
      <c:spPr>
        <a:noFill/>
        <a:ln>
          <a:noFill/>
        </a:ln>
        <a:effectLst/>
      </c:spPr>
      <c:txPr>
        <a:bodyPr rot="0" spcFirstLastPara="1" vertOverflow="ellipsis" vert="horz" wrap="square" anchor="ctr" anchorCtr="1"/>
        <a:lstStyle/>
        <a:p>
          <a:pPr>
            <a:defRPr sz="1320" b="0" i="0" u="none" strike="noStrike" kern="1200" spc="0" baseline="0">
              <a:solidFill>
                <a:sysClr val="windowText" lastClr="000000"/>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solidFill>
                <a:schemeClr val="bg1"/>
              </a:solidFill>
            </a:ln>
            <a:effectLst/>
          </c:spPr>
          <c:invertIfNegative val="0"/>
          <c:dPt>
            <c:idx val="0"/>
            <c:invertIfNegative val="0"/>
            <c:bubble3D val="0"/>
            <c:spPr>
              <a:solidFill>
                <a:srgbClr val="00B0F0"/>
              </a:solidFill>
              <a:ln>
                <a:solidFill>
                  <a:schemeClr val="bg1"/>
                </a:solidFill>
              </a:ln>
              <a:effectLst/>
            </c:spPr>
            <c:extLst>
              <c:ext xmlns:c16="http://schemas.microsoft.com/office/drawing/2014/chart" uri="{C3380CC4-5D6E-409C-BE32-E72D297353CC}">
                <c16:uniqueId val="{00000001-2C4A-49C8-9424-37A69F67FF94}"/>
              </c:ext>
            </c:extLst>
          </c:dPt>
          <c:dPt>
            <c:idx val="1"/>
            <c:invertIfNegative val="0"/>
            <c:bubble3D val="0"/>
            <c:spPr>
              <a:solidFill>
                <a:srgbClr val="FF0000"/>
              </a:solidFill>
              <a:ln>
                <a:solidFill>
                  <a:schemeClr val="bg1"/>
                </a:solidFill>
              </a:ln>
              <a:effectLst/>
            </c:spPr>
            <c:extLst>
              <c:ext xmlns:c16="http://schemas.microsoft.com/office/drawing/2014/chart" uri="{C3380CC4-5D6E-409C-BE32-E72D297353CC}">
                <c16:uniqueId val="{00000003-2C4A-49C8-9424-37A69F67FF94}"/>
              </c:ext>
            </c:extLst>
          </c:dPt>
          <c:dPt>
            <c:idx val="2"/>
            <c:invertIfNegative val="0"/>
            <c:bubble3D val="0"/>
            <c:spPr>
              <a:solidFill>
                <a:srgbClr val="FFFF00"/>
              </a:solidFill>
              <a:ln>
                <a:solidFill>
                  <a:schemeClr val="bg1"/>
                </a:solidFill>
              </a:ln>
              <a:effectLst/>
            </c:spPr>
            <c:extLst>
              <c:ext xmlns:c16="http://schemas.microsoft.com/office/drawing/2014/chart" uri="{C3380CC4-5D6E-409C-BE32-E72D297353CC}">
                <c16:uniqueId val="{00000005-2C4A-49C8-9424-37A69F67FF94}"/>
              </c:ext>
            </c:extLst>
          </c:dPt>
          <c:dPt>
            <c:idx val="3"/>
            <c:invertIfNegative val="0"/>
            <c:bubble3D val="0"/>
            <c:spPr>
              <a:solidFill>
                <a:schemeClr val="accent4"/>
              </a:solidFill>
              <a:ln>
                <a:solidFill>
                  <a:schemeClr val="bg1"/>
                </a:solidFill>
              </a:ln>
              <a:effectLst/>
            </c:spPr>
            <c:extLst>
              <c:ext xmlns:c16="http://schemas.microsoft.com/office/drawing/2014/chart" uri="{C3380CC4-5D6E-409C-BE32-E72D297353CC}">
                <c16:uniqueId val="{00000007-2C4A-49C8-9424-37A69F67FF94}"/>
              </c:ext>
            </c:extLst>
          </c:dPt>
          <c:dPt>
            <c:idx val="4"/>
            <c:invertIfNegative val="0"/>
            <c:bubble3D val="0"/>
            <c:spPr>
              <a:solidFill>
                <a:schemeClr val="accent2"/>
              </a:solidFill>
              <a:ln>
                <a:solidFill>
                  <a:schemeClr val="bg1"/>
                </a:solidFill>
              </a:ln>
              <a:effectLst/>
            </c:spPr>
            <c:extLst>
              <c:ext xmlns:c16="http://schemas.microsoft.com/office/drawing/2014/chart" uri="{C3380CC4-5D6E-409C-BE32-E72D297353CC}">
                <c16:uniqueId val="{00000009-2C4A-49C8-9424-37A69F67FF94}"/>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 influence'!$B$3:$B$7</c:f>
              <c:strCache>
                <c:ptCount val="5"/>
                <c:pt idx="0">
                  <c:v>Family</c:v>
                </c:pt>
                <c:pt idx="1">
                  <c:v>Friends</c:v>
                </c:pt>
                <c:pt idx="2">
                  <c:v>Demonetisation</c:v>
                </c:pt>
                <c:pt idx="3">
                  <c:v>Advertisement</c:v>
                </c:pt>
                <c:pt idx="4">
                  <c:v>Pandemic</c:v>
                </c:pt>
              </c:strCache>
            </c:strRef>
          </c:cat>
          <c:val>
            <c:numRef>
              <c:f>'what influence'!$D$3:$D$7</c:f>
              <c:numCache>
                <c:formatCode>0.00%</c:formatCode>
                <c:ptCount val="5"/>
                <c:pt idx="0">
                  <c:v>0.54</c:v>
                </c:pt>
                <c:pt idx="1">
                  <c:v>0.56999999999999995</c:v>
                </c:pt>
                <c:pt idx="2">
                  <c:v>0.35</c:v>
                </c:pt>
                <c:pt idx="3">
                  <c:v>0.42</c:v>
                </c:pt>
                <c:pt idx="4">
                  <c:v>0.43</c:v>
                </c:pt>
              </c:numCache>
            </c:numRef>
          </c:val>
          <c:extLst>
            <c:ext xmlns:c16="http://schemas.microsoft.com/office/drawing/2014/chart" uri="{C3380CC4-5D6E-409C-BE32-E72D297353CC}">
              <c16:uniqueId val="{0000000A-2C4A-49C8-9424-37A69F67FF94}"/>
            </c:ext>
          </c:extLst>
        </c:ser>
        <c:dLbls>
          <c:dLblPos val="outEnd"/>
          <c:showLegendKey val="0"/>
          <c:showVal val="1"/>
          <c:showCatName val="0"/>
          <c:showSerName val="0"/>
          <c:showPercent val="0"/>
          <c:showBubbleSize val="0"/>
        </c:dLbls>
        <c:gapWidth val="112"/>
        <c:axId val="1619055456"/>
        <c:axId val="1619063776"/>
      </c:barChart>
      <c:catAx>
        <c:axId val="1619055456"/>
        <c:scaling>
          <c:orientation val="minMax"/>
        </c:scaling>
        <c:delete val="0"/>
        <c:axPos val="l"/>
        <c:title>
          <c:tx>
            <c:rich>
              <a:bodyPr rot="-540000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r>
                  <a:rPr lang="en-IN" b="1"/>
                  <a:t>Reasons</a:t>
                </a:r>
                <a:r>
                  <a:rPr lang="en-IN" b="1" baseline="0"/>
                  <a:t> of influence</a:t>
                </a:r>
                <a:endParaRPr lang="en-IN" b="1"/>
              </a:p>
            </c:rich>
          </c:tx>
          <c:overlay val="0"/>
          <c:spPr>
            <a:noFill/>
            <a:ln>
              <a:noFill/>
            </a:ln>
            <a:effectLst/>
          </c:spPr>
          <c:txPr>
            <a:bodyPr rot="-540000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619063776"/>
        <c:crosses val="autoZero"/>
        <c:auto val="1"/>
        <c:lblAlgn val="ctr"/>
        <c:lblOffset val="100"/>
        <c:noMultiLvlLbl val="0"/>
      </c:catAx>
      <c:valAx>
        <c:axId val="1619063776"/>
        <c:scaling>
          <c:orientation val="minMax"/>
        </c:scaling>
        <c:delete val="0"/>
        <c:axPos val="b"/>
        <c:title>
          <c:tx>
            <c:rich>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r>
                  <a:rPr lang="en-IN" b="1"/>
                  <a:t>Users</a:t>
                </a:r>
                <a:r>
                  <a:rPr lang="en-IN" b="1" baseline="0"/>
                  <a:t> in %</a:t>
                </a:r>
                <a:endParaRPr lang="en-IN" b="1"/>
              </a:p>
            </c:rich>
          </c:tx>
          <c:layout>
            <c:manualLayout>
              <c:xMode val="edge"/>
              <c:yMode val="edge"/>
              <c:x val="0.45189826528992333"/>
              <c:y val="0.93272473532896683"/>
            </c:manualLayout>
          </c:layout>
          <c:overlay val="0"/>
          <c:spPr>
            <a:noFill/>
            <a:ln>
              <a:noFill/>
            </a:ln>
            <a:effectLst/>
          </c:spPr>
          <c:txPr>
            <a:bodyPr rot="0" spcFirstLastPara="1" vertOverflow="ellipsis" vert="horz" wrap="square" anchor="ctr" anchorCtr="1"/>
            <a:lstStyle/>
            <a:p>
              <a:pPr>
                <a:defRPr sz="1100" b="1" i="0" u="none" strike="noStrike" kern="1200" baseline="0">
                  <a:solidFill>
                    <a:sysClr val="windowText" lastClr="000000"/>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619055456"/>
        <c:crosses val="autoZero"/>
        <c:crossBetween val="between"/>
      </c:valAx>
      <c:spPr>
        <a:noFill/>
        <a:ln>
          <a:noFill/>
        </a:ln>
        <a:effectLst/>
      </c:spPr>
    </c:plotArea>
    <c:legend>
      <c:legendPos val="r"/>
      <c:layout>
        <c:manualLayout>
          <c:xMode val="edge"/>
          <c:yMode val="edge"/>
          <c:x val="0.80681606638596692"/>
          <c:y val="0.29158716529564088"/>
          <c:w val="0.19175701594992933"/>
          <c:h val="0.39354822132038714"/>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sz="1100" baseline="0">
          <a:solidFill>
            <a:sysClr val="windowText" lastClr="000000"/>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IN" sz="1800" b="1" dirty="0">
                <a:effectLst/>
              </a:rPr>
              <a:t>Biggest concern while using digital payment </a:t>
            </a:r>
            <a:endParaRPr lang="en-IN" sz="1800" dirty="0">
              <a:effectLst/>
            </a:endParaRPr>
          </a:p>
        </c:rich>
      </c:tx>
      <c:layout>
        <c:manualLayout>
          <c:xMode val="edge"/>
          <c:yMode val="edge"/>
          <c:x val="0.27661032075963099"/>
          <c:y val="3.154535368229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barChart>
        <c:barDir val="bar"/>
        <c:grouping val="stacked"/>
        <c:varyColors val="0"/>
        <c:ser>
          <c:idx val="0"/>
          <c:order val="0"/>
          <c:tx>
            <c:strRef>
              <c:f>'my graph'!$J$288</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graph'!$K$287:$Q$287</c:f>
              <c:strCache>
                <c:ptCount val="7"/>
                <c:pt idx="0">
                  <c:v>Security</c:v>
                </c:pt>
                <c:pt idx="1">
                  <c:v>Poor Internet</c:v>
                </c:pt>
                <c:pt idx="2">
                  <c:v>Merchant Acceptance</c:v>
                </c:pt>
                <c:pt idx="3">
                  <c:v>Lack of Knowledge</c:v>
                </c:pt>
                <c:pt idx="4">
                  <c:v>Privacy</c:v>
                </c:pt>
                <c:pt idx="5">
                  <c:v>Fraud</c:v>
                </c:pt>
                <c:pt idx="6">
                  <c:v>Tax</c:v>
                </c:pt>
              </c:strCache>
            </c:strRef>
          </c:cat>
          <c:val>
            <c:numRef>
              <c:f>'my graph'!$K$288:$Q$288</c:f>
              <c:numCache>
                <c:formatCode>0.00%</c:formatCode>
                <c:ptCount val="7"/>
                <c:pt idx="0">
                  <c:v>0.3</c:v>
                </c:pt>
                <c:pt idx="1">
                  <c:v>0.32</c:v>
                </c:pt>
                <c:pt idx="2">
                  <c:v>0.28000000000000003</c:v>
                </c:pt>
                <c:pt idx="3">
                  <c:v>0.42</c:v>
                </c:pt>
                <c:pt idx="4">
                  <c:v>0.28999999999999998</c:v>
                </c:pt>
                <c:pt idx="5">
                  <c:v>0.26</c:v>
                </c:pt>
                <c:pt idx="6">
                  <c:v>0.28999999999999998</c:v>
                </c:pt>
              </c:numCache>
            </c:numRef>
          </c:val>
          <c:extLst>
            <c:ext xmlns:c16="http://schemas.microsoft.com/office/drawing/2014/chart" uri="{C3380CC4-5D6E-409C-BE32-E72D297353CC}">
              <c16:uniqueId val="{00000000-3084-44B0-BB4B-D8B9B9F6C2AD}"/>
            </c:ext>
          </c:extLst>
        </c:ser>
        <c:ser>
          <c:idx val="1"/>
          <c:order val="1"/>
          <c:tx>
            <c:strRef>
              <c:f>'my graph'!$J$289</c:f>
              <c:strCache>
                <c:ptCount val="1"/>
                <c:pt idx="0">
                  <c:v>Nutural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graph'!$K$287:$Q$287</c:f>
              <c:strCache>
                <c:ptCount val="7"/>
                <c:pt idx="0">
                  <c:v>Security</c:v>
                </c:pt>
                <c:pt idx="1">
                  <c:v>Poor Internet</c:v>
                </c:pt>
                <c:pt idx="2">
                  <c:v>Merchant Acceptance</c:v>
                </c:pt>
                <c:pt idx="3">
                  <c:v>Lack of Knowledge</c:v>
                </c:pt>
                <c:pt idx="4">
                  <c:v>Privacy</c:v>
                </c:pt>
                <c:pt idx="5">
                  <c:v>Fraud</c:v>
                </c:pt>
                <c:pt idx="6">
                  <c:v>Tax</c:v>
                </c:pt>
              </c:strCache>
            </c:strRef>
          </c:cat>
          <c:val>
            <c:numRef>
              <c:f>'my graph'!$K$289:$Q$289</c:f>
              <c:numCache>
                <c:formatCode>0.00%</c:formatCode>
                <c:ptCount val="7"/>
                <c:pt idx="0">
                  <c:v>0.27</c:v>
                </c:pt>
                <c:pt idx="1">
                  <c:v>0.3</c:v>
                </c:pt>
                <c:pt idx="2">
                  <c:v>0.4</c:v>
                </c:pt>
                <c:pt idx="3">
                  <c:v>0.27</c:v>
                </c:pt>
                <c:pt idx="4">
                  <c:v>0.23</c:v>
                </c:pt>
                <c:pt idx="5">
                  <c:v>0.26</c:v>
                </c:pt>
                <c:pt idx="6">
                  <c:v>0.43</c:v>
                </c:pt>
              </c:numCache>
            </c:numRef>
          </c:val>
          <c:extLst>
            <c:ext xmlns:c16="http://schemas.microsoft.com/office/drawing/2014/chart" uri="{C3380CC4-5D6E-409C-BE32-E72D297353CC}">
              <c16:uniqueId val="{00000001-3084-44B0-BB4B-D8B9B9F6C2AD}"/>
            </c:ext>
          </c:extLst>
        </c:ser>
        <c:ser>
          <c:idx val="2"/>
          <c:order val="2"/>
          <c:tx>
            <c:strRef>
              <c:f>'my graph'!$J$290</c:f>
              <c:strCache>
                <c:ptCount val="1"/>
                <c:pt idx="0">
                  <c:v>Agree</c:v>
                </c:pt>
              </c:strCache>
            </c:strRef>
          </c:tx>
          <c:spPr>
            <a:solidFill>
              <a:srgbClr val="CC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'my graph'!$K$287:$Q$287</c:f>
              <c:strCache>
                <c:ptCount val="7"/>
                <c:pt idx="0">
                  <c:v>Security</c:v>
                </c:pt>
                <c:pt idx="1">
                  <c:v>Poor Internet</c:v>
                </c:pt>
                <c:pt idx="2">
                  <c:v>Merchant Acceptance</c:v>
                </c:pt>
                <c:pt idx="3">
                  <c:v>Lack of Knowledge</c:v>
                </c:pt>
                <c:pt idx="4">
                  <c:v>Privacy</c:v>
                </c:pt>
                <c:pt idx="5">
                  <c:v>Fraud</c:v>
                </c:pt>
                <c:pt idx="6">
                  <c:v>Tax</c:v>
                </c:pt>
              </c:strCache>
            </c:strRef>
          </c:cat>
          <c:val>
            <c:numRef>
              <c:f>'my graph'!$K$290:$Q$290</c:f>
              <c:numCache>
                <c:formatCode>0.00%</c:formatCode>
                <c:ptCount val="7"/>
                <c:pt idx="0">
                  <c:v>0.43</c:v>
                </c:pt>
                <c:pt idx="1">
                  <c:v>0.38</c:v>
                </c:pt>
                <c:pt idx="2">
                  <c:v>0.32</c:v>
                </c:pt>
                <c:pt idx="3">
                  <c:v>0.31</c:v>
                </c:pt>
                <c:pt idx="4">
                  <c:v>0.48</c:v>
                </c:pt>
                <c:pt idx="5">
                  <c:v>0.48</c:v>
                </c:pt>
                <c:pt idx="6">
                  <c:v>0.28000000000000003</c:v>
                </c:pt>
              </c:numCache>
            </c:numRef>
          </c:val>
          <c:extLst>
            <c:ext xmlns:c16="http://schemas.microsoft.com/office/drawing/2014/chart" uri="{C3380CC4-5D6E-409C-BE32-E72D297353CC}">
              <c16:uniqueId val="{00000002-3084-44B0-BB4B-D8B9B9F6C2AD}"/>
            </c:ext>
          </c:extLst>
        </c:ser>
        <c:dLbls>
          <c:dLblPos val="ctr"/>
          <c:showLegendKey val="0"/>
          <c:showVal val="1"/>
          <c:showCatName val="0"/>
          <c:showSerName val="0"/>
          <c:showPercent val="0"/>
          <c:showBubbleSize val="0"/>
        </c:dLbls>
        <c:gapWidth val="80"/>
        <c:overlap val="100"/>
        <c:axId val="529679064"/>
        <c:axId val="529671848"/>
      </c:barChart>
      <c:catAx>
        <c:axId val="529679064"/>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IN" sz="1200" b="1">
                    <a:solidFill>
                      <a:schemeClr val="tx1"/>
                    </a:solidFill>
                  </a:rPr>
                  <a:t>Concern</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529671848"/>
        <c:crosses val="autoZero"/>
        <c:auto val="1"/>
        <c:lblAlgn val="ctr"/>
        <c:lblOffset val="100"/>
        <c:noMultiLvlLbl val="0"/>
      </c:catAx>
      <c:valAx>
        <c:axId val="52967184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a:solidFill>
                      <a:schemeClr val="tx1"/>
                    </a:solidFill>
                  </a:rPr>
                  <a:t>Scale in %</a:t>
                </a:r>
              </a:p>
            </c:rich>
          </c:tx>
          <c:layout>
            <c:manualLayout>
              <c:xMode val="edge"/>
              <c:yMode val="edge"/>
              <c:x val="0.45064751377119805"/>
              <c:y val="0.87202635327207723"/>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529679064"/>
        <c:crosses val="autoZero"/>
        <c:crossBetween val="between"/>
        <c:minorUnit val="0.2"/>
      </c:valAx>
      <c:spPr>
        <a:noFill/>
        <a:ln>
          <a:noFill/>
        </a:ln>
        <a:effectLst/>
      </c:spPr>
    </c:plotArea>
    <c:legend>
      <c:legendPos val="b"/>
      <c:layout>
        <c:manualLayout>
          <c:xMode val="edge"/>
          <c:yMode val="edge"/>
          <c:x val="0.38771491047612006"/>
          <c:y val="0.92964013296292136"/>
          <c:w val="0.42145656197212089"/>
          <c:h val="4.588698151686927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CCEE-4252-4445-ABB9-C1AB47BC5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E4CCBA-8863-4939-A441-EA28B20F7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6DEFD0-C47C-4413-92FD-A376F8319058}"/>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5" name="Footer Placeholder 4">
            <a:extLst>
              <a:ext uri="{FF2B5EF4-FFF2-40B4-BE49-F238E27FC236}">
                <a16:creationId xmlns:a16="http://schemas.microsoft.com/office/drawing/2014/main" id="{ABBC2819-E091-44E6-BDA6-DFE52D4FD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913B1-E66A-4B35-9897-DE3A246C7EB1}"/>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151862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D35B-924C-4092-B535-D722292CA0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0F1268-6011-4DD9-B788-CAAE2BE26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A9704-1026-4EE6-A975-180D277F3B15}"/>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5" name="Footer Placeholder 4">
            <a:extLst>
              <a:ext uri="{FF2B5EF4-FFF2-40B4-BE49-F238E27FC236}">
                <a16:creationId xmlns:a16="http://schemas.microsoft.com/office/drawing/2014/main" id="{A405292E-8D71-4111-81A6-88417B9D9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8C2418-D4BE-4233-865A-B24C53111467}"/>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429139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BF2DE-302F-45F2-878F-BA902E21F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4DAAC2-EED0-4194-BDDA-F717AF4B10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DF1016-77E5-46C1-B500-87831C326364}"/>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5" name="Footer Placeholder 4">
            <a:extLst>
              <a:ext uri="{FF2B5EF4-FFF2-40B4-BE49-F238E27FC236}">
                <a16:creationId xmlns:a16="http://schemas.microsoft.com/office/drawing/2014/main" id="{D90ACFD4-B961-473D-B336-9CC295463D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D8210-3BC4-45B9-AFE0-B07D66BD6279}"/>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228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441-C571-4522-A422-C2EA1815E6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2C1AE0-A0C1-473E-B846-72F3210D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739B1-3040-4206-8EE0-523723B5572F}"/>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5" name="Footer Placeholder 4">
            <a:extLst>
              <a:ext uri="{FF2B5EF4-FFF2-40B4-BE49-F238E27FC236}">
                <a16:creationId xmlns:a16="http://schemas.microsoft.com/office/drawing/2014/main" id="{7AA07D6B-332C-4B5B-B62A-D7F73C531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C26FD-17B3-40D1-B7C7-4C6018665379}"/>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107080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5B93-66E1-40DB-A7F1-6279B05C3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3B4369-3DDF-437F-BECC-9607AA4D1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4E82E5-704B-4330-A776-8E1F120AA942}"/>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5" name="Footer Placeholder 4">
            <a:extLst>
              <a:ext uri="{FF2B5EF4-FFF2-40B4-BE49-F238E27FC236}">
                <a16:creationId xmlns:a16="http://schemas.microsoft.com/office/drawing/2014/main" id="{D3647923-F742-4816-A432-A16F54862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6A4A5-8F7F-45FA-9C88-011F77F705FB}"/>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12217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1384-B793-46C1-8800-056CD7A247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B99998-978B-4C19-825B-6D16B03857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303FC9-FE5B-47CD-8E74-C553A8557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5A0B47-E10A-449E-A0B1-8F75909606BD}"/>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6" name="Footer Placeholder 5">
            <a:extLst>
              <a:ext uri="{FF2B5EF4-FFF2-40B4-BE49-F238E27FC236}">
                <a16:creationId xmlns:a16="http://schemas.microsoft.com/office/drawing/2014/main" id="{0F10C667-95FD-4EAA-8E83-AAA89843EC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1BCF8-7F28-4092-B079-6FF1C8762232}"/>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76997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AEDB-C932-42F9-A950-A97A90C100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094759-B566-4356-814F-398A0D667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727F4-16C4-4312-A668-7DC0EC2482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2ABCF5-C8B0-4DB6-A067-38BE1EF11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F0063-2BA8-4AF7-9AAF-10B0633594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1A4721-1D98-4C6C-BAEA-2DF63C0EE1F6}"/>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8" name="Footer Placeholder 7">
            <a:extLst>
              <a:ext uri="{FF2B5EF4-FFF2-40B4-BE49-F238E27FC236}">
                <a16:creationId xmlns:a16="http://schemas.microsoft.com/office/drawing/2014/main" id="{EF4AB705-AE96-4B90-8D54-174CF1E04E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3A0C48-117B-4FFE-921F-FB24A4B97502}"/>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375442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8EE8-DD8F-4001-8D0E-E6CF870478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AFD0B-F395-4D4E-910B-BFBCCDBA699C}"/>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4" name="Footer Placeholder 3">
            <a:extLst>
              <a:ext uri="{FF2B5EF4-FFF2-40B4-BE49-F238E27FC236}">
                <a16:creationId xmlns:a16="http://schemas.microsoft.com/office/drawing/2014/main" id="{10601804-F89C-4417-A332-E3F9667B7A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A549F5-A072-496F-BE86-9D152E459195}"/>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261075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4784C-40E6-470A-BD3D-13FCE77690A4}"/>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3" name="Footer Placeholder 2">
            <a:extLst>
              <a:ext uri="{FF2B5EF4-FFF2-40B4-BE49-F238E27FC236}">
                <a16:creationId xmlns:a16="http://schemas.microsoft.com/office/drawing/2014/main" id="{3E0A6E80-CA9E-4466-943D-35DB425087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6FE8C5-89C8-4035-98A3-A21E9EC401C7}"/>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102641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5E76-D92E-4B0C-AC69-72AECFBF3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613F99-8588-42DD-B69F-56744D1DE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C67DC7-D539-40B0-8EF0-CA3EB2F06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E8D4A-5845-4A5C-8803-16C5673DA7DF}"/>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6" name="Footer Placeholder 5">
            <a:extLst>
              <a:ext uri="{FF2B5EF4-FFF2-40B4-BE49-F238E27FC236}">
                <a16:creationId xmlns:a16="http://schemas.microsoft.com/office/drawing/2014/main" id="{097C6AB5-2C43-4027-BED8-1571282885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D25422-F81D-47ED-A09B-4DB9984EA696}"/>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384454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BF0-9123-41FF-B008-6ECAAA495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D1AE3F-C7CA-4517-AF9C-6457E8501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1C107B-E3AB-4610-8DA7-FE9FAEE48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D36B4-7A41-4445-9580-058E39181BE6}"/>
              </a:ext>
            </a:extLst>
          </p:cNvPr>
          <p:cNvSpPr>
            <a:spLocks noGrp="1"/>
          </p:cNvSpPr>
          <p:nvPr>
            <p:ph type="dt" sz="half" idx="10"/>
          </p:nvPr>
        </p:nvSpPr>
        <p:spPr/>
        <p:txBody>
          <a:bodyPr/>
          <a:lstStyle/>
          <a:p>
            <a:fld id="{4729AAD5-F4F3-4A3B-94DB-6B5DDB3F65B9}" type="datetimeFigureOut">
              <a:rPr lang="en-IN" smtClean="0"/>
              <a:t>14-07-2021</a:t>
            </a:fld>
            <a:endParaRPr lang="en-IN"/>
          </a:p>
        </p:txBody>
      </p:sp>
      <p:sp>
        <p:nvSpPr>
          <p:cNvPr id="6" name="Footer Placeholder 5">
            <a:extLst>
              <a:ext uri="{FF2B5EF4-FFF2-40B4-BE49-F238E27FC236}">
                <a16:creationId xmlns:a16="http://schemas.microsoft.com/office/drawing/2014/main" id="{AA65DDDF-8408-4F3F-B4A7-1269C65B4A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4D350-70CE-4CEF-9F16-A6156606AC9F}"/>
              </a:ext>
            </a:extLst>
          </p:cNvPr>
          <p:cNvSpPr>
            <a:spLocks noGrp="1"/>
          </p:cNvSpPr>
          <p:nvPr>
            <p:ph type="sldNum" sz="quarter" idx="12"/>
          </p:nvPr>
        </p:nvSpPr>
        <p:spPr/>
        <p:txBody>
          <a:bodyPr/>
          <a:lstStyle/>
          <a:p>
            <a:fld id="{272F11D2-8C28-43B1-B034-EA9A5945E480}" type="slidenum">
              <a:rPr lang="en-IN" smtClean="0"/>
              <a:t>‹#›</a:t>
            </a:fld>
            <a:endParaRPr lang="en-IN"/>
          </a:p>
        </p:txBody>
      </p:sp>
    </p:spTree>
    <p:extLst>
      <p:ext uri="{BB962C8B-B14F-4D97-AF65-F5344CB8AC3E}">
        <p14:creationId xmlns:p14="http://schemas.microsoft.com/office/powerpoint/2010/main" val="95980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FC00F-362E-4696-9FC0-F41217DDE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79B12-350F-49C1-AD95-2C293FE26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B0AC9-95B5-48EB-AEDD-404D7EDB6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9AAD5-F4F3-4A3B-94DB-6B5DDB3F65B9}" type="datetimeFigureOut">
              <a:rPr lang="en-IN" smtClean="0"/>
              <a:t>14-07-2021</a:t>
            </a:fld>
            <a:endParaRPr lang="en-IN"/>
          </a:p>
        </p:txBody>
      </p:sp>
      <p:sp>
        <p:nvSpPr>
          <p:cNvPr id="5" name="Footer Placeholder 4">
            <a:extLst>
              <a:ext uri="{FF2B5EF4-FFF2-40B4-BE49-F238E27FC236}">
                <a16:creationId xmlns:a16="http://schemas.microsoft.com/office/drawing/2014/main" id="{C75FC8A7-30C0-4A9A-8B78-0812280C7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B2023D-A17F-4427-BD6E-9873D43CF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F11D2-8C28-43B1-B034-EA9A5945E480}" type="slidenum">
              <a:rPr lang="en-IN" smtClean="0"/>
              <a:t>‹#›</a:t>
            </a:fld>
            <a:endParaRPr lang="en-IN"/>
          </a:p>
        </p:txBody>
      </p:sp>
    </p:spTree>
    <p:extLst>
      <p:ext uri="{BB962C8B-B14F-4D97-AF65-F5344CB8AC3E}">
        <p14:creationId xmlns:p14="http://schemas.microsoft.com/office/powerpoint/2010/main" val="411072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docs.google.com/forms/d/18qF7QdaISWRVLJ7hS4hpYPlNizUGGXSGOsZh01DZAXs/edi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ijcrt.org/papers/IJCRT2102051.pdf" TargetMode="External"/><Relationship Id="rId2" Type="http://schemas.openxmlformats.org/officeDocument/2006/relationships/hyperlink" Target="https://www.researchgate.net/publication/336835369_An_Overview_On_Digital_Payments" TargetMode="External"/><Relationship Id="rId1" Type="http://schemas.openxmlformats.org/officeDocument/2006/relationships/slideLayout" Target="../slideLayouts/slideLayout7.xml"/><Relationship Id="rId5" Type="http://schemas.openxmlformats.org/officeDocument/2006/relationships/hyperlink" Target="https://www.researchgate.net/publication/34251733_Electronic_payment_systems_a_user-centered_perspective_and_interaction_design" TargetMode="External"/><Relationship Id="rId4" Type="http://schemas.openxmlformats.org/officeDocument/2006/relationships/hyperlink" Target="http://programmer2programmer.net/tips/smu/smu_project_description.aspx?id=472&amp;course=MBA&amp;type=Finance"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objectiveias.in/status-of-digital-payments-in-india/" TargetMode="External"/><Relationship Id="rId3" Type="http://schemas.openxmlformats.org/officeDocument/2006/relationships/hyperlink" Target="https://www.jstor.org/stable/2981454?seq=1#metadata_info_tab_contents" TargetMode="External"/><Relationship Id="rId7" Type="http://schemas.openxmlformats.org/officeDocument/2006/relationships/hyperlink" Target="https://timesofindia.indiatimes.com/blogs/voices/digital-payments-a-success-story/" TargetMode="External"/><Relationship Id="rId2" Type="http://schemas.openxmlformats.org/officeDocument/2006/relationships/hyperlink" Target="https://forms.gle/XrJyERFpsDYECLRT6" TargetMode="External"/><Relationship Id="rId1" Type="http://schemas.openxmlformats.org/officeDocument/2006/relationships/slideLayout" Target="../slideLayouts/slideLayout7.xml"/><Relationship Id="rId6" Type="http://schemas.openxmlformats.org/officeDocument/2006/relationships/hyperlink" Target="https://www.studocu.com/in/document/maulana-abul-kalam-azad-university-of-technology/knowledge-management/mandatory-assignments/epayment-project/5324514/view" TargetMode="External"/><Relationship Id="rId5" Type="http://schemas.openxmlformats.org/officeDocument/2006/relationships/hyperlink" Target="https://main.mohfw.gov.in/digital-payment" TargetMode="External"/><Relationship Id="rId10" Type="http://schemas.openxmlformats.org/officeDocument/2006/relationships/hyperlink" Target="https://www.digipay.guru/blog/electronic-payment-systems/" TargetMode="External"/><Relationship Id="rId4" Type="http://schemas.openxmlformats.org/officeDocument/2006/relationships/hyperlink" Target="https://www.managementstudyguide.com/digital-payments-pros-and-cons.htm" TargetMode="External"/><Relationship Id="rId9" Type="http://schemas.openxmlformats.org/officeDocument/2006/relationships/hyperlink" Target="https://www.researchgate.net/publication/318076004_A_Survey_on_E-Payment_Systems_Elements_Adoption_Architecture_Challenges_and_Security_Concept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B5A042-89FF-47E0-80A5-67089829CBDD}"/>
              </a:ext>
            </a:extLst>
          </p:cNvPr>
          <p:cNvSpPr/>
          <p:nvPr/>
        </p:nvSpPr>
        <p:spPr>
          <a:xfrm>
            <a:off x="0" y="2114378"/>
            <a:ext cx="12192000" cy="474362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C217585-0563-4442-9EEB-DE6A86B305A8}"/>
              </a:ext>
            </a:extLst>
          </p:cNvPr>
          <p:cNvSpPr>
            <a:spLocks noGrp="1"/>
          </p:cNvSpPr>
          <p:nvPr>
            <p:ph type="ctrTitle"/>
          </p:nvPr>
        </p:nvSpPr>
        <p:spPr>
          <a:xfrm>
            <a:off x="8675485" y="4238109"/>
            <a:ext cx="4254320" cy="593254"/>
          </a:xfrm>
        </p:spPr>
        <p:txBody>
          <a:bodyPr>
            <a:normAutofit fontScale="90000"/>
          </a:bodyPr>
          <a:lstStyle/>
          <a:p>
            <a:br>
              <a:rPr lang="en-IN" sz="6000" dirty="0"/>
            </a:br>
            <a:r>
              <a:rPr lang="en-US" sz="3100" b="1" u="sng" dirty="0">
                <a:solidFill>
                  <a:schemeClr val="bg1"/>
                </a:solidFill>
              </a:rPr>
              <a:t>Presented By</a:t>
            </a:r>
            <a:r>
              <a:rPr lang="en-US" sz="3100" b="1" dirty="0">
                <a:solidFill>
                  <a:schemeClr val="bg1"/>
                </a:solidFill>
              </a:rPr>
              <a:t>:</a:t>
            </a:r>
            <a:endParaRPr lang="en-IN" sz="3100" b="1" dirty="0">
              <a:solidFill>
                <a:schemeClr val="bg1"/>
              </a:solidFill>
            </a:endParaRPr>
          </a:p>
        </p:txBody>
      </p:sp>
      <p:sp>
        <p:nvSpPr>
          <p:cNvPr id="3" name="Subtitle 2">
            <a:extLst>
              <a:ext uri="{FF2B5EF4-FFF2-40B4-BE49-F238E27FC236}">
                <a16:creationId xmlns:a16="http://schemas.microsoft.com/office/drawing/2014/main" id="{380C0F0F-82E6-4601-A145-CBE8AABF46CB}"/>
              </a:ext>
            </a:extLst>
          </p:cNvPr>
          <p:cNvSpPr>
            <a:spLocks noGrp="1"/>
          </p:cNvSpPr>
          <p:nvPr>
            <p:ph type="subTitle" idx="1"/>
          </p:nvPr>
        </p:nvSpPr>
        <p:spPr>
          <a:xfrm>
            <a:off x="9752896" y="4936493"/>
            <a:ext cx="3073759" cy="2002665"/>
          </a:xfrm>
        </p:spPr>
        <p:txBody>
          <a:bodyPr>
            <a:normAutofit/>
          </a:bodyPr>
          <a:lstStyle/>
          <a:p>
            <a:pPr algn="l"/>
            <a:r>
              <a:rPr lang="en-US" sz="2000" dirty="0" err="1">
                <a:solidFill>
                  <a:schemeClr val="bg1"/>
                </a:solidFill>
              </a:rPr>
              <a:t>Dhruvi</a:t>
            </a:r>
            <a:r>
              <a:rPr lang="en-US" sz="2000" dirty="0">
                <a:solidFill>
                  <a:schemeClr val="bg1"/>
                </a:solidFill>
              </a:rPr>
              <a:t> </a:t>
            </a:r>
            <a:r>
              <a:rPr lang="en-US" sz="2000" dirty="0" err="1">
                <a:solidFill>
                  <a:schemeClr val="bg1"/>
                </a:solidFill>
              </a:rPr>
              <a:t>Sheth</a:t>
            </a:r>
            <a:endParaRPr lang="en-US" sz="2000" dirty="0">
              <a:solidFill>
                <a:schemeClr val="bg1"/>
              </a:solidFill>
            </a:endParaRPr>
          </a:p>
          <a:p>
            <a:pPr algn="l"/>
            <a:r>
              <a:rPr lang="en-US" sz="2000" dirty="0">
                <a:solidFill>
                  <a:schemeClr val="bg1"/>
                </a:solidFill>
              </a:rPr>
              <a:t>Hardik </a:t>
            </a:r>
            <a:r>
              <a:rPr lang="en-US" sz="2000" dirty="0" err="1">
                <a:solidFill>
                  <a:schemeClr val="bg1"/>
                </a:solidFill>
              </a:rPr>
              <a:t>parmar</a:t>
            </a:r>
            <a:endParaRPr lang="en-US" sz="2000" dirty="0">
              <a:solidFill>
                <a:schemeClr val="bg1"/>
              </a:solidFill>
            </a:endParaRPr>
          </a:p>
          <a:p>
            <a:pPr algn="l"/>
            <a:r>
              <a:rPr lang="en-US" sz="2000" dirty="0" err="1">
                <a:solidFill>
                  <a:schemeClr val="bg1"/>
                </a:solidFill>
              </a:rPr>
              <a:t>Mahek</a:t>
            </a:r>
            <a:r>
              <a:rPr lang="en-US" sz="2000" dirty="0">
                <a:solidFill>
                  <a:schemeClr val="bg1"/>
                </a:solidFill>
              </a:rPr>
              <a:t> Parmar</a:t>
            </a:r>
          </a:p>
          <a:p>
            <a:pPr algn="l"/>
            <a:r>
              <a:rPr lang="en-US" sz="2000" dirty="0" err="1">
                <a:solidFill>
                  <a:schemeClr val="bg1"/>
                </a:solidFill>
              </a:rPr>
              <a:t>Neelu</a:t>
            </a:r>
            <a:r>
              <a:rPr lang="en-US" sz="2000" dirty="0">
                <a:solidFill>
                  <a:schemeClr val="bg1"/>
                </a:solidFill>
              </a:rPr>
              <a:t> </a:t>
            </a:r>
            <a:r>
              <a:rPr lang="en-US" sz="2000" dirty="0" err="1">
                <a:solidFill>
                  <a:schemeClr val="bg1"/>
                </a:solidFill>
              </a:rPr>
              <a:t>kanwar</a:t>
            </a:r>
            <a:endParaRPr lang="en-US" sz="2000" dirty="0">
              <a:solidFill>
                <a:schemeClr val="bg1"/>
              </a:solidFill>
            </a:endParaRPr>
          </a:p>
          <a:p>
            <a:pPr algn="l"/>
            <a:r>
              <a:rPr lang="en-US" sz="2000" dirty="0" err="1">
                <a:solidFill>
                  <a:schemeClr val="bg1"/>
                </a:solidFill>
              </a:rPr>
              <a:t>Waheedullah</a:t>
            </a:r>
            <a:r>
              <a:rPr lang="en-US" sz="2000" dirty="0">
                <a:solidFill>
                  <a:schemeClr val="bg1"/>
                </a:solidFill>
              </a:rPr>
              <a:t> </a:t>
            </a:r>
            <a:r>
              <a:rPr lang="en-US" sz="2000" dirty="0" err="1">
                <a:solidFill>
                  <a:schemeClr val="bg1"/>
                </a:solidFill>
              </a:rPr>
              <a:t>stanikzai</a:t>
            </a:r>
            <a:endParaRPr lang="en-US" sz="2000" dirty="0">
              <a:solidFill>
                <a:schemeClr val="bg1"/>
              </a:solidFill>
            </a:endParaRPr>
          </a:p>
          <a:p>
            <a:pPr marL="514350" indent="-514350" algn="l">
              <a:buFont typeface="+mj-lt"/>
              <a:buAutoNum type="arabicParenR"/>
            </a:pPr>
            <a:endParaRPr lang="en-IN" dirty="0"/>
          </a:p>
        </p:txBody>
      </p:sp>
      <p:pic>
        <p:nvPicPr>
          <p:cNvPr id="7" name="Picture 6">
            <a:extLst>
              <a:ext uri="{FF2B5EF4-FFF2-40B4-BE49-F238E27FC236}">
                <a16:creationId xmlns:a16="http://schemas.microsoft.com/office/drawing/2014/main" id="{0BA4BC90-4D19-4962-92E8-7038871C5C75}"/>
              </a:ext>
            </a:extLst>
          </p:cNvPr>
          <p:cNvPicPr>
            <a:picLocks noChangeAspect="1"/>
          </p:cNvPicPr>
          <p:nvPr/>
        </p:nvPicPr>
        <p:blipFill>
          <a:blip r:embed="rId2"/>
          <a:stretch>
            <a:fillRect/>
          </a:stretch>
        </p:blipFill>
        <p:spPr>
          <a:xfrm>
            <a:off x="294073" y="75906"/>
            <a:ext cx="1860994" cy="1750876"/>
          </a:xfrm>
          <a:prstGeom prst="rect">
            <a:avLst/>
          </a:prstGeom>
        </p:spPr>
      </p:pic>
      <p:sp>
        <p:nvSpPr>
          <p:cNvPr id="8" name="TextBox 7">
            <a:extLst>
              <a:ext uri="{FF2B5EF4-FFF2-40B4-BE49-F238E27FC236}">
                <a16:creationId xmlns:a16="http://schemas.microsoft.com/office/drawing/2014/main" id="{AE58DC37-5064-4308-94F5-5A2EAD736F9C}"/>
              </a:ext>
            </a:extLst>
          </p:cNvPr>
          <p:cNvSpPr txBox="1"/>
          <p:nvPr/>
        </p:nvSpPr>
        <p:spPr>
          <a:xfrm>
            <a:off x="5124225" y="2403343"/>
            <a:ext cx="6330693" cy="1754326"/>
          </a:xfrm>
          <a:prstGeom prst="rect">
            <a:avLst/>
          </a:prstGeom>
          <a:noFill/>
        </p:spPr>
        <p:txBody>
          <a:bodyPr wrap="square" rtlCol="0">
            <a:spAutoFit/>
          </a:bodyPr>
          <a:lstStyle/>
          <a:p>
            <a:pPr algn="ctr"/>
            <a:r>
              <a:rPr lang="en-US" sz="3600" dirty="0">
                <a:solidFill>
                  <a:schemeClr val="bg1"/>
                </a:solidFill>
                <a:latin typeface="Agency FB" panose="020B0503020202020204" pitchFamily="34" charset="0"/>
              </a:rPr>
              <a:t>Statistical Analysis of digital payment on the students of science faculty </a:t>
            </a:r>
          </a:p>
          <a:p>
            <a:pPr algn="ctr"/>
            <a:endParaRPr lang="en-IN" sz="3600" dirty="0">
              <a:solidFill>
                <a:schemeClr val="bg1"/>
              </a:solidFill>
              <a:latin typeface="Agency FB" panose="020B0503020202020204" pitchFamily="34" charset="0"/>
            </a:endParaRPr>
          </a:p>
        </p:txBody>
      </p:sp>
      <p:sp>
        <p:nvSpPr>
          <p:cNvPr id="9" name="TextBox 8">
            <a:extLst>
              <a:ext uri="{FF2B5EF4-FFF2-40B4-BE49-F238E27FC236}">
                <a16:creationId xmlns:a16="http://schemas.microsoft.com/office/drawing/2014/main" id="{D925E68C-00C1-457B-84C1-C483FAD218CC}"/>
              </a:ext>
            </a:extLst>
          </p:cNvPr>
          <p:cNvSpPr txBox="1"/>
          <p:nvPr/>
        </p:nvSpPr>
        <p:spPr>
          <a:xfrm>
            <a:off x="2714715" y="305857"/>
            <a:ext cx="8356240" cy="1569660"/>
          </a:xfrm>
          <a:prstGeom prst="rect">
            <a:avLst/>
          </a:prstGeom>
          <a:noFill/>
        </p:spPr>
        <p:txBody>
          <a:bodyPr wrap="square">
            <a:spAutoFit/>
          </a:bodyPr>
          <a:lstStyle/>
          <a:p>
            <a:pPr algn="ctr"/>
            <a:r>
              <a:rPr lang="en-US" sz="3200" dirty="0">
                <a:solidFill>
                  <a:schemeClr val="tx1"/>
                </a:solidFill>
                <a:latin typeface="Agency FB" panose="020B0503020202020204" pitchFamily="34" charset="0"/>
              </a:rPr>
              <a:t>The Maharaja Sayajirao University Of  Baroda</a:t>
            </a:r>
            <a:br>
              <a:rPr lang="en-US" sz="3200" dirty="0">
                <a:solidFill>
                  <a:schemeClr val="tx1"/>
                </a:solidFill>
                <a:latin typeface="Agency FB" panose="020B0503020202020204" pitchFamily="34" charset="0"/>
              </a:rPr>
            </a:br>
            <a:r>
              <a:rPr lang="en-US" sz="3200" dirty="0">
                <a:solidFill>
                  <a:schemeClr val="tx1"/>
                </a:solidFill>
                <a:latin typeface="Agency FB" panose="020B0503020202020204" pitchFamily="34" charset="0"/>
              </a:rPr>
              <a:t>Faculty Of Science</a:t>
            </a:r>
            <a:br>
              <a:rPr lang="en-US" sz="3200" dirty="0">
                <a:solidFill>
                  <a:schemeClr val="tx1"/>
                </a:solidFill>
                <a:latin typeface="Agency FB" panose="020B0503020202020204" pitchFamily="34" charset="0"/>
              </a:rPr>
            </a:br>
            <a:r>
              <a:rPr lang="en-US" sz="3200" dirty="0">
                <a:solidFill>
                  <a:schemeClr val="tx1"/>
                </a:solidFill>
                <a:latin typeface="Agency FB" panose="020B0503020202020204" pitchFamily="34" charset="0"/>
              </a:rPr>
              <a:t>Department Of Statistics</a:t>
            </a:r>
            <a:endParaRPr lang="en-IN" sz="3200" dirty="0">
              <a:latin typeface="Agency FB" panose="020B0503020202020204" pitchFamily="34" charset="0"/>
            </a:endParaRPr>
          </a:p>
        </p:txBody>
      </p:sp>
      <p:sp>
        <p:nvSpPr>
          <p:cNvPr id="17" name="Isosceles Triangle 16">
            <a:extLst>
              <a:ext uri="{FF2B5EF4-FFF2-40B4-BE49-F238E27FC236}">
                <a16:creationId xmlns:a16="http://schemas.microsoft.com/office/drawing/2014/main" id="{11A35AA4-19ED-4511-BEAB-59DDE52C019F}"/>
              </a:ext>
            </a:extLst>
          </p:cNvPr>
          <p:cNvSpPr/>
          <p:nvPr/>
        </p:nvSpPr>
        <p:spPr>
          <a:xfrm rot="16200000">
            <a:off x="10598655" y="472298"/>
            <a:ext cx="2065645" cy="1121045"/>
          </a:xfrm>
          <a:prstGeom prst="triangle">
            <a:avLst/>
          </a:prstGeom>
          <a:solidFill>
            <a:srgbClr val="83C937"/>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5A4DD6DD-129C-4AE6-83CE-53D530F6154A}"/>
              </a:ext>
            </a:extLst>
          </p:cNvPr>
          <p:cNvPicPr>
            <a:picLocks noChangeAspect="1"/>
          </p:cNvPicPr>
          <p:nvPr/>
        </p:nvPicPr>
        <p:blipFill>
          <a:blip r:embed="rId3"/>
          <a:stretch>
            <a:fillRect/>
          </a:stretch>
        </p:blipFill>
        <p:spPr>
          <a:xfrm>
            <a:off x="0" y="2114378"/>
            <a:ext cx="4650248" cy="4743621"/>
          </a:xfrm>
          <a:prstGeom prst="rect">
            <a:avLst/>
          </a:prstGeom>
        </p:spPr>
      </p:pic>
      <p:sp>
        <p:nvSpPr>
          <p:cNvPr id="19" name="Flowchart: Extract 18">
            <a:extLst>
              <a:ext uri="{FF2B5EF4-FFF2-40B4-BE49-F238E27FC236}">
                <a16:creationId xmlns:a16="http://schemas.microsoft.com/office/drawing/2014/main" id="{328FF130-435E-4983-9451-9D8567EF3BEC}"/>
              </a:ext>
            </a:extLst>
          </p:cNvPr>
          <p:cNvSpPr/>
          <p:nvPr/>
        </p:nvSpPr>
        <p:spPr>
          <a:xfrm rot="5400000">
            <a:off x="9602209" y="5008266"/>
            <a:ext cx="237548" cy="153619"/>
          </a:xfrm>
          <a:prstGeom prst="flowChartExtract">
            <a:avLst/>
          </a:prstGeom>
          <a:solidFill>
            <a:srgbClr val="F2C8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Extract 19">
            <a:extLst>
              <a:ext uri="{FF2B5EF4-FFF2-40B4-BE49-F238E27FC236}">
                <a16:creationId xmlns:a16="http://schemas.microsoft.com/office/drawing/2014/main" id="{9652323D-7EAC-4CE9-8A49-ABBB448D0A4D}"/>
              </a:ext>
            </a:extLst>
          </p:cNvPr>
          <p:cNvSpPr/>
          <p:nvPr/>
        </p:nvSpPr>
        <p:spPr>
          <a:xfrm rot="5400000">
            <a:off x="9609147" y="5406695"/>
            <a:ext cx="237548" cy="153619"/>
          </a:xfrm>
          <a:prstGeom prst="flowChartExtract">
            <a:avLst/>
          </a:prstGeom>
          <a:solidFill>
            <a:srgbClr val="F2C8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Extract 20">
            <a:extLst>
              <a:ext uri="{FF2B5EF4-FFF2-40B4-BE49-F238E27FC236}">
                <a16:creationId xmlns:a16="http://schemas.microsoft.com/office/drawing/2014/main" id="{805D5BD3-9AD9-4996-A224-F899BC851986}"/>
              </a:ext>
            </a:extLst>
          </p:cNvPr>
          <p:cNvSpPr/>
          <p:nvPr/>
        </p:nvSpPr>
        <p:spPr>
          <a:xfrm rot="5400000">
            <a:off x="9623023" y="5764332"/>
            <a:ext cx="237548" cy="153619"/>
          </a:xfrm>
          <a:prstGeom prst="flowChartExtract">
            <a:avLst/>
          </a:prstGeom>
          <a:solidFill>
            <a:srgbClr val="F2C8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Extract 21">
            <a:extLst>
              <a:ext uri="{FF2B5EF4-FFF2-40B4-BE49-F238E27FC236}">
                <a16:creationId xmlns:a16="http://schemas.microsoft.com/office/drawing/2014/main" id="{C8E86CBB-7FC3-4308-8B5C-6864F1532454}"/>
              </a:ext>
            </a:extLst>
          </p:cNvPr>
          <p:cNvSpPr/>
          <p:nvPr/>
        </p:nvSpPr>
        <p:spPr>
          <a:xfrm rot="5400000">
            <a:off x="9608067" y="6198401"/>
            <a:ext cx="237548" cy="153619"/>
          </a:xfrm>
          <a:prstGeom prst="flowChartExtract">
            <a:avLst/>
          </a:prstGeom>
          <a:solidFill>
            <a:srgbClr val="F2C8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Extract 22">
            <a:extLst>
              <a:ext uri="{FF2B5EF4-FFF2-40B4-BE49-F238E27FC236}">
                <a16:creationId xmlns:a16="http://schemas.microsoft.com/office/drawing/2014/main" id="{5626744C-8788-459F-A04A-85A9C4574CF1}"/>
              </a:ext>
            </a:extLst>
          </p:cNvPr>
          <p:cNvSpPr/>
          <p:nvPr/>
        </p:nvSpPr>
        <p:spPr>
          <a:xfrm rot="5400000">
            <a:off x="9599189" y="6624838"/>
            <a:ext cx="237548" cy="153619"/>
          </a:xfrm>
          <a:prstGeom prst="flowChartExtract">
            <a:avLst/>
          </a:prstGeom>
          <a:solidFill>
            <a:srgbClr val="F2C8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Extract 23">
            <a:extLst>
              <a:ext uri="{FF2B5EF4-FFF2-40B4-BE49-F238E27FC236}">
                <a16:creationId xmlns:a16="http://schemas.microsoft.com/office/drawing/2014/main" id="{7A208F01-65CE-4AF5-8F8F-456767E718A9}"/>
              </a:ext>
            </a:extLst>
          </p:cNvPr>
          <p:cNvSpPr/>
          <p:nvPr/>
        </p:nvSpPr>
        <p:spPr>
          <a:xfrm rot="5400000">
            <a:off x="9399772" y="4433965"/>
            <a:ext cx="395488" cy="321972"/>
          </a:xfrm>
          <a:prstGeom prst="flowChartExtract">
            <a:avLst/>
          </a:prstGeom>
          <a:solidFill>
            <a:srgbClr val="F2C8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Extract 24">
            <a:extLst>
              <a:ext uri="{FF2B5EF4-FFF2-40B4-BE49-F238E27FC236}">
                <a16:creationId xmlns:a16="http://schemas.microsoft.com/office/drawing/2014/main" id="{94E23A94-E7CB-47EB-B4B3-B3932BD03713}"/>
              </a:ext>
            </a:extLst>
          </p:cNvPr>
          <p:cNvSpPr/>
          <p:nvPr/>
        </p:nvSpPr>
        <p:spPr>
          <a:xfrm rot="5400000">
            <a:off x="4926481" y="5678197"/>
            <a:ext cx="395488" cy="321972"/>
          </a:xfrm>
          <a:prstGeom prst="flowChartExtract">
            <a:avLst/>
          </a:prstGeom>
          <a:solidFill>
            <a:srgbClr val="F2C8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F16CC3-A6F1-4573-85AE-CEA4526D5D6D}"/>
              </a:ext>
            </a:extLst>
          </p:cNvPr>
          <p:cNvSpPr txBox="1"/>
          <p:nvPr/>
        </p:nvSpPr>
        <p:spPr>
          <a:xfrm>
            <a:off x="5285211" y="5602279"/>
            <a:ext cx="3013657" cy="523220"/>
          </a:xfrm>
          <a:prstGeom prst="rect">
            <a:avLst/>
          </a:prstGeom>
          <a:noFill/>
        </p:spPr>
        <p:txBody>
          <a:bodyPr wrap="square" rtlCol="0">
            <a:spAutoFit/>
          </a:bodyPr>
          <a:lstStyle/>
          <a:p>
            <a:r>
              <a:rPr lang="en-US" sz="2800" dirty="0">
                <a:solidFill>
                  <a:schemeClr val="bg1"/>
                </a:solidFill>
              </a:rPr>
              <a:t>Guide By : </a:t>
            </a:r>
          </a:p>
        </p:txBody>
      </p:sp>
      <p:sp>
        <p:nvSpPr>
          <p:cNvPr id="6" name="TextBox 5">
            <a:extLst>
              <a:ext uri="{FF2B5EF4-FFF2-40B4-BE49-F238E27FC236}">
                <a16:creationId xmlns:a16="http://schemas.microsoft.com/office/drawing/2014/main" id="{DFD39D20-B2FA-48A5-83DE-F971A5D9C348}"/>
              </a:ext>
            </a:extLst>
          </p:cNvPr>
          <p:cNvSpPr txBox="1"/>
          <p:nvPr/>
        </p:nvSpPr>
        <p:spPr>
          <a:xfrm>
            <a:off x="5285211" y="6180725"/>
            <a:ext cx="3952942" cy="523220"/>
          </a:xfrm>
          <a:prstGeom prst="rect">
            <a:avLst/>
          </a:prstGeom>
          <a:noFill/>
        </p:spPr>
        <p:txBody>
          <a:bodyPr wrap="square" rtlCol="0">
            <a:spAutoFit/>
          </a:bodyPr>
          <a:lstStyle/>
          <a:p>
            <a:r>
              <a:rPr lang="en-US" sz="2800" dirty="0">
                <a:solidFill>
                  <a:schemeClr val="bg1"/>
                </a:solidFill>
              </a:rPr>
              <a:t>Dr. (Mrs.) </a:t>
            </a:r>
            <a:r>
              <a:rPr lang="en-US" sz="2800" dirty="0" err="1">
                <a:solidFill>
                  <a:schemeClr val="bg1"/>
                </a:solidFill>
              </a:rPr>
              <a:t>Khimiya</a:t>
            </a:r>
            <a:r>
              <a:rPr lang="en-US" sz="2800" dirty="0">
                <a:solidFill>
                  <a:schemeClr val="bg1"/>
                </a:solidFill>
              </a:rPr>
              <a:t> </a:t>
            </a:r>
            <a:r>
              <a:rPr lang="en-US" sz="2800" dirty="0" err="1">
                <a:solidFill>
                  <a:schemeClr val="bg1"/>
                </a:solidFill>
              </a:rPr>
              <a:t>Tinani</a:t>
            </a:r>
            <a:endParaRPr lang="en-IN" sz="2800" dirty="0">
              <a:solidFill>
                <a:schemeClr val="bg1"/>
              </a:solidFill>
            </a:endParaRPr>
          </a:p>
        </p:txBody>
      </p:sp>
    </p:spTree>
    <p:extLst>
      <p:ext uri="{BB962C8B-B14F-4D97-AF65-F5344CB8AC3E}">
        <p14:creationId xmlns:p14="http://schemas.microsoft.com/office/powerpoint/2010/main" val="199792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490A358-6E42-40FA-9036-99A70B1D24D5}"/>
              </a:ext>
            </a:extLst>
          </p:cNvPr>
          <p:cNvSpPr/>
          <p:nvPr/>
        </p:nvSpPr>
        <p:spPr>
          <a:xfrm>
            <a:off x="0" y="27296"/>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utoShape 12" descr="Why the Platform Economy Is Important for Your Business [tips]">
            <a:extLst>
              <a:ext uri="{FF2B5EF4-FFF2-40B4-BE49-F238E27FC236}">
                <a16:creationId xmlns:a16="http://schemas.microsoft.com/office/drawing/2014/main" id="{39D2981C-7415-4C62-AFBF-B56BB49267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14" descr="Why the Platform Economy Is Important for Your Business [tips]">
            <a:extLst>
              <a:ext uri="{FF2B5EF4-FFF2-40B4-BE49-F238E27FC236}">
                <a16:creationId xmlns:a16="http://schemas.microsoft.com/office/drawing/2014/main" id="{8A004935-A9AB-4506-A047-FCD6DDABE6A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rrow: Pentagon 7">
            <a:extLst>
              <a:ext uri="{FF2B5EF4-FFF2-40B4-BE49-F238E27FC236}">
                <a16:creationId xmlns:a16="http://schemas.microsoft.com/office/drawing/2014/main" id="{374E37FA-A164-42EE-9D9A-8529162C2EEC}"/>
              </a:ext>
            </a:extLst>
          </p:cNvPr>
          <p:cNvSpPr/>
          <p:nvPr/>
        </p:nvSpPr>
        <p:spPr>
          <a:xfrm>
            <a:off x="365009" y="267522"/>
            <a:ext cx="3691717" cy="605307"/>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26D3332-E02B-49DD-9791-562F2E1813E3}"/>
              </a:ext>
            </a:extLst>
          </p:cNvPr>
          <p:cNvSpPr txBox="1"/>
          <p:nvPr/>
        </p:nvSpPr>
        <p:spPr>
          <a:xfrm>
            <a:off x="587486" y="290566"/>
            <a:ext cx="7547790" cy="1738938"/>
          </a:xfrm>
          <a:prstGeom prst="rect">
            <a:avLst/>
          </a:prstGeom>
          <a:noFill/>
        </p:spPr>
        <p:txBody>
          <a:bodyPr wrap="square" rtlCol="0">
            <a:spAutoFit/>
          </a:bodyPr>
          <a:lstStyle/>
          <a:p>
            <a:r>
              <a:rPr lang="en-US" sz="2800" b="1" dirty="0">
                <a:solidFill>
                  <a:schemeClr val="bg1"/>
                </a:solidFill>
                <a:effectLst/>
                <a:ea typeface="Calibri" panose="020F0502020204030204" pitchFamily="34" charset="0"/>
              </a:rPr>
              <a:t>Data Visualization:</a:t>
            </a:r>
            <a:endParaRPr lang="en-IN" sz="2800" b="1" dirty="0">
              <a:solidFill>
                <a:schemeClr val="bg1"/>
              </a:solidFill>
              <a:effectLst/>
              <a:ea typeface="Calibri" panose="020F0502020204030204" pitchFamily="34" charset="0"/>
            </a:endParaRPr>
          </a:p>
          <a:p>
            <a:endParaRPr lang="en-US" sz="2800" b="1" dirty="0"/>
          </a:p>
          <a:p>
            <a:pPr marL="342900" indent="-342900">
              <a:buFont typeface="Wingdings" panose="05000000000000000000" pitchFamily="2" charset="2"/>
              <a:buChar char="v"/>
            </a:pPr>
            <a:r>
              <a:rPr lang="en-US" sz="2400" b="1" dirty="0"/>
              <a:t>Gender wise distribution of students</a:t>
            </a:r>
          </a:p>
          <a:p>
            <a:endParaRPr lang="en-IN" sz="27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1EE3EB3A-E91B-4918-8A9E-47A8C3ABCC62}"/>
              </a:ext>
            </a:extLst>
          </p:cNvPr>
          <p:cNvCxnSpPr>
            <a:cxnSpLocks/>
          </p:cNvCxnSpPr>
          <p:nvPr/>
        </p:nvCxnSpPr>
        <p:spPr>
          <a:xfrm>
            <a:off x="365009" y="820270"/>
            <a:ext cx="3436281"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885C00-6E4D-42A0-88E5-B081A05A03D1}"/>
              </a:ext>
            </a:extLst>
          </p:cNvPr>
          <p:cNvCxnSpPr>
            <a:cxnSpLocks/>
          </p:cNvCxnSpPr>
          <p:nvPr/>
        </p:nvCxnSpPr>
        <p:spPr>
          <a:xfrm>
            <a:off x="374073" y="336958"/>
            <a:ext cx="342721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7406FD2-999E-431E-9277-486D34C83FE4}"/>
              </a:ext>
            </a:extLst>
          </p:cNvPr>
          <p:cNvCxnSpPr>
            <a:cxnSpLocks/>
          </p:cNvCxnSpPr>
          <p:nvPr/>
        </p:nvCxnSpPr>
        <p:spPr>
          <a:xfrm flipH="1" flipV="1">
            <a:off x="3715236" y="317955"/>
            <a:ext cx="231172" cy="2247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D5B516F-8676-463F-B7AC-FF0EE8A7544C}"/>
              </a:ext>
            </a:extLst>
          </p:cNvPr>
          <p:cNvCxnSpPr>
            <a:cxnSpLocks/>
          </p:cNvCxnSpPr>
          <p:nvPr/>
        </p:nvCxnSpPr>
        <p:spPr>
          <a:xfrm flipV="1">
            <a:off x="3736154" y="615860"/>
            <a:ext cx="239788" cy="198958"/>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4" name="Chart 13">
            <a:extLst>
              <a:ext uri="{FF2B5EF4-FFF2-40B4-BE49-F238E27FC236}">
                <a16:creationId xmlns:a16="http://schemas.microsoft.com/office/drawing/2014/main" id="{5C77A78B-5DAE-4632-94CF-F0F17E494279}"/>
              </a:ext>
            </a:extLst>
          </p:cNvPr>
          <p:cNvGraphicFramePr>
            <a:graphicFrameLocks/>
          </p:cNvGraphicFramePr>
          <p:nvPr>
            <p:extLst>
              <p:ext uri="{D42A27DB-BD31-4B8C-83A1-F6EECF244321}">
                <p14:modId xmlns:p14="http://schemas.microsoft.com/office/powerpoint/2010/main" val="1027474568"/>
              </p:ext>
            </p:extLst>
          </p:nvPr>
        </p:nvGraphicFramePr>
        <p:xfrm>
          <a:off x="2083149" y="1774110"/>
          <a:ext cx="5721928" cy="3614580"/>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B1CEBA1-EA32-4DD8-B89D-FC48AD83E7CD}"/>
              </a:ext>
            </a:extLst>
          </p:cNvPr>
          <p:cNvSpPr txBox="1"/>
          <p:nvPr/>
        </p:nvSpPr>
        <p:spPr>
          <a:xfrm>
            <a:off x="587485" y="5711583"/>
            <a:ext cx="11122293" cy="463397"/>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rPr>
              <a:t>In our survey</a:t>
            </a:r>
            <a:r>
              <a:rPr lang="en-US" sz="1800" dirty="0">
                <a:solidFill>
                  <a:srgbClr val="000000"/>
                </a:solidFill>
                <a:effectLst/>
                <a:latin typeface="Times New Roman" panose="02020603050405020304" pitchFamily="18" charset="0"/>
                <a:ea typeface="Calibri" panose="020F0502020204030204" pitchFamily="34" charset="0"/>
              </a:rPr>
              <a:t> we have </a:t>
            </a:r>
            <a:r>
              <a:rPr lang="en-US" dirty="0">
                <a:solidFill>
                  <a:srgbClr val="000000"/>
                </a:solidFill>
                <a:latin typeface="Times New Roman" panose="02020603050405020304" pitchFamily="18" charset="0"/>
                <a:ea typeface="Calibri" panose="020F0502020204030204" pitchFamily="34" charset="0"/>
              </a:rPr>
              <a:t>47</a:t>
            </a:r>
            <a:r>
              <a:rPr lang="en-US" sz="1800" dirty="0">
                <a:solidFill>
                  <a:srgbClr val="000000"/>
                </a:solidFill>
                <a:effectLst/>
                <a:latin typeface="Times New Roman" panose="02020603050405020304" pitchFamily="18" charset="0"/>
                <a:ea typeface="Calibri" panose="020F0502020204030204" pitchFamily="34" charset="0"/>
              </a:rPr>
              <a:t>% male and </a:t>
            </a:r>
            <a:r>
              <a:rPr lang="en-US" dirty="0">
                <a:solidFill>
                  <a:srgbClr val="000000"/>
                </a:solidFill>
                <a:latin typeface="Times New Roman" panose="02020603050405020304" pitchFamily="18" charset="0"/>
                <a:ea typeface="Calibri" panose="020F0502020204030204" pitchFamily="34" charset="0"/>
              </a:rPr>
              <a:t>53</a:t>
            </a:r>
            <a:r>
              <a:rPr lang="en-US" sz="1800" dirty="0">
                <a:solidFill>
                  <a:srgbClr val="000000"/>
                </a:solidFill>
                <a:effectLst/>
                <a:latin typeface="Times New Roman" panose="02020603050405020304" pitchFamily="18" charset="0"/>
                <a:ea typeface="Calibri" panose="020F0502020204030204" pitchFamily="34" charset="0"/>
              </a:rPr>
              <a:t> % female students.</a:t>
            </a:r>
            <a:endParaRPr lang="en-IN"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54954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490A358-6E42-40FA-9036-99A70B1D24D5}"/>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utoShape 12" descr="Why the Platform Economy Is Important for Your Business [tips]">
            <a:extLst>
              <a:ext uri="{FF2B5EF4-FFF2-40B4-BE49-F238E27FC236}">
                <a16:creationId xmlns:a16="http://schemas.microsoft.com/office/drawing/2014/main" id="{39D2981C-7415-4C62-AFBF-B56BB49267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14" descr="Why the Platform Economy Is Important for Your Business [tips]">
            <a:extLst>
              <a:ext uri="{FF2B5EF4-FFF2-40B4-BE49-F238E27FC236}">
                <a16:creationId xmlns:a16="http://schemas.microsoft.com/office/drawing/2014/main" id="{8A004935-A9AB-4506-A047-FCD6DDABE6A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TextBox 18">
            <a:extLst>
              <a:ext uri="{FF2B5EF4-FFF2-40B4-BE49-F238E27FC236}">
                <a16:creationId xmlns:a16="http://schemas.microsoft.com/office/drawing/2014/main" id="{E48CFDBB-823C-49C6-B370-50253424C3B8}"/>
              </a:ext>
            </a:extLst>
          </p:cNvPr>
          <p:cNvSpPr txBox="1"/>
          <p:nvPr/>
        </p:nvSpPr>
        <p:spPr>
          <a:xfrm>
            <a:off x="295564" y="770228"/>
            <a:ext cx="6105236" cy="463397"/>
          </a:xfrm>
          <a:prstGeom prst="rect">
            <a:avLst/>
          </a:prstGeom>
          <a:noFill/>
        </p:spPr>
        <p:txBody>
          <a:bodyPr wrap="square">
            <a:spAutoFit/>
          </a:bodyPr>
          <a:lstStyle/>
          <a:p>
            <a:pPr marL="285750" lvl="0" indent="-285750" algn="just">
              <a:lnSpc>
                <a:spcPct val="150000"/>
              </a:lnSpc>
              <a:spcAft>
                <a:spcPts val="1000"/>
              </a:spcAft>
              <a:buFont typeface="Wingdings" panose="05000000000000000000" pitchFamily="2" charset="2"/>
              <a:buChar char="v"/>
            </a:pPr>
            <a:r>
              <a:rPr lang="en-US"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Current Scenario of Digital Payment Usage</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21" name="TextBox 20">
            <a:extLst>
              <a:ext uri="{FF2B5EF4-FFF2-40B4-BE49-F238E27FC236}">
                <a16:creationId xmlns:a16="http://schemas.microsoft.com/office/drawing/2014/main" id="{E69696F1-82AB-47E4-97C9-2B8EFDE78664}"/>
              </a:ext>
            </a:extLst>
          </p:cNvPr>
          <p:cNvSpPr txBox="1"/>
          <p:nvPr/>
        </p:nvSpPr>
        <p:spPr>
          <a:xfrm>
            <a:off x="127000" y="5302300"/>
            <a:ext cx="5315528" cy="878895"/>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Here we observe that we have 88% users and 12 % Non-users of Digital payment</a:t>
            </a:r>
            <a:endParaRPr lang="en-IN" dirty="0">
              <a:effectLst/>
              <a:latin typeface="Calibri" panose="020F0502020204030204" pitchFamily="34" charset="0"/>
              <a:ea typeface="Calibri" panose="020F0502020204030204" pitchFamily="34" charset="0"/>
              <a:cs typeface="Shruti" panose="020B0502040204020203" pitchFamily="34" charset="0"/>
            </a:endParaRPr>
          </a:p>
        </p:txBody>
      </p:sp>
      <p:sp>
        <p:nvSpPr>
          <p:cNvPr id="23" name="TextBox 22">
            <a:extLst>
              <a:ext uri="{FF2B5EF4-FFF2-40B4-BE49-F238E27FC236}">
                <a16:creationId xmlns:a16="http://schemas.microsoft.com/office/drawing/2014/main" id="{8F2CD926-4BA1-43F6-958E-12A4FC23DC1C}"/>
              </a:ext>
            </a:extLst>
          </p:cNvPr>
          <p:cNvSpPr txBox="1"/>
          <p:nvPr/>
        </p:nvSpPr>
        <p:spPr>
          <a:xfrm>
            <a:off x="6130636" y="783415"/>
            <a:ext cx="5721927" cy="46339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v"/>
            </a:pPr>
            <a:r>
              <a:rPr lang="en-US"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Gender wise comparison of uses of digital payment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25" name="TextBox 24">
            <a:extLst>
              <a:ext uri="{FF2B5EF4-FFF2-40B4-BE49-F238E27FC236}">
                <a16:creationId xmlns:a16="http://schemas.microsoft.com/office/drawing/2014/main" id="{B97B044C-13C8-461B-966C-9B8B28C50E24}"/>
              </a:ext>
            </a:extLst>
          </p:cNvPr>
          <p:cNvSpPr txBox="1"/>
          <p:nvPr/>
        </p:nvSpPr>
        <p:spPr>
          <a:xfrm>
            <a:off x="5629564" y="5292506"/>
            <a:ext cx="6105236" cy="1402050"/>
          </a:xfrm>
          <a:prstGeom prst="rect">
            <a:avLst/>
          </a:prstGeom>
          <a:noFill/>
        </p:spPr>
        <p:txBody>
          <a:bodyPr wrap="square">
            <a:spAutoFit/>
          </a:bodyPr>
          <a:lstStyle/>
          <a:p>
            <a:pPr marL="742950" indent="-285750" algn="just">
              <a:lnSpc>
                <a:spcPct val="150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Here we observe that 82% of Female use digital Payment and 94% of male use digital payment.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457200" algn="just">
              <a:lnSpc>
                <a:spcPct val="150000"/>
              </a:lnSpc>
              <a:spcAft>
                <a:spcPts val="1000"/>
              </a:spcAft>
            </a:pPr>
            <a:r>
              <a:rPr lang="en-US" sz="17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a:t>
            </a:r>
            <a:endParaRPr lang="en-IN" sz="17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17" name="Chart 16">
            <a:extLst>
              <a:ext uri="{FF2B5EF4-FFF2-40B4-BE49-F238E27FC236}">
                <a16:creationId xmlns:a16="http://schemas.microsoft.com/office/drawing/2014/main" id="{E729059F-2C0F-483C-B907-6D9E503643DD}"/>
              </a:ext>
            </a:extLst>
          </p:cNvPr>
          <p:cNvGraphicFramePr/>
          <p:nvPr>
            <p:extLst>
              <p:ext uri="{D42A27DB-BD31-4B8C-83A1-F6EECF244321}">
                <p14:modId xmlns:p14="http://schemas.microsoft.com/office/powerpoint/2010/main" val="2563433023"/>
              </p:ext>
            </p:extLst>
          </p:nvPr>
        </p:nvGraphicFramePr>
        <p:xfrm>
          <a:off x="634740" y="1446320"/>
          <a:ext cx="4521720" cy="30845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32">
            <a:extLst>
              <a:ext uri="{FF2B5EF4-FFF2-40B4-BE49-F238E27FC236}">
                <a16:creationId xmlns:a16="http://schemas.microsoft.com/office/drawing/2014/main" id="{7AE46B7D-9A53-4930-957E-9C6E784605ED}"/>
              </a:ext>
            </a:extLst>
          </p:cNvPr>
          <p:cNvGraphicFramePr/>
          <p:nvPr>
            <p:extLst>
              <p:ext uri="{D42A27DB-BD31-4B8C-83A1-F6EECF244321}">
                <p14:modId xmlns:p14="http://schemas.microsoft.com/office/powerpoint/2010/main" val="261406970"/>
              </p:ext>
            </p:extLst>
          </p:nvPr>
        </p:nvGraphicFramePr>
        <p:xfrm>
          <a:off x="6248399" y="1446320"/>
          <a:ext cx="5486400" cy="30845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15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1E9ACA-AE08-4216-A6A9-031ECEDC5849}"/>
              </a:ext>
            </a:extLst>
          </p:cNvPr>
          <p:cNvSpPr/>
          <p:nvPr/>
        </p:nvSpPr>
        <p:spPr>
          <a:xfrm>
            <a:off x="0" y="40944"/>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198CC29-1964-40C8-8F7F-0BA39AAB3A82}"/>
              </a:ext>
            </a:extLst>
          </p:cNvPr>
          <p:cNvSpPr txBox="1"/>
          <p:nvPr/>
        </p:nvSpPr>
        <p:spPr>
          <a:xfrm>
            <a:off x="193964" y="364047"/>
            <a:ext cx="6096000" cy="463397"/>
          </a:xfrm>
          <a:prstGeom prst="rect">
            <a:avLst/>
          </a:prstGeom>
          <a:noFill/>
        </p:spPr>
        <p:txBody>
          <a:bodyPr wrap="square">
            <a:spAutoFit/>
          </a:bodyPr>
          <a:lstStyle/>
          <a:p>
            <a:pPr marL="285750" lvl="0" indent="-285750" algn="just">
              <a:lnSpc>
                <a:spcPct val="150000"/>
              </a:lnSpc>
              <a:spcAft>
                <a:spcPts val="1000"/>
              </a:spcAft>
              <a:buFont typeface="Wingdings" panose="05000000000000000000" pitchFamily="2" charset="2"/>
              <a:buChar char="v"/>
            </a:pPr>
            <a:r>
              <a:rPr lang="en-US"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Income wise Uses of digital payment.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5" name="Chart 4">
            <a:extLst>
              <a:ext uri="{FF2B5EF4-FFF2-40B4-BE49-F238E27FC236}">
                <a16:creationId xmlns:a16="http://schemas.microsoft.com/office/drawing/2014/main" id="{10EC08DC-BB17-4DE9-B442-464A3F24F5FA}"/>
              </a:ext>
            </a:extLst>
          </p:cNvPr>
          <p:cNvGraphicFramePr/>
          <p:nvPr>
            <p:extLst>
              <p:ext uri="{D42A27DB-BD31-4B8C-83A1-F6EECF244321}">
                <p14:modId xmlns:p14="http://schemas.microsoft.com/office/powerpoint/2010/main" val="3718327058"/>
              </p:ext>
            </p:extLst>
          </p:nvPr>
        </p:nvGraphicFramePr>
        <p:xfrm>
          <a:off x="345411" y="1346055"/>
          <a:ext cx="5750589" cy="341644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F5689C4-BB43-47F7-92EE-15B4B5D55F8B}"/>
              </a:ext>
            </a:extLst>
          </p:cNvPr>
          <p:cNvSpPr txBox="1"/>
          <p:nvPr/>
        </p:nvSpPr>
        <p:spPr>
          <a:xfrm>
            <a:off x="42516" y="5178694"/>
            <a:ext cx="6096000" cy="1291829"/>
          </a:xfrm>
          <a:prstGeom prst="rect">
            <a:avLst/>
          </a:prstGeom>
          <a:noFill/>
        </p:spPr>
        <p:txBody>
          <a:bodyPr wrap="square">
            <a:spAutoFit/>
          </a:bodyPr>
          <a:lstStyle/>
          <a:p>
            <a:pPr marL="34290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Shruti" panose="020B0502040204020203" pitchFamily="34" charset="0"/>
              </a:rPr>
              <a:t>From the above graph we observe that digital payment is mostly used by the students whose annual family income lies between 90 thousand – 3 lakhs.</a:t>
            </a:r>
            <a:r>
              <a:rPr lang="en-US" sz="17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a:t>
            </a:r>
            <a:endParaRPr lang="en-IN" sz="17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9" name="TextBox 8">
            <a:extLst>
              <a:ext uri="{FF2B5EF4-FFF2-40B4-BE49-F238E27FC236}">
                <a16:creationId xmlns:a16="http://schemas.microsoft.com/office/drawing/2014/main" id="{6A212A73-080A-4E00-800B-95799277C3FB}"/>
              </a:ext>
            </a:extLst>
          </p:cNvPr>
          <p:cNvSpPr txBox="1"/>
          <p:nvPr/>
        </p:nvSpPr>
        <p:spPr>
          <a:xfrm>
            <a:off x="6138516" y="412344"/>
            <a:ext cx="6096000" cy="463397"/>
          </a:xfrm>
          <a:prstGeom prst="rect">
            <a:avLst/>
          </a:prstGeom>
          <a:noFill/>
        </p:spPr>
        <p:txBody>
          <a:bodyPr wrap="square">
            <a:spAutoFit/>
          </a:bodyPr>
          <a:lstStyle/>
          <a:p>
            <a:pPr marL="285750" lvl="0" indent="-285750" algn="just">
              <a:lnSpc>
                <a:spcPct val="150000"/>
              </a:lnSpc>
              <a:spcAft>
                <a:spcPts val="10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Reasons for adopting a digital payment system</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10" name="Chart 9">
            <a:extLst>
              <a:ext uri="{FF2B5EF4-FFF2-40B4-BE49-F238E27FC236}">
                <a16:creationId xmlns:a16="http://schemas.microsoft.com/office/drawing/2014/main" id="{1128EC72-A8E7-4146-BD55-11092E074EB4}"/>
              </a:ext>
            </a:extLst>
          </p:cNvPr>
          <p:cNvGraphicFramePr/>
          <p:nvPr>
            <p:extLst>
              <p:ext uri="{D42A27DB-BD31-4B8C-83A1-F6EECF244321}">
                <p14:modId xmlns:p14="http://schemas.microsoft.com/office/powerpoint/2010/main" val="1392467484"/>
              </p:ext>
            </p:extLst>
          </p:nvPr>
        </p:nvGraphicFramePr>
        <p:xfrm>
          <a:off x="6289964" y="1346055"/>
          <a:ext cx="5403272" cy="341644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8C9D2F82-D57D-4775-99C8-74CCE400F27E}"/>
              </a:ext>
            </a:extLst>
          </p:cNvPr>
          <p:cNvSpPr txBox="1"/>
          <p:nvPr/>
        </p:nvSpPr>
        <p:spPr>
          <a:xfrm>
            <a:off x="6211857" y="5165438"/>
            <a:ext cx="5793105" cy="1294393"/>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Shruti" panose="020B0502040204020203" pitchFamily="34" charset="0"/>
              </a:rPr>
              <a:t>Here we observe  that the most important factor determining the usage of digital payment is time saving followed by convenience.</a:t>
            </a: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06745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D55A66-3D89-40A1-9733-0D43578132DE}"/>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i="0" u="none" strike="noStrike" baseline="0">
                <a:solidFill>
                  <a:sysClr val="windowText" lastClr="000000"/>
                </a:solidFill>
                <a:effectLst/>
              </a:rPr>
              <a:t>Use digital payments at different places</a:t>
            </a:r>
            <a:endParaRPr lang="en-IN"/>
          </a:p>
        </p:txBody>
      </p:sp>
      <p:graphicFrame>
        <p:nvGraphicFramePr>
          <p:cNvPr id="2" name="Chart 1">
            <a:extLst>
              <a:ext uri="{FF2B5EF4-FFF2-40B4-BE49-F238E27FC236}">
                <a16:creationId xmlns:a16="http://schemas.microsoft.com/office/drawing/2014/main" id="{2F2F56F4-1313-4BD2-ADF1-3756FD99BAF5}"/>
              </a:ext>
            </a:extLst>
          </p:cNvPr>
          <p:cNvGraphicFramePr/>
          <p:nvPr>
            <p:extLst>
              <p:ext uri="{D42A27DB-BD31-4B8C-83A1-F6EECF244321}">
                <p14:modId xmlns:p14="http://schemas.microsoft.com/office/powerpoint/2010/main" val="386920920"/>
              </p:ext>
            </p:extLst>
          </p:nvPr>
        </p:nvGraphicFramePr>
        <p:xfrm>
          <a:off x="1214650" y="792262"/>
          <a:ext cx="8407021" cy="524074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D62BFF9-F714-4B2D-9A43-FEB3CEDE9DDD}"/>
              </a:ext>
            </a:extLst>
          </p:cNvPr>
          <p:cNvSpPr txBox="1"/>
          <p:nvPr/>
        </p:nvSpPr>
        <p:spPr>
          <a:xfrm>
            <a:off x="404884" y="6033002"/>
            <a:ext cx="11100178" cy="463397"/>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Shruti" panose="020B0502040204020203" pitchFamily="34" charset="0"/>
              </a:rPr>
              <a:t>Here we observe that 77% students use digital payment for mobile phone recharge and for paying fees.</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5" name="TextBox 4">
            <a:extLst>
              <a:ext uri="{FF2B5EF4-FFF2-40B4-BE49-F238E27FC236}">
                <a16:creationId xmlns:a16="http://schemas.microsoft.com/office/drawing/2014/main" id="{4ABAB3DC-5F71-4AD2-A299-9E07EDC6A8F3}"/>
              </a:ext>
            </a:extLst>
          </p:cNvPr>
          <p:cNvSpPr txBox="1"/>
          <p:nvPr/>
        </p:nvSpPr>
        <p:spPr>
          <a:xfrm>
            <a:off x="641445" y="224453"/>
            <a:ext cx="7287904" cy="369332"/>
          </a:xfrm>
          <a:prstGeom prst="rect">
            <a:avLst/>
          </a:prstGeom>
          <a:noFill/>
        </p:spPr>
        <p:txBody>
          <a:bodyPr wrap="square" rtlCol="0">
            <a:spAutoFit/>
          </a:bodyPr>
          <a:lstStyle/>
          <a:p>
            <a:pPr marL="285750" indent="-285750">
              <a:buFont typeface="Wingdings" panose="05000000000000000000" pitchFamily="2" charset="2"/>
              <a:buChar char="v"/>
            </a:pPr>
            <a:r>
              <a:rPr lang="en-IN" sz="1800" b="1" i="0" u="none" strike="noStrike" baseline="0" dirty="0">
                <a:solidFill>
                  <a:sysClr val="windowText" lastClr="000000"/>
                </a:solidFill>
                <a:effectLst/>
              </a:rPr>
              <a:t>Use digital payments at different places</a:t>
            </a:r>
            <a:endParaRPr lang="en-IN" dirty="0"/>
          </a:p>
        </p:txBody>
      </p:sp>
    </p:spTree>
    <p:extLst>
      <p:ext uri="{BB962C8B-B14F-4D97-AF65-F5344CB8AC3E}">
        <p14:creationId xmlns:p14="http://schemas.microsoft.com/office/powerpoint/2010/main" val="103056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8DEFC7-1BA8-49D6-8AAF-2F33D9914BEE}"/>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00000000-0008-0000-0000-000006000000}"/>
              </a:ext>
            </a:extLst>
          </p:cNvPr>
          <p:cNvGraphicFramePr/>
          <p:nvPr>
            <p:extLst>
              <p:ext uri="{D42A27DB-BD31-4B8C-83A1-F6EECF244321}">
                <p14:modId xmlns:p14="http://schemas.microsoft.com/office/powerpoint/2010/main" val="2274033622"/>
              </p:ext>
            </p:extLst>
          </p:nvPr>
        </p:nvGraphicFramePr>
        <p:xfrm>
          <a:off x="1361673" y="1100903"/>
          <a:ext cx="7663057" cy="424069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3F26E28-0C8D-4825-B7C7-693CA7051145}"/>
              </a:ext>
            </a:extLst>
          </p:cNvPr>
          <p:cNvSpPr txBox="1"/>
          <p:nvPr/>
        </p:nvSpPr>
        <p:spPr>
          <a:xfrm>
            <a:off x="1242405" y="518830"/>
            <a:ext cx="6096000" cy="46339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v"/>
            </a:pPr>
            <a:r>
              <a:rPr lang="en-US"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Online Payment Application Usage Criteria</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5">
            <a:extLst>
              <a:ext uri="{FF2B5EF4-FFF2-40B4-BE49-F238E27FC236}">
                <a16:creationId xmlns:a16="http://schemas.microsoft.com/office/drawing/2014/main" id="{64F4AD7D-469F-44D5-B97B-A1D0F41ADC84}"/>
              </a:ext>
            </a:extLst>
          </p:cNvPr>
          <p:cNvSpPr txBox="1"/>
          <p:nvPr/>
        </p:nvSpPr>
        <p:spPr>
          <a:xfrm>
            <a:off x="1242405" y="5875773"/>
            <a:ext cx="8935265" cy="463397"/>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Shruti" panose="020B0502040204020203" pitchFamily="34" charset="0"/>
              </a:rPr>
              <a:t>Here it is observed that 77% of students use Google Pay whereas 59% students use Paytm.</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08844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287774-5387-4EC4-BB4A-3FBC54AA4252}"/>
              </a:ext>
            </a:extLst>
          </p:cNvPr>
          <p:cNvSpPr/>
          <p:nvPr/>
        </p:nvSpPr>
        <p:spPr>
          <a:xfrm>
            <a:off x="0" y="13648"/>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00000000-0008-0000-0300-000002000000}"/>
              </a:ext>
            </a:extLst>
          </p:cNvPr>
          <p:cNvGraphicFramePr/>
          <p:nvPr>
            <p:extLst>
              <p:ext uri="{D42A27DB-BD31-4B8C-83A1-F6EECF244321}">
                <p14:modId xmlns:p14="http://schemas.microsoft.com/office/powerpoint/2010/main" val="2194625723"/>
              </p:ext>
            </p:extLst>
          </p:nvPr>
        </p:nvGraphicFramePr>
        <p:xfrm>
          <a:off x="1328893" y="914537"/>
          <a:ext cx="7475495" cy="522135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B1405BF-49AD-4A1D-B84C-3F381C2E9A00}"/>
              </a:ext>
            </a:extLst>
          </p:cNvPr>
          <p:cNvSpPr txBox="1"/>
          <p:nvPr/>
        </p:nvSpPr>
        <p:spPr>
          <a:xfrm>
            <a:off x="387197" y="6233688"/>
            <a:ext cx="10544659" cy="463397"/>
          </a:xfrm>
          <a:prstGeom prst="rect">
            <a:avLst/>
          </a:prstGeom>
          <a:noFill/>
        </p:spPr>
        <p:txBody>
          <a:bodyPr wrap="square">
            <a:spAutoFit/>
          </a:bodyPr>
          <a:lstStyle/>
          <a:p>
            <a:pPr marL="342900" lvl="0" indent="-342900">
              <a:lnSpc>
                <a:spcPct val="150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It can be noticed that 57% influence are through friends and followed by family(54%).</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5">
            <a:extLst>
              <a:ext uri="{FF2B5EF4-FFF2-40B4-BE49-F238E27FC236}">
                <a16:creationId xmlns:a16="http://schemas.microsoft.com/office/drawing/2014/main" id="{87384D52-8513-4132-B64B-0C2F0A145C5F}"/>
              </a:ext>
            </a:extLst>
          </p:cNvPr>
          <p:cNvSpPr txBox="1"/>
          <p:nvPr/>
        </p:nvSpPr>
        <p:spPr>
          <a:xfrm>
            <a:off x="619209" y="225570"/>
            <a:ext cx="6096000" cy="46339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Reasons for Influence towards online payments</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92083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86E9A6-0B6E-46F4-8893-8273B4CB4D3C}"/>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00000000-0008-0000-0600-000003000000}"/>
              </a:ext>
            </a:extLst>
          </p:cNvPr>
          <p:cNvGraphicFramePr/>
          <p:nvPr>
            <p:extLst>
              <p:ext uri="{D42A27DB-BD31-4B8C-83A1-F6EECF244321}">
                <p14:modId xmlns:p14="http://schemas.microsoft.com/office/powerpoint/2010/main" val="153919446"/>
              </p:ext>
            </p:extLst>
          </p:nvPr>
        </p:nvGraphicFramePr>
        <p:xfrm>
          <a:off x="947898" y="696549"/>
          <a:ext cx="8654518" cy="50698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A12F5CF-F871-46A8-827F-95D6788F38D3}"/>
              </a:ext>
            </a:extLst>
          </p:cNvPr>
          <p:cNvSpPr txBox="1"/>
          <p:nvPr/>
        </p:nvSpPr>
        <p:spPr>
          <a:xfrm>
            <a:off x="0" y="78922"/>
            <a:ext cx="6096000" cy="463397"/>
          </a:xfrm>
          <a:prstGeom prst="rect">
            <a:avLst/>
          </a:prstGeom>
          <a:noFill/>
        </p:spPr>
        <p:txBody>
          <a:bodyPr wrap="square">
            <a:spAutoFit/>
          </a:bodyPr>
          <a:lstStyle/>
          <a:p>
            <a:pPr marL="514350" indent="-285750" algn="just">
              <a:lnSpc>
                <a:spcPct val="150000"/>
              </a:lnSpc>
              <a:spcAft>
                <a:spcPts val="10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Biggest concern while</a:t>
            </a:r>
            <a:r>
              <a:rPr lang="en-IN" b="1" dirty="0">
                <a:solidFill>
                  <a:srgbClr val="000000"/>
                </a:solidFill>
                <a:latin typeface="Times New Roman" panose="02020603050405020304" pitchFamily="18" charset="0"/>
                <a:ea typeface="Calibri" panose="020F0502020204030204" pitchFamily="34" charset="0"/>
                <a:cs typeface="Shruti" panose="020B0502040204020203" pitchFamily="34" charset="0"/>
              </a:rPr>
              <a:t> using</a:t>
            </a:r>
            <a:r>
              <a:rPr lang="en-IN"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 digital payment </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5">
            <a:extLst>
              <a:ext uri="{FF2B5EF4-FFF2-40B4-BE49-F238E27FC236}">
                <a16:creationId xmlns:a16="http://schemas.microsoft.com/office/drawing/2014/main" id="{D570344A-4EA4-4531-A226-061968ADC686}"/>
              </a:ext>
            </a:extLst>
          </p:cNvPr>
          <p:cNvSpPr txBox="1"/>
          <p:nvPr/>
        </p:nvSpPr>
        <p:spPr>
          <a:xfrm>
            <a:off x="28539" y="5797311"/>
            <a:ext cx="11817717" cy="878895"/>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Shruti" panose="020B0502040204020203" pitchFamily="34" charset="0"/>
              </a:rPr>
              <a:t>From the above graph we observe that maximum number of students are agree by the fact that Fraud and privacy is the biggest concern while using digital payment.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42732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AB4FB4-F7FC-4C2C-B1E2-6427CA103863}"/>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DD5F0E47-4FD2-45F3-9BF6-0B84EAA4A38B}"/>
              </a:ext>
            </a:extLst>
          </p:cNvPr>
          <p:cNvGraphicFramePr/>
          <p:nvPr>
            <p:extLst>
              <p:ext uri="{D42A27DB-BD31-4B8C-83A1-F6EECF244321}">
                <p14:modId xmlns:p14="http://schemas.microsoft.com/office/powerpoint/2010/main" val="3592940203"/>
              </p:ext>
            </p:extLst>
          </p:nvPr>
        </p:nvGraphicFramePr>
        <p:xfrm>
          <a:off x="501747" y="995227"/>
          <a:ext cx="5594253" cy="39039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4020AB6-3C50-4FA4-82D9-57066F90735A}"/>
              </a:ext>
            </a:extLst>
          </p:cNvPr>
          <p:cNvGraphicFramePr/>
          <p:nvPr>
            <p:extLst>
              <p:ext uri="{D42A27DB-BD31-4B8C-83A1-F6EECF244321}">
                <p14:modId xmlns:p14="http://schemas.microsoft.com/office/powerpoint/2010/main" val="3977651480"/>
              </p:ext>
            </p:extLst>
          </p:nvPr>
        </p:nvGraphicFramePr>
        <p:xfrm>
          <a:off x="6467035" y="995227"/>
          <a:ext cx="5532120" cy="390390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BB558B5-CB23-4A6F-B02D-B45EED34C6A1}"/>
              </a:ext>
            </a:extLst>
          </p:cNvPr>
          <p:cNvSpPr txBox="1"/>
          <p:nvPr/>
        </p:nvSpPr>
        <p:spPr>
          <a:xfrm>
            <a:off x="250873" y="5298992"/>
            <a:ext cx="5724965" cy="1294393"/>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From the above graph we observe that </a:t>
            </a:r>
            <a:r>
              <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rPr>
              <a:t>due to this </a:t>
            </a:r>
            <a:r>
              <a:rPr lang="en-US"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pandemic 8 % of students adopted the mode of digital payment.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7" name="TextBox 6">
            <a:extLst>
              <a:ext uri="{FF2B5EF4-FFF2-40B4-BE49-F238E27FC236}">
                <a16:creationId xmlns:a16="http://schemas.microsoft.com/office/drawing/2014/main" id="{655B0F66-E8AD-4D9D-8CB5-E03A78E203BF}"/>
              </a:ext>
            </a:extLst>
          </p:cNvPr>
          <p:cNvSpPr txBox="1"/>
          <p:nvPr/>
        </p:nvSpPr>
        <p:spPr>
          <a:xfrm>
            <a:off x="501747" y="405670"/>
            <a:ext cx="6096000" cy="46339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v"/>
            </a:pPr>
            <a:r>
              <a:rPr lang="en-US"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Impact of Covid-19</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9" name="TextBox 8">
            <a:extLst>
              <a:ext uri="{FF2B5EF4-FFF2-40B4-BE49-F238E27FC236}">
                <a16:creationId xmlns:a16="http://schemas.microsoft.com/office/drawing/2014/main" id="{A6AEB20D-4520-493C-BC93-A8F5CB372634}"/>
              </a:ext>
            </a:extLst>
          </p:cNvPr>
          <p:cNvSpPr txBox="1"/>
          <p:nvPr/>
        </p:nvSpPr>
        <p:spPr>
          <a:xfrm>
            <a:off x="6370612" y="5298992"/>
            <a:ext cx="5724965" cy="878895"/>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Here we observe that </a:t>
            </a:r>
            <a:r>
              <a:rPr lang="en-IN" dirty="0">
                <a:solidFill>
                  <a:srgbClr val="000000"/>
                </a:solidFill>
                <a:latin typeface="Times New Roman" panose="02020603050405020304" pitchFamily="18" charset="0"/>
                <a:ea typeface="Calibri" panose="020F0502020204030204" pitchFamily="34" charset="0"/>
                <a:cs typeface="Shruti" panose="020B0502040204020203" pitchFamily="34" charset="0"/>
              </a:rPr>
              <a:t>51</a:t>
            </a:r>
            <a:r>
              <a:rPr lang="en-IN"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.00% of students agree that digital payment is safe.</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1" name="TextBox 10">
            <a:extLst>
              <a:ext uri="{FF2B5EF4-FFF2-40B4-BE49-F238E27FC236}">
                <a16:creationId xmlns:a16="http://schemas.microsoft.com/office/drawing/2014/main" id="{99263948-ECEC-45D1-9D9F-375EC1083940}"/>
              </a:ext>
            </a:extLst>
          </p:cNvPr>
          <p:cNvSpPr txBox="1"/>
          <p:nvPr/>
        </p:nvSpPr>
        <p:spPr>
          <a:xfrm>
            <a:off x="5691121" y="405670"/>
            <a:ext cx="6308034" cy="369332"/>
          </a:xfrm>
          <a:prstGeom prst="rect">
            <a:avLst/>
          </a:prstGeom>
          <a:noFill/>
        </p:spPr>
        <p:txBody>
          <a:bodyPr wrap="square">
            <a:spAutoFit/>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sz="1600" b="0" i="0" u="none" strike="noStrike" kern="1200" spc="0" baseline="0">
                <a:solidFill>
                  <a:sysClr val="windowText" lastClr="000000"/>
                </a:solidFill>
                <a:latin typeface="+mn-lt"/>
                <a:ea typeface="+mn-ea"/>
                <a:cs typeface="+mn-cs"/>
              </a:defRPr>
            </a:pPr>
            <a:r>
              <a:rPr lang="en-IN" sz="1800" b="1" i="0" baseline="0" dirty="0">
                <a:solidFill>
                  <a:sysClr val="windowText" lastClr="000000"/>
                </a:solidFill>
                <a:effectLst/>
              </a:rPr>
              <a:t>How safe is digital payment based on scaling</a:t>
            </a:r>
          </a:p>
        </p:txBody>
      </p:sp>
    </p:spTree>
    <p:extLst>
      <p:ext uri="{BB962C8B-B14F-4D97-AF65-F5344CB8AC3E}">
        <p14:creationId xmlns:p14="http://schemas.microsoft.com/office/powerpoint/2010/main" val="106061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DE90D4-DCB2-4B7F-97D3-6D33A2985E0A}"/>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4B9211CF-2612-4DCF-92C3-F74FD13BB589}"/>
              </a:ext>
            </a:extLst>
          </p:cNvPr>
          <p:cNvGraphicFramePr/>
          <p:nvPr>
            <p:extLst>
              <p:ext uri="{D42A27DB-BD31-4B8C-83A1-F6EECF244321}">
                <p14:modId xmlns:p14="http://schemas.microsoft.com/office/powerpoint/2010/main" val="2276922697"/>
              </p:ext>
            </p:extLst>
          </p:nvPr>
        </p:nvGraphicFramePr>
        <p:xfrm>
          <a:off x="2220249" y="993913"/>
          <a:ext cx="7281559" cy="44262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2F5C774-4E16-42D8-B046-8888270BA1D3}"/>
              </a:ext>
            </a:extLst>
          </p:cNvPr>
          <p:cNvSpPr txBox="1"/>
          <p:nvPr/>
        </p:nvSpPr>
        <p:spPr>
          <a:xfrm>
            <a:off x="490330" y="6059519"/>
            <a:ext cx="10363200" cy="390684"/>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From the above graph we observe that 14% of students  facing fraud while using digital payment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5">
            <a:extLst>
              <a:ext uri="{FF2B5EF4-FFF2-40B4-BE49-F238E27FC236}">
                <a16:creationId xmlns:a16="http://schemas.microsoft.com/office/drawing/2014/main" id="{9F4B8162-AA4E-4737-B89C-4E6C863F562B}"/>
              </a:ext>
            </a:extLst>
          </p:cNvPr>
          <p:cNvSpPr txBox="1"/>
          <p:nvPr/>
        </p:nvSpPr>
        <p:spPr>
          <a:xfrm>
            <a:off x="304801" y="275275"/>
            <a:ext cx="6096000" cy="463397"/>
          </a:xfrm>
          <a:prstGeom prst="rect">
            <a:avLst/>
          </a:prstGeom>
          <a:noFill/>
        </p:spPr>
        <p:txBody>
          <a:bodyPr wrap="square">
            <a:spAutoFit/>
          </a:bodyPr>
          <a:lstStyle/>
          <a:p>
            <a:pPr marL="285750" indent="-285750" algn="ctr">
              <a:lnSpc>
                <a:spcPct val="150000"/>
              </a:lnSpc>
              <a:spcAft>
                <a:spcPts val="10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Experience of facing fraud while using digital payment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48771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1D4886-91A1-4008-8F26-B0FA222E5094}"/>
              </a:ext>
            </a:extLst>
          </p:cNvPr>
          <p:cNvSpPr/>
          <p:nvPr/>
        </p:nvSpPr>
        <p:spPr>
          <a:xfrm>
            <a:off x="0" y="13648"/>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00000000-0008-0000-0100-000014000000}"/>
              </a:ext>
            </a:extLst>
          </p:cNvPr>
          <p:cNvGraphicFramePr/>
          <p:nvPr>
            <p:extLst>
              <p:ext uri="{D42A27DB-BD31-4B8C-83A1-F6EECF244321}">
                <p14:modId xmlns:p14="http://schemas.microsoft.com/office/powerpoint/2010/main" val="271977715"/>
              </p:ext>
            </p:extLst>
          </p:nvPr>
        </p:nvGraphicFramePr>
        <p:xfrm>
          <a:off x="7610622" y="1007165"/>
          <a:ext cx="4431323" cy="38828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61E0F92-66F3-4419-B6D7-6414512EDFE1}"/>
              </a:ext>
            </a:extLst>
          </p:cNvPr>
          <p:cNvGraphicFramePr/>
          <p:nvPr>
            <p:extLst>
              <p:ext uri="{D42A27DB-BD31-4B8C-83A1-F6EECF244321}">
                <p14:modId xmlns:p14="http://schemas.microsoft.com/office/powerpoint/2010/main" val="1590170248"/>
              </p:ext>
            </p:extLst>
          </p:nvPr>
        </p:nvGraphicFramePr>
        <p:xfrm>
          <a:off x="531096" y="1073608"/>
          <a:ext cx="6227513" cy="381644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D0D10DC-CA9F-474B-8FE0-F7AA63213536}"/>
              </a:ext>
            </a:extLst>
          </p:cNvPr>
          <p:cNvSpPr txBox="1"/>
          <p:nvPr/>
        </p:nvSpPr>
        <p:spPr>
          <a:xfrm>
            <a:off x="7610621" y="5122307"/>
            <a:ext cx="4431323" cy="1294393"/>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Here we observe that the students who currently not using digital payment, 97% of them will use in future. </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7" name="TextBox 6">
            <a:extLst>
              <a:ext uri="{FF2B5EF4-FFF2-40B4-BE49-F238E27FC236}">
                <a16:creationId xmlns:a16="http://schemas.microsoft.com/office/drawing/2014/main" id="{ED84775E-8A19-477E-B58A-A144E9B96C2C}"/>
              </a:ext>
            </a:extLst>
          </p:cNvPr>
          <p:cNvSpPr txBox="1"/>
          <p:nvPr/>
        </p:nvSpPr>
        <p:spPr>
          <a:xfrm>
            <a:off x="7050156" y="215480"/>
            <a:ext cx="6096000" cy="463397"/>
          </a:xfrm>
          <a:prstGeom prst="rect">
            <a:avLst/>
          </a:prstGeom>
          <a:noFill/>
        </p:spPr>
        <p:txBody>
          <a:bodyPr wrap="square">
            <a:spAutoFit/>
          </a:bodyPr>
          <a:lstStyle/>
          <a:p>
            <a:pPr marL="514350" indent="-285750" algn="just">
              <a:lnSpc>
                <a:spcPct val="150000"/>
              </a:lnSpc>
              <a:buFont typeface="Wingdings" panose="05000000000000000000" pitchFamily="2" charset="2"/>
              <a:buChar char="v"/>
            </a:pPr>
            <a:r>
              <a:rPr lang="en-IN"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Usages of digital payment in future</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9" name="TextBox 8">
            <a:extLst>
              <a:ext uri="{FF2B5EF4-FFF2-40B4-BE49-F238E27FC236}">
                <a16:creationId xmlns:a16="http://schemas.microsoft.com/office/drawing/2014/main" id="{AB35B9E1-AC0B-4548-A5FE-251FB4BB8DE3}"/>
              </a:ext>
            </a:extLst>
          </p:cNvPr>
          <p:cNvSpPr txBox="1"/>
          <p:nvPr/>
        </p:nvSpPr>
        <p:spPr>
          <a:xfrm>
            <a:off x="531097" y="5234604"/>
            <a:ext cx="5900026" cy="1289071"/>
          </a:xfrm>
          <a:prstGeom prst="rect">
            <a:avLst/>
          </a:prstGeom>
          <a:noFill/>
        </p:spPr>
        <p:txBody>
          <a:bodyPr wrap="square">
            <a:spAutoFit/>
          </a:bodyPr>
          <a:lstStyle/>
          <a:p>
            <a:pPr marL="342900" lvl="0" indent="-342900" algn="just">
              <a:lnSpc>
                <a:spcPct val="150000"/>
              </a:lnSpc>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Here we observe that 51.0% of students are not using digital payment, due to concern about security and followed by given reason</a:t>
            </a:r>
            <a:r>
              <a:rPr lang="en-US" sz="16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1" name="TextBox 10">
            <a:extLst>
              <a:ext uri="{FF2B5EF4-FFF2-40B4-BE49-F238E27FC236}">
                <a16:creationId xmlns:a16="http://schemas.microsoft.com/office/drawing/2014/main" id="{E95E2258-88BB-414E-B128-81CC671E6001}"/>
              </a:ext>
            </a:extLst>
          </p:cNvPr>
          <p:cNvSpPr txBox="1"/>
          <p:nvPr/>
        </p:nvSpPr>
        <p:spPr>
          <a:xfrm>
            <a:off x="424070" y="215480"/>
            <a:ext cx="6626086" cy="463397"/>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Reasons for not Using Digital payment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12200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8BF540-5582-4D21-BB2C-11078DBA2090}"/>
              </a:ext>
            </a:extLst>
          </p:cNvPr>
          <p:cNvSpPr/>
          <p:nvPr/>
        </p:nvSpPr>
        <p:spPr>
          <a:xfrm>
            <a:off x="0" y="0"/>
            <a:ext cx="121920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22B75BC-B126-4BA4-85E9-1296BB0173EB}"/>
              </a:ext>
            </a:extLst>
          </p:cNvPr>
          <p:cNvSpPr/>
          <p:nvPr/>
        </p:nvSpPr>
        <p:spPr>
          <a:xfrm>
            <a:off x="6676102" y="1"/>
            <a:ext cx="5515898" cy="6858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2D9523A-49EB-46EF-8C5B-6D13EF829D2B}"/>
              </a:ext>
            </a:extLst>
          </p:cNvPr>
          <p:cNvSpPr/>
          <p:nvPr/>
        </p:nvSpPr>
        <p:spPr>
          <a:xfrm>
            <a:off x="-126597" y="2058644"/>
            <a:ext cx="6558116" cy="2123658"/>
          </a:xfrm>
          <a:prstGeom prst="rect">
            <a:avLst/>
          </a:prstGeom>
          <a:noFill/>
          <a:effectLst>
            <a:outerShdw blurRad="50800" dist="127000" dir="13500000" algn="br" rotWithShape="0">
              <a:prstClr val="black">
                <a:alpha val="40000"/>
              </a:prstClr>
            </a:outerShdw>
          </a:effectLst>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Times New Roman" panose="02020603050405020304" pitchFamily="18" charset="0"/>
                <a:cs typeface="Times New Roman" panose="02020603050405020304" pitchFamily="18" charset="0"/>
              </a:rPr>
              <a:t>TABLE OF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Times New Roman" panose="02020603050405020304" pitchFamily="18" charset="0"/>
                <a:cs typeface="Times New Roman" panose="02020603050405020304" pitchFamily="18" charset="0"/>
              </a:rPr>
              <a:t>CONTENTS</a:t>
            </a:r>
          </a:p>
        </p:txBody>
      </p:sp>
      <p:cxnSp>
        <p:nvCxnSpPr>
          <p:cNvPr id="6" name="Straight Connector 5">
            <a:extLst>
              <a:ext uri="{FF2B5EF4-FFF2-40B4-BE49-F238E27FC236}">
                <a16:creationId xmlns:a16="http://schemas.microsoft.com/office/drawing/2014/main" id="{F1010E9B-4E40-4A6B-BB8F-9D41CFA9AEA8}"/>
              </a:ext>
            </a:extLst>
          </p:cNvPr>
          <p:cNvCxnSpPr>
            <a:cxnSpLocks/>
          </p:cNvCxnSpPr>
          <p:nvPr/>
        </p:nvCxnSpPr>
        <p:spPr>
          <a:xfrm>
            <a:off x="6676102" y="157316"/>
            <a:ext cx="0" cy="659990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3" name="Freeform: Shape 52">
            <a:extLst>
              <a:ext uri="{FF2B5EF4-FFF2-40B4-BE49-F238E27FC236}">
                <a16:creationId xmlns:a16="http://schemas.microsoft.com/office/drawing/2014/main" id="{DA4B6C1F-5BEF-45C7-AFC6-35DEA350808C}"/>
              </a:ext>
            </a:extLst>
          </p:cNvPr>
          <p:cNvSpPr/>
          <p:nvPr/>
        </p:nvSpPr>
        <p:spPr>
          <a:xfrm rot="16200000">
            <a:off x="6209808" y="314283"/>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chemeClr val="accent2">
              <a:lumMod val="50000"/>
            </a:schemeClr>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2101E912-7DDA-49C9-BD6A-F2915AB42FB2}"/>
              </a:ext>
            </a:extLst>
          </p:cNvPr>
          <p:cNvGrpSpPr/>
          <p:nvPr/>
        </p:nvGrpSpPr>
        <p:grpSpPr>
          <a:xfrm>
            <a:off x="5679440" y="1258157"/>
            <a:ext cx="1832930" cy="339703"/>
            <a:chOff x="5512816" y="1464759"/>
            <a:chExt cx="1812213" cy="430757"/>
          </a:xfrm>
        </p:grpSpPr>
        <p:cxnSp>
          <p:nvCxnSpPr>
            <p:cNvPr id="55" name="Straight Connector 54">
              <a:extLst>
                <a:ext uri="{FF2B5EF4-FFF2-40B4-BE49-F238E27FC236}">
                  <a16:creationId xmlns:a16="http://schemas.microsoft.com/office/drawing/2014/main" id="{3C641163-2AE4-49EB-8703-1B63BBFBE651}"/>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D052661-66FB-4332-8853-0A7BCB7FDF06}"/>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1D49A0A-D360-4354-8860-E6E1039532FC}"/>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960996D-35B1-41B9-ADB3-DCFC7727908E}"/>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cxnSp>
        <p:nvCxnSpPr>
          <p:cNvPr id="92" name="Straight Connector 91">
            <a:extLst>
              <a:ext uri="{FF2B5EF4-FFF2-40B4-BE49-F238E27FC236}">
                <a16:creationId xmlns:a16="http://schemas.microsoft.com/office/drawing/2014/main" id="{BD177D6C-8B84-4CE9-8BF7-1D0085156568}"/>
              </a:ext>
            </a:extLst>
          </p:cNvPr>
          <p:cNvCxnSpPr>
            <a:cxnSpLocks/>
          </p:cNvCxnSpPr>
          <p:nvPr/>
        </p:nvCxnSpPr>
        <p:spPr>
          <a:xfrm flipV="1">
            <a:off x="5896890" y="6608924"/>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EDDBCC0-1BE9-49BC-BC23-04B7043877D4}"/>
              </a:ext>
            </a:extLst>
          </p:cNvPr>
          <p:cNvSpPr txBox="1"/>
          <p:nvPr/>
        </p:nvSpPr>
        <p:spPr>
          <a:xfrm>
            <a:off x="6370984" y="1194570"/>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02</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A785E80-3206-4FA1-B506-567DC267893D}"/>
              </a:ext>
            </a:extLst>
          </p:cNvPr>
          <p:cNvSpPr txBox="1"/>
          <p:nvPr/>
        </p:nvSpPr>
        <p:spPr>
          <a:xfrm>
            <a:off x="6252080" y="6083358"/>
            <a:ext cx="865237"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22163ACF-E757-4B34-A073-6372DC191EDC}"/>
              </a:ext>
            </a:extLst>
          </p:cNvPr>
          <p:cNvSpPr txBox="1"/>
          <p:nvPr/>
        </p:nvSpPr>
        <p:spPr>
          <a:xfrm>
            <a:off x="7726510" y="326602"/>
            <a:ext cx="303262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INTRODUCTION</a:t>
            </a:r>
            <a:endPar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D1BD802D-F566-4A21-922B-67AD7C8CE6EE}"/>
              </a:ext>
            </a:extLst>
          </p:cNvPr>
          <p:cNvSpPr txBox="1"/>
          <p:nvPr/>
        </p:nvSpPr>
        <p:spPr>
          <a:xfrm>
            <a:off x="7678382" y="1123851"/>
            <a:ext cx="4430918"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REVIEW OF LITERATURE</a:t>
            </a:r>
            <a:endPar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3FD170FA-DCD3-4F05-A806-03E3CF5EE1D6}"/>
              </a:ext>
            </a:extLst>
          </p:cNvPr>
          <p:cNvSpPr txBox="1"/>
          <p:nvPr/>
        </p:nvSpPr>
        <p:spPr>
          <a:xfrm>
            <a:off x="7688277" y="1911789"/>
            <a:ext cx="303262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OBJECTIVES</a:t>
            </a:r>
            <a:endPar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7CF6C2A6-B0FB-4D25-9765-018682F57FCB}"/>
              </a:ext>
            </a:extLst>
          </p:cNvPr>
          <p:cNvSpPr txBox="1"/>
          <p:nvPr/>
        </p:nvSpPr>
        <p:spPr>
          <a:xfrm>
            <a:off x="7608000" y="2817460"/>
            <a:ext cx="480454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SAMPLING </a:t>
            </a:r>
            <a:r>
              <a:rPr kumimoji="0" lang="en-US" sz="25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METHODOLOGY</a:t>
            </a:r>
            <a:endParaRPr kumimoji="0" lang="en-IN" sz="25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8F1A3DA2-8DC1-4C94-896C-CE3C861E72C9}"/>
              </a:ext>
            </a:extLst>
          </p:cNvPr>
          <p:cNvSpPr txBox="1"/>
          <p:nvPr/>
        </p:nvSpPr>
        <p:spPr>
          <a:xfrm>
            <a:off x="7821086" y="6243367"/>
            <a:ext cx="303262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REFERENCE</a:t>
            </a:r>
            <a:endPar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02BB68C4-9E76-47F2-AE00-E826FAE1A510}"/>
              </a:ext>
            </a:extLst>
          </p:cNvPr>
          <p:cNvSpPr txBox="1"/>
          <p:nvPr/>
        </p:nvSpPr>
        <p:spPr>
          <a:xfrm>
            <a:off x="7663429" y="3737863"/>
            <a:ext cx="431492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dirty="0">
                <a:solidFill>
                  <a:schemeClr val="bg1"/>
                </a:solidFill>
                <a:latin typeface="Times New Roman" panose="02020603050405020304" pitchFamily="18" charset="0"/>
                <a:cs typeface="Times New Roman" panose="02020603050405020304" pitchFamily="18" charset="0"/>
              </a:rPr>
              <a:t>DATA VISUALIZATION</a:t>
            </a:r>
            <a:endPar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3FA4E52E-115F-4255-BB32-5334DEC81D85}"/>
              </a:ext>
            </a:extLst>
          </p:cNvPr>
          <p:cNvSpPr/>
          <p:nvPr/>
        </p:nvSpPr>
        <p:spPr>
          <a:xfrm rot="16200000">
            <a:off x="6224454" y="1100365"/>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chemeClr val="accent1">
              <a:lumMod val="75000"/>
            </a:schemeClr>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0" name="Group 79">
            <a:extLst>
              <a:ext uri="{FF2B5EF4-FFF2-40B4-BE49-F238E27FC236}">
                <a16:creationId xmlns:a16="http://schemas.microsoft.com/office/drawing/2014/main" id="{D4EF8EA3-6261-4395-A801-A830FED6D9FB}"/>
              </a:ext>
            </a:extLst>
          </p:cNvPr>
          <p:cNvGrpSpPr/>
          <p:nvPr/>
        </p:nvGrpSpPr>
        <p:grpSpPr>
          <a:xfrm>
            <a:off x="5689909" y="2028725"/>
            <a:ext cx="1832930" cy="339703"/>
            <a:chOff x="5512816" y="1464759"/>
            <a:chExt cx="1812213" cy="430757"/>
          </a:xfrm>
        </p:grpSpPr>
        <p:cxnSp>
          <p:nvCxnSpPr>
            <p:cNvPr id="95" name="Straight Connector 94">
              <a:extLst>
                <a:ext uri="{FF2B5EF4-FFF2-40B4-BE49-F238E27FC236}">
                  <a16:creationId xmlns:a16="http://schemas.microsoft.com/office/drawing/2014/main" id="{24D709AB-F9B2-4BC7-A3F7-EE21A19B7FC5}"/>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94321B0-327C-435B-8F4C-7A12A822379A}"/>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76950E2-B5EE-4459-BC37-A40A91E85FEE}"/>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8F1D1FE-CAB9-40D0-8410-348EADB941BC}"/>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99" name="Freeform: Shape 98">
            <a:extLst>
              <a:ext uri="{FF2B5EF4-FFF2-40B4-BE49-F238E27FC236}">
                <a16:creationId xmlns:a16="http://schemas.microsoft.com/office/drawing/2014/main" id="{2856C5E9-C755-4B10-BDB1-57C6E9322C4C}"/>
              </a:ext>
            </a:extLst>
          </p:cNvPr>
          <p:cNvSpPr/>
          <p:nvPr/>
        </p:nvSpPr>
        <p:spPr>
          <a:xfrm rot="16200000">
            <a:off x="6286458" y="2852742"/>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rgbClr val="FF0000"/>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Freeform: Shape 99">
            <a:extLst>
              <a:ext uri="{FF2B5EF4-FFF2-40B4-BE49-F238E27FC236}">
                <a16:creationId xmlns:a16="http://schemas.microsoft.com/office/drawing/2014/main" id="{4CB60AEA-B35B-4FE3-A750-2830275F7345}"/>
              </a:ext>
            </a:extLst>
          </p:cNvPr>
          <p:cNvSpPr/>
          <p:nvPr/>
        </p:nvSpPr>
        <p:spPr>
          <a:xfrm rot="16200000">
            <a:off x="6192714" y="-566745"/>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rgbClr val="FFC000"/>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2" name="TextBox 101">
            <a:extLst>
              <a:ext uri="{FF2B5EF4-FFF2-40B4-BE49-F238E27FC236}">
                <a16:creationId xmlns:a16="http://schemas.microsoft.com/office/drawing/2014/main" id="{A48FC68C-E65D-4E60-AA4B-48C73B1CDC0B}"/>
              </a:ext>
            </a:extLst>
          </p:cNvPr>
          <p:cNvSpPr txBox="1"/>
          <p:nvPr/>
        </p:nvSpPr>
        <p:spPr>
          <a:xfrm>
            <a:off x="6420162" y="1975123"/>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03</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id="{D6FFA57E-AABB-4C77-A3A0-3184AFE3B8B4}"/>
              </a:ext>
            </a:extLst>
          </p:cNvPr>
          <p:cNvSpPr/>
          <p:nvPr/>
        </p:nvSpPr>
        <p:spPr>
          <a:xfrm rot="16200000">
            <a:off x="6369453" y="5501760"/>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rgbClr val="0070C0"/>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9" name="Freeform: Shape 108">
            <a:extLst>
              <a:ext uri="{FF2B5EF4-FFF2-40B4-BE49-F238E27FC236}">
                <a16:creationId xmlns:a16="http://schemas.microsoft.com/office/drawing/2014/main" id="{06DF3424-5EC8-46D9-A35C-E8624BD6CA3D}"/>
              </a:ext>
            </a:extLst>
          </p:cNvPr>
          <p:cNvSpPr/>
          <p:nvPr/>
        </p:nvSpPr>
        <p:spPr>
          <a:xfrm rot="16200000">
            <a:off x="6270453" y="3725107"/>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rgbClr val="002060"/>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Shape 109">
            <a:extLst>
              <a:ext uri="{FF2B5EF4-FFF2-40B4-BE49-F238E27FC236}">
                <a16:creationId xmlns:a16="http://schemas.microsoft.com/office/drawing/2014/main" id="{78FF5C83-BEA4-4901-BD01-08310BE3D590}"/>
              </a:ext>
            </a:extLst>
          </p:cNvPr>
          <p:cNvSpPr/>
          <p:nvPr/>
        </p:nvSpPr>
        <p:spPr>
          <a:xfrm rot="16200000">
            <a:off x="6266645" y="2006126"/>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rgbClr val="00B050"/>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Shape 110">
            <a:extLst>
              <a:ext uri="{FF2B5EF4-FFF2-40B4-BE49-F238E27FC236}">
                <a16:creationId xmlns:a16="http://schemas.microsoft.com/office/drawing/2014/main" id="{110FDF35-D571-4699-B832-5C83FB8CFF2F}"/>
              </a:ext>
            </a:extLst>
          </p:cNvPr>
          <p:cNvSpPr/>
          <p:nvPr/>
        </p:nvSpPr>
        <p:spPr>
          <a:xfrm rot="16200000">
            <a:off x="6318787" y="4635483"/>
            <a:ext cx="625732" cy="2011916"/>
          </a:xfrm>
          <a:custGeom>
            <a:avLst/>
            <a:gdLst>
              <a:gd name="connsiteX0" fmla="*/ 698076 w 1022553"/>
              <a:gd name="connsiteY0" fmla="*/ 392060 h 1710806"/>
              <a:gd name="connsiteX1" fmla="*/ 698076 w 1022553"/>
              <a:gd name="connsiteY1" fmla="*/ 1710806 h 1710806"/>
              <a:gd name="connsiteX2" fmla="*/ 0 w 1022553"/>
              <a:gd name="connsiteY2" fmla="*/ 1710806 h 1710806"/>
              <a:gd name="connsiteX3" fmla="*/ 0 w 1022553"/>
              <a:gd name="connsiteY3" fmla="*/ 392060 h 1710806"/>
              <a:gd name="connsiteX4" fmla="*/ 698088 w 1022553"/>
              <a:gd name="connsiteY4" fmla="*/ 392059 h 1710806"/>
              <a:gd name="connsiteX5" fmla="*/ 11 w 1022553"/>
              <a:gd name="connsiteY5" fmla="*/ 392059 h 1710806"/>
              <a:gd name="connsiteX6" fmla="*/ 356638 w 1022553"/>
              <a:gd name="connsiteY6" fmla="*/ 0 h 1710806"/>
              <a:gd name="connsiteX7" fmla="*/ 1022553 w 1022553"/>
              <a:gd name="connsiteY7" fmla="*/ 1523994 h 1710806"/>
              <a:gd name="connsiteX8" fmla="*/ 698088 w 1022553"/>
              <a:gd name="connsiteY8" fmla="*/ 1710805 h 1710806"/>
              <a:gd name="connsiteX9" fmla="*/ 698088 w 1022553"/>
              <a:gd name="connsiteY9" fmla="*/ 1523994 h 1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553" h="1710806">
                <a:moveTo>
                  <a:pt x="698076" y="392060"/>
                </a:moveTo>
                <a:lnTo>
                  <a:pt x="698076" y="1710806"/>
                </a:lnTo>
                <a:lnTo>
                  <a:pt x="0" y="1710806"/>
                </a:lnTo>
                <a:lnTo>
                  <a:pt x="0" y="392060"/>
                </a:lnTo>
                <a:close/>
                <a:moveTo>
                  <a:pt x="698088" y="392059"/>
                </a:moveTo>
                <a:lnTo>
                  <a:pt x="11" y="392059"/>
                </a:lnTo>
                <a:lnTo>
                  <a:pt x="356638" y="0"/>
                </a:lnTo>
                <a:close/>
                <a:moveTo>
                  <a:pt x="1022553" y="1523994"/>
                </a:moveTo>
                <a:lnTo>
                  <a:pt x="698088" y="1710805"/>
                </a:lnTo>
                <a:lnTo>
                  <a:pt x="698088" y="1523994"/>
                </a:lnTo>
                <a:close/>
              </a:path>
            </a:pathLst>
          </a:custGeom>
          <a:solidFill>
            <a:srgbClr val="FF6600"/>
          </a:solid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3" name="Group 112">
            <a:extLst>
              <a:ext uri="{FF2B5EF4-FFF2-40B4-BE49-F238E27FC236}">
                <a16:creationId xmlns:a16="http://schemas.microsoft.com/office/drawing/2014/main" id="{DD9E386D-62A6-41CC-B73D-265B5BDD5028}"/>
              </a:ext>
            </a:extLst>
          </p:cNvPr>
          <p:cNvGrpSpPr/>
          <p:nvPr/>
        </p:nvGrpSpPr>
        <p:grpSpPr>
          <a:xfrm>
            <a:off x="5707448" y="4654044"/>
            <a:ext cx="1832930" cy="339703"/>
            <a:chOff x="5512816" y="1464759"/>
            <a:chExt cx="1812213" cy="430757"/>
          </a:xfrm>
        </p:grpSpPr>
        <p:cxnSp>
          <p:nvCxnSpPr>
            <p:cNvPr id="114" name="Straight Connector 113">
              <a:extLst>
                <a:ext uri="{FF2B5EF4-FFF2-40B4-BE49-F238E27FC236}">
                  <a16:creationId xmlns:a16="http://schemas.microsoft.com/office/drawing/2014/main" id="{A95E383D-6BCF-4E89-83EC-4148E878E805}"/>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C1569C-AD7F-443A-8AA7-4476BE979B1E}"/>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30CDDA7-A2E6-4B77-B593-AF53BBBA740F}"/>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38A5BB2-1BF1-4655-8EB5-43621E4B5376}"/>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4C57CB5D-8E17-468C-B967-17AE874BEA6C}"/>
              </a:ext>
            </a:extLst>
          </p:cNvPr>
          <p:cNvGrpSpPr/>
          <p:nvPr/>
        </p:nvGrpSpPr>
        <p:grpSpPr>
          <a:xfrm>
            <a:off x="5838621" y="5580462"/>
            <a:ext cx="1832930" cy="339703"/>
            <a:chOff x="5512816" y="1464759"/>
            <a:chExt cx="1812213" cy="430757"/>
          </a:xfrm>
        </p:grpSpPr>
        <p:cxnSp>
          <p:nvCxnSpPr>
            <p:cNvPr id="119" name="Straight Connector 118">
              <a:extLst>
                <a:ext uri="{FF2B5EF4-FFF2-40B4-BE49-F238E27FC236}">
                  <a16:creationId xmlns:a16="http://schemas.microsoft.com/office/drawing/2014/main" id="{15E62953-F932-40F3-B144-921407FDAD89}"/>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2A5454F-61EA-47C2-80B2-518B8D9A7BAE}"/>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48BCB3A-8C8D-4A70-AA04-073621D86442}"/>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E2B6361-04C0-4CEC-82F5-B753C83864B0}"/>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611C9898-E546-4F50-9441-7E7C40E6323B}"/>
              </a:ext>
            </a:extLst>
          </p:cNvPr>
          <p:cNvGrpSpPr/>
          <p:nvPr/>
        </p:nvGrpSpPr>
        <p:grpSpPr>
          <a:xfrm>
            <a:off x="5736508" y="2942031"/>
            <a:ext cx="1832930" cy="339703"/>
            <a:chOff x="5512816" y="1464759"/>
            <a:chExt cx="1812213" cy="430757"/>
          </a:xfrm>
        </p:grpSpPr>
        <p:cxnSp>
          <p:nvCxnSpPr>
            <p:cNvPr id="124" name="Straight Connector 123">
              <a:extLst>
                <a:ext uri="{FF2B5EF4-FFF2-40B4-BE49-F238E27FC236}">
                  <a16:creationId xmlns:a16="http://schemas.microsoft.com/office/drawing/2014/main" id="{CE69A4C0-C21E-4F21-85B0-D472126A1A09}"/>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B789D0E-23BA-48D3-A8A8-B66F43C9FEDA}"/>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B95B9BB-9A7F-4B04-94AD-01E064871BEF}"/>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9E1BFC7-92E3-49FA-B47E-25B1F7385126}"/>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31C355C2-007D-48F8-8277-8A41409C9EE5}"/>
              </a:ext>
            </a:extLst>
          </p:cNvPr>
          <p:cNvGrpSpPr/>
          <p:nvPr/>
        </p:nvGrpSpPr>
        <p:grpSpPr>
          <a:xfrm>
            <a:off x="5645333" y="375695"/>
            <a:ext cx="1832930" cy="339703"/>
            <a:chOff x="5512816" y="1464759"/>
            <a:chExt cx="1812213" cy="430757"/>
          </a:xfrm>
        </p:grpSpPr>
        <p:cxnSp>
          <p:nvCxnSpPr>
            <p:cNvPr id="129" name="Straight Connector 128">
              <a:extLst>
                <a:ext uri="{FF2B5EF4-FFF2-40B4-BE49-F238E27FC236}">
                  <a16:creationId xmlns:a16="http://schemas.microsoft.com/office/drawing/2014/main" id="{2E9D80FE-9C8A-46E8-B1A9-EEF7D52B8CC6}"/>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7BF56E0-EE3F-4516-9488-5FF19B03A998}"/>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BD278B0-8F96-4BCC-BC2C-C76B47916D32}"/>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7C7BA41-2C72-4AC3-9612-F89A60D3346D}"/>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34" name="TextBox 133">
            <a:extLst>
              <a:ext uri="{FF2B5EF4-FFF2-40B4-BE49-F238E27FC236}">
                <a16:creationId xmlns:a16="http://schemas.microsoft.com/office/drawing/2014/main" id="{5D73EC57-46D8-4CE6-9DDA-8CEEF947EBFE}"/>
              </a:ext>
            </a:extLst>
          </p:cNvPr>
          <p:cNvSpPr txBox="1"/>
          <p:nvPr/>
        </p:nvSpPr>
        <p:spPr>
          <a:xfrm>
            <a:off x="6346447" y="312812"/>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01</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5" name="Group 134">
            <a:extLst>
              <a:ext uri="{FF2B5EF4-FFF2-40B4-BE49-F238E27FC236}">
                <a16:creationId xmlns:a16="http://schemas.microsoft.com/office/drawing/2014/main" id="{BC5C8254-0241-415F-BC75-E1BBE2E5EBDC}"/>
              </a:ext>
            </a:extLst>
          </p:cNvPr>
          <p:cNvGrpSpPr/>
          <p:nvPr/>
        </p:nvGrpSpPr>
        <p:grpSpPr>
          <a:xfrm>
            <a:off x="5814672" y="6445096"/>
            <a:ext cx="1832930" cy="339703"/>
            <a:chOff x="5512816" y="1464759"/>
            <a:chExt cx="1812213" cy="430757"/>
          </a:xfrm>
        </p:grpSpPr>
        <p:cxnSp>
          <p:nvCxnSpPr>
            <p:cNvPr id="136" name="Straight Connector 135">
              <a:extLst>
                <a:ext uri="{FF2B5EF4-FFF2-40B4-BE49-F238E27FC236}">
                  <a16:creationId xmlns:a16="http://schemas.microsoft.com/office/drawing/2014/main" id="{B2398DA4-91C6-4119-BEBE-C38996457522}"/>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D2E8771-4E21-4BD1-8554-8E5C8755BEAB}"/>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1759BE8-6397-4C78-A727-393A36D2C044}"/>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8831C15-438C-4B80-AFF5-B6CB6B04CD47}"/>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8458BD19-7C31-41A6-AE8E-A3D10A20A553}"/>
              </a:ext>
            </a:extLst>
          </p:cNvPr>
          <p:cNvGrpSpPr/>
          <p:nvPr/>
        </p:nvGrpSpPr>
        <p:grpSpPr>
          <a:xfrm>
            <a:off x="5747891" y="3788977"/>
            <a:ext cx="1832930" cy="339703"/>
            <a:chOff x="5512816" y="1464759"/>
            <a:chExt cx="1812213" cy="430757"/>
          </a:xfrm>
        </p:grpSpPr>
        <p:cxnSp>
          <p:nvCxnSpPr>
            <p:cNvPr id="146" name="Straight Connector 145">
              <a:extLst>
                <a:ext uri="{FF2B5EF4-FFF2-40B4-BE49-F238E27FC236}">
                  <a16:creationId xmlns:a16="http://schemas.microsoft.com/office/drawing/2014/main" id="{8637B62A-7C5C-4390-8B2D-38BA897B175C}"/>
                </a:ext>
              </a:extLst>
            </p:cNvPr>
            <p:cNvCxnSpPr>
              <a:cxnSpLocks/>
            </p:cNvCxnSpPr>
            <p:nvPr/>
          </p:nvCxnSpPr>
          <p:spPr>
            <a:xfrm flipV="1">
              <a:off x="5900575" y="1464759"/>
              <a:ext cx="1329817" cy="312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A1003B3-C61C-419B-9749-C37FC0F46A02}"/>
                </a:ext>
              </a:extLst>
            </p:cNvPr>
            <p:cNvCxnSpPr>
              <a:cxnSpLocks/>
            </p:cNvCxnSpPr>
            <p:nvPr/>
          </p:nvCxnSpPr>
          <p:spPr>
            <a:xfrm flipV="1">
              <a:off x="5896891" y="1895515"/>
              <a:ext cx="1428138" cy="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B6AB581-1976-4A01-A268-24DAD2B53D00}"/>
                </a:ext>
              </a:extLst>
            </p:cNvPr>
            <p:cNvCxnSpPr>
              <a:cxnSpLocks/>
            </p:cNvCxnSpPr>
            <p:nvPr/>
          </p:nvCxnSpPr>
          <p:spPr>
            <a:xfrm flipV="1">
              <a:off x="5512816" y="1466320"/>
              <a:ext cx="369937" cy="2285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5C2CC2-A734-430D-921E-954E89ADC927}"/>
                </a:ext>
              </a:extLst>
            </p:cNvPr>
            <p:cNvCxnSpPr>
              <a:cxnSpLocks/>
            </p:cNvCxnSpPr>
            <p:nvPr/>
          </p:nvCxnSpPr>
          <p:spPr>
            <a:xfrm>
              <a:off x="5558888" y="1701756"/>
              <a:ext cx="290063" cy="181641"/>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F0F36F75-142B-4B56-9665-7F7DA8BBDDC8}"/>
              </a:ext>
            </a:extLst>
          </p:cNvPr>
          <p:cNvSpPr txBox="1"/>
          <p:nvPr/>
        </p:nvSpPr>
        <p:spPr>
          <a:xfrm>
            <a:off x="6446782" y="2894405"/>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04</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TextBox 150">
            <a:extLst>
              <a:ext uri="{FF2B5EF4-FFF2-40B4-BE49-F238E27FC236}">
                <a16:creationId xmlns:a16="http://schemas.microsoft.com/office/drawing/2014/main" id="{5525FB34-6C48-4A1E-BDAD-D0FF365B12C7}"/>
              </a:ext>
            </a:extLst>
          </p:cNvPr>
          <p:cNvSpPr txBox="1"/>
          <p:nvPr/>
        </p:nvSpPr>
        <p:spPr>
          <a:xfrm>
            <a:off x="6445303" y="3726902"/>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05</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2" name="TextBox 151">
            <a:extLst>
              <a:ext uri="{FF2B5EF4-FFF2-40B4-BE49-F238E27FC236}">
                <a16:creationId xmlns:a16="http://schemas.microsoft.com/office/drawing/2014/main" id="{1F583CBC-C03F-4C35-AB67-A4EF1B89D157}"/>
              </a:ext>
            </a:extLst>
          </p:cNvPr>
          <p:cNvSpPr txBox="1"/>
          <p:nvPr/>
        </p:nvSpPr>
        <p:spPr>
          <a:xfrm>
            <a:off x="6455559" y="4584753"/>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06</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3" name="TextBox 152">
            <a:extLst>
              <a:ext uri="{FF2B5EF4-FFF2-40B4-BE49-F238E27FC236}">
                <a16:creationId xmlns:a16="http://schemas.microsoft.com/office/drawing/2014/main" id="{7E08C6CC-EA87-4004-91AF-D08777427279}"/>
              </a:ext>
            </a:extLst>
          </p:cNvPr>
          <p:cNvSpPr txBox="1"/>
          <p:nvPr/>
        </p:nvSpPr>
        <p:spPr>
          <a:xfrm>
            <a:off x="6420162" y="5502101"/>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07</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Box 153">
            <a:extLst>
              <a:ext uri="{FF2B5EF4-FFF2-40B4-BE49-F238E27FC236}">
                <a16:creationId xmlns:a16="http://schemas.microsoft.com/office/drawing/2014/main" id="{AFC2C2DE-A9B3-4564-AA72-48387705BE3C}"/>
              </a:ext>
            </a:extLst>
          </p:cNvPr>
          <p:cNvSpPr txBox="1"/>
          <p:nvPr/>
        </p:nvSpPr>
        <p:spPr>
          <a:xfrm>
            <a:off x="6414371" y="6412982"/>
            <a:ext cx="6611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08</a:t>
            </a:r>
            <a:endParaRPr kumimoji="0" lang="en-IN" sz="2400" b="1"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TextBox 100">
            <a:extLst>
              <a:ext uri="{FF2B5EF4-FFF2-40B4-BE49-F238E27FC236}">
                <a16:creationId xmlns:a16="http://schemas.microsoft.com/office/drawing/2014/main" id="{CCB80C92-9634-4EDA-836C-4655D8AC289C}"/>
              </a:ext>
            </a:extLst>
          </p:cNvPr>
          <p:cNvSpPr txBox="1"/>
          <p:nvPr/>
        </p:nvSpPr>
        <p:spPr>
          <a:xfrm>
            <a:off x="7645403" y="4508706"/>
            <a:ext cx="4332955"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STATISTICAL ANALYSIS</a:t>
            </a:r>
            <a:endPar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EE0DF708-042C-4B67-B5E8-3B59E6EF1EC4}"/>
              </a:ext>
            </a:extLst>
          </p:cNvPr>
          <p:cNvSpPr txBox="1"/>
          <p:nvPr/>
        </p:nvSpPr>
        <p:spPr>
          <a:xfrm>
            <a:off x="7776345" y="5421246"/>
            <a:ext cx="4332955"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dirty="0">
                <a:solidFill>
                  <a:schemeClr val="bg1"/>
                </a:solidFill>
                <a:latin typeface="Times New Roman" panose="02020603050405020304" pitchFamily="18" charset="0"/>
                <a:cs typeface="Times New Roman" panose="02020603050405020304" pitchFamily="18" charset="0"/>
              </a:rPr>
              <a:t>CONCLUSION</a:t>
            </a:r>
            <a:endParaRPr kumimoji="0" lang="en-IN" sz="26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6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A0F633F-5A31-4CBD-B028-1F8E5FB5A311}"/>
              </a:ext>
            </a:extLst>
          </p:cNvPr>
          <p:cNvSpPr/>
          <p:nvPr/>
        </p:nvSpPr>
        <p:spPr>
          <a:xfrm>
            <a:off x="0" y="0"/>
            <a:ext cx="12192000" cy="6858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E48040D6-0577-44D8-A93C-D9D11B1B46AF}"/>
              </a:ext>
            </a:extLst>
          </p:cNvPr>
          <p:cNvSpPr txBox="1"/>
          <p:nvPr/>
        </p:nvSpPr>
        <p:spPr>
          <a:xfrm>
            <a:off x="1665582" y="1273324"/>
            <a:ext cx="10672550" cy="838948"/>
          </a:xfrm>
          <a:prstGeom prst="rect">
            <a:avLst/>
          </a:prstGeom>
          <a:noFill/>
        </p:spPr>
        <p:txBody>
          <a:bodyPr wrap="square" rtlCol="0">
            <a:sp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H0: There is no association between gender and usages of digital payments.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H1: There is association between gender and usages of digital payments.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EB0B4DB-8AB0-45C4-B088-FE56C6757358}"/>
              </a:ext>
            </a:extLst>
          </p:cNvPr>
          <p:cNvSpPr txBox="1"/>
          <p:nvPr/>
        </p:nvSpPr>
        <p:spPr>
          <a:xfrm>
            <a:off x="304805" y="5878795"/>
            <a:ext cx="9976515"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 value &lt; 0.05(α) so we reject null hypothesis.</a:t>
            </a:r>
          </a:p>
          <a:p>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we conclude that there is association between gender and usage of digital payments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64463CC-0147-42D5-8576-F5C0C940CE09}"/>
              </a:ext>
            </a:extLst>
          </p:cNvPr>
          <p:cNvSpPr txBox="1"/>
          <p:nvPr/>
        </p:nvSpPr>
        <p:spPr>
          <a:xfrm>
            <a:off x="224052" y="768913"/>
            <a:ext cx="1142545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1) Objective: To check the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association between g</a:t>
            </a:r>
            <a:r>
              <a:rPr lang="en-US" sz="2200" b="1" dirty="0">
                <a:latin typeface="Times New Roman" panose="02020603050405020304" pitchFamily="18" charset="0"/>
                <a:cs typeface="Times New Roman" panose="02020603050405020304" pitchFamily="18" charset="0"/>
              </a:rPr>
              <a:t>ender and usages of digital payment.</a:t>
            </a:r>
            <a:endParaRPr lang="en-IN" sz="22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85C1DD57-1679-4D3B-9F18-D3CEBACFD952}"/>
              </a:ext>
            </a:extLst>
          </p:cNvPr>
          <p:cNvGraphicFramePr>
            <a:graphicFrameLocks noGrp="1"/>
          </p:cNvGraphicFramePr>
          <p:nvPr>
            <p:extLst>
              <p:ext uri="{D42A27DB-BD31-4B8C-83A1-F6EECF244321}">
                <p14:modId xmlns:p14="http://schemas.microsoft.com/office/powerpoint/2010/main" val="3017761486"/>
              </p:ext>
            </p:extLst>
          </p:nvPr>
        </p:nvGraphicFramePr>
        <p:xfrm>
          <a:off x="600502" y="2171056"/>
          <a:ext cx="4863156" cy="3512929"/>
        </p:xfrm>
        <a:graphic>
          <a:graphicData uri="http://schemas.openxmlformats.org/drawingml/2006/table">
            <a:tbl>
              <a:tblPr>
                <a:tableStyleId>{616DA210-FB5B-4158-B5E0-FEB733F419BA}</a:tableStyleId>
              </a:tblPr>
              <a:tblGrid>
                <a:gridCol w="810526">
                  <a:extLst>
                    <a:ext uri="{9D8B030D-6E8A-4147-A177-3AD203B41FA5}">
                      <a16:colId xmlns:a16="http://schemas.microsoft.com/office/drawing/2014/main" val="368707345"/>
                    </a:ext>
                  </a:extLst>
                </a:gridCol>
                <a:gridCol w="810526">
                  <a:extLst>
                    <a:ext uri="{9D8B030D-6E8A-4147-A177-3AD203B41FA5}">
                      <a16:colId xmlns:a16="http://schemas.microsoft.com/office/drawing/2014/main" val="2576059036"/>
                    </a:ext>
                  </a:extLst>
                </a:gridCol>
                <a:gridCol w="810526">
                  <a:extLst>
                    <a:ext uri="{9D8B030D-6E8A-4147-A177-3AD203B41FA5}">
                      <a16:colId xmlns:a16="http://schemas.microsoft.com/office/drawing/2014/main" val="3885364981"/>
                    </a:ext>
                  </a:extLst>
                </a:gridCol>
                <a:gridCol w="810526">
                  <a:extLst>
                    <a:ext uri="{9D8B030D-6E8A-4147-A177-3AD203B41FA5}">
                      <a16:colId xmlns:a16="http://schemas.microsoft.com/office/drawing/2014/main" val="2520050112"/>
                    </a:ext>
                  </a:extLst>
                </a:gridCol>
                <a:gridCol w="810526">
                  <a:extLst>
                    <a:ext uri="{9D8B030D-6E8A-4147-A177-3AD203B41FA5}">
                      <a16:colId xmlns:a16="http://schemas.microsoft.com/office/drawing/2014/main" val="3331237727"/>
                    </a:ext>
                  </a:extLst>
                </a:gridCol>
                <a:gridCol w="810526">
                  <a:extLst>
                    <a:ext uri="{9D8B030D-6E8A-4147-A177-3AD203B41FA5}">
                      <a16:colId xmlns:a16="http://schemas.microsoft.com/office/drawing/2014/main" val="1246207943"/>
                    </a:ext>
                  </a:extLst>
                </a:gridCol>
              </a:tblGrid>
              <a:tr h="464673">
                <a:tc gridSpan="6">
                  <a:txBody>
                    <a:bodyPr/>
                    <a:lstStyle/>
                    <a:p>
                      <a:pPr algn="ctr" fontAlgn="ctr"/>
                      <a:r>
                        <a:rPr lang="en-US" sz="1600" u="none" strike="noStrike" dirty="0">
                          <a:effectLst/>
                        </a:rPr>
                        <a:t>Gender vs. Use of Digital  payment methods  Crosstabulation</a:t>
                      </a:r>
                      <a:endParaRPr lang="en-US"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99568376"/>
                  </a:ext>
                </a:extLst>
              </a:tr>
              <a:tr h="382521">
                <a:tc rowSpan="2" gridSpan="3">
                  <a:txBody>
                    <a:bodyPr/>
                    <a:lstStyle/>
                    <a:p>
                      <a:pPr algn="l" fontAlgn="b"/>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rowSpan="2" hMerge="1">
                  <a:txBody>
                    <a:bodyPr/>
                    <a:lstStyle/>
                    <a:p>
                      <a:endParaRPr lang="en-IN"/>
                    </a:p>
                  </a:txBody>
                  <a:tcPr/>
                </a:tc>
                <a:tc rowSpan="2" hMerge="1">
                  <a:txBody>
                    <a:bodyPr/>
                    <a:lstStyle/>
                    <a:p>
                      <a:endParaRPr lang="en-IN"/>
                    </a:p>
                  </a:txBody>
                  <a:tcPr/>
                </a:tc>
                <a:tc gridSpan="2">
                  <a:txBody>
                    <a:bodyPr/>
                    <a:lstStyle/>
                    <a:p>
                      <a:pPr algn="ctr" fontAlgn="b"/>
                      <a:r>
                        <a:rPr lang="en-US" sz="1600" u="none" strike="noStrike">
                          <a:effectLst/>
                        </a:rPr>
                        <a:t>Do You Use Digital  payment methods?</a:t>
                      </a:r>
                      <a:endParaRPr lang="en-US"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rowSpan="2">
                  <a:txBody>
                    <a:bodyPr/>
                    <a:lstStyle/>
                    <a:p>
                      <a:pPr algn="ctr" fontAlgn="b"/>
                      <a:r>
                        <a:rPr lang="en-IN" sz="1600" u="none" strike="noStrike" dirty="0">
                          <a:effectLst/>
                        </a:rPr>
                        <a:t>Total</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1995625160"/>
                  </a:ext>
                </a:extLst>
              </a:tr>
              <a:tr h="256726">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No</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Yes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vMerge="1">
                  <a:txBody>
                    <a:bodyPr/>
                    <a:lstStyle/>
                    <a:p>
                      <a:endParaRPr lang="en-IN"/>
                    </a:p>
                  </a:txBody>
                  <a:tcPr/>
                </a:tc>
                <a:extLst>
                  <a:ext uri="{0D108BD9-81ED-4DB2-BD59-A6C34878D82A}">
                    <a16:rowId xmlns:a16="http://schemas.microsoft.com/office/drawing/2014/main" val="2278889493"/>
                  </a:ext>
                </a:extLst>
              </a:tr>
              <a:tr h="256726">
                <a:tc rowSpan="4">
                  <a:txBody>
                    <a:bodyPr/>
                    <a:lstStyle/>
                    <a:p>
                      <a:pPr algn="l" fontAlgn="t"/>
                      <a:r>
                        <a:rPr lang="en-IN" sz="1600" u="none" strike="noStrike">
                          <a:effectLst/>
                        </a:rPr>
                        <a:t>Gender</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rowSpan="2">
                  <a:txBody>
                    <a:bodyPr/>
                    <a:lstStyle/>
                    <a:p>
                      <a:pPr algn="l" fontAlgn="t"/>
                      <a:r>
                        <a:rPr lang="en-IN" sz="1600" u="none" strike="noStrike">
                          <a:effectLst/>
                        </a:rPr>
                        <a:t>Female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Count</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132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160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200991435"/>
                  </a:ext>
                </a:extLst>
              </a:tr>
              <a:tr h="410761">
                <a:tc vMerge="1">
                  <a:txBody>
                    <a:bodyPr/>
                    <a:lstStyle/>
                    <a:p>
                      <a:endParaRPr lang="en-IN"/>
                    </a:p>
                  </a:txBody>
                  <a:tcPr/>
                </a:tc>
                <a:tc vMerge="1">
                  <a:txBody>
                    <a:bodyPr/>
                    <a:lstStyle/>
                    <a:p>
                      <a:endParaRPr lang="en-IN"/>
                    </a:p>
                  </a:txBody>
                  <a:tcPr/>
                </a:tc>
                <a:tc>
                  <a:txBody>
                    <a:bodyPr/>
                    <a:lstStyle/>
                    <a:p>
                      <a:pPr algn="l" fontAlgn="t"/>
                      <a:r>
                        <a:rPr lang="en-IN" sz="1600" u="none" strike="noStrike">
                          <a:effectLst/>
                        </a:rPr>
                        <a:t>Expected 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19.6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140.4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160.0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80397307"/>
                  </a:ext>
                </a:extLst>
              </a:tr>
              <a:tr h="256726">
                <a:tc vMerge="1">
                  <a:txBody>
                    <a:bodyPr/>
                    <a:lstStyle/>
                    <a:p>
                      <a:endParaRPr lang="en-IN"/>
                    </a:p>
                  </a:txBody>
                  <a:tcPr/>
                </a:tc>
                <a:tc rowSpan="2">
                  <a:txBody>
                    <a:bodyPr/>
                    <a:lstStyle/>
                    <a:p>
                      <a:pPr algn="l" fontAlgn="t"/>
                      <a:r>
                        <a:rPr lang="en-IN" sz="1600" u="none" strike="noStrike">
                          <a:effectLst/>
                        </a:rPr>
                        <a:t>Male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Count</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133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932030089"/>
                  </a:ext>
                </a:extLst>
              </a:tr>
              <a:tr h="410761">
                <a:tc vMerge="1">
                  <a:txBody>
                    <a:bodyPr/>
                    <a:lstStyle/>
                    <a:p>
                      <a:endParaRPr lang="en-IN"/>
                    </a:p>
                  </a:txBody>
                  <a:tcPr/>
                </a:tc>
                <a:tc vMerge="1">
                  <a:txBody>
                    <a:bodyPr/>
                    <a:lstStyle/>
                    <a:p>
                      <a:endParaRPr lang="en-IN"/>
                    </a:p>
                  </a:txBody>
                  <a:tcPr/>
                </a:tc>
                <a:tc>
                  <a:txBody>
                    <a:bodyPr/>
                    <a:lstStyle/>
                    <a:p>
                      <a:pPr algn="l" fontAlgn="t"/>
                      <a:r>
                        <a:rPr lang="en-IN" sz="1600" u="none" strike="noStrike">
                          <a:effectLst/>
                        </a:rPr>
                        <a:t>Expected 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17.4</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124.6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142.0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92777267"/>
                  </a:ext>
                </a:extLst>
              </a:tr>
              <a:tr h="256726">
                <a:tc rowSpan="2"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rowSpan="2" hMerge="1">
                  <a:txBody>
                    <a:bodyPr/>
                    <a:lstStyle/>
                    <a:p>
                      <a:endParaRPr lang="en-IN"/>
                    </a:p>
                  </a:txBody>
                  <a:tcPr/>
                </a:tc>
                <a:tc>
                  <a:txBody>
                    <a:bodyPr/>
                    <a:lstStyle/>
                    <a:p>
                      <a:pPr algn="l" fontAlgn="t"/>
                      <a:r>
                        <a:rPr lang="en-IN" sz="1600" u="none" strike="noStrike">
                          <a:effectLst/>
                        </a:rPr>
                        <a:t>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37</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265</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302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742683041"/>
                  </a:ext>
                </a:extLst>
              </a:tr>
              <a:tr h="410761">
                <a:tc gridSpan="2" vMerge="1">
                  <a:txBody>
                    <a:bodyPr/>
                    <a:lstStyle/>
                    <a:p>
                      <a:endParaRPr lang="en-IN"/>
                    </a:p>
                  </a:txBody>
                  <a:tcPr/>
                </a:tc>
                <a:tc hMerge="1" vMerge="1">
                  <a:txBody>
                    <a:bodyPr/>
                    <a:lstStyle/>
                    <a:p>
                      <a:endParaRPr lang="en-IN"/>
                    </a:p>
                  </a:txBody>
                  <a:tcPr/>
                </a:tc>
                <a:tc>
                  <a:txBody>
                    <a:bodyPr/>
                    <a:lstStyle/>
                    <a:p>
                      <a:pPr algn="l" fontAlgn="t"/>
                      <a:r>
                        <a:rPr lang="en-IN" sz="1600" u="none" strike="noStrike" dirty="0">
                          <a:effectLst/>
                        </a:rPr>
                        <a:t>Expected Count</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37.0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265.0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302.0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913110931"/>
                  </a:ext>
                </a:extLst>
              </a:tr>
            </a:tbl>
          </a:graphicData>
        </a:graphic>
      </p:graphicFrame>
      <p:graphicFrame>
        <p:nvGraphicFramePr>
          <p:cNvPr id="5" name="Table 4">
            <a:extLst>
              <a:ext uri="{FF2B5EF4-FFF2-40B4-BE49-F238E27FC236}">
                <a16:creationId xmlns:a16="http://schemas.microsoft.com/office/drawing/2014/main" id="{6353D905-E9B5-4C87-A984-A833A0247522}"/>
              </a:ext>
            </a:extLst>
          </p:cNvPr>
          <p:cNvGraphicFramePr>
            <a:graphicFrameLocks noGrp="1"/>
          </p:cNvGraphicFramePr>
          <p:nvPr>
            <p:extLst>
              <p:ext uri="{D42A27DB-BD31-4B8C-83A1-F6EECF244321}">
                <p14:modId xmlns:p14="http://schemas.microsoft.com/office/powerpoint/2010/main" val="276233907"/>
              </p:ext>
            </p:extLst>
          </p:nvPr>
        </p:nvGraphicFramePr>
        <p:xfrm>
          <a:off x="6409502" y="2171056"/>
          <a:ext cx="4071980" cy="3651864"/>
        </p:xfrm>
        <a:graphic>
          <a:graphicData uri="http://schemas.openxmlformats.org/drawingml/2006/table">
            <a:tbl>
              <a:tblPr>
                <a:tableStyleId>{616DA210-FB5B-4158-B5E0-FEB733F419BA}</a:tableStyleId>
              </a:tblPr>
              <a:tblGrid>
                <a:gridCol w="1017995">
                  <a:extLst>
                    <a:ext uri="{9D8B030D-6E8A-4147-A177-3AD203B41FA5}">
                      <a16:colId xmlns:a16="http://schemas.microsoft.com/office/drawing/2014/main" val="224052482"/>
                    </a:ext>
                  </a:extLst>
                </a:gridCol>
                <a:gridCol w="1017995">
                  <a:extLst>
                    <a:ext uri="{9D8B030D-6E8A-4147-A177-3AD203B41FA5}">
                      <a16:colId xmlns:a16="http://schemas.microsoft.com/office/drawing/2014/main" val="326999862"/>
                    </a:ext>
                  </a:extLst>
                </a:gridCol>
                <a:gridCol w="1017995">
                  <a:extLst>
                    <a:ext uri="{9D8B030D-6E8A-4147-A177-3AD203B41FA5}">
                      <a16:colId xmlns:a16="http://schemas.microsoft.com/office/drawing/2014/main" val="15873120"/>
                    </a:ext>
                  </a:extLst>
                </a:gridCol>
                <a:gridCol w="1017995">
                  <a:extLst>
                    <a:ext uri="{9D8B030D-6E8A-4147-A177-3AD203B41FA5}">
                      <a16:colId xmlns:a16="http://schemas.microsoft.com/office/drawing/2014/main" val="1401587379"/>
                    </a:ext>
                  </a:extLst>
                </a:gridCol>
              </a:tblGrid>
              <a:tr h="436251">
                <a:tc gridSpan="4">
                  <a:txBody>
                    <a:bodyPr/>
                    <a:lstStyle/>
                    <a:p>
                      <a:pPr algn="ctr" fontAlgn="ctr"/>
                      <a:r>
                        <a:rPr lang="en-IN" sz="1600" u="none" strike="noStrike" dirty="0">
                          <a:effectLst/>
                        </a:rPr>
                        <a:t>Chi-Square Tests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29376540"/>
                  </a:ext>
                </a:extLst>
              </a:tr>
              <a:tr h="1172062">
                <a:tc>
                  <a:txBody>
                    <a:bodyPr/>
                    <a:lstStyle/>
                    <a:p>
                      <a:pPr algn="l" fontAlgn="b"/>
                      <a:r>
                        <a:rPr lang="en-IN" sz="1600" u="none" strike="noStrike" dirty="0">
                          <a:effectLst/>
                        </a:rPr>
                        <a:t> </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dirty="0">
                          <a:effectLst/>
                        </a:rPr>
                        <a:t>Value</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df</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dirty="0">
                          <a:effectLst/>
                        </a:rPr>
                        <a:t>Asymptotic Significance (2-sided)</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4104773899"/>
                  </a:ext>
                </a:extLst>
              </a:tr>
              <a:tr h="706872">
                <a:tc>
                  <a:txBody>
                    <a:bodyPr/>
                    <a:lstStyle/>
                    <a:p>
                      <a:pPr algn="l" fontAlgn="t"/>
                      <a:r>
                        <a:rPr lang="en-IN" sz="1600" u="none" strike="noStrike" dirty="0">
                          <a:effectLst/>
                        </a:rPr>
                        <a:t>Pearson Chi-Square</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8.719</a:t>
                      </a:r>
                      <a:r>
                        <a:rPr lang="en-IN" sz="1600" u="none" strike="noStrike" baseline="30000" dirty="0">
                          <a:effectLst/>
                        </a:rPr>
                        <a:t>a</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0.003</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98410866"/>
                  </a:ext>
                </a:extLst>
              </a:tr>
              <a:tr h="532631">
                <a:tc>
                  <a:txBody>
                    <a:bodyPr/>
                    <a:lstStyle/>
                    <a:p>
                      <a:pPr algn="l" fontAlgn="t"/>
                      <a:r>
                        <a:rPr lang="en-IN" sz="1600" u="none" strike="noStrike">
                          <a:effectLst/>
                        </a:rPr>
                        <a:t>N of Valid Cases</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302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 </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 </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553865293"/>
                  </a:ext>
                </a:extLst>
              </a:tr>
              <a:tr h="532631">
                <a:tc gridSpan="4">
                  <a:txBody>
                    <a:bodyPr/>
                    <a:lstStyle/>
                    <a:p>
                      <a:pPr algn="l" fontAlgn="t"/>
                      <a:r>
                        <a:rPr lang="en-US" sz="1600" u="none" strike="noStrike" dirty="0">
                          <a:effectLst/>
                        </a:rPr>
                        <a:t>a. 0 cells (0.0%) have expected count less than 5. The minimum expected count is 17.40.</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71611372"/>
                  </a:ext>
                </a:extLst>
              </a:tr>
              <a:tr h="271417">
                <a:tc gridSpan="4">
                  <a:txBody>
                    <a:bodyPr/>
                    <a:lstStyle/>
                    <a:p>
                      <a:pPr algn="l" fontAlgn="t"/>
                      <a:r>
                        <a:rPr lang="en-US" sz="1600" u="none" strike="noStrike" dirty="0">
                          <a:effectLst/>
                        </a:rPr>
                        <a:t>b. Computed only for a 2x2 table</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3602084"/>
                  </a:ext>
                </a:extLst>
              </a:tr>
            </a:tbl>
          </a:graphicData>
        </a:graphic>
      </p:graphicFrame>
      <p:sp>
        <p:nvSpPr>
          <p:cNvPr id="4" name="Arrow: Pentagon 3">
            <a:extLst>
              <a:ext uri="{FF2B5EF4-FFF2-40B4-BE49-F238E27FC236}">
                <a16:creationId xmlns:a16="http://schemas.microsoft.com/office/drawing/2014/main" id="{FBA1A5A5-09AF-4490-B870-7F1EB4F37430}"/>
              </a:ext>
            </a:extLst>
          </p:cNvPr>
          <p:cNvSpPr/>
          <p:nvPr/>
        </p:nvSpPr>
        <p:spPr>
          <a:xfrm>
            <a:off x="224052" y="184607"/>
            <a:ext cx="3115095" cy="584306"/>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Statistical Analysis</a:t>
            </a:r>
            <a:endParaRPr lang="en-IN" sz="2800" b="1" dirty="0"/>
          </a:p>
        </p:txBody>
      </p:sp>
      <p:cxnSp>
        <p:nvCxnSpPr>
          <p:cNvPr id="13" name="Straight Connector 12">
            <a:extLst>
              <a:ext uri="{FF2B5EF4-FFF2-40B4-BE49-F238E27FC236}">
                <a16:creationId xmlns:a16="http://schemas.microsoft.com/office/drawing/2014/main" id="{94B5E23E-F1E5-4C81-9F8C-CDEAD0FBE9CD}"/>
              </a:ext>
            </a:extLst>
          </p:cNvPr>
          <p:cNvCxnSpPr>
            <a:cxnSpLocks/>
          </p:cNvCxnSpPr>
          <p:nvPr/>
        </p:nvCxnSpPr>
        <p:spPr>
          <a:xfrm>
            <a:off x="224052" y="704880"/>
            <a:ext cx="2808028" cy="295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3AE37F-B2B8-4FE2-BB14-A5B14D35BADA}"/>
              </a:ext>
            </a:extLst>
          </p:cNvPr>
          <p:cNvCxnSpPr>
            <a:cxnSpLocks/>
          </p:cNvCxnSpPr>
          <p:nvPr/>
        </p:nvCxnSpPr>
        <p:spPr>
          <a:xfrm flipV="1">
            <a:off x="245660" y="232013"/>
            <a:ext cx="2839844" cy="13647"/>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60310C4-CC1F-4913-8FEB-A12156197CD1}"/>
              </a:ext>
            </a:extLst>
          </p:cNvPr>
          <p:cNvCxnSpPr>
            <a:cxnSpLocks/>
          </p:cNvCxnSpPr>
          <p:nvPr/>
        </p:nvCxnSpPr>
        <p:spPr>
          <a:xfrm flipH="1" flipV="1">
            <a:off x="3068262" y="257331"/>
            <a:ext cx="231172" cy="2247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6E2E01-3DB9-43F3-8759-43C4B094CB80}"/>
              </a:ext>
            </a:extLst>
          </p:cNvPr>
          <p:cNvCxnSpPr>
            <a:cxnSpLocks/>
          </p:cNvCxnSpPr>
          <p:nvPr/>
        </p:nvCxnSpPr>
        <p:spPr>
          <a:xfrm flipV="1">
            <a:off x="3085504" y="445913"/>
            <a:ext cx="239788" cy="198958"/>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305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E88C835-7164-420F-80E6-3B45887427CC}"/>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0CD5689-82FB-417B-8462-219DB78661A3}"/>
              </a:ext>
            </a:extLst>
          </p:cNvPr>
          <p:cNvSpPr txBox="1"/>
          <p:nvPr/>
        </p:nvSpPr>
        <p:spPr>
          <a:xfrm>
            <a:off x="481084" y="903869"/>
            <a:ext cx="1083291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As there is association between two attributes, i.e. gender and usages of digital payment. Then how much?					</a:t>
            </a:r>
          </a:p>
          <a:p>
            <a:r>
              <a:rPr lang="en-US" dirty="0">
                <a:latin typeface="Times New Roman" panose="02020603050405020304" pitchFamily="18" charset="0"/>
                <a:cs typeface="Times New Roman" panose="02020603050405020304" pitchFamily="18" charset="0"/>
              </a:rPr>
              <a:t>Hence for that we use </a:t>
            </a:r>
            <a:r>
              <a:rPr lang="en-US" dirty="0" err="1">
                <a:latin typeface="Times New Roman" panose="02020603050405020304" pitchFamily="18" charset="0"/>
                <a:cs typeface="Times New Roman" panose="02020603050405020304" pitchFamily="18" charset="0"/>
              </a:rPr>
              <a:t>Tschuprow’s</a:t>
            </a:r>
            <a:r>
              <a:rPr lang="en-US" dirty="0">
                <a:latin typeface="Times New Roman" panose="02020603050405020304" pitchFamily="18" charset="0"/>
                <a:cs typeface="Times New Roman" panose="02020603050405020304" pitchFamily="18" charset="0"/>
              </a:rPr>
              <a:t> test.</a:t>
            </a:r>
            <a:r>
              <a:rPr lang="en-US" dirty="0"/>
              <a:t>					</a:t>
            </a:r>
          </a:p>
        </p:txBody>
      </p:sp>
      <p:sp>
        <p:nvSpPr>
          <p:cNvPr id="9" name="TextBox 8">
            <a:extLst>
              <a:ext uri="{FF2B5EF4-FFF2-40B4-BE49-F238E27FC236}">
                <a16:creationId xmlns:a16="http://schemas.microsoft.com/office/drawing/2014/main" id="{3A0C459E-FAF0-483B-838A-E3B685CF8F60}"/>
              </a:ext>
            </a:extLst>
          </p:cNvPr>
          <p:cNvSpPr txBox="1"/>
          <p:nvPr/>
        </p:nvSpPr>
        <p:spPr>
          <a:xfrm>
            <a:off x="341194" y="5030800"/>
            <a:ext cx="10194878" cy="153990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p>
          <a:p>
            <a:pPr>
              <a:lnSpc>
                <a:spcPct val="115000"/>
              </a:lnSpc>
              <a:spcAft>
                <a:spcPts val="1000"/>
              </a:spcAft>
            </a:pPr>
            <a:r>
              <a:rPr lang="en-US" dirty="0">
                <a:latin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 =0.170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Thus there is 17.0% association between gender and usages of digital payment.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graphicFrame>
        <p:nvGraphicFramePr>
          <p:cNvPr id="2" name="Table 1">
            <a:extLst>
              <a:ext uri="{FF2B5EF4-FFF2-40B4-BE49-F238E27FC236}">
                <a16:creationId xmlns:a16="http://schemas.microsoft.com/office/drawing/2014/main" id="{0DD33523-1D71-4D24-B150-9F1F3F33488A}"/>
              </a:ext>
            </a:extLst>
          </p:cNvPr>
          <p:cNvGraphicFramePr>
            <a:graphicFrameLocks noGrp="1"/>
          </p:cNvGraphicFramePr>
          <p:nvPr>
            <p:extLst>
              <p:ext uri="{D42A27DB-BD31-4B8C-83A1-F6EECF244321}">
                <p14:modId xmlns:p14="http://schemas.microsoft.com/office/powerpoint/2010/main" val="1908148556"/>
              </p:ext>
            </p:extLst>
          </p:nvPr>
        </p:nvGraphicFramePr>
        <p:xfrm>
          <a:off x="1017895" y="2323470"/>
          <a:ext cx="4879644" cy="2211059"/>
        </p:xfrm>
        <a:graphic>
          <a:graphicData uri="http://schemas.openxmlformats.org/drawingml/2006/table">
            <a:tbl>
              <a:tblPr>
                <a:tableStyleId>{616DA210-FB5B-4158-B5E0-FEB733F419BA}</a:tableStyleId>
              </a:tblPr>
              <a:tblGrid>
                <a:gridCol w="1219911">
                  <a:extLst>
                    <a:ext uri="{9D8B030D-6E8A-4147-A177-3AD203B41FA5}">
                      <a16:colId xmlns:a16="http://schemas.microsoft.com/office/drawing/2014/main" val="627033287"/>
                    </a:ext>
                  </a:extLst>
                </a:gridCol>
                <a:gridCol w="1219911">
                  <a:extLst>
                    <a:ext uri="{9D8B030D-6E8A-4147-A177-3AD203B41FA5}">
                      <a16:colId xmlns:a16="http://schemas.microsoft.com/office/drawing/2014/main" val="1132569322"/>
                    </a:ext>
                  </a:extLst>
                </a:gridCol>
                <a:gridCol w="1219911">
                  <a:extLst>
                    <a:ext uri="{9D8B030D-6E8A-4147-A177-3AD203B41FA5}">
                      <a16:colId xmlns:a16="http://schemas.microsoft.com/office/drawing/2014/main" val="1128074222"/>
                    </a:ext>
                  </a:extLst>
                </a:gridCol>
                <a:gridCol w="1219911">
                  <a:extLst>
                    <a:ext uri="{9D8B030D-6E8A-4147-A177-3AD203B41FA5}">
                      <a16:colId xmlns:a16="http://schemas.microsoft.com/office/drawing/2014/main" val="2817147399"/>
                    </a:ext>
                  </a:extLst>
                </a:gridCol>
              </a:tblGrid>
              <a:tr h="308412">
                <a:tc gridSpan="4">
                  <a:txBody>
                    <a:bodyPr/>
                    <a:lstStyle/>
                    <a:p>
                      <a:pPr algn="ctr" fontAlgn="ctr"/>
                      <a:r>
                        <a:rPr lang="en-IN" sz="1600" u="none" strike="noStrike" dirty="0">
                          <a:effectLst/>
                        </a:rPr>
                        <a:t>Symmetric Measures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7901831"/>
                  </a:ext>
                </a:extLst>
              </a:tr>
              <a:tr h="753639">
                <a:tc gridSpan="2">
                  <a:txBody>
                    <a:bodyPr/>
                    <a:lstStyle/>
                    <a:p>
                      <a:pPr algn="l" fontAlgn="b"/>
                      <a:r>
                        <a:rPr lang="en-IN" sz="1600" u="none" strike="noStrike" dirty="0">
                          <a:effectLst/>
                        </a:rPr>
                        <a:t> </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a:txBody>
                    <a:bodyPr/>
                    <a:lstStyle/>
                    <a:p>
                      <a:pPr algn="ctr" fontAlgn="b"/>
                      <a:r>
                        <a:rPr lang="en-IN" sz="1600" u="none" strike="noStrike">
                          <a:effectLst/>
                        </a:rPr>
                        <a:t>Value</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Approximate Significance</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616788525"/>
                  </a:ext>
                </a:extLst>
              </a:tr>
              <a:tr h="308412">
                <a:tc rowSpan="2">
                  <a:txBody>
                    <a:bodyPr/>
                    <a:lstStyle/>
                    <a:p>
                      <a:pPr algn="l" fontAlgn="t"/>
                      <a:r>
                        <a:rPr lang="en-IN" sz="1600" u="none" strike="noStrike">
                          <a:effectLst/>
                        </a:rPr>
                        <a:t>Nominal by Nominal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Phi</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0.170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0.003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4979422"/>
                  </a:ext>
                </a:extLst>
              </a:tr>
              <a:tr h="371022">
                <a:tc vMerge="1">
                  <a:txBody>
                    <a:bodyPr/>
                    <a:lstStyle/>
                    <a:p>
                      <a:endParaRPr lang="en-IN"/>
                    </a:p>
                  </a:txBody>
                  <a:tcPr/>
                </a:tc>
                <a:tc>
                  <a:txBody>
                    <a:bodyPr/>
                    <a:lstStyle/>
                    <a:p>
                      <a:pPr algn="l" fontAlgn="t"/>
                      <a:r>
                        <a:rPr lang="en-IN" sz="1600" u="none" strike="noStrike">
                          <a:effectLst/>
                        </a:rPr>
                        <a:t>Cramer's V</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0.170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0.003</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152065735"/>
                  </a:ext>
                </a:extLst>
              </a:tr>
              <a:tr h="469574">
                <a:tc gridSpan="2">
                  <a:txBody>
                    <a:bodyPr/>
                    <a:lstStyle/>
                    <a:p>
                      <a:pPr algn="l" fontAlgn="t"/>
                      <a:r>
                        <a:rPr lang="en-IN" sz="1600" u="none" strike="noStrike">
                          <a:effectLst/>
                        </a:rPr>
                        <a:t>N of Valid Cases</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a:txBody>
                    <a:bodyPr/>
                    <a:lstStyle/>
                    <a:p>
                      <a:pPr algn="r" fontAlgn="t"/>
                      <a:r>
                        <a:rPr lang="en-IN" sz="1600" u="none" strike="noStrike">
                          <a:effectLst/>
                        </a:rPr>
                        <a:t>302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 </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442057550"/>
                  </a:ext>
                </a:extLst>
              </a:tr>
            </a:tbl>
          </a:graphicData>
        </a:graphic>
      </p:graphicFrame>
    </p:spTree>
    <p:extLst>
      <p:ext uri="{BB962C8B-B14F-4D97-AF65-F5344CB8AC3E}">
        <p14:creationId xmlns:p14="http://schemas.microsoft.com/office/powerpoint/2010/main" val="103788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A93084-DF17-40CF-8615-96AB1FEFFF39}"/>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755031B-A5AB-4AB5-AB2A-F4A715B00E88}"/>
              </a:ext>
            </a:extLst>
          </p:cNvPr>
          <p:cNvSpPr txBox="1"/>
          <p:nvPr/>
        </p:nvSpPr>
        <p:spPr>
          <a:xfrm>
            <a:off x="1973471" y="430422"/>
            <a:ext cx="11642677" cy="923330"/>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H0: There is no  association between income and digital payment.</a:t>
            </a:r>
          </a:p>
          <a:p>
            <a:r>
              <a:rPr lang="en-US" dirty="0">
                <a:latin typeface="Times New Roman" panose="02020603050405020304" pitchFamily="18" charset="0"/>
                <a:cs typeface="Times New Roman" panose="02020603050405020304" pitchFamily="18" charset="0"/>
              </a:rPr>
              <a:t>H1: There is association between income and digital payment</a:t>
            </a:r>
          </a:p>
        </p:txBody>
      </p:sp>
      <p:sp>
        <p:nvSpPr>
          <p:cNvPr id="6" name="TextBox 5">
            <a:extLst>
              <a:ext uri="{FF2B5EF4-FFF2-40B4-BE49-F238E27FC236}">
                <a16:creationId xmlns:a16="http://schemas.microsoft.com/office/drawing/2014/main" id="{486B2A65-AC8C-4825-A032-CAC8CFD300A1}"/>
              </a:ext>
            </a:extLst>
          </p:cNvPr>
          <p:cNvSpPr txBox="1"/>
          <p:nvPr/>
        </p:nvSpPr>
        <p:spPr>
          <a:xfrm>
            <a:off x="467435" y="132381"/>
            <a:ext cx="10996684"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2) Objective: To check association between income and usages of digital payment.</a:t>
            </a:r>
          </a:p>
          <a:p>
            <a:endParaRPr lang="en-IN" sz="22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770047D-ED30-455B-A6B8-DFD2748BE45C}"/>
              </a:ext>
            </a:extLst>
          </p:cNvPr>
          <p:cNvGraphicFramePr>
            <a:graphicFrameLocks noGrp="1"/>
          </p:cNvGraphicFramePr>
          <p:nvPr>
            <p:extLst>
              <p:ext uri="{D42A27DB-BD31-4B8C-83A1-F6EECF244321}">
                <p14:modId xmlns:p14="http://schemas.microsoft.com/office/powerpoint/2010/main" val="1508553653"/>
              </p:ext>
            </p:extLst>
          </p:nvPr>
        </p:nvGraphicFramePr>
        <p:xfrm>
          <a:off x="822508" y="1486130"/>
          <a:ext cx="7775580" cy="5239492"/>
        </p:xfrm>
        <a:graphic>
          <a:graphicData uri="http://schemas.openxmlformats.org/drawingml/2006/table">
            <a:tbl>
              <a:tblPr>
                <a:tableStyleId>{616DA210-FB5B-4158-B5E0-FEB733F419BA}</a:tableStyleId>
              </a:tblPr>
              <a:tblGrid>
                <a:gridCol w="1295930">
                  <a:extLst>
                    <a:ext uri="{9D8B030D-6E8A-4147-A177-3AD203B41FA5}">
                      <a16:colId xmlns:a16="http://schemas.microsoft.com/office/drawing/2014/main" val="2555036254"/>
                    </a:ext>
                  </a:extLst>
                </a:gridCol>
                <a:gridCol w="1295930">
                  <a:extLst>
                    <a:ext uri="{9D8B030D-6E8A-4147-A177-3AD203B41FA5}">
                      <a16:colId xmlns:a16="http://schemas.microsoft.com/office/drawing/2014/main" val="3729325912"/>
                    </a:ext>
                  </a:extLst>
                </a:gridCol>
                <a:gridCol w="1295930">
                  <a:extLst>
                    <a:ext uri="{9D8B030D-6E8A-4147-A177-3AD203B41FA5}">
                      <a16:colId xmlns:a16="http://schemas.microsoft.com/office/drawing/2014/main" val="1537431684"/>
                    </a:ext>
                  </a:extLst>
                </a:gridCol>
                <a:gridCol w="1295930">
                  <a:extLst>
                    <a:ext uri="{9D8B030D-6E8A-4147-A177-3AD203B41FA5}">
                      <a16:colId xmlns:a16="http://schemas.microsoft.com/office/drawing/2014/main" val="4012477862"/>
                    </a:ext>
                  </a:extLst>
                </a:gridCol>
                <a:gridCol w="1295930">
                  <a:extLst>
                    <a:ext uri="{9D8B030D-6E8A-4147-A177-3AD203B41FA5}">
                      <a16:colId xmlns:a16="http://schemas.microsoft.com/office/drawing/2014/main" val="2081894090"/>
                    </a:ext>
                  </a:extLst>
                </a:gridCol>
                <a:gridCol w="1295930">
                  <a:extLst>
                    <a:ext uri="{9D8B030D-6E8A-4147-A177-3AD203B41FA5}">
                      <a16:colId xmlns:a16="http://schemas.microsoft.com/office/drawing/2014/main" val="1365389678"/>
                    </a:ext>
                  </a:extLst>
                </a:gridCol>
              </a:tblGrid>
              <a:tr h="279076">
                <a:tc gridSpan="6">
                  <a:txBody>
                    <a:bodyPr/>
                    <a:lstStyle/>
                    <a:p>
                      <a:pPr algn="ctr" fontAlgn="ctr"/>
                      <a:r>
                        <a:rPr lang="en-US" sz="1600" u="none" strike="noStrike" dirty="0">
                          <a:effectLst/>
                        </a:rPr>
                        <a:t>Annual family income Vs.  Use Digital  payment methods    Crosstabulation</a:t>
                      </a:r>
                      <a:endParaRPr lang="en-US"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0951453"/>
                  </a:ext>
                </a:extLst>
              </a:tr>
              <a:tr h="547660">
                <a:tc rowSpan="2" gridSpan="3">
                  <a:txBody>
                    <a:bodyPr/>
                    <a:lstStyle/>
                    <a:p>
                      <a:pPr algn="l" fontAlgn="b"/>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rowSpan="2" hMerge="1">
                  <a:txBody>
                    <a:bodyPr/>
                    <a:lstStyle/>
                    <a:p>
                      <a:endParaRPr lang="en-IN"/>
                    </a:p>
                  </a:txBody>
                  <a:tcPr/>
                </a:tc>
                <a:tc rowSpan="2" hMerge="1">
                  <a:txBody>
                    <a:bodyPr/>
                    <a:lstStyle/>
                    <a:p>
                      <a:endParaRPr lang="en-IN"/>
                    </a:p>
                  </a:txBody>
                  <a:tcPr/>
                </a:tc>
                <a:tc gridSpan="2">
                  <a:txBody>
                    <a:bodyPr/>
                    <a:lstStyle/>
                    <a:p>
                      <a:pPr algn="ctr" fontAlgn="b"/>
                      <a:r>
                        <a:rPr lang="en-US" sz="1600" u="none" strike="noStrike">
                          <a:effectLst/>
                        </a:rPr>
                        <a:t>Do You Use Digital  payment methods?</a:t>
                      </a:r>
                      <a:endParaRPr lang="en-US"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rowSpan="2">
                  <a:txBody>
                    <a:bodyPr/>
                    <a:lstStyle/>
                    <a:p>
                      <a:pPr algn="ctr" fontAlgn="b"/>
                      <a:r>
                        <a:rPr lang="en-IN" sz="1600" u="none" strike="noStrike" dirty="0">
                          <a:effectLst/>
                        </a:rPr>
                        <a:t>Total</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347204828"/>
                  </a:ext>
                </a:extLst>
              </a:tr>
              <a:tr h="279076">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No</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Yes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vMerge="1">
                  <a:txBody>
                    <a:bodyPr/>
                    <a:lstStyle/>
                    <a:p>
                      <a:endParaRPr lang="en-IN"/>
                    </a:p>
                  </a:txBody>
                  <a:tcPr/>
                </a:tc>
                <a:extLst>
                  <a:ext uri="{0D108BD9-81ED-4DB2-BD59-A6C34878D82A}">
                    <a16:rowId xmlns:a16="http://schemas.microsoft.com/office/drawing/2014/main" val="3112124014"/>
                  </a:ext>
                </a:extLst>
              </a:tr>
              <a:tr h="279076">
                <a:tc rowSpan="8">
                  <a:txBody>
                    <a:bodyPr/>
                    <a:lstStyle/>
                    <a:p>
                      <a:pPr algn="l" fontAlgn="t"/>
                      <a:r>
                        <a:rPr lang="en-IN" sz="1600" u="none" strike="noStrike" dirty="0">
                          <a:effectLst/>
                        </a:rPr>
                        <a:t>Annual family income</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rowSpan="2">
                  <a:txBody>
                    <a:bodyPr/>
                    <a:lstStyle/>
                    <a:p>
                      <a:pPr algn="l" fontAlgn="t"/>
                      <a:r>
                        <a:rPr lang="en-IN" sz="1600" u="none" strike="noStrike">
                          <a:effectLst/>
                        </a:rPr>
                        <a:t>Below 90,000</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88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110916032"/>
                  </a:ext>
                </a:extLst>
              </a:tr>
              <a:tr h="547660">
                <a:tc vMerge="1">
                  <a:txBody>
                    <a:bodyPr/>
                    <a:lstStyle/>
                    <a:p>
                      <a:endParaRPr lang="en-IN"/>
                    </a:p>
                  </a:txBody>
                  <a:tcPr/>
                </a:tc>
                <a:tc vMerge="1">
                  <a:txBody>
                    <a:bodyPr/>
                    <a:lstStyle/>
                    <a:p>
                      <a:endParaRPr lang="en-IN"/>
                    </a:p>
                  </a:txBody>
                  <a:tcPr/>
                </a:tc>
                <a:tc>
                  <a:txBody>
                    <a:bodyPr/>
                    <a:lstStyle/>
                    <a:p>
                      <a:pPr algn="l" fontAlgn="t"/>
                      <a:r>
                        <a:rPr lang="en-IN" sz="1600" u="none" strike="noStrike" dirty="0">
                          <a:effectLst/>
                        </a:rPr>
                        <a:t>Expected Count</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88.0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17198116"/>
                  </a:ext>
                </a:extLst>
              </a:tr>
              <a:tr h="279076">
                <a:tc vMerge="1">
                  <a:txBody>
                    <a:bodyPr/>
                    <a:lstStyle/>
                    <a:p>
                      <a:endParaRPr lang="en-IN"/>
                    </a:p>
                  </a:txBody>
                  <a:tcPr/>
                </a:tc>
                <a:tc rowSpan="2">
                  <a:txBody>
                    <a:bodyPr/>
                    <a:lstStyle/>
                    <a:p>
                      <a:pPr algn="l" fontAlgn="t"/>
                      <a:r>
                        <a:rPr lang="en-US" sz="1600" u="none" strike="noStrike">
                          <a:effectLst/>
                        </a:rPr>
                        <a:t>Between 90,000 to 3 lakhs</a:t>
                      </a:r>
                      <a:endParaRPr lang="en-US"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101</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115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97943114"/>
                  </a:ext>
                </a:extLst>
              </a:tr>
              <a:tr h="547660">
                <a:tc vMerge="1">
                  <a:txBody>
                    <a:bodyPr/>
                    <a:lstStyle/>
                    <a:p>
                      <a:endParaRPr lang="en-IN"/>
                    </a:p>
                  </a:txBody>
                  <a:tcPr/>
                </a:tc>
                <a:tc vMerge="1">
                  <a:txBody>
                    <a:bodyPr/>
                    <a:lstStyle/>
                    <a:p>
                      <a:endParaRPr lang="en-IN"/>
                    </a:p>
                  </a:txBody>
                  <a:tcPr/>
                </a:tc>
                <a:tc>
                  <a:txBody>
                    <a:bodyPr/>
                    <a:lstStyle/>
                    <a:p>
                      <a:pPr algn="l" fontAlgn="t"/>
                      <a:r>
                        <a:rPr lang="en-IN" sz="1600" u="none" strike="noStrike">
                          <a:effectLst/>
                        </a:rPr>
                        <a:t>Expected 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14.1</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100.9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115.0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654813193"/>
                  </a:ext>
                </a:extLst>
              </a:tr>
              <a:tr h="279076">
                <a:tc vMerge="1">
                  <a:txBody>
                    <a:bodyPr/>
                    <a:lstStyle/>
                    <a:p>
                      <a:endParaRPr lang="en-IN"/>
                    </a:p>
                  </a:txBody>
                  <a:tcPr/>
                </a:tc>
                <a:tc rowSpan="2">
                  <a:txBody>
                    <a:bodyPr/>
                    <a:lstStyle/>
                    <a:p>
                      <a:pPr algn="l" fontAlgn="t"/>
                      <a:r>
                        <a:rPr lang="en-US" sz="1600" u="none" strike="noStrike">
                          <a:effectLst/>
                        </a:rPr>
                        <a:t>Between 3 lakhs to 7 lakhs</a:t>
                      </a:r>
                      <a:endParaRPr lang="en-US"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405074842"/>
                  </a:ext>
                </a:extLst>
              </a:tr>
              <a:tr h="547660">
                <a:tc vMerge="1">
                  <a:txBody>
                    <a:bodyPr/>
                    <a:lstStyle/>
                    <a:p>
                      <a:endParaRPr lang="en-IN"/>
                    </a:p>
                  </a:txBody>
                  <a:tcPr/>
                </a:tc>
                <a:tc vMerge="1">
                  <a:txBody>
                    <a:bodyPr/>
                    <a:lstStyle/>
                    <a:p>
                      <a:endParaRPr lang="en-IN"/>
                    </a:p>
                  </a:txBody>
                  <a:tcPr/>
                </a:tc>
                <a:tc>
                  <a:txBody>
                    <a:bodyPr/>
                    <a:lstStyle/>
                    <a:p>
                      <a:pPr algn="l" fontAlgn="t"/>
                      <a:r>
                        <a:rPr lang="en-IN" sz="1600" u="none" strike="noStrike">
                          <a:effectLst/>
                        </a:rPr>
                        <a:t>Expected 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8.3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59.7</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68.0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826311526"/>
                  </a:ext>
                </a:extLst>
              </a:tr>
              <a:tr h="279076">
                <a:tc vMerge="1">
                  <a:txBody>
                    <a:bodyPr/>
                    <a:lstStyle/>
                    <a:p>
                      <a:endParaRPr lang="en-IN"/>
                    </a:p>
                  </a:txBody>
                  <a:tcPr/>
                </a:tc>
                <a:tc rowSpan="2">
                  <a:txBody>
                    <a:bodyPr/>
                    <a:lstStyle/>
                    <a:p>
                      <a:pPr algn="l" fontAlgn="t"/>
                      <a:r>
                        <a:rPr lang="en-IN" sz="1600" u="none" strike="noStrike">
                          <a:effectLst/>
                        </a:rPr>
                        <a:t>Above 7 lakhs</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27</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31</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408793498"/>
                  </a:ext>
                </a:extLst>
              </a:tr>
              <a:tr h="547660">
                <a:tc vMerge="1">
                  <a:txBody>
                    <a:bodyPr/>
                    <a:lstStyle/>
                    <a:p>
                      <a:endParaRPr lang="en-IN"/>
                    </a:p>
                  </a:txBody>
                  <a:tcPr/>
                </a:tc>
                <a:tc vMerge="1">
                  <a:txBody>
                    <a:bodyPr/>
                    <a:lstStyle/>
                    <a:p>
                      <a:endParaRPr lang="en-IN"/>
                    </a:p>
                  </a:txBody>
                  <a:tcPr/>
                </a:tc>
                <a:tc>
                  <a:txBody>
                    <a:bodyPr/>
                    <a:lstStyle/>
                    <a:p>
                      <a:pPr algn="l" fontAlgn="t"/>
                      <a:r>
                        <a:rPr lang="en-IN" sz="1600" u="none" strike="noStrike">
                          <a:effectLst/>
                        </a:rPr>
                        <a:t>Expected 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27.2</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31.0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750604806"/>
                  </a:ext>
                </a:extLst>
              </a:tr>
              <a:tr h="279076">
                <a:tc rowSpan="2"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rowSpan="2" hMerge="1">
                  <a:txBody>
                    <a:bodyPr/>
                    <a:lstStyle/>
                    <a:p>
                      <a:endParaRPr lang="en-IN"/>
                    </a:p>
                  </a:txBody>
                  <a:tcPr/>
                </a:tc>
                <a:tc>
                  <a:txBody>
                    <a:bodyPr/>
                    <a:lstStyle/>
                    <a:p>
                      <a:pPr algn="l" fontAlgn="t"/>
                      <a:r>
                        <a:rPr lang="en-IN" sz="1600" u="none" strike="noStrike">
                          <a:effectLst/>
                        </a:rPr>
                        <a:t>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265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302</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415718559"/>
                  </a:ext>
                </a:extLst>
              </a:tr>
              <a:tr h="547660">
                <a:tc gridSpan="2" vMerge="1">
                  <a:txBody>
                    <a:bodyPr/>
                    <a:lstStyle/>
                    <a:p>
                      <a:endParaRPr lang="en-IN"/>
                    </a:p>
                  </a:txBody>
                  <a:tcPr/>
                </a:tc>
                <a:tc hMerge="1" vMerge="1">
                  <a:txBody>
                    <a:bodyPr/>
                    <a:lstStyle/>
                    <a:p>
                      <a:endParaRPr lang="en-IN"/>
                    </a:p>
                  </a:txBody>
                  <a:tcPr/>
                </a:tc>
                <a:tc>
                  <a:txBody>
                    <a:bodyPr/>
                    <a:lstStyle/>
                    <a:p>
                      <a:pPr algn="l" fontAlgn="t"/>
                      <a:r>
                        <a:rPr lang="en-IN" sz="1600" u="none" strike="noStrike">
                          <a:effectLst/>
                        </a:rPr>
                        <a:t>Expected Count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37.0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265.0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302.0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79269059"/>
                  </a:ext>
                </a:extLst>
              </a:tr>
            </a:tbl>
          </a:graphicData>
        </a:graphic>
      </p:graphicFrame>
    </p:spTree>
    <p:extLst>
      <p:ext uri="{BB962C8B-B14F-4D97-AF65-F5344CB8AC3E}">
        <p14:creationId xmlns:p14="http://schemas.microsoft.com/office/powerpoint/2010/main" val="1412601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B4EE733-EB84-4222-8261-C1F907EAAD6F}"/>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1C8E795-218F-4DF2-831C-CC0B35B2E481}"/>
              </a:ext>
            </a:extLst>
          </p:cNvPr>
          <p:cNvSpPr txBox="1"/>
          <p:nvPr/>
        </p:nvSpPr>
        <p:spPr>
          <a:xfrm>
            <a:off x="467435" y="4469980"/>
            <a:ext cx="11337877"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Conclusion: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As p-value &gt; α(0.05), therefore we do not reject our null hypothesis at 5% level of significance and hence we conclude that </a:t>
            </a:r>
            <a:r>
              <a:rPr lang="en-US" dirty="0"/>
              <a:t>There is no association between income and usages of digital payment.</a:t>
            </a: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A83E951-0E3A-4CDA-969A-279DAC6A10F8}"/>
              </a:ext>
            </a:extLst>
          </p:cNvPr>
          <p:cNvGraphicFramePr>
            <a:graphicFrameLocks noGrp="1"/>
          </p:cNvGraphicFramePr>
          <p:nvPr>
            <p:extLst>
              <p:ext uri="{D42A27DB-BD31-4B8C-83A1-F6EECF244321}">
                <p14:modId xmlns:p14="http://schemas.microsoft.com/office/powerpoint/2010/main" val="620306092"/>
              </p:ext>
            </p:extLst>
          </p:nvPr>
        </p:nvGraphicFramePr>
        <p:xfrm>
          <a:off x="946245" y="764275"/>
          <a:ext cx="4813112" cy="2975211"/>
        </p:xfrm>
        <a:graphic>
          <a:graphicData uri="http://schemas.openxmlformats.org/drawingml/2006/table">
            <a:tbl>
              <a:tblPr>
                <a:tableStyleId>{616DA210-FB5B-4158-B5E0-FEB733F419BA}</a:tableStyleId>
              </a:tblPr>
              <a:tblGrid>
                <a:gridCol w="1203278">
                  <a:extLst>
                    <a:ext uri="{9D8B030D-6E8A-4147-A177-3AD203B41FA5}">
                      <a16:colId xmlns:a16="http://schemas.microsoft.com/office/drawing/2014/main" val="3238224112"/>
                    </a:ext>
                  </a:extLst>
                </a:gridCol>
                <a:gridCol w="1203278">
                  <a:extLst>
                    <a:ext uri="{9D8B030D-6E8A-4147-A177-3AD203B41FA5}">
                      <a16:colId xmlns:a16="http://schemas.microsoft.com/office/drawing/2014/main" val="2571310883"/>
                    </a:ext>
                  </a:extLst>
                </a:gridCol>
                <a:gridCol w="1203278">
                  <a:extLst>
                    <a:ext uri="{9D8B030D-6E8A-4147-A177-3AD203B41FA5}">
                      <a16:colId xmlns:a16="http://schemas.microsoft.com/office/drawing/2014/main" val="1430731302"/>
                    </a:ext>
                  </a:extLst>
                </a:gridCol>
                <a:gridCol w="1203278">
                  <a:extLst>
                    <a:ext uri="{9D8B030D-6E8A-4147-A177-3AD203B41FA5}">
                      <a16:colId xmlns:a16="http://schemas.microsoft.com/office/drawing/2014/main" val="1360531699"/>
                    </a:ext>
                  </a:extLst>
                </a:gridCol>
              </a:tblGrid>
              <a:tr h="299548">
                <a:tc gridSpan="4">
                  <a:txBody>
                    <a:bodyPr/>
                    <a:lstStyle/>
                    <a:p>
                      <a:pPr algn="ctr" fontAlgn="ctr"/>
                      <a:r>
                        <a:rPr lang="en-IN" sz="1600" u="none" strike="noStrike" dirty="0">
                          <a:effectLst/>
                        </a:rPr>
                        <a:t>Chi-Square Tests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59806966"/>
                  </a:ext>
                </a:extLst>
              </a:tr>
              <a:tr h="912158">
                <a:tc>
                  <a:txBody>
                    <a:bodyPr/>
                    <a:lstStyle/>
                    <a:p>
                      <a:pPr algn="l" fontAlgn="b"/>
                      <a:r>
                        <a:rPr lang="en-IN" sz="1600" u="none" strike="noStrike" dirty="0">
                          <a:effectLst/>
                        </a:rPr>
                        <a:t> </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dirty="0">
                          <a:effectLst/>
                        </a:rPr>
                        <a:t>Value</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df</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Asymptotic Significance (2-sided)</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799059861"/>
                  </a:ext>
                </a:extLst>
              </a:tr>
              <a:tr h="587835">
                <a:tc>
                  <a:txBody>
                    <a:bodyPr/>
                    <a:lstStyle/>
                    <a:p>
                      <a:pPr algn="l" fontAlgn="t"/>
                      <a:r>
                        <a:rPr lang="en-IN" sz="1600" u="none" strike="noStrike">
                          <a:effectLst/>
                        </a:rPr>
                        <a:t>Pearson Chi-Square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.729</a:t>
                      </a:r>
                      <a:r>
                        <a:rPr lang="en-IN" sz="1600" u="none" strike="noStrike" baseline="30000" dirty="0">
                          <a:effectLst/>
                        </a:rPr>
                        <a:t>a</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0.866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029020931"/>
                  </a:ext>
                </a:extLst>
              </a:tr>
              <a:tr h="587835">
                <a:tc>
                  <a:txBody>
                    <a:bodyPr/>
                    <a:lstStyle/>
                    <a:p>
                      <a:pPr algn="l" fontAlgn="t"/>
                      <a:r>
                        <a:rPr lang="en-IN" sz="1600" u="none" strike="noStrike">
                          <a:effectLst/>
                        </a:rPr>
                        <a:t>N of Valid Cases</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302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 </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 </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345363822"/>
                  </a:ext>
                </a:extLst>
              </a:tr>
              <a:tr h="587835">
                <a:tc gridSpan="4">
                  <a:txBody>
                    <a:bodyPr/>
                    <a:lstStyle/>
                    <a:p>
                      <a:pPr algn="l" fontAlgn="t"/>
                      <a:r>
                        <a:rPr lang="en-US" sz="1600" u="none" strike="noStrike" dirty="0">
                          <a:effectLst/>
                        </a:rPr>
                        <a:t>a. 1 cells (12.5%) have expected count less than 5. The minimum expected count is 3.80.</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32395846"/>
                  </a:ext>
                </a:extLst>
              </a:tr>
            </a:tbl>
          </a:graphicData>
        </a:graphic>
      </p:graphicFrame>
    </p:spTree>
    <p:extLst>
      <p:ext uri="{BB962C8B-B14F-4D97-AF65-F5344CB8AC3E}">
        <p14:creationId xmlns:p14="http://schemas.microsoft.com/office/powerpoint/2010/main" val="267551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461CC9D-2A0C-41B6-B25E-5CD6DFDD5CC1}"/>
              </a:ext>
            </a:extLst>
          </p:cNvPr>
          <p:cNvSpPr/>
          <p:nvPr/>
        </p:nvSpPr>
        <p:spPr>
          <a:xfrm>
            <a:off x="0" y="13648"/>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019E3C5-F51A-4308-A906-2C4CD2523275}"/>
              </a:ext>
            </a:extLst>
          </p:cNvPr>
          <p:cNvSpPr txBox="1"/>
          <p:nvPr/>
        </p:nvSpPr>
        <p:spPr>
          <a:xfrm>
            <a:off x="284925" y="73074"/>
            <a:ext cx="6096000" cy="461665"/>
          </a:xfrm>
          <a:prstGeom prst="rect">
            <a:avLst/>
          </a:prstGeom>
          <a:noFill/>
        </p:spPr>
        <p:txBody>
          <a:bodyPr wrap="square">
            <a:spAutoFit/>
          </a:bodyPr>
          <a:lstStyle/>
          <a:p>
            <a:r>
              <a:rPr lang="en-IN" sz="2400" b="1" i="0" u="none" strike="noStrike" dirty="0">
                <a:solidFill>
                  <a:srgbClr val="000000"/>
                </a:solidFill>
                <a:effectLst/>
                <a:latin typeface="Times New Roman" panose="02020603050405020304" pitchFamily="18" charset="0"/>
                <a:cs typeface="Times New Roman" panose="02020603050405020304" pitchFamily="18" charset="0"/>
              </a:rPr>
              <a:t>Multiple response chi-square test</a:t>
            </a:r>
            <a:r>
              <a:rPr lang="en-IN" sz="2400" dirty="0">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9E41E132-066A-46FA-B777-449EC290F42E}"/>
              </a:ext>
            </a:extLst>
          </p:cNvPr>
          <p:cNvSpPr txBox="1"/>
          <p:nvPr/>
        </p:nvSpPr>
        <p:spPr>
          <a:xfrm>
            <a:off x="284925" y="610289"/>
            <a:ext cx="9582406" cy="1732526"/>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Shruti" panose="020B0502040204020203" pitchFamily="34" charset="0"/>
              </a:rPr>
              <a:t>1)</a:t>
            </a:r>
            <a:r>
              <a:rPr lang="en-US" sz="1800" b="1" dirty="0">
                <a:effectLst/>
                <a:latin typeface="Times New Roman" panose="02020603050405020304" pitchFamily="18" charset="0"/>
                <a:ea typeface="Calibri" panose="020F0502020204030204" pitchFamily="34" charset="0"/>
              </a:rPr>
              <a:t> Objective: To check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association between</a:t>
            </a:r>
            <a:r>
              <a:rPr lang="en-US" sz="1800" b="1" dirty="0">
                <a:effectLst/>
                <a:latin typeface="Times New Roman" panose="02020603050405020304" pitchFamily="18" charset="0"/>
                <a:ea typeface="Calibri" panose="020F0502020204030204" pitchFamily="34" charset="0"/>
              </a:rPr>
              <a:t> gender </a:t>
            </a:r>
            <a:r>
              <a:rPr lang="en-US" b="1" dirty="0">
                <a:latin typeface="Times New Roman" panose="02020603050405020304" pitchFamily="18" charset="0"/>
                <a:ea typeface="Calibri" panose="020F0502020204030204" pitchFamily="34" charset="0"/>
              </a:rPr>
              <a:t>and</a:t>
            </a:r>
            <a:r>
              <a:rPr lang="en-US" sz="1800" b="1" dirty="0">
                <a:effectLst/>
                <a:latin typeface="Times New Roman" panose="02020603050405020304" pitchFamily="18" charset="0"/>
                <a:ea typeface="Calibri" panose="020F0502020204030204" pitchFamily="34" charset="0"/>
              </a:rPr>
              <a:t> adoption of digital payment </a:t>
            </a:r>
            <a:endParaRPr lang="en-IN" sz="1400" dirty="0">
              <a:effectLst/>
              <a:latin typeface="Calibri" panose="020F0502020204030204" pitchFamily="34" charset="0"/>
              <a:ea typeface="Calibri" panose="020F0502020204030204" pitchFamily="34" charset="0"/>
              <a:cs typeface="Shruti" panose="020B0502040204020203" pitchFamily="34" charset="0"/>
            </a:endParaRPr>
          </a:p>
          <a:p>
            <a:pPr lvl="3">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Ho: There is no association between gender and adoption of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3">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H1: There is association between gender and adoption of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Shruti" panose="020B0502040204020203" pitchFamily="34" charset="0"/>
              </a:rPr>
              <a:t> </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2" name="Table 1">
            <a:extLst>
              <a:ext uri="{FF2B5EF4-FFF2-40B4-BE49-F238E27FC236}">
                <a16:creationId xmlns:a16="http://schemas.microsoft.com/office/drawing/2014/main" id="{8BA77F85-E3A3-4EF0-BC9E-C8231A0E09B8}"/>
              </a:ext>
            </a:extLst>
          </p:cNvPr>
          <p:cNvGraphicFramePr>
            <a:graphicFrameLocks noGrp="1"/>
          </p:cNvGraphicFramePr>
          <p:nvPr>
            <p:extLst>
              <p:ext uri="{D42A27DB-BD31-4B8C-83A1-F6EECF244321}">
                <p14:modId xmlns:p14="http://schemas.microsoft.com/office/powerpoint/2010/main" val="4073946162"/>
              </p:ext>
            </p:extLst>
          </p:nvPr>
        </p:nvGraphicFramePr>
        <p:xfrm>
          <a:off x="958754" y="2108552"/>
          <a:ext cx="7175310" cy="4496965"/>
        </p:xfrm>
        <a:graphic>
          <a:graphicData uri="http://schemas.openxmlformats.org/drawingml/2006/table">
            <a:tbl>
              <a:tblPr>
                <a:tableStyleId>{616DA210-FB5B-4158-B5E0-FEB733F419BA}</a:tableStyleId>
              </a:tblPr>
              <a:tblGrid>
                <a:gridCol w="1195885">
                  <a:extLst>
                    <a:ext uri="{9D8B030D-6E8A-4147-A177-3AD203B41FA5}">
                      <a16:colId xmlns:a16="http://schemas.microsoft.com/office/drawing/2014/main" val="2859919555"/>
                    </a:ext>
                  </a:extLst>
                </a:gridCol>
                <a:gridCol w="1195885">
                  <a:extLst>
                    <a:ext uri="{9D8B030D-6E8A-4147-A177-3AD203B41FA5}">
                      <a16:colId xmlns:a16="http://schemas.microsoft.com/office/drawing/2014/main" val="1316423710"/>
                    </a:ext>
                  </a:extLst>
                </a:gridCol>
                <a:gridCol w="1195885">
                  <a:extLst>
                    <a:ext uri="{9D8B030D-6E8A-4147-A177-3AD203B41FA5}">
                      <a16:colId xmlns:a16="http://schemas.microsoft.com/office/drawing/2014/main" val="2203859520"/>
                    </a:ext>
                  </a:extLst>
                </a:gridCol>
                <a:gridCol w="1195885">
                  <a:extLst>
                    <a:ext uri="{9D8B030D-6E8A-4147-A177-3AD203B41FA5}">
                      <a16:colId xmlns:a16="http://schemas.microsoft.com/office/drawing/2014/main" val="1807630805"/>
                    </a:ext>
                  </a:extLst>
                </a:gridCol>
                <a:gridCol w="1195885">
                  <a:extLst>
                    <a:ext uri="{9D8B030D-6E8A-4147-A177-3AD203B41FA5}">
                      <a16:colId xmlns:a16="http://schemas.microsoft.com/office/drawing/2014/main" val="3260830809"/>
                    </a:ext>
                  </a:extLst>
                </a:gridCol>
                <a:gridCol w="1195885">
                  <a:extLst>
                    <a:ext uri="{9D8B030D-6E8A-4147-A177-3AD203B41FA5}">
                      <a16:colId xmlns:a16="http://schemas.microsoft.com/office/drawing/2014/main" val="2249285723"/>
                    </a:ext>
                  </a:extLst>
                </a:gridCol>
              </a:tblGrid>
              <a:tr h="358786">
                <a:tc rowSpan="3" gridSpan="2">
                  <a:txBody>
                    <a:bodyPr/>
                    <a:lstStyle/>
                    <a:p>
                      <a:pPr algn="l" fontAlgn="b"/>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rowSpan="3" hMerge="1">
                  <a:txBody>
                    <a:bodyPr/>
                    <a:lstStyle/>
                    <a:p>
                      <a:endParaRPr lang="en-IN"/>
                    </a:p>
                  </a:txBody>
                  <a:tcPr/>
                </a:tc>
                <a:tc gridSpan="4">
                  <a:txBody>
                    <a:bodyPr/>
                    <a:lstStyle/>
                    <a:p>
                      <a:pPr algn="ctr" fontAlgn="b"/>
                      <a:r>
                        <a:rPr lang="en-IN" sz="1600" u="none" strike="noStrike">
                          <a:effectLst/>
                        </a:rPr>
                        <a:t>Gender</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67924316"/>
                  </a:ext>
                </a:extLst>
              </a:tr>
              <a:tr h="358786">
                <a:tc gridSpan="2" vMerge="1">
                  <a:txBody>
                    <a:bodyPr/>
                    <a:lstStyle/>
                    <a:p>
                      <a:endParaRPr lang="en-IN"/>
                    </a:p>
                  </a:txBody>
                  <a:tcPr/>
                </a:tc>
                <a:tc hMerge="1" vMerge="1">
                  <a:txBody>
                    <a:bodyPr/>
                    <a:lstStyle/>
                    <a:p>
                      <a:endParaRPr lang="en-IN"/>
                    </a:p>
                  </a:txBody>
                  <a:tcPr/>
                </a:tc>
                <a:tc gridSpan="2">
                  <a:txBody>
                    <a:bodyPr/>
                    <a:lstStyle/>
                    <a:p>
                      <a:pPr algn="ctr" fontAlgn="b"/>
                      <a:r>
                        <a:rPr lang="en-IN" sz="1600" u="none" strike="noStrike">
                          <a:effectLst/>
                        </a:rPr>
                        <a:t>Female</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600" u="none" strike="noStrike">
                          <a:effectLst/>
                        </a:rPr>
                        <a:t>Male</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extLst>
                  <a:ext uri="{0D108BD9-81ED-4DB2-BD59-A6C34878D82A}">
                    <a16:rowId xmlns:a16="http://schemas.microsoft.com/office/drawing/2014/main" val="1197608617"/>
                  </a:ext>
                </a:extLst>
              </a:tr>
              <a:tr h="445111">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dirty="0">
                          <a:effectLst/>
                        </a:rPr>
                        <a:t>Column N %</a:t>
                      </a:r>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424025545"/>
                  </a:ext>
                </a:extLst>
              </a:tr>
              <a:tr h="431622">
                <a:tc rowSpan="6">
                  <a:txBody>
                    <a:bodyPr/>
                    <a:lstStyle/>
                    <a:p>
                      <a:pPr algn="l" fontAlgn="t"/>
                      <a:r>
                        <a:rPr lang="en-IN" sz="1600" u="none" strike="noStrike" dirty="0">
                          <a:effectLst/>
                        </a:rPr>
                        <a:t>why adopt?</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Convenience</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81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61.4%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75.9%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056033384"/>
                  </a:ext>
                </a:extLst>
              </a:tr>
              <a:tr h="1049382">
                <a:tc vMerge="1">
                  <a:txBody>
                    <a:bodyPr/>
                    <a:lstStyle/>
                    <a:p>
                      <a:endParaRPr lang="en-IN"/>
                    </a:p>
                  </a:txBody>
                  <a:tcPr/>
                </a:tc>
                <a:tc>
                  <a:txBody>
                    <a:bodyPr/>
                    <a:lstStyle/>
                    <a:p>
                      <a:pPr algn="l" fontAlgn="t"/>
                      <a:r>
                        <a:rPr lang="en-IN" sz="1600" u="none" strike="noStrike" dirty="0">
                          <a:effectLst/>
                        </a:rPr>
                        <a:t>Discounts/cashback rewards</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43</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32.6%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45.1%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196290118"/>
                  </a:ext>
                </a:extLst>
              </a:tr>
              <a:tr h="431622">
                <a:tc vMerge="1">
                  <a:txBody>
                    <a:bodyPr/>
                    <a:lstStyle/>
                    <a:p>
                      <a:endParaRPr lang="en-IN"/>
                    </a:p>
                  </a:txBody>
                  <a:tcPr/>
                </a:tc>
                <a:tc>
                  <a:txBody>
                    <a:bodyPr/>
                    <a:lstStyle/>
                    <a:p>
                      <a:pPr algn="l" fontAlgn="t"/>
                      <a:r>
                        <a:rPr lang="en-IN" sz="1600" u="none" strike="noStrike" dirty="0">
                          <a:effectLst/>
                        </a:rPr>
                        <a:t>Time saving</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76.5%</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95</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71.4%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151778894"/>
                  </a:ext>
                </a:extLst>
              </a:tr>
              <a:tr h="704084">
                <a:tc vMerge="1">
                  <a:txBody>
                    <a:bodyPr/>
                    <a:lstStyle/>
                    <a:p>
                      <a:endParaRPr lang="en-IN"/>
                    </a:p>
                  </a:txBody>
                  <a:tcPr/>
                </a:tc>
                <a:tc>
                  <a:txBody>
                    <a:bodyPr/>
                    <a:lstStyle/>
                    <a:p>
                      <a:pPr algn="l" fontAlgn="t"/>
                      <a:r>
                        <a:rPr lang="en-IN" sz="1600" u="none" strike="noStrike" dirty="0">
                          <a:effectLst/>
                        </a:rPr>
                        <a:t>Safe in this pandemic</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69.7%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82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61.7%</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091628239"/>
                  </a:ext>
                </a:extLst>
              </a:tr>
              <a:tr h="358786">
                <a:tc vMerge="1">
                  <a:txBody>
                    <a:bodyPr/>
                    <a:lstStyle/>
                    <a:p>
                      <a:endParaRPr lang="en-IN"/>
                    </a:p>
                  </a:txBody>
                  <a:tcPr/>
                </a:tc>
                <a:tc>
                  <a:txBody>
                    <a:bodyPr/>
                    <a:lstStyle/>
                    <a:p>
                      <a:pPr algn="l" fontAlgn="t"/>
                      <a:r>
                        <a:rPr lang="en-IN" sz="1600" u="none" strike="noStrike">
                          <a:effectLst/>
                        </a:rPr>
                        <a:t>Security</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41.7%</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45.1%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908117782"/>
                  </a:ext>
                </a:extLst>
              </a:tr>
              <a:tr h="358786">
                <a:tc vMerge="1">
                  <a:txBody>
                    <a:bodyPr/>
                    <a:lstStyle/>
                    <a:p>
                      <a:endParaRPr lang="en-IN"/>
                    </a:p>
                  </a:txBody>
                  <a:tcPr/>
                </a:tc>
                <a:tc>
                  <a:txBody>
                    <a:bodyPr/>
                    <a:lstStyle/>
                    <a:p>
                      <a:pPr algn="l" fontAlgn="t"/>
                      <a:r>
                        <a:rPr lang="en-IN" sz="1600" u="none" strike="noStrike">
                          <a:effectLst/>
                        </a:rPr>
                        <a:t>Easiness</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57.6%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52.6%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938144595"/>
                  </a:ext>
                </a:extLst>
              </a:tr>
            </a:tbl>
          </a:graphicData>
        </a:graphic>
      </p:graphicFrame>
    </p:spTree>
    <p:extLst>
      <p:ext uri="{BB962C8B-B14F-4D97-AF65-F5344CB8AC3E}">
        <p14:creationId xmlns:p14="http://schemas.microsoft.com/office/powerpoint/2010/main" val="359307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EF4766-3935-47AE-A21B-03CA10E5E9FD}"/>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3F4C2B2-3855-4B51-8D91-075D65CFBDE8}"/>
              </a:ext>
            </a:extLst>
          </p:cNvPr>
          <p:cNvSpPr txBox="1"/>
          <p:nvPr/>
        </p:nvSpPr>
        <p:spPr>
          <a:xfrm>
            <a:off x="1097506" y="4118256"/>
            <a:ext cx="10530385" cy="1476045"/>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Since p-value &lt; </a:t>
            </a:r>
            <a:r>
              <a:rPr lang="en-US" dirty="0">
                <a:latin typeface="Times New Roman" panose="02020603050405020304" pitchFamily="18" charset="0"/>
                <a:cs typeface="Times New Roman" panose="02020603050405020304" pitchFamily="18" charset="0"/>
              </a:rPr>
              <a:t>α(0.05),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the data provides the enough evidence to reject Ho at 5% level of significant and 6 degree of freedom. Hence we conclude that there is association between gender and adoption of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354AF57-F449-4A12-9744-AD7BB1E3FA59}"/>
              </a:ext>
            </a:extLst>
          </p:cNvPr>
          <p:cNvGraphicFramePr>
            <a:graphicFrameLocks noGrp="1"/>
          </p:cNvGraphicFramePr>
          <p:nvPr>
            <p:extLst>
              <p:ext uri="{D42A27DB-BD31-4B8C-83A1-F6EECF244321}">
                <p14:modId xmlns:p14="http://schemas.microsoft.com/office/powerpoint/2010/main" val="2349722605"/>
              </p:ext>
            </p:extLst>
          </p:nvPr>
        </p:nvGraphicFramePr>
        <p:xfrm>
          <a:off x="1214650" y="619289"/>
          <a:ext cx="4735773" cy="2879678"/>
        </p:xfrm>
        <a:graphic>
          <a:graphicData uri="http://schemas.openxmlformats.org/drawingml/2006/table">
            <a:tbl>
              <a:tblPr>
                <a:tableStyleId>{616DA210-FB5B-4158-B5E0-FEB733F419BA}</a:tableStyleId>
              </a:tblPr>
              <a:tblGrid>
                <a:gridCol w="1578591">
                  <a:extLst>
                    <a:ext uri="{9D8B030D-6E8A-4147-A177-3AD203B41FA5}">
                      <a16:colId xmlns:a16="http://schemas.microsoft.com/office/drawing/2014/main" val="1907666211"/>
                    </a:ext>
                  </a:extLst>
                </a:gridCol>
                <a:gridCol w="1578591">
                  <a:extLst>
                    <a:ext uri="{9D8B030D-6E8A-4147-A177-3AD203B41FA5}">
                      <a16:colId xmlns:a16="http://schemas.microsoft.com/office/drawing/2014/main" val="887655304"/>
                    </a:ext>
                  </a:extLst>
                </a:gridCol>
                <a:gridCol w="1578591">
                  <a:extLst>
                    <a:ext uri="{9D8B030D-6E8A-4147-A177-3AD203B41FA5}">
                      <a16:colId xmlns:a16="http://schemas.microsoft.com/office/drawing/2014/main" val="37662982"/>
                    </a:ext>
                  </a:extLst>
                </a:gridCol>
              </a:tblGrid>
              <a:tr h="352668">
                <a:tc gridSpan="3">
                  <a:txBody>
                    <a:bodyPr/>
                    <a:lstStyle/>
                    <a:p>
                      <a:pPr algn="ctr" fontAlgn="ctr"/>
                      <a:r>
                        <a:rPr lang="en-IN" sz="1600" u="none" strike="noStrike" dirty="0">
                          <a:effectLst/>
                        </a:rPr>
                        <a:t>Pearson Chi-Square Tests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44636371"/>
                  </a:ext>
                </a:extLst>
              </a:tr>
              <a:tr h="352668">
                <a:tc gridSpan="2">
                  <a:txBody>
                    <a:bodyPr/>
                    <a:lstStyle/>
                    <a:p>
                      <a:pPr algn="l" fontAlgn="b"/>
                      <a:r>
                        <a:rPr lang="en-IN" sz="1600" u="none" strike="noStrike" dirty="0">
                          <a:effectLst/>
                        </a:rPr>
                        <a:t> </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a:txBody>
                    <a:bodyPr/>
                    <a:lstStyle/>
                    <a:p>
                      <a:pPr algn="ctr" fontAlgn="b"/>
                      <a:r>
                        <a:rPr lang="en-IN" sz="1600" u="none" strike="noStrike">
                          <a:effectLst/>
                        </a:rPr>
                        <a:t>Gender</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1336939179"/>
                  </a:ext>
                </a:extLst>
              </a:tr>
              <a:tr h="424262">
                <a:tc rowSpan="3">
                  <a:txBody>
                    <a:bodyPr/>
                    <a:lstStyle/>
                    <a:p>
                      <a:pPr algn="l" fontAlgn="t"/>
                      <a:r>
                        <a:rPr lang="en-IN" sz="1600" u="none" strike="noStrike">
                          <a:effectLst/>
                        </a:rPr>
                        <a:t>why adopt?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Chi-square</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14.691</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58644690"/>
                  </a:ext>
                </a:extLst>
              </a:tr>
              <a:tr h="352668">
                <a:tc vMerge="1">
                  <a:txBody>
                    <a:bodyPr/>
                    <a:lstStyle/>
                    <a:p>
                      <a:endParaRPr lang="en-IN"/>
                    </a:p>
                  </a:txBody>
                  <a:tcPr/>
                </a:tc>
                <a:tc>
                  <a:txBody>
                    <a:bodyPr/>
                    <a:lstStyle/>
                    <a:p>
                      <a:pPr algn="l" fontAlgn="t"/>
                      <a:r>
                        <a:rPr lang="en-IN" sz="1600" u="none" strike="noStrike">
                          <a:effectLst/>
                        </a:rPr>
                        <a:t>df</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167515310"/>
                  </a:ext>
                </a:extLst>
              </a:tr>
              <a:tr h="352668">
                <a:tc vMerge="1">
                  <a:txBody>
                    <a:bodyPr/>
                    <a:lstStyle/>
                    <a:p>
                      <a:endParaRPr lang="en-IN"/>
                    </a:p>
                  </a:txBody>
                  <a:tcPr/>
                </a:tc>
                <a:tc>
                  <a:txBody>
                    <a:bodyPr/>
                    <a:lstStyle/>
                    <a:p>
                      <a:pPr algn="l" fontAlgn="t"/>
                      <a:r>
                        <a:rPr lang="en-IN" sz="1600" u="none" strike="noStrike" dirty="0">
                          <a:effectLst/>
                        </a:rPr>
                        <a:t>Sig.</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.023</a:t>
                      </a:r>
                      <a:r>
                        <a:rPr lang="en-IN" sz="1600" u="none" strike="noStrike" baseline="30000">
                          <a:effectLst/>
                        </a:rPr>
                        <a:t>*</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222126404"/>
                  </a:ext>
                </a:extLst>
              </a:tr>
              <a:tr h="692076">
                <a:tc gridSpan="3">
                  <a:txBody>
                    <a:bodyPr/>
                    <a:lstStyle/>
                    <a:p>
                      <a:pPr algn="l" fontAlgn="t"/>
                      <a:r>
                        <a:rPr lang="en-US" sz="1600" u="none" strike="noStrike" dirty="0">
                          <a:effectLst/>
                        </a:rPr>
                        <a:t>Results are based on nonempty rows and columns in each innermost </a:t>
                      </a:r>
                      <a:r>
                        <a:rPr lang="en-US" sz="1600" u="none" strike="noStrike" dirty="0" err="1">
                          <a:effectLst/>
                        </a:rPr>
                        <a:t>subtable</a:t>
                      </a:r>
                      <a:r>
                        <a:rPr lang="en-US" sz="1600" u="none" strike="noStrike" dirty="0">
                          <a:effectLst/>
                        </a:rPr>
                        <a:t>.</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4009584"/>
                  </a:ext>
                </a:extLst>
              </a:tr>
              <a:tr h="352668">
                <a:tc gridSpan="3">
                  <a:txBody>
                    <a:bodyPr/>
                    <a:lstStyle/>
                    <a:p>
                      <a:pPr algn="l" fontAlgn="t"/>
                      <a:r>
                        <a:rPr lang="en-US" sz="1600" u="none" strike="noStrike" dirty="0">
                          <a:effectLst/>
                        </a:rPr>
                        <a:t>*. The Chi-square statistic is significant at the .05 level.</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09267544"/>
                  </a:ext>
                </a:extLst>
              </a:tr>
            </a:tbl>
          </a:graphicData>
        </a:graphic>
      </p:graphicFrame>
    </p:spTree>
    <p:extLst>
      <p:ext uri="{BB962C8B-B14F-4D97-AF65-F5344CB8AC3E}">
        <p14:creationId xmlns:p14="http://schemas.microsoft.com/office/powerpoint/2010/main" val="748334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04EE5-3517-488D-96FD-FFF1A61637E1}"/>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15972D2-E4D1-45EF-BD0E-6FD098FC16D7}"/>
              </a:ext>
            </a:extLst>
          </p:cNvPr>
          <p:cNvSpPr txBox="1"/>
          <p:nvPr/>
        </p:nvSpPr>
        <p:spPr>
          <a:xfrm>
            <a:off x="158284" y="303529"/>
            <a:ext cx="11374074" cy="1673600"/>
          </a:xfrm>
          <a:prstGeom prst="rect">
            <a:avLst/>
          </a:prstGeom>
          <a:noFill/>
        </p:spPr>
        <p:txBody>
          <a:bodyPr wrap="square">
            <a:spAutoFit/>
          </a:bodyPr>
          <a:lstStyle/>
          <a:p>
            <a:pPr>
              <a:lnSpc>
                <a:spcPct val="115000"/>
              </a:lnSpc>
            </a:pPr>
            <a:r>
              <a:rPr lang="en-US" sz="2200" b="1" dirty="0">
                <a:effectLst/>
                <a:latin typeface="Calibri" panose="020F0502020204030204" pitchFamily="34" charset="0"/>
                <a:ea typeface="Calibri" panose="020F0502020204030204" pitchFamily="34" charset="0"/>
                <a:cs typeface="Shruti" panose="020B0502040204020203" pitchFamily="34" charset="0"/>
              </a:rPr>
              <a:t>2) </a:t>
            </a:r>
            <a:r>
              <a:rPr lang="en-US" sz="2200" b="1" dirty="0">
                <a:effectLst/>
                <a:latin typeface="Times New Roman" panose="02020603050405020304" pitchFamily="18" charset="0"/>
                <a:ea typeface="Calibri" panose="020F0502020204030204" pitchFamily="34" charset="0"/>
                <a:cs typeface="Shruti" panose="020B0502040204020203" pitchFamily="34" charset="0"/>
              </a:rPr>
              <a:t>Objective: To check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association between</a:t>
            </a:r>
            <a:r>
              <a:rPr lang="en-US" sz="2200" b="1" dirty="0">
                <a:effectLst/>
                <a:latin typeface="Times New Roman" panose="02020603050405020304" pitchFamily="18" charset="0"/>
                <a:ea typeface="Calibri" panose="020F0502020204030204" pitchFamily="34" charset="0"/>
                <a:cs typeface="Shruti" panose="020B0502040204020203" pitchFamily="34" charset="0"/>
              </a:rPr>
              <a:t> gender and place where you use digital payment.</a:t>
            </a:r>
            <a:endParaRPr lang="en-IN" sz="2200" dirty="0">
              <a:effectLst/>
              <a:latin typeface="Calibri" panose="020F0502020204030204" pitchFamily="34" charset="0"/>
              <a:ea typeface="Calibri" panose="020F0502020204030204" pitchFamily="34" charset="0"/>
              <a:cs typeface="Shruti" panose="020B0502040204020203" pitchFamily="34" charset="0"/>
            </a:endParaRPr>
          </a:p>
          <a:p>
            <a:pPr lvl="2">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pPr lvl="2">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Ho: There is no association between gender and </a:t>
            </a:r>
            <a:r>
              <a:rPr lang="en-US" sz="1800" dirty="0">
                <a:effectLst/>
                <a:latin typeface="Times New Roman" panose="02020603050405020304" pitchFamily="18" charset="0"/>
                <a:ea typeface="Calibri" panose="020F0502020204030204" pitchFamily="34" charset="0"/>
                <a:cs typeface="Shruti" panose="020B0502040204020203" pitchFamily="34" charset="0"/>
              </a:rPr>
              <a:t>place where you use digital payment.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lvl="2">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H1: There is association between gender and which place </a:t>
            </a:r>
            <a:r>
              <a:rPr lang="en-US" sz="1800" dirty="0">
                <a:effectLst/>
                <a:latin typeface="Times New Roman" panose="02020603050405020304" pitchFamily="18" charset="0"/>
                <a:ea typeface="Calibri" panose="020F0502020204030204" pitchFamily="34" charset="0"/>
                <a:cs typeface="Shruti" panose="020B0502040204020203" pitchFamily="34" charset="0"/>
              </a:rPr>
              <a:t>where you use digital payment.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4" name="Table 3">
            <a:extLst>
              <a:ext uri="{FF2B5EF4-FFF2-40B4-BE49-F238E27FC236}">
                <a16:creationId xmlns:a16="http://schemas.microsoft.com/office/drawing/2014/main" id="{DE769F0B-1878-4884-9894-82FC6EC32256}"/>
              </a:ext>
            </a:extLst>
          </p:cNvPr>
          <p:cNvGraphicFramePr>
            <a:graphicFrameLocks noGrp="1"/>
          </p:cNvGraphicFramePr>
          <p:nvPr>
            <p:extLst>
              <p:ext uri="{D42A27DB-BD31-4B8C-83A1-F6EECF244321}">
                <p14:modId xmlns:p14="http://schemas.microsoft.com/office/powerpoint/2010/main" val="856998448"/>
              </p:ext>
            </p:extLst>
          </p:nvPr>
        </p:nvGraphicFramePr>
        <p:xfrm>
          <a:off x="1299949" y="2201264"/>
          <a:ext cx="7557450" cy="4432600"/>
        </p:xfrm>
        <a:graphic>
          <a:graphicData uri="http://schemas.openxmlformats.org/drawingml/2006/table">
            <a:tbl>
              <a:tblPr>
                <a:tableStyleId>{616DA210-FB5B-4158-B5E0-FEB733F419BA}</a:tableStyleId>
              </a:tblPr>
              <a:tblGrid>
                <a:gridCol w="1259575">
                  <a:extLst>
                    <a:ext uri="{9D8B030D-6E8A-4147-A177-3AD203B41FA5}">
                      <a16:colId xmlns:a16="http://schemas.microsoft.com/office/drawing/2014/main" val="473477551"/>
                    </a:ext>
                  </a:extLst>
                </a:gridCol>
                <a:gridCol w="1259575">
                  <a:extLst>
                    <a:ext uri="{9D8B030D-6E8A-4147-A177-3AD203B41FA5}">
                      <a16:colId xmlns:a16="http://schemas.microsoft.com/office/drawing/2014/main" val="525774534"/>
                    </a:ext>
                  </a:extLst>
                </a:gridCol>
                <a:gridCol w="1259575">
                  <a:extLst>
                    <a:ext uri="{9D8B030D-6E8A-4147-A177-3AD203B41FA5}">
                      <a16:colId xmlns:a16="http://schemas.microsoft.com/office/drawing/2014/main" val="2472083150"/>
                    </a:ext>
                  </a:extLst>
                </a:gridCol>
                <a:gridCol w="1259575">
                  <a:extLst>
                    <a:ext uri="{9D8B030D-6E8A-4147-A177-3AD203B41FA5}">
                      <a16:colId xmlns:a16="http://schemas.microsoft.com/office/drawing/2014/main" val="2100613314"/>
                    </a:ext>
                  </a:extLst>
                </a:gridCol>
                <a:gridCol w="1259575">
                  <a:extLst>
                    <a:ext uri="{9D8B030D-6E8A-4147-A177-3AD203B41FA5}">
                      <a16:colId xmlns:a16="http://schemas.microsoft.com/office/drawing/2014/main" val="3165873092"/>
                    </a:ext>
                  </a:extLst>
                </a:gridCol>
                <a:gridCol w="1259575">
                  <a:extLst>
                    <a:ext uri="{9D8B030D-6E8A-4147-A177-3AD203B41FA5}">
                      <a16:colId xmlns:a16="http://schemas.microsoft.com/office/drawing/2014/main" val="3392094008"/>
                    </a:ext>
                  </a:extLst>
                </a:gridCol>
              </a:tblGrid>
              <a:tr h="270553">
                <a:tc rowSpan="3" gridSpan="2">
                  <a:txBody>
                    <a:bodyPr/>
                    <a:lstStyle/>
                    <a:p>
                      <a:pPr algn="l" fontAlgn="b"/>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rowSpan="3" hMerge="1">
                  <a:txBody>
                    <a:bodyPr/>
                    <a:lstStyle/>
                    <a:p>
                      <a:endParaRPr lang="en-IN"/>
                    </a:p>
                  </a:txBody>
                  <a:tcPr/>
                </a:tc>
                <a:tc gridSpan="4">
                  <a:txBody>
                    <a:bodyPr/>
                    <a:lstStyle/>
                    <a:p>
                      <a:pPr algn="ctr" fontAlgn="b"/>
                      <a:r>
                        <a:rPr lang="en-IN" sz="1600" u="none" strike="noStrike">
                          <a:effectLst/>
                        </a:rPr>
                        <a:t>Gender</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91992331"/>
                  </a:ext>
                </a:extLst>
              </a:tr>
              <a:tr h="270553">
                <a:tc gridSpan="2" vMerge="1">
                  <a:txBody>
                    <a:bodyPr/>
                    <a:lstStyle/>
                    <a:p>
                      <a:endParaRPr lang="en-IN"/>
                    </a:p>
                  </a:txBody>
                  <a:tcPr/>
                </a:tc>
                <a:tc hMerge="1" vMerge="1">
                  <a:txBody>
                    <a:bodyPr/>
                    <a:lstStyle/>
                    <a:p>
                      <a:endParaRPr lang="en-IN"/>
                    </a:p>
                  </a:txBody>
                  <a:tcPr/>
                </a:tc>
                <a:tc gridSpan="2">
                  <a:txBody>
                    <a:bodyPr/>
                    <a:lstStyle/>
                    <a:p>
                      <a:pPr algn="ctr" fontAlgn="b"/>
                      <a:r>
                        <a:rPr lang="en-IN" sz="1600" u="none" strike="noStrike">
                          <a:effectLst/>
                        </a:rPr>
                        <a:t>Female</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600" u="none" strike="noStrike">
                          <a:effectLst/>
                        </a:rPr>
                        <a:t>Male</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extLst>
                  <a:ext uri="{0D108BD9-81ED-4DB2-BD59-A6C34878D82A}">
                    <a16:rowId xmlns:a16="http://schemas.microsoft.com/office/drawing/2014/main" val="1432563838"/>
                  </a:ext>
                </a:extLst>
              </a:tr>
              <a:tr h="335648">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1199060240"/>
                  </a:ext>
                </a:extLst>
              </a:tr>
              <a:tr h="325478">
                <a:tc rowSpan="10">
                  <a:txBody>
                    <a:bodyPr/>
                    <a:lstStyle/>
                    <a:p>
                      <a:pPr algn="l" fontAlgn="t"/>
                      <a:r>
                        <a:rPr lang="en-US" sz="1600" u="none" strike="noStrike" dirty="0">
                          <a:effectLst/>
                        </a:rPr>
                        <a:t>place at which students use digital payment</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Ticket booking</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81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61.4%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69.9%</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47677423"/>
                  </a:ext>
                </a:extLst>
              </a:tr>
              <a:tr h="325478">
                <a:tc vMerge="1">
                  <a:txBody>
                    <a:bodyPr/>
                    <a:lstStyle/>
                    <a:p>
                      <a:endParaRPr lang="en-IN"/>
                    </a:p>
                  </a:txBody>
                  <a:tcPr/>
                </a:tc>
                <a:tc>
                  <a:txBody>
                    <a:bodyPr/>
                    <a:lstStyle/>
                    <a:p>
                      <a:pPr algn="l" fontAlgn="t"/>
                      <a:r>
                        <a:rPr lang="en-IN" sz="1600" u="none" strike="noStrike">
                          <a:effectLst/>
                        </a:rPr>
                        <a:t>Bill payments</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70.5%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88</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66.2%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339855689"/>
                  </a:ext>
                </a:extLst>
              </a:tr>
              <a:tr h="270553">
                <a:tc vMerge="1">
                  <a:txBody>
                    <a:bodyPr/>
                    <a:lstStyle/>
                    <a:p>
                      <a:endParaRPr lang="en-IN"/>
                    </a:p>
                  </a:txBody>
                  <a:tcPr/>
                </a:tc>
                <a:tc>
                  <a:txBody>
                    <a:bodyPr/>
                    <a:lstStyle/>
                    <a:p>
                      <a:pPr algn="l" fontAlgn="t"/>
                      <a:r>
                        <a:rPr lang="en-IN" sz="1600" u="none" strike="noStrike">
                          <a:effectLst/>
                        </a:rPr>
                        <a:t>Paying fee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75.0%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78.9%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294724648"/>
                  </a:ext>
                </a:extLst>
              </a:tr>
              <a:tr h="530936">
                <a:tc vMerge="1">
                  <a:txBody>
                    <a:bodyPr/>
                    <a:lstStyle/>
                    <a:p>
                      <a:endParaRPr lang="en-IN"/>
                    </a:p>
                  </a:txBody>
                  <a:tcPr/>
                </a:tc>
                <a:tc>
                  <a:txBody>
                    <a:bodyPr/>
                    <a:lstStyle/>
                    <a:p>
                      <a:pPr algn="l" fontAlgn="t"/>
                      <a:r>
                        <a:rPr lang="en-IN" sz="1600" u="none" strike="noStrike">
                          <a:effectLst/>
                        </a:rPr>
                        <a:t>Mobile phone recharge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98</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74.2%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106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79.7%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158221872"/>
                  </a:ext>
                </a:extLst>
              </a:tr>
              <a:tr h="325478">
                <a:tc vMerge="1">
                  <a:txBody>
                    <a:bodyPr/>
                    <a:lstStyle/>
                    <a:p>
                      <a:endParaRPr lang="en-IN"/>
                    </a:p>
                  </a:txBody>
                  <a:tcPr/>
                </a:tc>
                <a:tc>
                  <a:txBody>
                    <a:bodyPr/>
                    <a:lstStyle/>
                    <a:p>
                      <a:pPr algn="l" fontAlgn="t"/>
                      <a:r>
                        <a:rPr lang="en-IN" sz="1600" u="none" strike="noStrike">
                          <a:effectLst/>
                        </a:rPr>
                        <a:t>Petrol pump</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35.6%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47.4%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367304780"/>
                  </a:ext>
                </a:extLst>
              </a:tr>
              <a:tr h="325478">
                <a:tc vMerge="1">
                  <a:txBody>
                    <a:bodyPr/>
                    <a:lstStyle/>
                    <a:p>
                      <a:endParaRPr lang="en-IN"/>
                    </a:p>
                  </a:txBody>
                  <a:tcPr/>
                </a:tc>
                <a:tc>
                  <a:txBody>
                    <a:bodyPr/>
                    <a:lstStyle/>
                    <a:p>
                      <a:pPr algn="l" fontAlgn="t"/>
                      <a:r>
                        <a:rPr lang="en-IN" sz="1600" u="none" strike="noStrike">
                          <a:effectLst/>
                        </a:rPr>
                        <a:t>Grocery store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45.5%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52.6%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369990986"/>
                  </a:ext>
                </a:extLst>
              </a:tr>
              <a:tr h="530936">
                <a:tc vMerge="1">
                  <a:txBody>
                    <a:bodyPr/>
                    <a:lstStyle/>
                    <a:p>
                      <a:endParaRPr lang="en-IN"/>
                    </a:p>
                  </a:txBody>
                  <a:tcPr/>
                </a:tc>
                <a:tc>
                  <a:txBody>
                    <a:bodyPr/>
                    <a:lstStyle/>
                    <a:p>
                      <a:pPr algn="l" fontAlgn="t"/>
                      <a:r>
                        <a:rPr lang="en-IN" sz="1600" u="none" strike="noStrike">
                          <a:effectLst/>
                        </a:rPr>
                        <a:t>Online shopping</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67.7%</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67808592"/>
                  </a:ext>
                </a:extLst>
              </a:tr>
              <a:tr h="325478">
                <a:tc vMerge="1">
                  <a:txBody>
                    <a:bodyPr/>
                    <a:lstStyle/>
                    <a:p>
                      <a:endParaRPr lang="en-IN"/>
                    </a:p>
                  </a:txBody>
                  <a:tcPr/>
                </a:tc>
                <a:tc>
                  <a:txBody>
                    <a:bodyPr/>
                    <a:lstStyle/>
                    <a:p>
                      <a:pPr algn="l" fontAlgn="t"/>
                      <a:r>
                        <a:rPr lang="en-IN" sz="1600" u="none" strike="noStrike">
                          <a:effectLst/>
                        </a:rPr>
                        <a:t>Food payment</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41.7%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41.4%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13444370"/>
                  </a:ext>
                </a:extLst>
              </a:tr>
              <a:tr h="325478">
                <a:tc vMerge="1">
                  <a:txBody>
                    <a:bodyPr/>
                    <a:lstStyle/>
                    <a:p>
                      <a:endParaRPr lang="en-IN"/>
                    </a:p>
                  </a:txBody>
                  <a:tcPr/>
                </a:tc>
                <a:tc>
                  <a:txBody>
                    <a:bodyPr/>
                    <a:lstStyle/>
                    <a:p>
                      <a:pPr algn="l" fontAlgn="t"/>
                      <a:r>
                        <a:rPr lang="en-IN" sz="1600" u="none" strike="noStrike">
                          <a:effectLst/>
                        </a:rPr>
                        <a:t>Investment</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33.1%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623238512"/>
                  </a:ext>
                </a:extLst>
              </a:tr>
              <a:tr h="270553">
                <a:tc vMerge="1">
                  <a:txBody>
                    <a:bodyPr/>
                    <a:lstStyle/>
                    <a:p>
                      <a:endParaRPr lang="en-IN"/>
                    </a:p>
                  </a:txBody>
                  <a:tcPr/>
                </a:tc>
                <a:tc>
                  <a:txBody>
                    <a:bodyPr/>
                    <a:lstStyle/>
                    <a:p>
                      <a:pPr algn="l" fontAlgn="t"/>
                      <a:r>
                        <a:rPr lang="en-IN" sz="1600" u="none" strike="noStrike">
                          <a:effectLst/>
                        </a:rPr>
                        <a:t>Insurance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15.2%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19.5%</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757521382"/>
                  </a:ext>
                </a:extLst>
              </a:tr>
            </a:tbl>
          </a:graphicData>
        </a:graphic>
      </p:graphicFrame>
    </p:spTree>
    <p:extLst>
      <p:ext uri="{BB962C8B-B14F-4D97-AF65-F5344CB8AC3E}">
        <p14:creationId xmlns:p14="http://schemas.microsoft.com/office/powerpoint/2010/main" val="3351072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565FC9-FDE0-4AC8-9E14-D28AFAC634A5}"/>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9839001-4F8C-4640-8337-38AA1A78F33C}"/>
              </a:ext>
            </a:extLst>
          </p:cNvPr>
          <p:cNvSpPr txBox="1"/>
          <p:nvPr/>
        </p:nvSpPr>
        <p:spPr>
          <a:xfrm>
            <a:off x="767686" y="4145551"/>
            <a:ext cx="10778319" cy="1469248"/>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p-value &lt; </a:t>
            </a:r>
            <a:r>
              <a:rPr lang="en-US" dirty="0">
                <a:latin typeface="Times New Roman" panose="02020603050405020304" pitchFamily="18" charset="0"/>
                <a:cs typeface="Times New Roman" panose="02020603050405020304" pitchFamily="18" charset="0"/>
              </a:rPr>
              <a:t>α(0.05),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the data provides the enough evidence reject Ho at 5% level of significant and 10 df. Hence we conclude that There is association between gender and place </a:t>
            </a:r>
            <a:r>
              <a:rPr lang="en-US" sz="1800" dirty="0">
                <a:effectLst/>
                <a:latin typeface="Times New Roman" panose="02020603050405020304" pitchFamily="18" charset="0"/>
                <a:ea typeface="Calibri" panose="020F0502020204030204" pitchFamily="34" charset="0"/>
                <a:cs typeface="Shruti" panose="020B0502040204020203" pitchFamily="34" charset="0"/>
              </a:rPr>
              <a:t>where you use digital payment.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E4AB09C-86AC-4CFC-86EA-BF5DD686FCB2}"/>
              </a:ext>
            </a:extLst>
          </p:cNvPr>
          <p:cNvGraphicFramePr>
            <a:graphicFrameLocks noGrp="1"/>
          </p:cNvGraphicFramePr>
          <p:nvPr>
            <p:extLst>
              <p:ext uri="{D42A27DB-BD31-4B8C-83A1-F6EECF244321}">
                <p14:modId xmlns:p14="http://schemas.microsoft.com/office/powerpoint/2010/main" val="2069065665"/>
              </p:ext>
            </p:extLst>
          </p:nvPr>
        </p:nvGraphicFramePr>
        <p:xfrm>
          <a:off x="991736" y="789614"/>
          <a:ext cx="4753971" cy="2936224"/>
        </p:xfrm>
        <a:graphic>
          <a:graphicData uri="http://schemas.openxmlformats.org/drawingml/2006/table">
            <a:tbl>
              <a:tblPr>
                <a:tableStyleId>{616DA210-FB5B-4158-B5E0-FEB733F419BA}</a:tableStyleId>
              </a:tblPr>
              <a:tblGrid>
                <a:gridCol w="1584657">
                  <a:extLst>
                    <a:ext uri="{9D8B030D-6E8A-4147-A177-3AD203B41FA5}">
                      <a16:colId xmlns:a16="http://schemas.microsoft.com/office/drawing/2014/main" val="3227543109"/>
                    </a:ext>
                  </a:extLst>
                </a:gridCol>
                <a:gridCol w="1584657">
                  <a:extLst>
                    <a:ext uri="{9D8B030D-6E8A-4147-A177-3AD203B41FA5}">
                      <a16:colId xmlns:a16="http://schemas.microsoft.com/office/drawing/2014/main" val="2894335434"/>
                    </a:ext>
                  </a:extLst>
                </a:gridCol>
                <a:gridCol w="1584657">
                  <a:extLst>
                    <a:ext uri="{9D8B030D-6E8A-4147-A177-3AD203B41FA5}">
                      <a16:colId xmlns:a16="http://schemas.microsoft.com/office/drawing/2014/main" val="2657082267"/>
                    </a:ext>
                  </a:extLst>
                </a:gridCol>
              </a:tblGrid>
              <a:tr h="359593">
                <a:tc gridSpan="3">
                  <a:txBody>
                    <a:bodyPr/>
                    <a:lstStyle/>
                    <a:p>
                      <a:pPr algn="ctr" fontAlgn="ctr"/>
                      <a:r>
                        <a:rPr lang="en-IN" sz="1600" u="none" strike="noStrike" dirty="0">
                          <a:effectLst/>
                        </a:rPr>
                        <a:t>Pearson Chi-Square Tests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4027946"/>
                  </a:ext>
                </a:extLst>
              </a:tr>
              <a:tr h="359593">
                <a:tc gridSpan="2">
                  <a:txBody>
                    <a:bodyPr/>
                    <a:lstStyle/>
                    <a:p>
                      <a:pPr algn="l" fontAlgn="b"/>
                      <a:r>
                        <a:rPr lang="en-IN" sz="1600" u="none" strike="noStrike" dirty="0">
                          <a:effectLst/>
                        </a:rPr>
                        <a:t> </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a:txBody>
                    <a:bodyPr/>
                    <a:lstStyle/>
                    <a:p>
                      <a:pPr algn="ctr" fontAlgn="b"/>
                      <a:r>
                        <a:rPr lang="en-IN" sz="1600" u="none" strike="noStrike">
                          <a:effectLst/>
                        </a:rPr>
                        <a:t>Gender</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67652052"/>
                  </a:ext>
                </a:extLst>
              </a:tr>
              <a:tr h="432593">
                <a:tc rowSpan="3">
                  <a:txBody>
                    <a:bodyPr/>
                    <a:lstStyle/>
                    <a:p>
                      <a:pPr algn="l" fontAlgn="t"/>
                      <a:r>
                        <a:rPr lang="en-US" sz="1600" u="none" strike="noStrike">
                          <a:effectLst/>
                        </a:rPr>
                        <a:t>place at which students use digital payment</a:t>
                      </a:r>
                      <a:endParaRPr lang="en-US"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Chi-square</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33.086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176587974"/>
                  </a:ext>
                </a:extLst>
              </a:tr>
              <a:tr h="359593">
                <a:tc vMerge="1">
                  <a:txBody>
                    <a:bodyPr/>
                    <a:lstStyle/>
                    <a:p>
                      <a:endParaRPr lang="en-IN"/>
                    </a:p>
                  </a:txBody>
                  <a:tcPr/>
                </a:tc>
                <a:tc>
                  <a:txBody>
                    <a:bodyPr/>
                    <a:lstStyle/>
                    <a:p>
                      <a:pPr algn="l" fontAlgn="t"/>
                      <a:r>
                        <a:rPr lang="en-IN" sz="1600" u="none" strike="noStrike" dirty="0">
                          <a:effectLst/>
                        </a:rPr>
                        <a:t>df</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864923584"/>
                  </a:ext>
                </a:extLst>
              </a:tr>
              <a:tr h="359593">
                <a:tc vMerge="1">
                  <a:txBody>
                    <a:bodyPr/>
                    <a:lstStyle/>
                    <a:p>
                      <a:endParaRPr lang="en-IN"/>
                    </a:p>
                  </a:txBody>
                  <a:tcPr/>
                </a:tc>
                <a:tc>
                  <a:txBody>
                    <a:bodyPr/>
                    <a:lstStyle/>
                    <a:p>
                      <a:pPr algn="l" fontAlgn="t"/>
                      <a:r>
                        <a:rPr lang="en-IN" sz="1600" u="none" strike="noStrike">
                          <a:effectLst/>
                        </a:rPr>
                        <a:t>Sig.</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.000</a:t>
                      </a:r>
                      <a:r>
                        <a:rPr lang="en-IN" sz="1600" u="none" strike="noStrike" baseline="30000" dirty="0">
                          <a:effectLst/>
                        </a:rPr>
                        <a:t>*</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44230748"/>
                  </a:ext>
                </a:extLst>
              </a:tr>
              <a:tr h="705666">
                <a:tc gridSpan="3">
                  <a:txBody>
                    <a:bodyPr/>
                    <a:lstStyle/>
                    <a:p>
                      <a:pPr algn="l" fontAlgn="t"/>
                      <a:r>
                        <a:rPr lang="en-US" sz="1600" u="none" strike="noStrike" dirty="0">
                          <a:effectLst/>
                        </a:rPr>
                        <a:t>Results are based on nonempty rows and columns in each innermost </a:t>
                      </a:r>
                      <a:r>
                        <a:rPr lang="en-US" sz="1600" u="none" strike="noStrike" dirty="0" err="1">
                          <a:effectLst/>
                        </a:rPr>
                        <a:t>subtable</a:t>
                      </a:r>
                      <a:r>
                        <a:rPr lang="en-US" sz="1600" u="none" strike="noStrike" dirty="0">
                          <a:effectLst/>
                        </a:rPr>
                        <a:t>.</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20752425"/>
                  </a:ext>
                </a:extLst>
              </a:tr>
              <a:tr h="359593">
                <a:tc gridSpan="3">
                  <a:txBody>
                    <a:bodyPr/>
                    <a:lstStyle/>
                    <a:p>
                      <a:pPr algn="l" fontAlgn="t"/>
                      <a:r>
                        <a:rPr lang="en-US" sz="1600" u="none" strike="noStrike" dirty="0">
                          <a:effectLst/>
                        </a:rPr>
                        <a:t>*. The Chi-square statistic is significant at the .05 level.</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55567397"/>
                  </a:ext>
                </a:extLst>
              </a:tr>
            </a:tbl>
          </a:graphicData>
        </a:graphic>
      </p:graphicFrame>
    </p:spTree>
    <p:extLst>
      <p:ext uri="{BB962C8B-B14F-4D97-AF65-F5344CB8AC3E}">
        <p14:creationId xmlns:p14="http://schemas.microsoft.com/office/powerpoint/2010/main" val="2457654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3E0477-7D98-49BF-813B-B3444CD7C66B}"/>
              </a:ext>
            </a:extLst>
          </p:cNvPr>
          <p:cNvSpPr/>
          <p:nvPr/>
        </p:nvSpPr>
        <p:spPr>
          <a:xfrm>
            <a:off x="0" y="0"/>
            <a:ext cx="12191999"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BC2DFB5-F42E-46D8-A40F-CF5312629A22}"/>
              </a:ext>
            </a:extLst>
          </p:cNvPr>
          <p:cNvSpPr txBox="1"/>
          <p:nvPr/>
        </p:nvSpPr>
        <p:spPr>
          <a:xfrm>
            <a:off x="1123665" y="611738"/>
            <a:ext cx="10972800" cy="646331"/>
          </a:xfrm>
          <a:prstGeom prst="rect">
            <a:avLst/>
          </a:prstGeom>
          <a:noFill/>
        </p:spPr>
        <p:txBody>
          <a:bodyPr wrap="square" rtlCol="0">
            <a:spAutoFit/>
          </a:bodyPr>
          <a:lstStyle/>
          <a:p>
            <a:r>
              <a:rPr lang="en-US" dirty="0"/>
              <a:t>H0: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no association between places and reasons for adoption of digital payment.</a:t>
            </a:r>
            <a:r>
              <a:rPr lang="en-US" dirty="0"/>
              <a:t>  </a:t>
            </a:r>
          </a:p>
          <a:p>
            <a:r>
              <a:rPr lang="en-US" dirty="0"/>
              <a:t>H1:</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There is association between places and reasons for adoption of digital payment.</a:t>
            </a:r>
            <a:r>
              <a:rPr lang="en-US" dirty="0"/>
              <a:t> </a:t>
            </a:r>
            <a:endParaRPr lang="en-IN" dirty="0"/>
          </a:p>
        </p:txBody>
      </p:sp>
      <p:graphicFrame>
        <p:nvGraphicFramePr>
          <p:cNvPr id="4" name="Table 3">
            <a:extLst>
              <a:ext uri="{FF2B5EF4-FFF2-40B4-BE49-F238E27FC236}">
                <a16:creationId xmlns:a16="http://schemas.microsoft.com/office/drawing/2014/main" id="{04F0D9E1-D69C-48F1-810C-C7CEBD5A7EA8}"/>
              </a:ext>
            </a:extLst>
          </p:cNvPr>
          <p:cNvGraphicFramePr>
            <a:graphicFrameLocks noGrp="1"/>
          </p:cNvGraphicFramePr>
          <p:nvPr>
            <p:extLst>
              <p:ext uri="{D42A27DB-BD31-4B8C-83A1-F6EECF244321}">
                <p14:modId xmlns:p14="http://schemas.microsoft.com/office/powerpoint/2010/main" val="709870283"/>
              </p:ext>
            </p:extLst>
          </p:nvPr>
        </p:nvGraphicFramePr>
        <p:xfrm>
          <a:off x="0" y="1241947"/>
          <a:ext cx="12191999" cy="5616057"/>
        </p:xfrm>
        <a:graphic>
          <a:graphicData uri="http://schemas.openxmlformats.org/drawingml/2006/table">
            <a:tbl>
              <a:tblPr>
                <a:tableStyleId>{616DA210-FB5B-4158-B5E0-FEB733F419BA}</a:tableStyleId>
              </a:tblPr>
              <a:tblGrid>
                <a:gridCol w="682752">
                  <a:extLst>
                    <a:ext uri="{9D8B030D-6E8A-4147-A177-3AD203B41FA5}">
                      <a16:colId xmlns:a16="http://schemas.microsoft.com/office/drawing/2014/main" val="1084997277"/>
                    </a:ext>
                  </a:extLst>
                </a:gridCol>
                <a:gridCol w="1058963">
                  <a:extLst>
                    <a:ext uri="{9D8B030D-6E8A-4147-A177-3AD203B41FA5}">
                      <a16:colId xmlns:a16="http://schemas.microsoft.com/office/drawing/2014/main" val="4090522772"/>
                    </a:ext>
                  </a:extLst>
                </a:gridCol>
                <a:gridCol w="870857">
                  <a:extLst>
                    <a:ext uri="{9D8B030D-6E8A-4147-A177-3AD203B41FA5}">
                      <a16:colId xmlns:a16="http://schemas.microsoft.com/office/drawing/2014/main" val="2103717176"/>
                    </a:ext>
                  </a:extLst>
                </a:gridCol>
                <a:gridCol w="870857">
                  <a:extLst>
                    <a:ext uri="{9D8B030D-6E8A-4147-A177-3AD203B41FA5}">
                      <a16:colId xmlns:a16="http://schemas.microsoft.com/office/drawing/2014/main" val="2103793405"/>
                    </a:ext>
                  </a:extLst>
                </a:gridCol>
                <a:gridCol w="870857">
                  <a:extLst>
                    <a:ext uri="{9D8B030D-6E8A-4147-A177-3AD203B41FA5}">
                      <a16:colId xmlns:a16="http://schemas.microsoft.com/office/drawing/2014/main" val="815244626"/>
                    </a:ext>
                  </a:extLst>
                </a:gridCol>
                <a:gridCol w="870857">
                  <a:extLst>
                    <a:ext uri="{9D8B030D-6E8A-4147-A177-3AD203B41FA5}">
                      <a16:colId xmlns:a16="http://schemas.microsoft.com/office/drawing/2014/main" val="1561360466"/>
                    </a:ext>
                  </a:extLst>
                </a:gridCol>
                <a:gridCol w="870857">
                  <a:extLst>
                    <a:ext uri="{9D8B030D-6E8A-4147-A177-3AD203B41FA5}">
                      <a16:colId xmlns:a16="http://schemas.microsoft.com/office/drawing/2014/main" val="680119909"/>
                    </a:ext>
                  </a:extLst>
                </a:gridCol>
                <a:gridCol w="870857">
                  <a:extLst>
                    <a:ext uri="{9D8B030D-6E8A-4147-A177-3AD203B41FA5}">
                      <a16:colId xmlns:a16="http://schemas.microsoft.com/office/drawing/2014/main" val="2781201077"/>
                    </a:ext>
                  </a:extLst>
                </a:gridCol>
                <a:gridCol w="870857">
                  <a:extLst>
                    <a:ext uri="{9D8B030D-6E8A-4147-A177-3AD203B41FA5}">
                      <a16:colId xmlns:a16="http://schemas.microsoft.com/office/drawing/2014/main" val="4294254237"/>
                    </a:ext>
                  </a:extLst>
                </a:gridCol>
                <a:gridCol w="870857">
                  <a:extLst>
                    <a:ext uri="{9D8B030D-6E8A-4147-A177-3AD203B41FA5}">
                      <a16:colId xmlns:a16="http://schemas.microsoft.com/office/drawing/2014/main" val="1339903863"/>
                    </a:ext>
                  </a:extLst>
                </a:gridCol>
                <a:gridCol w="870857">
                  <a:extLst>
                    <a:ext uri="{9D8B030D-6E8A-4147-A177-3AD203B41FA5}">
                      <a16:colId xmlns:a16="http://schemas.microsoft.com/office/drawing/2014/main" val="1088409505"/>
                    </a:ext>
                  </a:extLst>
                </a:gridCol>
                <a:gridCol w="870857">
                  <a:extLst>
                    <a:ext uri="{9D8B030D-6E8A-4147-A177-3AD203B41FA5}">
                      <a16:colId xmlns:a16="http://schemas.microsoft.com/office/drawing/2014/main" val="1949096932"/>
                    </a:ext>
                  </a:extLst>
                </a:gridCol>
                <a:gridCol w="870857">
                  <a:extLst>
                    <a:ext uri="{9D8B030D-6E8A-4147-A177-3AD203B41FA5}">
                      <a16:colId xmlns:a16="http://schemas.microsoft.com/office/drawing/2014/main" val="4074213982"/>
                    </a:ext>
                  </a:extLst>
                </a:gridCol>
                <a:gridCol w="870857">
                  <a:extLst>
                    <a:ext uri="{9D8B030D-6E8A-4147-A177-3AD203B41FA5}">
                      <a16:colId xmlns:a16="http://schemas.microsoft.com/office/drawing/2014/main" val="3731817194"/>
                    </a:ext>
                  </a:extLst>
                </a:gridCol>
              </a:tblGrid>
              <a:tr h="244655">
                <a:tc rowSpan="3" gridSpan="2">
                  <a:txBody>
                    <a:bodyPr/>
                    <a:lstStyle/>
                    <a:p>
                      <a:pPr algn="l" fontAlgn="b"/>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rowSpan="3" hMerge="1">
                  <a:txBody>
                    <a:bodyPr/>
                    <a:lstStyle/>
                    <a:p>
                      <a:endParaRPr lang="en-IN"/>
                    </a:p>
                  </a:txBody>
                  <a:tcPr/>
                </a:tc>
                <a:tc gridSpan="12">
                  <a:txBody>
                    <a:bodyPr/>
                    <a:lstStyle/>
                    <a:p>
                      <a:pPr algn="ctr" fontAlgn="b"/>
                      <a:r>
                        <a:rPr lang="en-IN" sz="1400" u="none" strike="noStrike" dirty="0">
                          <a:effectLst/>
                        </a:rPr>
                        <a:t>Reasons for adopt?</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2255318"/>
                  </a:ext>
                </a:extLst>
              </a:tr>
              <a:tr h="478855">
                <a:tc gridSpan="2" vMerge="1">
                  <a:txBody>
                    <a:bodyPr/>
                    <a:lstStyle/>
                    <a:p>
                      <a:endParaRPr lang="en-IN"/>
                    </a:p>
                  </a:txBody>
                  <a:tcPr/>
                </a:tc>
                <a:tc hMerge="1" vMerge="1">
                  <a:txBody>
                    <a:bodyPr/>
                    <a:lstStyle/>
                    <a:p>
                      <a:endParaRPr lang="en-IN"/>
                    </a:p>
                  </a:txBody>
                  <a:tcPr/>
                </a:tc>
                <a:tc gridSpan="2">
                  <a:txBody>
                    <a:bodyPr/>
                    <a:lstStyle/>
                    <a:p>
                      <a:pPr algn="ctr" fontAlgn="b"/>
                      <a:r>
                        <a:rPr lang="en-IN" sz="1400" u="none" strike="noStrike" dirty="0">
                          <a:effectLst/>
                        </a:rPr>
                        <a:t>Convenience</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dirty="0">
                          <a:effectLst/>
                        </a:rPr>
                        <a:t>Discounts/cashback rewards</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a:effectLst/>
                        </a:rPr>
                        <a:t>Time saving</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dirty="0">
                          <a:effectLst/>
                        </a:rPr>
                        <a:t>Safe in this pandemic</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a:effectLst/>
                        </a:rPr>
                        <a:t>Security</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a:effectLst/>
                        </a:rPr>
                        <a:t>Easiness</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extLst>
                  <a:ext uri="{0D108BD9-81ED-4DB2-BD59-A6C34878D82A}">
                    <a16:rowId xmlns:a16="http://schemas.microsoft.com/office/drawing/2014/main" val="289117555"/>
                  </a:ext>
                </a:extLst>
              </a:tr>
              <a:tr h="478855">
                <a:tc gridSpan="2" vMerge="1">
                  <a:txBody>
                    <a:bodyPr/>
                    <a:lstStyle/>
                    <a:p>
                      <a:endParaRPr lang="en-IN"/>
                    </a:p>
                  </a:txBody>
                  <a:tcPr/>
                </a:tc>
                <a:tc hMerge="1" vMerge="1">
                  <a:txBody>
                    <a:bodyPr/>
                    <a:lstStyle/>
                    <a:p>
                      <a:endParaRPr lang="en-IN"/>
                    </a:p>
                  </a:txBody>
                  <a:tcPr/>
                </a:tc>
                <a:tc>
                  <a:txBody>
                    <a:bodyPr/>
                    <a:lstStyle/>
                    <a:p>
                      <a:pPr algn="ctr" fontAlgn="b"/>
                      <a:r>
                        <a:rPr lang="en-IN" sz="1400" u="none" strike="noStrike" dirty="0">
                          <a:effectLst/>
                        </a:rPr>
                        <a:t>Count</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dirty="0">
                          <a:effectLst/>
                        </a:rPr>
                        <a:t>Column N %</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dirty="0">
                          <a:effectLst/>
                        </a:rPr>
                        <a:t>Count</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dirty="0">
                          <a:effectLst/>
                        </a:rPr>
                        <a:t>Column N %</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dirty="0">
                          <a:effectLst/>
                        </a:rPr>
                        <a:t>Column N %</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192605106"/>
                  </a:ext>
                </a:extLst>
              </a:tr>
              <a:tr h="478855">
                <a:tc rowSpan="10">
                  <a:txBody>
                    <a:bodyPr/>
                    <a:lstStyle/>
                    <a:p>
                      <a:pPr algn="l" fontAlgn="t"/>
                      <a:r>
                        <a:rPr lang="en-US" sz="1400" u="none" strike="noStrike">
                          <a:effectLst/>
                        </a:rPr>
                        <a:t>place at which students use digital payment</a:t>
                      </a:r>
                      <a:endParaRPr lang="en-US"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400" u="none" strike="noStrike">
                          <a:effectLst/>
                        </a:rPr>
                        <a:t>Ticket booking</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129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70.9%</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68.9%</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132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67.3%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116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66.7%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73.0%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106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72.6%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62542230"/>
                  </a:ext>
                </a:extLst>
              </a:tr>
              <a:tr h="478855">
                <a:tc vMerge="1">
                  <a:txBody>
                    <a:bodyPr/>
                    <a:lstStyle/>
                    <a:p>
                      <a:endParaRPr lang="en-IN"/>
                    </a:p>
                  </a:txBody>
                  <a:tcPr/>
                </a:tc>
                <a:tc>
                  <a:txBody>
                    <a:bodyPr/>
                    <a:lstStyle/>
                    <a:p>
                      <a:pPr algn="l" fontAlgn="t"/>
                      <a:r>
                        <a:rPr lang="en-IN" sz="1400" u="none" strike="noStrike">
                          <a:effectLst/>
                        </a:rPr>
                        <a:t>Bill payments</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129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70.9%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62.1%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139</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70.9%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120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69.0%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70.4%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114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78.1%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348400143"/>
                  </a:ext>
                </a:extLst>
              </a:tr>
              <a:tr h="244655">
                <a:tc vMerge="1">
                  <a:txBody>
                    <a:bodyPr/>
                    <a:lstStyle/>
                    <a:p>
                      <a:endParaRPr lang="en-IN"/>
                    </a:p>
                  </a:txBody>
                  <a:tcPr/>
                </a:tc>
                <a:tc>
                  <a:txBody>
                    <a:bodyPr/>
                    <a:lstStyle/>
                    <a:p>
                      <a:pPr algn="l" fontAlgn="t"/>
                      <a:r>
                        <a:rPr lang="en-IN" sz="1400" u="none" strike="noStrike">
                          <a:effectLst/>
                        </a:rPr>
                        <a:t>Paying fee</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148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81.3%</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80.6%</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152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77.6%</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139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79.9%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99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86.1%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119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81.5%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353406961"/>
                  </a:ext>
                </a:extLst>
              </a:tr>
              <a:tr h="713054">
                <a:tc vMerge="1">
                  <a:txBody>
                    <a:bodyPr/>
                    <a:lstStyle/>
                    <a:p>
                      <a:endParaRPr lang="en-IN"/>
                    </a:p>
                  </a:txBody>
                  <a:tcPr/>
                </a:tc>
                <a:tc>
                  <a:txBody>
                    <a:bodyPr/>
                    <a:lstStyle/>
                    <a:p>
                      <a:pPr algn="l" fontAlgn="t"/>
                      <a:r>
                        <a:rPr lang="en-IN" sz="1400" u="none" strike="noStrike">
                          <a:effectLst/>
                        </a:rPr>
                        <a:t>Mobile phone recharge</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144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79.1%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72</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69.9%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159</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81.1%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137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78.7%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72.2%</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121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82.9%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345013262"/>
                  </a:ext>
                </a:extLst>
              </a:tr>
              <a:tr h="478855">
                <a:tc vMerge="1">
                  <a:txBody>
                    <a:bodyPr/>
                    <a:lstStyle/>
                    <a:p>
                      <a:endParaRPr lang="en-IN"/>
                    </a:p>
                  </a:txBody>
                  <a:tcPr/>
                </a:tc>
                <a:tc>
                  <a:txBody>
                    <a:bodyPr/>
                    <a:lstStyle/>
                    <a:p>
                      <a:pPr algn="l" fontAlgn="t"/>
                      <a:r>
                        <a:rPr lang="en-IN" sz="1400" u="none" strike="noStrike">
                          <a:effectLst/>
                        </a:rPr>
                        <a:t>Petrol pump</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43.4%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40</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38.8%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41.3%</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81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46.6%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52.2%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41.1%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043631704"/>
                  </a:ext>
                </a:extLst>
              </a:tr>
              <a:tr h="478855">
                <a:tc vMerge="1">
                  <a:txBody>
                    <a:bodyPr/>
                    <a:lstStyle/>
                    <a:p>
                      <a:endParaRPr lang="en-IN"/>
                    </a:p>
                  </a:txBody>
                  <a:tcPr/>
                </a:tc>
                <a:tc>
                  <a:txBody>
                    <a:bodyPr/>
                    <a:lstStyle/>
                    <a:p>
                      <a:pPr algn="l" fontAlgn="t"/>
                      <a:r>
                        <a:rPr lang="en-IN" sz="1400" u="none" strike="noStrike">
                          <a:effectLst/>
                        </a:rPr>
                        <a:t>Grocery store</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99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54.4%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50.5%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100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51.0%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96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55.2%</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59.1%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52.1%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43196633"/>
                  </a:ext>
                </a:extLst>
              </a:tr>
              <a:tr h="478855">
                <a:tc vMerge="1">
                  <a:txBody>
                    <a:bodyPr/>
                    <a:lstStyle/>
                    <a:p>
                      <a:endParaRPr lang="en-IN"/>
                    </a:p>
                  </a:txBody>
                  <a:tcPr/>
                </a:tc>
                <a:tc>
                  <a:txBody>
                    <a:bodyPr/>
                    <a:lstStyle/>
                    <a:p>
                      <a:pPr algn="l" fontAlgn="t"/>
                      <a:r>
                        <a:rPr lang="en-IN" sz="1400" u="none" strike="noStrike">
                          <a:effectLst/>
                        </a:rPr>
                        <a:t>Online shopping</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136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74.7%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73.8%</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142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72.4%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128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73.6%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73.9%</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114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78.1%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385483448"/>
                  </a:ext>
                </a:extLst>
              </a:tr>
              <a:tr h="478855">
                <a:tc vMerge="1">
                  <a:txBody>
                    <a:bodyPr/>
                    <a:lstStyle/>
                    <a:p>
                      <a:endParaRPr lang="en-IN"/>
                    </a:p>
                  </a:txBody>
                  <a:tcPr/>
                </a:tc>
                <a:tc>
                  <a:txBody>
                    <a:bodyPr/>
                    <a:lstStyle/>
                    <a:p>
                      <a:pPr algn="l" fontAlgn="t"/>
                      <a:r>
                        <a:rPr lang="en-IN" sz="1400" u="none" strike="noStrike">
                          <a:effectLst/>
                        </a:rPr>
                        <a:t>Food payment</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42.9%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40.8%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78</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39.8%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44.8%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54</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47.0%</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43.2%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056171590"/>
                  </a:ext>
                </a:extLst>
              </a:tr>
              <a:tr h="338198">
                <a:tc vMerge="1">
                  <a:txBody>
                    <a:bodyPr/>
                    <a:lstStyle/>
                    <a:p>
                      <a:endParaRPr lang="en-IN"/>
                    </a:p>
                  </a:txBody>
                  <a:tcPr/>
                </a:tc>
                <a:tc>
                  <a:txBody>
                    <a:bodyPr/>
                    <a:lstStyle/>
                    <a:p>
                      <a:pPr algn="l" fontAlgn="t"/>
                      <a:r>
                        <a:rPr lang="en-IN" sz="1400" u="none" strike="noStrike">
                          <a:effectLst/>
                        </a:rPr>
                        <a:t>Investment</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28.0%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27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26.2%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19.4%</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38</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21.8%</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38</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33.0%</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29</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19.9%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042269482"/>
                  </a:ext>
                </a:extLst>
              </a:tr>
              <a:tr h="244655">
                <a:tc vMerge="1">
                  <a:txBody>
                    <a:bodyPr/>
                    <a:lstStyle/>
                    <a:p>
                      <a:endParaRPr lang="en-IN"/>
                    </a:p>
                  </a:txBody>
                  <a:tcPr/>
                </a:tc>
                <a:tc>
                  <a:txBody>
                    <a:bodyPr/>
                    <a:lstStyle/>
                    <a:p>
                      <a:pPr algn="l" fontAlgn="t"/>
                      <a:r>
                        <a:rPr lang="en-IN" sz="1400" u="none" strike="noStrike">
                          <a:effectLst/>
                        </a:rPr>
                        <a:t>Insurance</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18.7%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14.6%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15.3%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19.0%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21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18.3%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25</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17.1%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813005064"/>
                  </a:ext>
                </a:extLst>
              </a:tr>
            </a:tbl>
          </a:graphicData>
        </a:graphic>
      </p:graphicFrame>
      <p:sp>
        <p:nvSpPr>
          <p:cNvPr id="7" name="TextBox 6">
            <a:extLst>
              <a:ext uri="{FF2B5EF4-FFF2-40B4-BE49-F238E27FC236}">
                <a16:creationId xmlns:a16="http://schemas.microsoft.com/office/drawing/2014/main" id="{E40CAC80-A3F1-443E-8C12-C1B99FEF3B83}"/>
              </a:ext>
            </a:extLst>
          </p:cNvPr>
          <p:cNvSpPr txBox="1"/>
          <p:nvPr/>
        </p:nvSpPr>
        <p:spPr>
          <a:xfrm>
            <a:off x="0" y="87785"/>
            <a:ext cx="11327642" cy="400110"/>
          </a:xfrm>
          <a:prstGeom prst="rect">
            <a:avLst/>
          </a:prstGeom>
          <a:noFill/>
        </p:spPr>
        <p:txBody>
          <a:bodyPr wrap="square">
            <a:spAutoFit/>
          </a:bodyPr>
          <a:lstStyle/>
          <a:p>
            <a:r>
              <a:rPr lang="en-US" sz="2000" b="1" dirty="0">
                <a:effectLst/>
                <a:latin typeface="Times New Roman" panose="02020603050405020304" pitchFamily="18" charset="0"/>
                <a:ea typeface="Calibri" panose="020F0502020204030204" pitchFamily="34" charset="0"/>
              </a:rPr>
              <a:t>3) Objective: To check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association between</a:t>
            </a:r>
            <a:r>
              <a:rPr lang="en-US" sz="2000" b="1" dirty="0">
                <a:effectLst/>
                <a:latin typeface="Times New Roman" panose="02020603050405020304" pitchFamily="18" charset="0"/>
                <a:ea typeface="Calibri" panose="020F0502020204030204" pitchFamily="34" charset="0"/>
              </a:rPr>
              <a:t> </a:t>
            </a:r>
            <a:r>
              <a:rPr lang="en-US" sz="2000" b="1" dirty="0">
                <a:latin typeface="Times New Roman" panose="02020603050405020304" pitchFamily="18" charset="0"/>
                <a:ea typeface="Calibri" panose="020F0502020204030204" pitchFamily="34" charset="0"/>
              </a:rPr>
              <a:t>places and reasons for </a:t>
            </a:r>
            <a:r>
              <a:rPr lang="en-US" sz="2000" b="1" dirty="0">
                <a:effectLst/>
                <a:latin typeface="Times New Roman" panose="02020603050405020304" pitchFamily="18" charset="0"/>
                <a:ea typeface="Calibri" panose="020F0502020204030204" pitchFamily="34" charset="0"/>
              </a:rPr>
              <a:t>adoption of digital payment </a:t>
            </a:r>
            <a:endParaRPr lang="en-IN" sz="2000" dirty="0"/>
          </a:p>
        </p:txBody>
      </p:sp>
    </p:spTree>
    <p:extLst>
      <p:ext uri="{BB962C8B-B14F-4D97-AF65-F5344CB8AC3E}">
        <p14:creationId xmlns:p14="http://schemas.microsoft.com/office/powerpoint/2010/main" val="478514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0FF648-9BD7-44AE-962D-AE3DD2BA159F}"/>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5207251-9C5E-4A64-A61F-EB6B4BFEFA6B}"/>
              </a:ext>
            </a:extLst>
          </p:cNvPr>
          <p:cNvSpPr txBox="1"/>
          <p:nvPr/>
        </p:nvSpPr>
        <p:spPr>
          <a:xfrm>
            <a:off x="261583" y="5239700"/>
            <a:ext cx="11668834" cy="923330"/>
          </a:xfrm>
          <a:prstGeom prst="rect">
            <a:avLst/>
          </a:prstGeom>
          <a:noFill/>
        </p:spPr>
        <p:txBody>
          <a:bodyPr wrap="square">
            <a:sp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Here P-value is &lt; </a:t>
            </a:r>
            <a:r>
              <a:rPr lang="en-US" dirty="0">
                <a:latin typeface="Times New Roman" panose="02020603050405020304" pitchFamily="18" charset="0"/>
                <a:cs typeface="Times New Roman" panose="02020603050405020304" pitchFamily="18" charset="0"/>
              </a:rPr>
              <a:t>α(0.05), </a:t>
            </a:r>
            <a:r>
              <a:rPr lang="en-US" dirty="0">
                <a:effectLst/>
                <a:latin typeface="Times New Roman" panose="02020603050405020304" pitchFamily="18" charset="0"/>
                <a:ea typeface="Calibri" panose="020F0502020204030204" pitchFamily="34" charset="0"/>
                <a:cs typeface="Times New Roman" panose="02020603050405020304" pitchFamily="18" charset="0"/>
              </a:rPr>
              <a:t>so </a:t>
            </a:r>
            <a:r>
              <a:rPr lang="en-US" dirty="0">
                <a:latin typeface="Times New Roman" panose="02020603050405020304" pitchFamily="18" charset="0"/>
                <a:ea typeface="Calibri" panose="020F0502020204030204" pitchFamily="34" charset="0"/>
                <a:cs typeface="Times New Roman" panose="02020603050405020304" pitchFamily="18" charset="0"/>
              </a:rPr>
              <a:t>data provide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enough evidence to reject Ho at 5% level of significant and 60 degree of freedom. Hence we conclude that there is association between </a:t>
            </a:r>
            <a:r>
              <a:rPr lang="en-US" dirty="0">
                <a:effectLst/>
                <a:latin typeface="Times New Roman" panose="02020603050405020304" pitchFamily="18" charset="0"/>
                <a:ea typeface="Calibri" panose="020F0502020204030204" pitchFamily="34" charset="0"/>
                <a:cs typeface="Times New Roman" panose="02020603050405020304" pitchFamily="18" charset="0"/>
              </a:rPr>
              <a:t>places and reasons for adoption of digital payment.</a:t>
            </a:r>
            <a:r>
              <a:rPr lang="en-US" dirty="0"/>
              <a:t>  </a:t>
            </a:r>
          </a:p>
        </p:txBody>
      </p:sp>
      <p:graphicFrame>
        <p:nvGraphicFramePr>
          <p:cNvPr id="5" name="Table 4">
            <a:extLst>
              <a:ext uri="{FF2B5EF4-FFF2-40B4-BE49-F238E27FC236}">
                <a16:creationId xmlns:a16="http://schemas.microsoft.com/office/drawing/2014/main" id="{365651E3-9818-4C9A-B1A0-F0799C397930}"/>
              </a:ext>
            </a:extLst>
          </p:cNvPr>
          <p:cNvGraphicFramePr>
            <a:graphicFrameLocks noGrp="1"/>
          </p:cNvGraphicFramePr>
          <p:nvPr>
            <p:extLst>
              <p:ext uri="{D42A27DB-BD31-4B8C-83A1-F6EECF244321}">
                <p14:modId xmlns:p14="http://schemas.microsoft.com/office/powerpoint/2010/main" val="2530347973"/>
              </p:ext>
            </p:extLst>
          </p:nvPr>
        </p:nvGraphicFramePr>
        <p:xfrm>
          <a:off x="541360" y="694970"/>
          <a:ext cx="3825924" cy="2734029"/>
        </p:xfrm>
        <a:graphic>
          <a:graphicData uri="http://schemas.openxmlformats.org/drawingml/2006/table">
            <a:tbl>
              <a:tblPr>
                <a:tableStyleId>{616DA210-FB5B-4158-B5E0-FEB733F419BA}</a:tableStyleId>
              </a:tblPr>
              <a:tblGrid>
                <a:gridCol w="1275308">
                  <a:extLst>
                    <a:ext uri="{9D8B030D-6E8A-4147-A177-3AD203B41FA5}">
                      <a16:colId xmlns:a16="http://schemas.microsoft.com/office/drawing/2014/main" val="1388082177"/>
                    </a:ext>
                  </a:extLst>
                </a:gridCol>
                <a:gridCol w="1275308">
                  <a:extLst>
                    <a:ext uri="{9D8B030D-6E8A-4147-A177-3AD203B41FA5}">
                      <a16:colId xmlns:a16="http://schemas.microsoft.com/office/drawing/2014/main" val="2643443147"/>
                    </a:ext>
                  </a:extLst>
                </a:gridCol>
                <a:gridCol w="1275308">
                  <a:extLst>
                    <a:ext uri="{9D8B030D-6E8A-4147-A177-3AD203B41FA5}">
                      <a16:colId xmlns:a16="http://schemas.microsoft.com/office/drawing/2014/main" val="3099197567"/>
                    </a:ext>
                  </a:extLst>
                </a:gridCol>
              </a:tblGrid>
              <a:tr h="279668">
                <a:tc gridSpan="3">
                  <a:txBody>
                    <a:bodyPr/>
                    <a:lstStyle/>
                    <a:p>
                      <a:pPr algn="ctr" fontAlgn="ctr"/>
                      <a:r>
                        <a:rPr lang="en-IN" sz="1400" u="none" strike="noStrike" dirty="0">
                          <a:effectLst/>
                        </a:rPr>
                        <a:t>Pearson Chi-Square Tests</a:t>
                      </a:r>
                      <a:endParaRPr lang="en-IN" sz="14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63107217"/>
                  </a:ext>
                </a:extLst>
              </a:tr>
              <a:tr h="512350">
                <a:tc gridSpan="2">
                  <a:txBody>
                    <a:bodyPr/>
                    <a:lstStyle/>
                    <a:p>
                      <a:pPr algn="l" fontAlgn="b"/>
                      <a:r>
                        <a:rPr lang="en-IN" sz="1400" u="none" strike="noStrike" dirty="0">
                          <a:effectLst/>
                        </a:rPr>
                        <a:t> </a:t>
                      </a:r>
                      <a:endParaRPr lang="en-IN" sz="14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a:txBody>
                    <a:bodyPr/>
                    <a:lstStyle/>
                    <a:p>
                      <a:pPr algn="ctr" fontAlgn="b"/>
                      <a:r>
                        <a:rPr lang="en-IN" sz="1400" u="none" strike="noStrike">
                          <a:effectLst/>
                        </a:rPr>
                        <a:t>Reasons for adopt?</a:t>
                      </a:r>
                      <a:endParaRPr lang="en-IN" sz="14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245764428"/>
                  </a:ext>
                </a:extLst>
              </a:tr>
              <a:tr h="357975">
                <a:tc rowSpan="3">
                  <a:txBody>
                    <a:bodyPr/>
                    <a:lstStyle/>
                    <a:p>
                      <a:pPr algn="l" fontAlgn="t"/>
                      <a:r>
                        <a:rPr lang="en-US" sz="1400" u="none" strike="noStrike">
                          <a:effectLst/>
                        </a:rPr>
                        <a:t>place at which students use digital payment</a:t>
                      </a:r>
                      <a:endParaRPr lang="en-US" sz="14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400" u="none" strike="noStrike" dirty="0">
                          <a:effectLst/>
                        </a:rPr>
                        <a:t>Chi-square</a:t>
                      </a:r>
                      <a:endParaRPr lang="en-IN" sz="14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182.398</a:t>
                      </a:r>
                      <a:endParaRPr lang="en-IN" sz="14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86097668"/>
                  </a:ext>
                </a:extLst>
              </a:tr>
              <a:tr h="279668">
                <a:tc vMerge="1">
                  <a:txBody>
                    <a:bodyPr/>
                    <a:lstStyle/>
                    <a:p>
                      <a:endParaRPr lang="en-IN"/>
                    </a:p>
                  </a:txBody>
                  <a:tcPr/>
                </a:tc>
                <a:tc>
                  <a:txBody>
                    <a:bodyPr/>
                    <a:lstStyle/>
                    <a:p>
                      <a:pPr algn="l" fontAlgn="t"/>
                      <a:r>
                        <a:rPr lang="en-IN" sz="1400" u="none" strike="noStrike" dirty="0">
                          <a:effectLst/>
                        </a:rPr>
                        <a:t>df</a:t>
                      </a:r>
                      <a:endParaRPr lang="en-IN" sz="14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60</a:t>
                      </a:r>
                      <a:endParaRPr lang="en-IN" sz="14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090078278"/>
                  </a:ext>
                </a:extLst>
              </a:tr>
              <a:tr h="279668">
                <a:tc vMerge="1">
                  <a:txBody>
                    <a:bodyPr/>
                    <a:lstStyle/>
                    <a:p>
                      <a:endParaRPr lang="en-IN"/>
                    </a:p>
                  </a:txBody>
                  <a:tcPr/>
                </a:tc>
                <a:tc>
                  <a:txBody>
                    <a:bodyPr/>
                    <a:lstStyle/>
                    <a:p>
                      <a:pPr algn="l" fontAlgn="t"/>
                      <a:r>
                        <a:rPr lang="en-IN" sz="1400" u="none" strike="noStrike">
                          <a:effectLst/>
                        </a:rPr>
                        <a:t>Sig.</a:t>
                      </a:r>
                      <a:endParaRPr lang="en-IN" sz="14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.000</a:t>
                      </a:r>
                      <a:r>
                        <a:rPr lang="en-IN" sz="1400" u="none" strike="noStrike" baseline="30000" dirty="0">
                          <a:effectLst/>
                        </a:rPr>
                        <a:t>*</a:t>
                      </a:r>
                      <a:endParaRPr lang="en-IN" sz="14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561342197"/>
                  </a:ext>
                </a:extLst>
              </a:tr>
              <a:tr h="512350">
                <a:tc gridSpan="3">
                  <a:txBody>
                    <a:bodyPr/>
                    <a:lstStyle/>
                    <a:p>
                      <a:pPr algn="l" fontAlgn="t"/>
                      <a:r>
                        <a:rPr lang="en-US" sz="1400" u="none" strike="noStrike" dirty="0">
                          <a:effectLst/>
                        </a:rPr>
                        <a:t>Results are based on nonempty rows and columns in each innermost </a:t>
                      </a:r>
                      <a:r>
                        <a:rPr lang="en-US" sz="1400" u="none" strike="noStrike" dirty="0" err="1">
                          <a:effectLst/>
                        </a:rPr>
                        <a:t>subtable</a:t>
                      </a:r>
                      <a:r>
                        <a:rPr lang="en-US" sz="1400" u="none" strike="noStrike" dirty="0">
                          <a:effectLst/>
                        </a:rPr>
                        <a:t>.</a:t>
                      </a:r>
                      <a:endParaRPr lang="en-US" sz="14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31785600"/>
                  </a:ext>
                </a:extLst>
              </a:tr>
              <a:tr h="512350">
                <a:tc gridSpan="3">
                  <a:txBody>
                    <a:bodyPr/>
                    <a:lstStyle/>
                    <a:p>
                      <a:pPr algn="l" fontAlgn="t"/>
                      <a:r>
                        <a:rPr lang="en-US" sz="1400" u="none" strike="noStrike" dirty="0">
                          <a:effectLst/>
                        </a:rPr>
                        <a:t>*. The Chi-square statistic is significant at the .05 level.</a:t>
                      </a:r>
                      <a:endParaRPr lang="en-US" sz="14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51935040"/>
                  </a:ext>
                </a:extLst>
              </a:tr>
            </a:tbl>
          </a:graphicData>
        </a:graphic>
      </p:graphicFrame>
    </p:spTree>
    <p:extLst>
      <p:ext uri="{BB962C8B-B14F-4D97-AF65-F5344CB8AC3E}">
        <p14:creationId xmlns:p14="http://schemas.microsoft.com/office/powerpoint/2010/main" val="386926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D42B2-9CB8-488D-9B3C-5D4917F18721}"/>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618EA61-5CA1-4332-BFC0-A8CDC190ECDF}"/>
              </a:ext>
            </a:extLst>
          </p:cNvPr>
          <p:cNvSpPr txBox="1"/>
          <p:nvPr/>
        </p:nvSpPr>
        <p:spPr>
          <a:xfrm>
            <a:off x="711111" y="1272649"/>
            <a:ext cx="11028307" cy="4832092"/>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tabLst>
                <a:tab pos="586740" algn="l"/>
              </a:tabLst>
            </a:pPr>
            <a:r>
              <a:rPr lang="en-US" sz="2400" dirty="0">
                <a:latin typeface="Times New Roman" panose="02020603050405020304" pitchFamily="18" charset="0"/>
                <a:cs typeface="Times New Roman" panose="02020603050405020304" pitchFamily="18" charset="0"/>
              </a:rPr>
              <a:t>The arrival of development in technology in the worldwide business environment had challenged almost all organizations to shift from traditional paper currency to digital payment platforms which is commonly known as digital payment or e-payment system.</a:t>
            </a:r>
          </a:p>
          <a:p>
            <a:pPr>
              <a:lnSpc>
                <a:spcPct val="107000"/>
              </a:lnSpc>
              <a:spcAft>
                <a:spcPts val="800"/>
              </a:spcAft>
              <a:tabLst>
                <a:tab pos="586740" algn="l"/>
              </a:tabLst>
            </a:pPr>
            <a:endParaRPr lang="en-US" sz="2400" dirty="0">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tabLst>
                <a:tab pos="586740" algn="l"/>
              </a:tabLst>
            </a:pPr>
            <a:r>
              <a:rPr lang="en-US" sz="2400" dirty="0">
                <a:latin typeface="Times New Roman" panose="02020603050405020304" pitchFamily="18" charset="0"/>
                <a:cs typeface="Times New Roman" panose="02020603050405020304" pitchFamily="18" charset="0"/>
              </a:rPr>
              <a:t>Digital payment can be defined as platform which is used for making monetary transaction for various goods or services purchased over the internet.</a:t>
            </a:r>
          </a:p>
          <a:p>
            <a:pPr>
              <a:lnSpc>
                <a:spcPct val="107000"/>
              </a:lnSpc>
              <a:spcAft>
                <a:spcPts val="800"/>
              </a:spcAft>
              <a:tabLst>
                <a:tab pos="586740" algn="l"/>
              </a:tabLst>
            </a:pPr>
            <a:endParaRPr lang="en-US" sz="2400" dirty="0">
              <a:latin typeface="Times New Roman" panose="02020603050405020304" pitchFamily="18"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tabLst>
                <a:tab pos="586740" algn="l"/>
              </a:tabLst>
            </a:pPr>
            <a:r>
              <a:rPr lang="en-US" sz="2400" dirty="0">
                <a:latin typeface="Times New Roman" panose="02020603050405020304" pitchFamily="18" charset="0"/>
                <a:cs typeface="Times New Roman" panose="02020603050405020304" pitchFamily="18" charset="0"/>
              </a:rPr>
              <a:t> Digital payment not only provides the e-commerce or e-business with advance money but it brings in efficiency ,reduced cheat activities and its adding on to the new innovation in the payment system across the global.</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Arrow: Pentagon 5">
            <a:extLst>
              <a:ext uri="{FF2B5EF4-FFF2-40B4-BE49-F238E27FC236}">
                <a16:creationId xmlns:a16="http://schemas.microsoft.com/office/drawing/2014/main" id="{CDA064BD-DD34-4374-8576-8BD7677EAB9F}"/>
              </a:ext>
            </a:extLst>
          </p:cNvPr>
          <p:cNvSpPr/>
          <p:nvPr/>
        </p:nvSpPr>
        <p:spPr>
          <a:xfrm>
            <a:off x="1009935" y="88938"/>
            <a:ext cx="2906973" cy="646331"/>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E3EF2F4-A928-475E-92FE-C0D7907731AD}"/>
              </a:ext>
            </a:extLst>
          </p:cNvPr>
          <p:cNvSpPr txBox="1"/>
          <p:nvPr/>
        </p:nvSpPr>
        <p:spPr>
          <a:xfrm>
            <a:off x="-1219890" y="88937"/>
            <a:ext cx="5578766" cy="646331"/>
          </a:xfrm>
          <a:prstGeom prst="rect">
            <a:avLst/>
          </a:prstGeom>
          <a:noFill/>
        </p:spPr>
        <p:txBody>
          <a:bodyPr wrap="square" rtlCol="0">
            <a:spAutoFit/>
          </a:bodyPr>
          <a:lstStyle/>
          <a:p>
            <a:r>
              <a:rPr lang="en-US" sz="3600" b="1" dirty="0"/>
              <a:t>                      </a:t>
            </a:r>
            <a:r>
              <a:rPr lang="en-US" sz="2700" b="1" dirty="0">
                <a:latin typeface="Times New Roman" panose="02020603050405020304" pitchFamily="18" charset="0"/>
                <a:cs typeface="Times New Roman" panose="02020603050405020304" pitchFamily="18" charset="0"/>
              </a:rPr>
              <a:t>Introduction</a:t>
            </a:r>
            <a:endParaRPr lang="en-IN" sz="2700" b="1"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35255585-34E7-4EDD-8D57-B8603E6555F1}"/>
              </a:ext>
            </a:extLst>
          </p:cNvPr>
          <p:cNvCxnSpPr>
            <a:cxnSpLocks/>
          </p:cNvCxnSpPr>
          <p:nvPr/>
        </p:nvCxnSpPr>
        <p:spPr>
          <a:xfrm>
            <a:off x="1009935" y="635206"/>
            <a:ext cx="2503992" cy="11577"/>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DAD7E35-1409-4CC4-B2D3-4DA8C732A1BD}"/>
              </a:ext>
            </a:extLst>
          </p:cNvPr>
          <p:cNvCxnSpPr>
            <a:cxnSpLocks/>
          </p:cNvCxnSpPr>
          <p:nvPr/>
        </p:nvCxnSpPr>
        <p:spPr>
          <a:xfrm>
            <a:off x="1009935" y="184830"/>
            <a:ext cx="2503992"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52A28C-B2E0-4737-8005-5801072416DE}"/>
              </a:ext>
            </a:extLst>
          </p:cNvPr>
          <p:cNvCxnSpPr>
            <a:cxnSpLocks/>
          </p:cNvCxnSpPr>
          <p:nvPr/>
        </p:nvCxnSpPr>
        <p:spPr>
          <a:xfrm flipH="1" flipV="1">
            <a:off x="3544926" y="184831"/>
            <a:ext cx="235504" cy="22727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F87AAE-A6B2-4A1E-A34C-25BD68F4E6A9}"/>
              </a:ext>
            </a:extLst>
          </p:cNvPr>
          <p:cNvCxnSpPr>
            <a:cxnSpLocks/>
          </p:cNvCxnSpPr>
          <p:nvPr/>
        </p:nvCxnSpPr>
        <p:spPr>
          <a:xfrm flipV="1">
            <a:off x="3544926" y="412102"/>
            <a:ext cx="235504" cy="22310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90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FD4532-987F-4302-A85C-1E89BCEAE4F3}"/>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E43206A-BC9C-4A13-9932-5B5ADAE08578}"/>
              </a:ext>
            </a:extLst>
          </p:cNvPr>
          <p:cNvSpPr txBox="1"/>
          <p:nvPr/>
        </p:nvSpPr>
        <p:spPr>
          <a:xfrm>
            <a:off x="1560394" y="938171"/>
            <a:ext cx="10972800" cy="646331"/>
          </a:xfrm>
          <a:prstGeom prst="rect">
            <a:avLst/>
          </a:prstGeom>
          <a:noFill/>
        </p:spPr>
        <p:txBody>
          <a:bodyPr wrap="square" rtlCol="0">
            <a:spAutoFit/>
          </a:bodyPr>
          <a:lstStyle/>
          <a:p>
            <a:r>
              <a:rPr lang="en-US" dirty="0"/>
              <a:t>H0: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no association between applications and reasons for adoption of digital payment.</a:t>
            </a:r>
            <a:r>
              <a:rPr lang="en-US" dirty="0"/>
              <a:t>  </a:t>
            </a:r>
          </a:p>
          <a:p>
            <a:r>
              <a:rPr lang="en-US" dirty="0"/>
              <a:t>H1:</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There is association between applications and reasons for adoption of digital payment.</a:t>
            </a:r>
            <a:r>
              <a:rPr lang="en-US" dirty="0"/>
              <a:t> </a:t>
            </a:r>
            <a:endParaRPr lang="en-IN" dirty="0"/>
          </a:p>
        </p:txBody>
      </p:sp>
      <p:graphicFrame>
        <p:nvGraphicFramePr>
          <p:cNvPr id="4" name="Table 3">
            <a:extLst>
              <a:ext uri="{FF2B5EF4-FFF2-40B4-BE49-F238E27FC236}">
                <a16:creationId xmlns:a16="http://schemas.microsoft.com/office/drawing/2014/main" id="{BBAF5365-BD5B-4280-BA9E-67ABAFD0E405}"/>
              </a:ext>
            </a:extLst>
          </p:cNvPr>
          <p:cNvGraphicFramePr>
            <a:graphicFrameLocks noGrp="1"/>
          </p:cNvGraphicFramePr>
          <p:nvPr>
            <p:extLst>
              <p:ext uri="{D42A27DB-BD31-4B8C-83A1-F6EECF244321}">
                <p14:modId xmlns:p14="http://schemas.microsoft.com/office/powerpoint/2010/main" val="2435207880"/>
              </p:ext>
            </p:extLst>
          </p:nvPr>
        </p:nvGraphicFramePr>
        <p:xfrm>
          <a:off x="279777" y="1815152"/>
          <a:ext cx="10768087" cy="4730545"/>
        </p:xfrm>
        <a:graphic>
          <a:graphicData uri="http://schemas.openxmlformats.org/drawingml/2006/table">
            <a:tbl>
              <a:tblPr>
                <a:tableStyleId>{616DA210-FB5B-4158-B5E0-FEB733F419BA}</a:tableStyleId>
              </a:tblPr>
              <a:tblGrid>
                <a:gridCol w="929518">
                  <a:extLst>
                    <a:ext uri="{9D8B030D-6E8A-4147-A177-3AD203B41FA5}">
                      <a16:colId xmlns:a16="http://schemas.microsoft.com/office/drawing/2014/main" val="3808069157"/>
                    </a:ext>
                  </a:extLst>
                </a:gridCol>
                <a:gridCol w="743613">
                  <a:extLst>
                    <a:ext uri="{9D8B030D-6E8A-4147-A177-3AD203B41FA5}">
                      <a16:colId xmlns:a16="http://schemas.microsoft.com/office/drawing/2014/main" val="3961154497"/>
                    </a:ext>
                  </a:extLst>
                </a:gridCol>
                <a:gridCol w="634317">
                  <a:extLst>
                    <a:ext uri="{9D8B030D-6E8A-4147-A177-3AD203B41FA5}">
                      <a16:colId xmlns:a16="http://schemas.microsoft.com/office/drawing/2014/main" val="3301629496"/>
                    </a:ext>
                  </a:extLst>
                </a:gridCol>
                <a:gridCol w="769149">
                  <a:extLst>
                    <a:ext uri="{9D8B030D-6E8A-4147-A177-3AD203B41FA5}">
                      <a16:colId xmlns:a16="http://schemas.microsoft.com/office/drawing/2014/main" val="4114393461"/>
                    </a:ext>
                  </a:extLst>
                </a:gridCol>
                <a:gridCol w="769149">
                  <a:extLst>
                    <a:ext uri="{9D8B030D-6E8A-4147-A177-3AD203B41FA5}">
                      <a16:colId xmlns:a16="http://schemas.microsoft.com/office/drawing/2014/main" val="39396245"/>
                    </a:ext>
                  </a:extLst>
                </a:gridCol>
                <a:gridCol w="769149">
                  <a:extLst>
                    <a:ext uri="{9D8B030D-6E8A-4147-A177-3AD203B41FA5}">
                      <a16:colId xmlns:a16="http://schemas.microsoft.com/office/drawing/2014/main" val="1575157118"/>
                    </a:ext>
                  </a:extLst>
                </a:gridCol>
                <a:gridCol w="769149">
                  <a:extLst>
                    <a:ext uri="{9D8B030D-6E8A-4147-A177-3AD203B41FA5}">
                      <a16:colId xmlns:a16="http://schemas.microsoft.com/office/drawing/2014/main" val="1638420234"/>
                    </a:ext>
                  </a:extLst>
                </a:gridCol>
                <a:gridCol w="769149">
                  <a:extLst>
                    <a:ext uri="{9D8B030D-6E8A-4147-A177-3AD203B41FA5}">
                      <a16:colId xmlns:a16="http://schemas.microsoft.com/office/drawing/2014/main" val="663126730"/>
                    </a:ext>
                  </a:extLst>
                </a:gridCol>
                <a:gridCol w="769149">
                  <a:extLst>
                    <a:ext uri="{9D8B030D-6E8A-4147-A177-3AD203B41FA5}">
                      <a16:colId xmlns:a16="http://schemas.microsoft.com/office/drawing/2014/main" val="2974772685"/>
                    </a:ext>
                  </a:extLst>
                </a:gridCol>
                <a:gridCol w="769149">
                  <a:extLst>
                    <a:ext uri="{9D8B030D-6E8A-4147-A177-3AD203B41FA5}">
                      <a16:colId xmlns:a16="http://schemas.microsoft.com/office/drawing/2014/main" val="340635985"/>
                    </a:ext>
                  </a:extLst>
                </a:gridCol>
                <a:gridCol w="769149">
                  <a:extLst>
                    <a:ext uri="{9D8B030D-6E8A-4147-A177-3AD203B41FA5}">
                      <a16:colId xmlns:a16="http://schemas.microsoft.com/office/drawing/2014/main" val="1097777217"/>
                    </a:ext>
                  </a:extLst>
                </a:gridCol>
                <a:gridCol w="769149">
                  <a:extLst>
                    <a:ext uri="{9D8B030D-6E8A-4147-A177-3AD203B41FA5}">
                      <a16:colId xmlns:a16="http://schemas.microsoft.com/office/drawing/2014/main" val="3062569564"/>
                    </a:ext>
                  </a:extLst>
                </a:gridCol>
                <a:gridCol w="769149">
                  <a:extLst>
                    <a:ext uri="{9D8B030D-6E8A-4147-A177-3AD203B41FA5}">
                      <a16:colId xmlns:a16="http://schemas.microsoft.com/office/drawing/2014/main" val="2872988624"/>
                    </a:ext>
                  </a:extLst>
                </a:gridCol>
                <a:gridCol w="769149">
                  <a:extLst>
                    <a:ext uri="{9D8B030D-6E8A-4147-A177-3AD203B41FA5}">
                      <a16:colId xmlns:a16="http://schemas.microsoft.com/office/drawing/2014/main" val="2930107229"/>
                    </a:ext>
                  </a:extLst>
                </a:gridCol>
              </a:tblGrid>
              <a:tr h="399995">
                <a:tc rowSpan="3" gridSpan="2">
                  <a:txBody>
                    <a:bodyPr/>
                    <a:lstStyle/>
                    <a:p>
                      <a:pPr algn="l" fontAlgn="b"/>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rowSpan="3" hMerge="1">
                  <a:txBody>
                    <a:bodyPr/>
                    <a:lstStyle/>
                    <a:p>
                      <a:endParaRPr lang="en-IN"/>
                    </a:p>
                  </a:txBody>
                  <a:tcPr/>
                </a:tc>
                <a:tc gridSpan="12">
                  <a:txBody>
                    <a:bodyPr/>
                    <a:lstStyle/>
                    <a:p>
                      <a:pPr algn="ctr" fontAlgn="b"/>
                      <a:r>
                        <a:rPr lang="en-IN" sz="1400" u="none" strike="noStrike" dirty="0">
                          <a:effectLst/>
                        </a:rPr>
                        <a:t>Reasons for adopt?</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51099504"/>
                  </a:ext>
                </a:extLst>
              </a:tr>
              <a:tr h="782896">
                <a:tc gridSpan="2" vMerge="1">
                  <a:txBody>
                    <a:bodyPr/>
                    <a:lstStyle/>
                    <a:p>
                      <a:endParaRPr lang="en-IN"/>
                    </a:p>
                  </a:txBody>
                  <a:tcPr/>
                </a:tc>
                <a:tc hMerge="1" vMerge="1">
                  <a:txBody>
                    <a:bodyPr/>
                    <a:lstStyle/>
                    <a:p>
                      <a:endParaRPr lang="en-IN"/>
                    </a:p>
                  </a:txBody>
                  <a:tcPr/>
                </a:tc>
                <a:tc gridSpan="2">
                  <a:txBody>
                    <a:bodyPr/>
                    <a:lstStyle/>
                    <a:p>
                      <a:pPr algn="ctr" fontAlgn="b"/>
                      <a:r>
                        <a:rPr lang="en-IN" sz="1400" u="none" strike="noStrike" dirty="0">
                          <a:effectLst/>
                        </a:rPr>
                        <a:t>Convenience</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a:effectLst/>
                        </a:rPr>
                        <a:t>Discounts/cashback rewards</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a:effectLst/>
                        </a:rPr>
                        <a:t>Time saving</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a:effectLst/>
                        </a:rPr>
                        <a:t>Safe in this pandemic</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dirty="0">
                          <a:effectLst/>
                        </a:rPr>
                        <a:t>Security</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400" u="none" strike="noStrike">
                          <a:effectLst/>
                        </a:rPr>
                        <a:t>Easiness</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extLst>
                  <a:ext uri="{0D108BD9-81ED-4DB2-BD59-A6C34878D82A}">
                    <a16:rowId xmlns:a16="http://schemas.microsoft.com/office/drawing/2014/main" val="64459878"/>
                  </a:ext>
                </a:extLst>
              </a:tr>
              <a:tr h="782896">
                <a:tc gridSpan="2" vMerge="1">
                  <a:txBody>
                    <a:bodyPr/>
                    <a:lstStyle/>
                    <a:p>
                      <a:endParaRPr lang="en-IN"/>
                    </a:p>
                  </a:txBody>
                  <a:tcPr/>
                </a:tc>
                <a:tc hMerge="1" vMerge="1">
                  <a:txBody>
                    <a:bodyPr/>
                    <a:lstStyle/>
                    <a:p>
                      <a:endParaRPr lang="en-IN"/>
                    </a:p>
                  </a:txBody>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dirty="0">
                          <a:effectLst/>
                        </a:rPr>
                        <a:t>Count</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dirty="0">
                          <a:effectLst/>
                        </a:rPr>
                        <a:t>Column N %</a:t>
                      </a:r>
                      <a:endParaRPr lang="en-IN" sz="14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Count</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400" u="none" strike="noStrike">
                          <a:effectLst/>
                        </a:rPr>
                        <a:t>Column N %</a:t>
                      </a:r>
                      <a:endParaRPr lang="en-IN" sz="1400" b="0" i="0" u="none" strike="noStrike">
                        <a:solidFill>
                          <a:srgbClr val="993300"/>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254181630"/>
                  </a:ext>
                </a:extLst>
              </a:tr>
              <a:tr h="586344">
                <a:tc rowSpan="6">
                  <a:txBody>
                    <a:bodyPr/>
                    <a:lstStyle/>
                    <a:p>
                      <a:pPr algn="l" fontAlgn="t"/>
                      <a:r>
                        <a:rPr lang="en-IN" sz="1400" u="none" strike="noStrike">
                          <a:effectLst/>
                        </a:rPr>
                        <a:t>application</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400" u="none" strike="noStrike">
                          <a:effectLst/>
                        </a:rPr>
                        <a:t>Google pay</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147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80.8%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79.6%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153</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78.1%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138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79.3%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96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83.5%</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115</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78.8%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507559589"/>
                  </a:ext>
                </a:extLst>
              </a:tr>
              <a:tr h="399995">
                <a:tc vMerge="1">
                  <a:txBody>
                    <a:bodyPr/>
                    <a:lstStyle/>
                    <a:p>
                      <a:endParaRPr lang="en-IN"/>
                    </a:p>
                  </a:txBody>
                  <a:tcPr/>
                </a:tc>
                <a:tc>
                  <a:txBody>
                    <a:bodyPr/>
                    <a:lstStyle/>
                    <a:p>
                      <a:pPr algn="l" fontAlgn="t"/>
                      <a:r>
                        <a:rPr lang="en-IN" sz="1400" u="none" strike="noStrike">
                          <a:effectLst/>
                        </a:rPr>
                        <a:t>Paytm</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111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61.0%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61.2%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115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58.7%</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95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54.6%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57.4%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57.5%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96065261"/>
                  </a:ext>
                </a:extLst>
              </a:tr>
              <a:tr h="399995">
                <a:tc vMerge="1">
                  <a:txBody>
                    <a:bodyPr/>
                    <a:lstStyle/>
                    <a:p>
                      <a:endParaRPr lang="en-IN"/>
                    </a:p>
                  </a:txBody>
                  <a:tcPr/>
                </a:tc>
                <a:tc>
                  <a:txBody>
                    <a:bodyPr/>
                    <a:lstStyle/>
                    <a:p>
                      <a:pPr algn="l" fontAlgn="t"/>
                      <a:r>
                        <a:rPr lang="en-IN" sz="1400" u="none" strike="noStrike">
                          <a:effectLst/>
                        </a:rPr>
                        <a:t>phonepay</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41.8%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47.6%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44.9%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81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46.6%</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51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44.3%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41.8%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846502838"/>
                  </a:ext>
                </a:extLst>
              </a:tr>
              <a:tr h="578434">
                <a:tc vMerge="1">
                  <a:txBody>
                    <a:bodyPr/>
                    <a:lstStyle/>
                    <a:p>
                      <a:endParaRPr lang="en-IN"/>
                    </a:p>
                  </a:txBody>
                  <a:tcPr/>
                </a:tc>
                <a:tc>
                  <a:txBody>
                    <a:bodyPr/>
                    <a:lstStyle/>
                    <a:p>
                      <a:pPr algn="l" fontAlgn="t"/>
                      <a:r>
                        <a:rPr lang="en-IN" sz="1400" u="none" strike="noStrike">
                          <a:effectLst/>
                        </a:rPr>
                        <a:t>Amazon pay</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32.4%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35.0%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27.0%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28.2%</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34.8%</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37</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25.3%</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56007730"/>
                  </a:ext>
                </a:extLst>
              </a:tr>
              <a:tr h="399995">
                <a:tc vMerge="1">
                  <a:txBody>
                    <a:bodyPr/>
                    <a:lstStyle/>
                    <a:p>
                      <a:endParaRPr lang="en-IN"/>
                    </a:p>
                  </a:txBody>
                  <a:tcPr/>
                </a:tc>
                <a:tc>
                  <a:txBody>
                    <a:bodyPr/>
                    <a:lstStyle/>
                    <a:p>
                      <a:pPr algn="l" fontAlgn="t"/>
                      <a:r>
                        <a:rPr lang="en-IN" sz="1400" u="none" strike="noStrike">
                          <a:effectLst/>
                        </a:rPr>
                        <a:t>Bhim</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67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36.8%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39.8%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27.0%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31.6%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44</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38.3%</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41</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28.1%</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89966611"/>
                  </a:ext>
                </a:extLst>
              </a:tr>
              <a:tr h="399995">
                <a:tc vMerge="1">
                  <a:txBody>
                    <a:bodyPr/>
                    <a:lstStyle/>
                    <a:p>
                      <a:endParaRPr lang="en-IN"/>
                    </a:p>
                  </a:txBody>
                  <a:tcPr/>
                </a:tc>
                <a:tc>
                  <a:txBody>
                    <a:bodyPr/>
                    <a:lstStyle/>
                    <a:p>
                      <a:pPr algn="l" fontAlgn="t"/>
                      <a:r>
                        <a:rPr lang="en-IN" sz="1400" u="none" strike="noStrike">
                          <a:effectLst/>
                        </a:rPr>
                        <a:t>Other</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5</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9</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4.6%</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8</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7.0%</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7</a:t>
                      </a:r>
                      <a:endParaRPr lang="en-IN" sz="14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4.8%</a:t>
                      </a:r>
                      <a:endParaRPr lang="en-IN" sz="14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355228118"/>
                  </a:ext>
                </a:extLst>
              </a:tr>
            </a:tbl>
          </a:graphicData>
        </a:graphic>
      </p:graphicFrame>
      <p:sp>
        <p:nvSpPr>
          <p:cNvPr id="5" name="TextBox 4">
            <a:extLst>
              <a:ext uri="{FF2B5EF4-FFF2-40B4-BE49-F238E27FC236}">
                <a16:creationId xmlns:a16="http://schemas.microsoft.com/office/drawing/2014/main" id="{3FBFB09B-4324-4782-9E82-817FCFA842F8}"/>
              </a:ext>
            </a:extLst>
          </p:cNvPr>
          <p:cNvSpPr txBox="1"/>
          <p:nvPr/>
        </p:nvSpPr>
        <p:spPr>
          <a:xfrm>
            <a:off x="0" y="252046"/>
            <a:ext cx="12192000" cy="430887"/>
          </a:xfrm>
          <a:prstGeom prst="rect">
            <a:avLst/>
          </a:prstGeom>
          <a:noFill/>
        </p:spPr>
        <p:txBody>
          <a:bodyPr wrap="square">
            <a:spAutoFit/>
          </a:bodyPr>
          <a:lstStyle/>
          <a:p>
            <a:r>
              <a:rPr lang="en-US" sz="2200" b="1" dirty="0">
                <a:effectLst/>
                <a:latin typeface="Times New Roman" panose="02020603050405020304" pitchFamily="18" charset="0"/>
                <a:ea typeface="Calibri" panose="020F0502020204030204" pitchFamily="34" charset="0"/>
              </a:rPr>
              <a:t>4)Objective: To check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association between</a:t>
            </a:r>
            <a:r>
              <a:rPr lang="en-US" sz="2200" b="1" dirty="0">
                <a:effectLst/>
                <a:latin typeface="Times New Roman" panose="02020603050405020304" pitchFamily="18" charset="0"/>
                <a:ea typeface="Calibri" panose="020F0502020204030204" pitchFamily="34" charset="0"/>
              </a:rPr>
              <a:t> </a:t>
            </a:r>
            <a:r>
              <a:rPr lang="en-US" sz="2200" b="1" dirty="0">
                <a:latin typeface="Times New Roman" panose="02020603050405020304" pitchFamily="18" charset="0"/>
                <a:ea typeface="Calibri" panose="020F0502020204030204" pitchFamily="34" charset="0"/>
              </a:rPr>
              <a:t>applications and reasons for </a:t>
            </a:r>
            <a:r>
              <a:rPr lang="en-US" sz="2200" b="1" dirty="0">
                <a:effectLst/>
                <a:latin typeface="Times New Roman" panose="02020603050405020304" pitchFamily="18" charset="0"/>
                <a:ea typeface="Calibri" panose="020F0502020204030204" pitchFamily="34" charset="0"/>
              </a:rPr>
              <a:t>adoption of digital payment. </a:t>
            </a:r>
            <a:endParaRPr lang="en-IN" sz="2200" dirty="0"/>
          </a:p>
        </p:txBody>
      </p:sp>
    </p:spTree>
    <p:extLst>
      <p:ext uri="{BB962C8B-B14F-4D97-AF65-F5344CB8AC3E}">
        <p14:creationId xmlns:p14="http://schemas.microsoft.com/office/powerpoint/2010/main" val="2158941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114B2A-7FA9-4626-AC53-DD3EC8F5AF10}"/>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CFA3AF49-C48D-42FC-8EE9-490880ACC5D2}"/>
              </a:ext>
            </a:extLst>
          </p:cNvPr>
          <p:cNvGraphicFramePr>
            <a:graphicFrameLocks noGrp="1"/>
          </p:cNvGraphicFramePr>
          <p:nvPr>
            <p:extLst>
              <p:ext uri="{D42A27DB-BD31-4B8C-83A1-F6EECF244321}">
                <p14:modId xmlns:p14="http://schemas.microsoft.com/office/powerpoint/2010/main" val="2634213823"/>
              </p:ext>
            </p:extLst>
          </p:nvPr>
        </p:nvGraphicFramePr>
        <p:xfrm>
          <a:off x="705132" y="933450"/>
          <a:ext cx="3416493" cy="2495548"/>
        </p:xfrm>
        <a:graphic>
          <a:graphicData uri="http://schemas.openxmlformats.org/drawingml/2006/table">
            <a:tbl>
              <a:tblPr>
                <a:tableStyleId>{616DA210-FB5B-4158-B5E0-FEB733F419BA}</a:tableStyleId>
              </a:tblPr>
              <a:tblGrid>
                <a:gridCol w="1138831">
                  <a:extLst>
                    <a:ext uri="{9D8B030D-6E8A-4147-A177-3AD203B41FA5}">
                      <a16:colId xmlns:a16="http://schemas.microsoft.com/office/drawing/2014/main" val="3716747297"/>
                    </a:ext>
                  </a:extLst>
                </a:gridCol>
                <a:gridCol w="1138831">
                  <a:extLst>
                    <a:ext uri="{9D8B030D-6E8A-4147-A177-3AD203B41FA5}">
                      <a16:colId xmlns:a16="http://schemas.microsoft.com/office/drawing/2014/main" val="566159354"/>
                    </a:ext>
                  </a:extLst>
                </a:gridCol>
                <a:gridCol w="1138831">
                  <a:extLst>
                    <a:ext uri="{9D8B030D-6E8A-4147-A177-3AD203B41FA5}">
                      <a16:colId xmlns:a16="http://schemas.microsoft.com/office/drawing/2014/main" val="2657597864"/>
                    </a:ext>
                  </a:extLst>
                </a:gridCol>
              </a:tblGrid>
              <a:tr h="243722">
                <a:tc gridSpan="3">
                  <a:txBody>
                    <a:bodyPr/>
                    <a:lstStyle/>
                    <a:p>
                      <a:pPr algn="ctr" fontAlgn="ctr"/>
                      <a:r>
                        <a:rPr lang="en-IN" sz="1400" u="none" strike="noStrike" dirty="0">
                          <a:effectLst/>
                        </a:rPr>
                        <a:t>Pearson Chi-Square Tests</a:t>
                      </a:r>
                      <a:endParaRPr lang="en-IN" sz="14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62367402"/>
                  </a:ext>
                </a:extLst>
              </a:tr>
              <a:tr h="477029">
                <a:tc gridSpan="2">
                  <a:txBody>
                    <a:bodyPr/>
                    <a:lstStyle/>
                    <a:p>
                      <a:pPr algn="l" fontAlgn="b"/>
                      <a:r>
                        <a:rPr lang="en-IN" sz="1400" u="none" strike="noStrike" dirty="0">
                          <a:effectLst/>
                        </a:rPr>
                        <a:t> </a:t>
                      </a:r>
                      <a:endParaRPr lang="en-IN" sz="14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a:txBody>
                    <a:bodyPr/>
                    <a:lstStyle/>
                    <a:p>
                      <a:pPr algn="ctr" fontAlgn="b"/>
                      <a:r>
                        <a:rPr lang="en-IN" sz="1400" u="none" strike="noStrike">
                          <a:effectLst/>
                        </a:rPr>
                        <a:t>Reasons for adopt?</a:t>
                      </a:r>
                      <a:endParaRPr lang="en-IN" sz="14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958553803"/>
                  </a:ext>
                </a:extLst>
              </a:tr>
              <a:tr h="333295">
                <a:tc rowSpan="3">
                  <a:txBody>
                    <a:bodyPr/>
                    <a:lstStyle/>
                    <a:p>
                      <a:pPr algn="l" fontAlgn="t"/>
                      <a:r>
                        <a:rPr lang="en-IN" sz="1400" u="none" strike="noStrike">
                          <a:effectLst/>
                        </a:rPr>
                        <a:t>application</a:t>
                      </a:r>
                      <a:endParaRPr lang="en-IN" sz="14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400" u="none" strike="noStrike" dirty="0">
                          <a:effectLst/>
                        </a:rPr>
                        <a:t>Chi-square</a:t>
                      </a:r>
                      <a:endParaRPr lang="en-IN" sz="14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a:effectLst/>
                        </a:rPr>
                        <a:t>105.882</a:t>
                      </a:r>
                      <a:endParaRPr lang="en-IN" sz="14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115954632"/>
                  </a:ext>
                </a:extLst>
              </a:tr>
              <a:tr h="243722">
                <a:tc vMerge="1">
                  <a:txBody>
                    <a:bodyPr/>
                    <a:lstStyle/>
                    <a:p>
                      <a:endParaRPr lang="en-IN"/>
                    </a:p>
                  </a:txBody>
                  <a:tcPr/>
                </a:tc>
                <a:tc>
                  <a:txBody>
                    <a:bodyPr/>
                    <a:lstStyle/>
                    <a:p>
                      <a:pPr algn="l" fontAlgn="t"/>
                      <a:r>
                        <a:rPr lang="en-IN" sz="1400" u="none" strike="noStrike">
                          <a:effectLst/>
                        </a:rPr>
                        <a:t>df</a:t>
                      </a:r>
                      <a:endParaRPr lang="en-IN" sz="14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36</a:t>
                      </a:r>
                      <a:endParaRPr lang="en-IN" sz="14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891820335"/>
                  </a:ext>
                </a:extLst>
              </a:tr>
              <a:tr h="243722">
                <a:tc vMerge="1">
                  <a:txBody>
                    <a:bodyPr/>
                    <a:lstStyle/>
                    <a:p>
                      <a:endParaRPr lang="en-IN"/>
                    </a:p>
                  </a:txBody>
                  <a:tcPr/>
                </a:tc>
                <a:tc>
                  <a:txBody>
                    <a:bodyPr/>
                    <a:lstStyle/>
                    <a:p>
                      <a:pPr algn="l" fontAlgn="t"/>
                      <a:r>
                        <a:rPr lang="en-IN" sz="1400" u="none" strike="noStrike">
                          <a:effectLst/>
                        </a:rPr>
                        <a:t>Sig.</a:t>
                      </a:r>
                      <a:endParaRPr lang="en-IN" sz="14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400" u="none" strike="noStrike" dirty="0">
                          <a:effectLst/>
                        </a:rPr>
                        <a:t>.000</a:t>
                      </a:r>
                      <a:r>
                        <a:rPr lang="en-IN" sz="1400" u="none" strike="noStrike" baseline="30000" dirty="0">
                          <a:effectLst/>
                        </a:rPr>
                        <a:t>*</a:t>
                      </a:r>
                      <a:endParaRPr lang="en-IN" sz="14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293607000"/>
                  </a:ext>
                </a:extLst>
              </a:tr>
              <a:tr h="477029">
                <a:tc gridSpan="3">
                  <a:txBody>
                    <a:bodyPr/>
                    <a:lstStyle/>
                    <a:p>
                      <a:pPr algn="l" fontAlgn="t"/>
                      <a:r>
                        <a:rPr lang="en-US" sz="1400" u="none" strike="noStrike" dirty="0">
                          <a:effectLst/>
                        </a:rPr>
                        <a:t>Results are based on nonempty rows and columns in each innermost </a:t>
                      </a:r>
                      <a:r>
                        <a:rPr lang="en-US" sz="1400" u="none" strike="noStrike" dirty="0" err="1">
                          <a:effectLst/>
                        </a:rPr>
                        <a:t>subtable</a:t>
                      </a:r>
                      <a:r>
                        <a:rPr lang="en-US" sz="1400" u="none" strike="noStrike" dirty="0">
                          <a:effectLst/>
                        </a:rPr>
                        <a:t>.</a:t>
                      </a:r>
                      <a:endParaRPr lang="en-US" sz="14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09874967"/>
                  </a:ext>
                </a:extLst>
              </a:tr>
              <a:tr h="477029">
                <a:tc gridSpan="3">
                  <a:txBody>
                    <a:bodyPr/>
                    <a:lstStyle/>
                    <a:p>
                      <a:pPr algn="l" fontAlgn="t"/>
                      <a:r>
                        <a:rPr lang="en-US" sz="1400" u="none" strike="noStrike" dirty="0">
                          <a:effectLst/>
                        </a:rPr>
                        <a:t>*. The Chi-square statistic is significant at the .05 level.</a:t>
                      </a:r>
                      <a:endParaRPr lang="en-US" sz="14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8028758"/>
                  </a:ext>
                </a:extLst>
              </a:tr>
            </a:tbl>
          </a:graphicData>
        </a:graphic>
      </p:graphicFrame>
      <p:sp>
        <p:nvSpPr>
          <p:cNvPr id="4" name="TextBox 3">
            <a:extLst>
              <a:ext uri="{FF2B5EF4-FFF2-40B4-BE49-F238E27FC236}">
                <a16:creationId xmlns:a16="http://schemas.microsoft.com/office/drawing/2014/main" id="{5FDC97D4-ACF7-41B7-B936-2350A700DB6F}"/>
              </a:ext>
            </a:extLst>
          </p:cNvPr>
          <p:cNvSpPr txBox="1"/>
          <p:nvPr/>
        </p:nvSpPr>
        <p:spPr>
          <a:xfrm>
            <a:off x="261583" y="5001220"/>
            <a:ext cx="11668834" cy="923330"/>
          </a:xfrm>
          <a:prstGeom prst="rect">
            <a:avLst/>
          </a:prstGeom>
          <a:noFill/>
        </p:spPr>
        <p:txBody>
          <a:bodyPr wrap="square">
            <a:sp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Here P-value &lt; </a:t>
            </a:r>
            <a:r>
              <a:rPr lang="en-US" dirty="0">
                <a:latin typeface="Times New Roman" panose="02020603050405020304" pitchFamily="18" charset="0"/>
                <a:cs typeface="Times New Roman" panose="02020603050405020304" pitchFamily="18" charset="0"/>
              </a:rPr>
              <a:t>α(0.05),</a:t>
            </a:r>
            <a:r>
              <a:rPr lang="en-US"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dirty="0">
                <a:latin typeface="Times New Roman" panose="02020603050405020304" pitchFamily="18" charset="0"/>
                <a:ea typeface="Calibri" panose="020F0502020204030204" pitchFamily="34" charset="0"/>
                <a:cs typeface="Times New Roman" panose="02020603050405020304" pitchFamily="18" charset="0"/>
              </a:rPr>
              <a:t>data provide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enough evidence to reject Ho at 5% level of significant and 36 degree of freedom. Hence we conclude that there is </a:t>
            </a:r>
            <a:r>
              <a:rPr lang="en-US" dirty="0">
                <a:effectLst/>
                <a:latin typeface="Times New Roman" panose="02020603050405020304" pitchFamily="18" charset="0"/>
                <a:ea typeface="Calibri" panose="020F0502020204030204" pitchFamily="34" charset="0"/>
                <a:cs typeface="Times New Roman" panose="02020603050405020304" pitchFamily="18" charset="0"/>
              </a:rPr>
              <a:t>association between </a:t>
            </a:r>
            <a:r>
              <a:rPr lang="en-US" dirty="0">
                <a:latin typeface="Times New Roman" panose="02020603050405020304" pitchFamily="18" charset="0"/>
                <a:ea typeface="Calibri" panose="020F0502020204030204" pitchFamily="34" charset="0"/>
                <a:cs typeface="Times New Roman" panose="02020603050405020304" pitchFamily="18" charset="0"/>
              </a:rPr>
              <a:t>application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reasons for adoption of digital payment.</a:t>
            </a:r>
            <a:r>
              <a:rPr lang="en-US" dirty="0"/>
              <a:t>  </a:t>
            </a:r>
          </a:p>
        </p:txBody>
      </p:sp>
    </p:spTree>
    <p:extLst>
      <p:ext uri="{BB962C8B-B14F-4D97-AF65-F5344CB8AC3E}">
        <p14:creationId xmlns:p14="http://schemas.microsoft.com/office/powerpoint/2010/main" val="377844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B9F3C29-31C6-43FC-856A-A7DCE5A9E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69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07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D510E1-ACA4-4480-98E0-4DD1F7841A93}"/>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6C2BDD2-EF3F-46E4-A7B6-1AC484CB2298}"/>
              </a:ext>
            </a:extLst>
          </p:cNvPr>
          <p:cNvSpPr txBox="1"/>
          <p:nvPr/>
        </p:nvSpPr>
        <p:spPr>
          <a:xfrm>
            <a:off x="212035" y="402609"/>
            <a:ext cx="10283688" cy="1382686"/>
          </a:xfrm>
          <a:prstGeom prst="rect">
            <a:avLst/>
          </a:prstGeom>
          <a:noFill/>
        </p:spPr>
        <p:txBody>
          <a:bodyPr wrap="square">
            <a:spAutoFit/>
          </a:bodyPr>
          <a:lstStyle/>
          <a:p>
            <a:pPr lvl="0"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Objective: To check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association between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income and adoption of digital payment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Ho: There is no association between income and adoption of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H1: There is association between income and adoption of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78A9AAD1-3F2F-48DE-BF5F-3F6AA682379C}"/>
              </a:ext>
            </a:extLst>
          </p:cNvPr>
          <p:cNvGraphicFramePr>
            <a:graphicFrameLocks noGrp="1"/>
          </p:cNvGraphicFramePr>
          <p:nvPr>
            <p:extLst>
              <p:ext uri="{D42A27DB-BD31-4B8C-83A1-F6EECF244321}">
                <p14:modId xmlns:p14="http://schemas.microsoft.com/office/powerpoint/2010/main" val="831043185"/>
              </p:ext>
            </p:extLst>
          </p:nvPr>
        </p:nvGraphicFramePr>
        <p:xfrm>
          <a:off x="1214650" y="1966163"/>
          <a:ext cx="8939280" cy="4489228"/>
        </p:xfrm>
        <a:graphic>
          <a:graphicData uri="http://schemas.openxmlformats.org/drawingml/2006/table">
            <a:tbl>
              <a:tblPr>
                <a:tableStyleId>{616DA210-FB5B-4158-B5E0-FEB733F419BA}</a:tableStyleId>
              </a:tblPr>
              <a:tblGrid>
                <a:gridCol w="893928">
                  <a:extLst>
                    <a:ext uri="{9D8B030D-6E8A-4147-A177-3AD203B41FA5}">
                      <a16:colId xmlns:a16="http://schemas.microsoft.com/office/drawing/2014/main" val="76030374"/>
                    </a:ext>
                  </a:extLst>
                </a:gridCol>
                <a:gridCol w="893928">
                  <a:extLst>
                    <a:ext uri="{9D8B030D-6E8A-4147-A177-3AD203B41FA5}">
                      <a16:colId xmlns:a16="http://schemas.microsoft.com/office/drawing/2014/main" val="278169356"/>
                    </a:ext>
                  </a:extLst>
                </a:gridCol>
                <a:gridCol w="893928">
                  <a:extLst>
                    <a:ext uri="{9D8B030D-6E8A-4147-A177-3AD203B41FA5}">
                      <a16:colId xmlns:a16="http://schemas.microsoft.com/office/drawing/2014/main" val="1044736120"/>
                    </a:ext>
                  </a:extLst>
                </a:gridCol>
                <a:gridCol w="893928">
                  <a:extLst>
                    <a:ext uri="{9D8B030D-6E8A-4147-A177-3AD203B41FA5}">
                      <a16:colId xmlns:a16="http://schemas.microsoft.com/office/drawing/2014/main" val="3972508689"/>
                    </a:ext>
                  </a:extLst>
                </a:gridCol>
                <a:gridCol w="893928">
                  <a:extLst>
                    <a:ext uri="{9D8B030D-6E8A-4147-A177-3AD203B41FA5}">
                      <a16:colId xmlns:a16="http://schemas.microsoft.com/office/drawing/2014/main" val="2313686121"/>
                    </a:ext>
                  </a:extLst>
                </a:gridCol>
                <a:gridCol w="893928">
                  <a:extLst>
                    <a:ext uri="{9D8B030D-6E8A-4147-A177-3AD203B41FA5}">
                      <a16:colId xmlns:a16="http://schemas.microsoft.com/office/drawing/2014/main" val="3369434500"/>
                    </a:ext>
                  </a:extLst>
                </a:gridCol>
                <a:gridCol w="893928">
                  <a:extLst>
                    <a:ext uri="{9D8B030D-6E8A-4147-A177-3AD203B41FA5}">
                      <a16:colId xmlns:a16="http://schemas.microsoft.com/office/drawing/2014/main" val="61794634"/>
                    </a:ext>
                  </a:extLst>
                </a:gridCol>
                <a:gridCol w="893928">
                  <a:extLst>
                    <a:ext uri="{9D8B030D-6E8A-4147-A177-3AD203B41FA5}">
                      <a16:colId xmlns:a16="http://schemas.microsoft.com/office/drawing/2014/main" val="4007161722"/>
                    </a:ext>
                  </a:extLst>
                </a:gridCol>
                <a:gridCol w="893928">
                  <a:extLst>
                    <a:ext uri="{9D8B030D-6E8A-4147-A177-3AD203B41FA5}">
                      <a16:colId xmlns:a16="http://schemas.microsoft.com/office/drawing/2014/main" val="1146868060"/>
                    </a:ext>
                  </a:extLst>
                </a:gridCol>
                <a:gridCol w="893928">
                  <a:extLst>
                    <a:ext uri="{9D8B030D-6E8A-4147-A177-3AD203B41FA5}">
                      <a16:colId xmlns:a16="http://schemas.microsoft.com/office/drawing/2014/main" val="4254528321"/>
                    </a:ext>
                  </a:extLst>
                </a:gridCol>
              </a:tblGrid>
              <a:tr h="268828">
                <a:tc rowSpan="3" gridSpan="2">
                  <a:txBody>
                    <a:bodyPr/>
                    <a:lstStyle/>
                    <a:p>
                      <a:pPr algn="l" fontAlgn="b"/>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rowSpan="3" hMerge="1">
                  <a:txBody>
                    <a:bodyPr/>
                    <a:lstStyle/>
                    <a:p>
                      <a:endParaRPr lang="en-IN"/>
                    </a:p>
                  </a:txBody>
                  <a:tcPr/>
                </a:tc>
                <a:tc gridSpan="8">
                  <a:txBody>
                    <a:bodyPr/>
                    <a:lstStyle/>
                    <a:p>
                      <a:pPr algn="ctr" fontAlgn="b"/>
                      <a:r>
                        <a:rPr lang="en-IN" sz="1600" u="none" strike="noStrike" dirty="0">
                          <a:effectLst/>
                        </a:rPr>
                        <a:t>Annual family income</a:t>
                      </a:r>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07035191"/>
                  </a:ext>
                </a:extLst>
              </a:tr>
              <a:tr h="527550">
                <a:tc gridSpan="2" vMerge="1">
                  <a:txBody>
                    <a:bodyPr/>
                    <a:lstStyle/>
                    <a:p>
                      <a:endParaRPr lang="en-IN"/>
                    </a:p>
                  </a:txBody>
                  <a:tcPr/>
                </a:tc>
                <a:tc hMerge="1" vMerge="1">
                  <a:txBody>
                    <a:bodyPr/>
                    <a:lstStyle/>
                    <a:p>
                      <a:endParaRPr lang="en-IN"/>
                    </a:p>
                  </a:txBody>
                  <a:tcPr/>
                </a:tc>
                <a:tc gridSpan="2">
                  <a:txBody>
                    <a:bodyPr/>
                    <a:lstStyle/>
                    <a:p>
                      <a:pPr algn="ctr" fontAlgn="b"/>
                      <a:r>
                        <a:rPr lang="en-IN" sz="1600" u="none" strike="noStrike" dirty="0">
                          <a:effectLst/>
                        </a:rPr>
                        <a:t>Below 90,000</a:t>
                      </a:r>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US" sz="1600" u="none" strike="noStrike" dirty="0">
                          <a:effectLst/>
                        </a:rPr>
                        <a:t>Between 90,000 to 3 lakhs</a:t>
                      </a:r>
                      <a:endParaRPr lang="en-US"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US" sz="1600" u="none" strike="noStrike">
                          <a:effectLst/>
                        </a:rPr>
                        <a:t>Between 3 lakhs to 7 lakhs</a:t>
                      </a:r>
                      <a:endParaRPr lang="en-US"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600" u="none" strike="noStrike">
                          <a:effectLst/>
                        </a:rPr>
                        <a:t>Above 7 lakhs</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extLst>
                  <a:ext uri="{0D108BD9-81ED-4DB2-BD59-A6C34878D82A}">
                    <a16:rowId xmlns:a16="http://schemas.microsoft.com/office/drawing/2014/main" val="912005272"/>
                  </a:ext>
                </a:extLst>
              </a:tr>
              <a:tr h="527550">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dirty="0">
                          <a:effectLst/>
                        </a:rPr>
                        <a:t>Count</a:t>
                      </a:r>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dirty="0">
                          <a:effectLst/>
                        </a:rPr>
                        <a:t>Count</a:t>
                      </a:r>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472380249"/>
                  </a:ext>
                </a:extLst>
              </a:tr>
              <a:tr h="527550">
                <a:tc rowSpan="6">
                  <a:txBody>
                    <a:bodyPr/>
                    <a:lstStyle/>
                    <a:p>
                      <a:pPr algn="l" fontAlgn="t"/>
                      <a:r>
                        <a:rPr lang="en-IN" sz="1600" u="none" strike="noStrike">
                          <a:effectLst/>
                        </a:rPr>
                        <a:t>why adopt?</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Convenience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55.7%</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69.3%</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79.3%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81.5%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340777302"/>
                  </a:ext>
                </a:extLst>
              </a:tr>
              <a:tr h="786272">
                <a:tc vMerge="1">
                  <a:txBody>
                    <a:bodyPr/>
                    <a:lstStyle/>
                    <a:p>
                      <a:endParaRPr lang="en-IN"/>
                    </a:p>
                  </a:txBody>
                  <a:tcPr/>
                </a:tc>
                <a:tc>
                  <a:txBody>
                    <a:bodyPr/>
                    <a:lstStyle/>
                    <a:p>
                      <a:pPr algn="l" fontAlgn="t"/>
                      <a:r>
                        <a:rPr lang="en-IN" sz="1600" u="none" strike="noStrike">
                          <a:effectLst/>
                        </a:rPr>
                        <a:t>Discounts/cashback rewards</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46.8%</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38</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37.6%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36.2%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25.9%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714154082"/>
                  </a:ext>
                </a:extLst>
              </a:tr>
              <a:tr h="527550">
                <a:tc vMerge="1">
                  <a:txBody>
                    <a:bodyPr/>
                    <a:lstStyle/>
                    <a:p>
                      <a:endParaRPr lang="en-IN"/>
                    </a:p>
                  </a:txBody>
                  <a:tcPr/>
                </a:tc>
                <a:tc>
                  <a:txBody>
                    <a:bodyPr/>
                    <a:lstStyle/>
                    <a:p>
                      <a:pPr algn="l" fontAlgn="t"/>
                      <a:r>
                        <a:rPr lang="en-IN" sz="1600" u="none" strike="noStrike">
                          <a:effectLst/>
                        </a:rPr>
                        <a:t>Time saving</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75.9%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78</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77.2%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39</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67.2%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70.4%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980307126"/>
                  </a:ext>
                </a:extLst>
              </a:tr>
              <a:tr h="786272">
                <a:tc vMerge="1">
                  <a:txBody>
                    <a:bodyPr/>
                    <a:lstStyle/>
                    <a:p>
                      <a:endParaRPr lang="en-IN"/>
                    </a:p>
                  </a:txBody>
                  <a:tcPr/>
                </a:tc>
                <a:tc>
                  <a:txBody>
                    <a:bodyPr/>
                    <a:lstStyle/>
                    <a:p>
                      <a:pPr algn="l" fontAlgn="t"/>
                      <a:r>
                        <a:rPr lang="en-IN" sz="1600" u="none" strike="noStrike">
                          <a:effectLst/>
                        </a:rPr>
                        <a:t>Safe in this pandemic</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69.6%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70.3%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60.3%</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13</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48.1%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048335761"/>
                  </a:ext>
                </a:extLst>
              </a:tr>
              <a:tr h="268828">
                <a:tc vMerge="1">
                  <a:txBody>
                    <a:bodyPr/>
                    <a:lstStyle/>
                    <a:p>
                      <a:endParaRPr lang="en-IN"/>
                    </a:p>
                  </a:txBody>
                  <a:tcPr/>
                </a:tc>
                <a:tc>
                  <a:txBody>
                    <a:bodyPr/>
                    <a:lstStyle/>
                    <a:p>
                      <a:pPr algn="l" fontAlgn="t"/>
                      <a:r>
                        <a:rPr lang="en-IN" sz="1600" u="none" strike="noStrike">
                          <a:effectLst/>
                        </a:rPr>
                        <a:t>Security</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38.0%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44.6%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50.0%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40.7%</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763710291"/>
                  </a:ext>
                </a:extLst>
              </a:tr>
              <a:tr h="268828">
                <a:tc vMerge="1">
                  <a:txBody>
                    <a:bodyPr/>
                    <a:lstStyle/>
                    <a:p>
                      <a:endParaRPr lang="en-IN"/>
                    </a:p>
                  </a:txBody>
                  <a:tcPr/>
                </a:tc>
                <a:tc>
                  <a:txBody>
                    <a:bodyPr/>
                    <a:lstStyle/>
                    <a:p>
                      <a:pPr algn="l" fontAlgn="t"/>
                      <a:r>
                        <a:rPr lang="en-IN" sz="1600" u="none" strike="noStrike">
                          <a:effectLst/>
                        </a:rPr>
                        <a:t>Easiness</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49.4%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59.4%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53.4%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59.3%</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518976646"/>
                  </a:ext>
                </a:extLst>
              </a:tr>
            </a:tbl>
          </a:graphicData>
        </a:graphic>
      </p:graphicFrame>
    </p:spTree>
    <p:extLst>
      <p:ext uri="{BB962C8B-B14F-4D97-AF65-F5344CB8AC3E}">
        <p14:creationId xmlns:p14="http://schemas.microsoft.com/office/powerpoint/2010/main" val="2278235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B0F64D-A108-4AF0-A8AF-0B148F2FDDC6}"/>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95E4ED8-8D20-4CCE-A5B7-736EDCC79D47}"/>
              </a:ext>
            </a:extLst>
          </p:cNvPr>
          <p:cNvSpPr txBox="1"/>
          <p:nvPr/>
        </p:nvSpPr>
        <p:spPr>
          <a:xfrm>
            <a:off x="739540" y="4433676"/>
            <a:ext cx="11052126" cy="1469248"/>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p-value &gt; </a:t>
            </a:r>
            <a:r>
              <a:rPr lang="en-US" dirty="0">
                <a:latin typeface="Times New Roman" panose="02020603050405020304" pitchFamily="18" charset="0"/>
                <a:cs typeface="Times New Roman" panose="02020603050405020304" pitchFamily="18" charset="0"/>
              </a:rPr>
              <a:t>α(0.05),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the data provides the enough evidence to do not reject Ho at 5% level of significant and 18 df. Hence we conclude that there is no association between income and adoption of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25C6EE3-4B48-43DE-9CAD-9F99349873EC}"/>
              </a:ext>
            </a:extLst>
          </p:cNvPr>
          <p:cNvGraphicFramePr>
            <a:graphicFrameLocks noGrp="1"/>
          </p:cNvGraphicFramePr>
          <p:nvPr>
            <p:extLst>
              <p:ext uri="{D42A27DB-BD31-4B8C-83A1-F6EECF244321}">
                <p14:modId xmlns:p14="http://schemas.microsoft.com/office/powerpoint/2010/main" val="3391941613"/>
              </p:ext>
            </p:extLst>
          </p:nvPr>
        </p:nvGraphicFramePr>
        <p:xfrm>
          <a:off x="1100918" y="948279"/>
          <a:ext cx="4153470" cy="2668378"/>
        </p:xfrm>
        <a:graphic>
          <a:graphicData uri="http://schemas.openxmlformats.org/drawingml/2006/table">
            <a:tbl>
              <a:tblPr>
                <a:tableStyleId>{616DA210-FB5B-4158-B5E0-FEB733F419BA}</a:tableStyleId>
              </a:tblPr>
              <a:tblGrid>
                <a:gridCol w="1384490">
                  <a:extLst>
                    <a:ext uri="{9D8B030D-6E8A-4147-A177-3AD203B41FA5}">
                      <a16:colId xmlns:a16="http://schemas.microsoft.com/office/drawing/2014/main" val="3793982626"/>
                    </a:ext>
                  </a:extLst>
                </a:gridCol>
                <a:gridCol w="1384490">
                  <a:extLst>
                    <a:ext uri="{9D8B030D-6E8A-4147-A177-3AD203B41FA5}">
                      <a16:colId xmlns:a16="http://schemas.microsoft.com/office/drawing/2014/main" val="1956974923"/>
                    </a:ext>
                  </a:extLst>
                </a:gridCol>
                <a:gridCol w="1384490">
                  <a:extLst>
                    <a:ext uri="{9D8B030D-6E8A-4147-A177-3AD203B41FA5}">
                      <a16:colId xmlns:a16="http://schemas.microsoft.com/office/drawing/2014/main" val="156415354"/>
                    </a:ext>
                  </a:extLst>
                </a:gridCol>
              </a:tblGrid>
              <a:tr h="328302">
                <a:tc gridSpan="3">
                  <a:txBody>
                    <a:bodyPr/>
                    <a:lstStyle/>
                    <a:p>
                      <a:pPr algn="ctr" fontAlgn="ctr"/>
                      <a:r>
                        <a:rPr lang="en-IN" sz="1600" u="none" strike="noStrike" dirty="0">
                          <a:effectLst/>
                        </a:rPr>
                        <a:t>Pearson Chi-Square Tests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43500105"/>
                  </a:ext>
                </a:extLst>
              </a:tr>
              <a:tr h="644261">
                <a:tc gridSpan="2">
                  <a:txBody>
                    <a:bodyPr/>
                    <a:lstStyle/>
                    <a:p>
                      <a:pPr algn="l" fontAlgn="b"/>
                      <a:r>
                        <a:rPr lang="en-IN" sz="1600" u="none" strike="noStrike" dirty="0">
                          <a:effectLst/>
                        </a:rPr>
                        <a:t> </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a:txBody>
                    <a:bodyPr/>
                    <a:lstStyle/>
                    <a:p>
                      <a:pPr algn="ctr" fontAlgn="b"/>
                      <a:r>
                        <a:rPr lang="en-IN" sz="1600" u="none" strike="noStrike" dirty="0">
                          <a:effectLst/>
                        </a:rPr>
                        <a:t>Annual family income</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735521379"/>
                  </a:ext>
                </a:extLst>
              </a:tr>
              <a:tr h="394950">
                <a:tc rowSpan="3">
                  <a:txBody>
                    <a:bodyPr/>
                    <a:lstStyle/>
                    <a:p>
                      <a:pPr algn="l" fontAlgn="t"/>
                      <a:r>
                        <a:rPr lang="en-IN" sz="1600" u="none" strike="noStrike">
                          <a:effectLst/>
                        </a:rPr>
                        <a:t>why adopt?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Chi-square</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27.907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544631758"/>
                  </a:ext>
                </a:extLst>
              </a:tr>
              <a:tr h="328302">
                <a:tc vMerge="1">
                  <a:txBody>
                    <a:bodyPr/>
                    <a:lstStyle/>
                    <a:p>
                      <a:endParaRPr lang="en-IN"/>
                    </a:p>
                  </a:txBody>
                  <a:tcPr/>
                </a:tc>
                <a:tc>
                  <a:txBody>
                    <a:bodyPr/>
                    <a:lstStyle/>
                    <a:p>
                      <a:pPr algn="l" fontAlgn="t"/>
                      <a:r>
                        <a:rPr lang="en-IN" sz="1600" u="none" strike="noStrike">
                          <a:effectLst/>
                        </a:rPr>
                        <a:t>df</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141938639"/>
                  </a:ext>
                </a:extLst>
              </a:tr>
              <a:tr h="328302">
                <a:tc vMerge="1">
                  <a:txBody>
                    <a:bodyPr/>
                    <a:lstStyle/>
                    <a:p>
                      <a:endParaRPr lang="en-IN"/>
                    </a:p>
                  </a:txBody>
                  <a:tcPr/>
                </a:tc>
                <a:tc>
                  <a:txBody>
                    <a:bodyPr/>
                    <a:lstStyle/>
                    <a:p>
                      <a:pPr algn="l" fontAlgn="t"/>
                      <a:r>
                        <a:rPr lang="en-IN" sz="1600" u="none" strike="noStrike">
                          <a:effectLst/>
                        </a:rPr>
                        <a:t>Sig.</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0.063</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891152978"/>
                  </a:ext>
                </a:extLst>
              </a:tr>
              <a:tr h="644261">
                <a:tc gridSpan="3">
                  <a:txBody>
                    <a:bodyPr/>
                    <a:lstStyle/>
                    <a:p>
                      <a:pPr algn="l" fontAlgn="t"/>
                      <a:r>
                        <a:rPr lang="en-US" sz="1600" u="none" strike="noStrike" dirty="0">
                          <a:effectLst/>
                        </a:rPr>
                        <a:t>Results are based on nonempty rows and columns in each innermost </a:t>
                      </a:r>
                      <a:r>
                        <a:rPr lang="en-US" sz="1600" u="none" strike="noStrike" dirty="0" err="1">
                          <a:effectLst/>
                        </a:rPr>
                        <a:t>subtable</a:t>
                      </a:r>
                      <a:r>
                        <a:rPr lang="en-US" sz="1600" u="none" strike="noStrike" dirty="0">
                          <a:effectLst/>
                        </a:rPr>
                        <a:t>.</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6675925"/>
                  </a:ext>
                </a:extLst>
              </a:tr>
            </a:tbl>
          </a:graphicData>
        </a:graphic>
      </p:graphicFrame>
    </p:spTree>
    <p:extLst>
      <p:ext uri="{BB962C8B-B14F-4D97-AF65-F5344CB8AC3E}">
        <p14:creationId xmlns:p14="http://schemas.microsoft.com/office/powerpoint/2010/main" val="284539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89145B-CE08-480D-B269-BE422462D27D}"/>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50E583E-A216-4712-B6A0-F7D7267B882B}"/>
              </a:ext>
            </a:extLst>
          </p:cNvPr>
          <p:cNvSpPr txBox="1"/>
          <p:nvPr/>
        </p:nvSpPr>
        <p:spPr>
          <a:xfrm>
            <a:off x="145574" y="214952"/>
            <a:ext cx="11168420" cy="423834"/>
          </a:xfrm>
          <a:prstGeom prst="rect">
            <a:avLst/>
          </a:prstGeom>
          <a:noFill/>
        </p:spPr>
        <p:txBody>
          <a:bodyPr wrap="square">
            <a:spAutoFit/>
          </a:bodyPr>
          <a:lstStyle/>
          <a:p>
            <a:pP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6</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Objective: Association between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income </a:t>
            </a:r>
            <a:r>
              <a:rPr lang="en-US" sz="2000" b="1" dirty="0">
                <a:latin typeface="Times New Roman" panose="02020603050405020304" pitchFamily="18" charset="0"/>
                <a:ea typeface="Calibri" panose="020F0502020204030204" pitchFamily="34" charset="0"/>
                <a:cs typeface="Times New Roman" panose="02020603050405020304" pitchFamily="18" charset="0"/>
              </a:rPr>
              <a:t>and</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place where you use digital payment </a:t>
            </a:r>
            <a:endParaRPr lang="en-IN" sz="20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5">
            <a:extLst>
              <a:ext uri="{FF2B5EF4-FFF2-40B4-BE49-F238E27FC236}">
                <a16:creationId xmlns:a16="http://schemas.microsoft.com/office/drawing/2014/main" id="{91A739FE-12D6-4610-8799-299634599313}"/>
              </a:ext>
            </a:extLst>
          </p:cNvPr>
          <p:cNvSpPr txBox="1"/>
          <p:nvPr/>
        </p:nvSpPr>
        <p:spPr>
          <a:xfrm>
            <a:off x="1523997" y="770055"/>
            <a:ext cx="8690212" cy="838948"/>
          </a:xfrm>
          <a:prstGeom prst="rect">
            <a:avLst/>
          </a:prstGeom>
          <a:noFill/>
        </p:spPr>
        <p:txBody>
          <a:bodyPr wrap="square">
            <a:sp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 There is no association between income and place where you use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H1: There is association between income  and place where you use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3EACF42-74A9-48DE-B48F-7D8C59D5A3F7}"/>
              </a:ext>
            </a:extLst>
          </p:cNvPr>
          <p:cNvGraphicFramePr>
            <a:graphicFrameLocks noGrp="1"/>
          </p:cNvGraphicFramePr>
          <p:nvPr>
            <p:extLst>
              <p:ext uri="{D42A27DB-BD31-4B8C-83A1-F6EECF244321}">
                <p14:modId xmlns:p14="http://schemas.microsoft.com/office/powerpoint/2010/main" val="3395585287"/>
              </p:ext>
            </p:extLst>
          </p:nvPr>
        </p:nvGraphicFramePr>
        <p:xfrm>
          <a:off x="143300" y="1609003"/>
          <a:ext cx="11905400" cy="5159605"/>
        </p:xfrm>
        <a:graphic>
          <a:graphicData uri="http://schemas.openxmlformats.org/drawingml/2006/table">
            <a:tbl>
              <a:tblPr>
                <a:tableStyleId>{616DA210-FB5B-4158-B5E0-FEB733F419BA}</a:tableStyleId>
              </a:tblPr>
              <a:tblGrid>
                <a:gridCol w="1190540">
                  <a:extLst>
                    <a:ext uri="{9D8B030D-6E8A-4147-A177-3AD203B41FA5}">
                      <a16:colId xmlns:a16="http://schemas.microsoft.com/office/drawing/2014/main" val="1947461637"/>
                    </a:ext>
                  </a:extLst>
                </a:gridCol>
                <a:gridCol w="1190540">
                  <a:extLst>
                    <a:ext uri="{9D8B030D-6E8A-4147-A177-3AD203B41FA5}">
                      <a16:colId xmlns:a16="http://schemas.microsoft.com/office/drawing/2014/main" val="753857676"/>
                    </a:ext>
                  </a:extLst>
                </a:gridCol>
                <a:gridCol w="1190540">
                  <a:extLst>
                    <a:ext uri="{9D8B030D-6E8A-4147-A177-3AD203B41FA5}">
                      <a16:colId xmlns:a16="http://schemas.microsoft.com/office/drawing/2014/main" val="3395874424"/>
                    </a:ext>
                  </a:extLst>
                </a:gridCol>
                <a:gridCol w="1190540">
                  <a:extLst>
                    <a:ext uri="{9D8B030D-6E8A-4147-A177-3AD203B41FA5}">
                      <a16:colId xmlns:a16="http://schemas.microsoft.com/office/drawing/2014/main" val="3550407818"/>
                    </a:ext>
                  </a:extLst>
                </a:gridCol>
                <a:gridCol w="1190540">
                  <a:extLst>
                    <a:ext uri="{9D8B030D-6E8A-4147-A177-3AD203B41FA5}">
                      <a16:colId xmlns:a16="http://schemas.microsoft.com/office/drawing/2014/main" val="3999671005"/>
                    </a:ext>
                  </a:extLst>
                </a:gridCol>
                <a:gridCol w="1190540">
                  <a:extLst>
                    <a:ext uri="{9D8B030D-6E8A-4147-A177-3AD203B41FA5}">
                      <a16:colId xmlns:a16="http://schemas.microsoft.com/office/drawing/2014/main" val="353057333"/>
                    </a:ext>
                  </a:extLst>
                </a:gridCol>
                <a:gridCol w="1190540">
                  <a:extLst>
                    <a:ext uri="{9D8B030D-6E8A-4147-A177-3AD203B41FA5}">
                      <a16:colId xmlns:a16="http://schemas.microsoft.com/office/drawing/2014/main" val="3447659355"/>
                    </a:ext>
                  </a:extLst>
                </a:gridCol>
                <a:gridCol w="1190540">
                  <a:extLst>
                    <a:ext uri="{9D8B030D-6E8A-4147-A177-3AD203B41FA5}">
                      <a16:colId xmlns:a16="http://schemas.microsoft.com/office/drawing/2014/main" val="661206456"/>
                    </a:ext>
                  </a:extLst>
                </a:gridCol>
                <a:gridCol w="1190540">
                  <a:extLst>
                    <a:ext uri="{9D8B030D-6E8A-4147-A177-3AD203B41FA5}">
                      <a16:colId xmlns:a16="http://schemas.microsoft.com/office/drawing/2014/main" val="2128004558"/>
                    </a:ext>
                  </a:extLst>
                </a:gridCol>
                <a:gridCol w="1190540">
                  <a:extLst>
                    <a:ext uri="{9D8B030D-6E8A-4147-A177-3AD203B41FA5}">
                      <a16:colId xmlns:a16="http://schemas.microsoft.com/office/drawing/2014/main" val="1271800254"/>
                    </a:ext>
                  </a:extLst>
                </a:gridCol>
              </a:tblGrid>
              <a:tr h="227543">
                <a:tc rowSpan="3" gridSpan="2">
                  <a:txBody>
                    <a:bodyPr/>
                    <a:lstStyle/>
                    <a:p>
                      <a:pPr algn="l" fontAlgn="b"/>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rowSpan="3" hMerge="1">
                  <a:txBody>
                    <a:bodyPr/>
                    <a:lstStyle/>
                    <a:p>
                      <a:endParaRPr lang="en-IN"/>
                    </a:p>
                  </a:txBody>
                  <a:tcPr/>
                </a:tc>
                <a:tc gridSpan="8">
                  <a:txBody>
                    <a:bodyPr/>
                    <a:lstStyle/>
                    <a:p>
                      <a:pPr algn="ctr" fontAlgn="b"/>
                      <a:r>
                        <a:rPr lang="en-IN" sz="1600" u="none" strike="noStrike">
                          <a:effectLst/>
                        </a:rPr>
                        <a:t>Annual family income</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13053742"/>
                  </a:ext>
                </a:extLst>
              </a:tr>
              <a:tr h="408992">
                <a:tc gridSpan="2" vMerge="1">
                  <a:txBody>
                    <a:bodyPr/>
                    <a:lstStyle/>
                    <a:p>
                      <a:endParaRPr lang="en-IN"/>
                    </a:p>
                  </a:txBody>
                  <a:tcPr/>
                </a:tc>
                <a:tc hMerge="1" vMerge="1">
                  <a:txBody>
                    <a:bodyPr/>
                    <a:lstStyle/>
                    <a:p>
                      <a:endParaRPr lang="en-IN"/>
                    </a:p>
                  </a:txBody>
                  <a:tcPr/>
                </a:tc>
                <a:tc gridSpan="2">
                  <a:txBody>
                    <a:bodyPr/>
                    <a:lstStyle/>
                    <a:p>
                      <a:pPr algn="ctr" fontAlgn="b"/>
                      <a:r>
                        <a:rPr lang="en-IN" sz="1600" u="none" strike="noStrike">
                          <a:effectLst/>
                        </a:rPr>
                        <a:t>Below 90,000</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US" sz="1600" u="none" strike="noStrike">
                          <a:effectLst/>
                        </a:rPr>
                        <a:t>Between 90,000 to 3 lakhs</a:t>
                      </a:r>
                      <a:endParaRPr lang="en-US"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US" sz="1600" u="none" strike="noStrike">
                          <a:effectLst/>
                        </a:rPr>
                        <a:t>Between 3 lakhs to 7 lakhs</a:t>
                      </a:r>
                      <a:endParaRPr lang="en-US"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gridSpan="2">
                  <a:txBody>
                    <a:bodyPr/>
                    <a:lstStyle/>
                    <a:p>
                      <a:pPr algn="ctr" fontAlgn="b"/>
                      <a:r>
                        <a:rPr lang="en-IN" sz="1600" u="none" strike="noStrike">
                          <a:effectLst/>
                        </a:rPr>
                        <a:t>Above 7 lakhs</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extLst>
                  <a:ext uri="{0D108BD9-81ED-4DB2-BD59-A6C34878D82A}">
                    <a16:rowId xmlns:a16="http://schemas.microsoft.com/office/drawing/2014/main" val="2781919249"/>
                  </a:ext>
                </a:extLst>
              </a:tr>
              <a:tr h="408992">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dirty="0">
                          <a:effectLst/>
                        </a:rPr>
                        <a:t>Count</a:t>
                      </a:r>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dirty="0">
                          <a:effectLst/>
                        </a:rPr>
                        <a:t>Column N %</a:t>
                      </a:r>
                      <a:endParaRPr lang="en-IN" sz="1600" b="0" i="0" u="none" strike="noStrike" dirty="0">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Count</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Column N %</a:t>
                      </a:r>
                      <a:endParaRPr lang="en-IN" sz="1600" b="0" i="0" u="none" strike="noStrike">
                        <a:solidFill>
                          <a:srgbClr val="993300"/>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3586762555"/>
                  </a:ext>
                </a:extLst>
              </a:tr>
              <a:tr h="446532">
                <a:tc rowSpan="10">
                  <a:txBody>
                    <a:bodyPr/>
                    <a:lstStyle/>
                    <a:p>
                      <a:pPr algn="l" fontAlgn="t"/>
                      <a:r>
                        <a:rPr lang="en-US" sz="1600" u="none" strike="noStrike">
                          <a:effectLst/>
                        </a:rPr>
                        <a:t>place at which students use digital payment</a:t>
                      </a:r>
                      <a:endParaRPr lang="en-US"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Ticket booking</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65.8%</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61.4%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67.2%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77.8%</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556253198"/>
                  </a:ext>
                </a:extLst>
              </a:tr>
              <a:tr h="408992">
                <a:tc vMerge="1">
                  <a:txBody>
                    <a:bodyPr/>
                    <a:lstStyle/>
                    <a:p>
                      <a:endParaRPr lang="en-IN"/>
                    </a:p>
                  </a:txBody>
                  <a:tcPr/>
                </a:tc>
                <a:tc>
                  <a:txBody>
                    <a:bodyPr/>
                    <a:lstStyle/>
                    <a:p>
                      <a:pPr algn="l" fontAlgn="t"/>
                      <a:r>
                        <a:rPr lang="en-IN" sz="1600" u="none" strike="noStrike">
                          <a:effectLst/>
                        </a:rPr>
                        <a:t>Bill payments</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59.5%</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70.3%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75.9%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19</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70.4%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541492704"/>
                  </a:ext>
                </a:extLst>
              </a:tr>
              <a:tr h="227543">
                <a:tc vMerge="1">
                  <a:txBody>
                    <a:bodyPr/>
                    <a:lstStyle/>
                    <a:p>
                      <a:endParaRPr lang="en-IN"/>
                    </a:p>
                  </a:txBody>
                  <a:tcPr/>
                </a:tc>
                <a:tc>
                  <a:txBody>
                    <a:bodyPr/>
                    <a:lstStyle/>
                    <a:p>
                      <a:pPr algn="l" fontAlgn="t"/>
                      <a:r>
                        <a:rPr lang="en-IN" sz="1600" u="none" strike="noStrike">
                          <a:effectLst/>
                        </a:rPr>
                        <a:t>Paying fee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78.5%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77</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76.2%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45</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74.1%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222280490"/>
                  </a:ext>
                </a:extLst>
              </a:tr>
              <a:tr h="609570">
                <a:tc vMerge="1">
                  <a:txBody>
                    <a:bodyPr/>
                    <a:lstStyle/>
                    <a:p>
                      <a:endParaRPr lang="en-IN"/>
                    </a:p>
                  </a:txBody>
                  <a:tcPr/>
                </a:tc>
                <a:tc>
                  <a:txBody>
                    <a:bodyPr/>
                    <a:lstStyle/>
                    <a:p>
                      <a:pPr algn="l" fontAlgn="t"/>
                      <a:r>
                        <a:rPr lang="en-IN" sz="1600" u="none" strike="noStrike">
                          <a:effectLst/>
                        </a:rPr>
                        <a:t>Mobile phone recharge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76.2%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79.3%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74.1%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351909684"/>
                  </a:ext>
                </a:extLst>
              </a:tr>
              <a:tr h="408992">
                <a:tc vMerge="1">
                  <a:txBody>
                    <a:bodyPr/>
                    <a:lstStyle/>
                    <a:p>
                      <a:endParaRPr lang="en-IN"/>
                    </a:p>
                  </a:txBody>
                  <a:tcPr/>
                </a:tc>
                <a:tc>
                  <a:txBody>
                    <a:bodyPr/>
                    <a:lstStyle/>
                    <a:p>
                      <a:pPr algn="l" fontAlgn="t"/>
                      <a:r>
                        <a:rPr lang="en-IN" sz="1600" u="none" strike="noStrike">
                          <a:effectLst/>
                        </a:rPr>
                        <a:t>Petrol pump</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43.0%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43.6%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20</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34.5%</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44.4%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57344927"/>
                  </a:ext>
                </a:extLst>
              </a:tr>
              <a:tr h="408992">
                <a:tc vMerge="1">
                  <a:txBody>
                    <a:bodyPr/>
                    <a:lstStyle/>
                    <a:p>
                      <a:endParaRPr lang="en-IN"/>
                    </a:p>
                  </a:txBody>
                  <a:tcPr/>
                </a:tc>
                <a:tc>
                  <a:txBody>
                    <a:bodyPr/>
                    <a:lstStyle/>
                    <a:p>
                      <a:pPr algn="l" fontAlgn="t"/>
                      <a:r>
                        <a:rPr lang="en-IN" sz="1600" u="none" strike="noStrike">
                          <a:effectLst/>
                        </a:rPr>
                        <a:t>Grocery store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41.8%</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50.5%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56.9%</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48.1%</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298846536"/>
                  </a:ext>
                </a:extLst>
              </a:tr>
              <a:tr h="446532">
                <a:tc vMerge="1">
                  <a:txBody>
                    <a:bodyPr/>
                    <a:lstStyle/>
                    <a:p>
                      <a:endParaRPr lang="en-IN"/>
                    </a:p>
                  </a:txBody>
                  <a:tcPr/>
                </a:tc>
                <a:tc>
                  <a:txBody>
                    <a:bodyPr/>
                    <a:lstStyle/>
                    <a:p>
                      <a:pPr algn="l" fontAlgn="t"/>
                      <a:r>
                        <a:rPr lang="en-IN" sz="1600" u="none" strike="noStrike">
                          <a:effectLst/>
                        </a:rPr>
                        <a:t>Online shopping</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69.6%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71.3%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72.4%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85.2%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933072648"/>
                  </a:ext>
                </a:extLst>
              </a:tr>
              <a:tr h="446532">
                <a:tc vMerge="1">
                  <a:txBody>
                    <a:bodyPr/>
                    <a:lstStyle/>
                    <a:p>
                      <a:endParaRPr lang="en-IN"/>
                    </a:p>
                  </a:txBody>
                  <a:tcPr/>
                </a:tc>
                <a:tc>
                  <a:txBody>
                    <a:bodyPr/>
                    <a:lstStyle/>
                    <a:p>
                      <a:pPr algn="l" fontAlgn="t"/>
                      <a:r>
                        <a:rPr lang="en-IN" sz="1600" u="none" strike="noStrike">
                          <a:effectLst/>
                        </a:rPr>
                        <a:t>Food payment</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40.5%</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30.7%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31</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53.4%</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16</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59.3%</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205526974"/>
                  </a:ext>
                </a:extLst>
              </a:tr>
              <a:tr h="230132">
                <a:tc vMerge="1">
                  <a:txBody>
                    <a:bodyPr/>
                    <a:lstStyle/>
                    <a:p>
                      <a:endParaRPr lang="en-IN"/>
                    </a:p>
                  </a:txBody>
                  <a:tcPr/>
                </a:tc>
                <a:tc>
                  <a:txBody>
                    <a:bodyPr/>
                    <a:lstStyle/>
                    <a:p>
                      <a:pPr algn="l" fontAlgn="t"/>
                      <a:r>
                        <a:rPr lang="en-IN" sz="1600" u="none" strike="noStrike">
                          <a:effectLst/>
                        </a:rPr>
                        <a:t>Investment</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20.3%</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22</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21.8%</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27.6%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14.8%</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165245793"/>
                  </a:ext>
                </a:extLst>
              </a:tr>
              <a:tr h="227543">
                <a:tc vMerge="1">
                  <a:txBody>
                    <a:bodyPr/>
                    <a:lstStyle/>
                    <a:p>
                      <a:endParaRPr lang="en-IN"/>
                    </a:p>
                  </a:txBody>
                  <a:tcPr/>
                </a:tc>
                <a:tc>
                  <a:txBody>
                    <a:bodyPr/>
                    <a:lstStyle/>
                    <a:p>
                      <a:pPr algn="l" fontAlgn="t"/>
                      <a:r>
                        <a:rPr lang="en-IN" sz="1600" u="none" strike="noStrike">
                          <a:effectLst/>
                        </a:rPr>
                        <a:t>Insurance</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17</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16.8%</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13</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22.4%</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a:t>
                      </a:r>
                      <a:endParaRPr lang="en-IN" sz="1600" b="0" i="0" u="none" strike="noStrike">
                        <a:solidFill>
                          <a:srgbClr val="0000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22.2%</a:t>
                      </a:r>
                      <a:endParaRPr lang="en-IN" sz="1600" b="0" i="0" u="none" strike="noStrike" dirty="0">
                        <a:solidFill>
                          <a:srgbClr val="0000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188458676"/>
                  </a:ext>
                </a:extLst>
              </a:tr>
            </a:tbl>
          </a:graphicData>
        </a:graphic>
      </p:graphicFrame>
    </p:spTree>
    <p:extLst>
      <p:ext uri="{BB962C8B-B14F-4D97-AF65-F5344CB8AC3E}">
        <p14:creationId xmlns:p14="http://schemas.microsoft.com/office/powerpoint/2010/main" val="128136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AE92B1-96CE-49F5-913A-4B12F73D0B4F}"/>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473D432-F88C-4838-BFBC-684B9FA57F27}"/>
              </a:ext>
            </a:extLst>
          </p:cNvPr>
          <p:cNvSpPr txBox="1"/>
          <p:nvPr/>
        </p:nvSpPr>
        <p:spPr>
          <a:xfrm>
            <a:off x="746076" y="4328253"/>
            <a:ext cx="10677100" cy="1150700"/>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p-value &gt; </a:t>
            </a:r>
            <a:r>
              <a:rPr lang="en-US" dirty="0">
                <a:latin typeface="Times New Roman" panose="02020603050405020304" pitchFamily="18" charset="0"/>
                <a:cs typeface="Times New Roman" panose="02020603050405020304" pitchFamily="18" charset="0"/>
              </a:rPr>
              <a:t>α(0.05),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we do not  reject Ho at 5% level of significant and 30 df. Hence we conclude that there is no association between income and at which place do you use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895DD06-4D2C-4C13-8F03-0903176B51BF}"/>
              </a:ext>
            </a:extLst>
          </p:cNvPr>
          <p:cNvGraphicFramePr>
            <a:graphicFrameLocks noGrp="1"/>
          </p:cNvGraphicFramePr>
          <p:nvPr>
            <p:extLst>
              <p:ext uri="{D42A27DB-BD31-4B8C-83A1-F6EECF244321}">
                <p14:modId xmlns:p14="http://schemas.microsoft.com/office/powerpoint/2010/main" val="2244661081"/>
              </p:ext>
            </p:extLst>
          </p:nvPr>
        </p:nvGraphicFramePr>
        <p:xfrm>
          <a:off x="746076" y="887103"/>
          <a:ext cx="4658436" cy="2729552"/>
        </p:xfrm>
        <a:graphic>
          <a:graphicData uri="http://schemas.openxmlformats.org/drawingml/2006/table">
            <a:tbl>
              <a:tblPr>
                <a:tableStyleId>{616DA210-FB5B-4158-B5E0-FEB733F419BA}</a:tableStyleId>
              </a:tblPr>
              <a:tblGrid>
                <a:gridCol w="1552812">
                  <a:extLst>
                    <a:ext uri="{9D8B030D-6E8A-4147-A177-3AD203B41FA5}">
                      <a16:colId xmlns:a16="http://schemas.microsoft.com/office/drawing/2014/main" val="3069348943"/>
                    </a:ext>
                  </a:extLst>
                </a:gridCol>
                <a:gridCol w="1552812">
                  <a:extLst>
                    <a:ext uri="{9D8B030D-6E8A-4147-A177-3AD203B41FA5}">
                      <a16:colId xmlns:a16="http://schemas.microsoft.com/office/drawing/2014/main" val="2377441218"/>
                    </a:ext>
                  </a:extLst>
                </a:gridCol>
                <a:gridCol w="1552812">
                  <a:extLst>
                    <a:ext uri="{9D8B030D-6E8A-4147-A177-3AD203B41FA5}">
                      <a16:colId xmlns:a16="http://schemas.microsoft.com/office/drawing/2014/main" val="961558406"/>
                    </a:ext>
                  </a:extLst>
                </a:gridCol>
              </a:tblGrid>
              <a:tr h="309753">
                <a:tc gridSpan="3">
                  <a:txBody>
                    <a:bodyPr/>
                    <a:lstStyle/>
                    <a:p>
                      <a:pPr algn="ctr" fontAlgn="ctr"/>
                      <a:r>
                        <a:rPr lang="en-IN" sz="1600" u="none" strike="noStrike" dirty="0">
                          <a:effectLst/>
                        </a:rPr>
                        <a:t>Pearson Chi-Square Tests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075231"/>
                  </a:ext>
                </a:extLst>
              </a:tr>
              <a:tr h="607861">
                <a:tc gridSpan="2">
                  <a:txBody>
                    <a:bodyPr/>
                    <a:lstStyle/>
                    <a:p>
                      <a:pPr algn="l" fontAlgn="b"/>
                      <a:r>
                        <a:rPr lang="en-IN" sz="1600" u="none" strike="noStrike" dirty="0">
                          <a:effectLst/>
                        </a:rPr>
                        <a:t> </a:t>
                      </a:r>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a:txBody>
                    <a:bodyPr/>
                    <a:lstStyle/>
                    <a:p>
                      <a:pPr algn="ctr" fontAlgn="b"/>
                      <a:r>
                        <a:rPr lang="en-IN" sz="1600" u="none" strike="noStrike">
                          <a:effectLst/>
                        </a:rPr>
                        <a:t>Annual family income</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317682790"/>
                  </a:ext>
                </a:extLst>
              </a:tr>
              <a:tr h="372635">
                <a:tc rowSpan="3">
                  <a:txBody>
                    <a:bodyPr/>
                    <a:lstStyle/>
                    <a:p>
                      <a:pPr algn="l" fontAlgn="t"/>
                      <a:r>
                        <a:rPr lang="en-US" sz="1600" u="none" strike="noStrike" dirty="0">
                          <a:effectLst/>
                        </a:rPr>
                        <a:t>place at which students use digital payment</a:t>
                      </a:r>
                      <a:endParaRPr lang="en-US"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Chi-square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31.698</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140921215"/>
                  </a:ext>
                </a:extLst>
              </a:tr>
              <a:tr h="309753">
                <a:tc vMerge="1">
                  <a:txBody>
                    <a:bodyPr/>
                    <a:lstStyle/>
                    <a:p>
                      <a:endParaRPr lang="en-IN"/>
                    </a:p>
                  </a:txBody>
                  <a:tcPr/>
                </a:tc>
                <a:tc>
                  <a:txBody>
                    <a:bodyPr/>
                    <a:lstStyle/>
                    <a:p>
                      <a:pPr algn="l" fontAlgn="t"/>
                      <a:r>
                        <a:rPr lang="en-IN" sz="1600" u="none" strike="noStrike" dirty="0">
                          <a:effectLst/>
                        </a:rPr>
                        <a:t>df</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451766618"/>
                  </a:ext>
                </a:extLst>
              </a:tr>
              <a:tr h="521689">
                <a:tc vMerge="1">
                  <a:txBody>
                    <a:bodyPr/>
                    <a:lstStyle/>
                    <a:p>
                      <a:endParaRPr lang="en-IN"/>
                    </a:p>
                  </a:txBody>
                  <a:tcPr/>
                </a:tc>
                <a:tc>
                  <a:txBody>
                    <a:bodyPr/>
                    <a:lstStyle/>
                    <a:p>
                      <a:pPr algn="l" fontAlgn="t"/>
                      <a:r>
                        <a:rPr lang="en-IN" sz="1600" u="none" strike="noStrike" dirty="0">
                          <a:effectLst/>
                        </a:rPr>
                        <a:t>Sig.</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0.382</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089747379"/>
                  </a:ext>
                </a:extLst>
              </a:tr>
              <a:tr h="607861">
                <a:tc gridSpan="3">
                  <a:txBody>
                    <a:bodyPr/>
                    <a:lstStyle/>
                    <a:p>
                      <a:pPr algn="l" fontAlgn="t"/>
                      <a:r>
                        <a:rPr lang="en-US" sz="1600" u="none" strike="noStrike" dirty="0">
                          <a:effectLst/>
                        </a:rPr>
                        <a:t>Results are based on nonempty rows and columns in each innermost </a:t>
                      </a:r>
                      <a:r>
                        <a:rPr lang="en-US" sz="1600" u="none" strike="noStrike" dirty="0" err="1">
                          <a:effectLst/>
                        </a:rPr>
                        <a:t>subtable</a:t>
                      </a:r>
                      <a:r>
                        <a:rPr lang="en-US" sz="1600" u="none" strike="noStrike" dirty="0">
                          <a:effectLst/>
                        </a:rPr>
                        <a:t>.</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46401892"/>
                  </a:ext>
                </a:extLst>
              </a:tr>
            </a:tbl>
          </a:graphicData>
        </a:graphic>
      </p:graphicFrame>
    </p:spTree>
    <p:extLst>
      <p:ext uri="{BB962C8B-B14F-4D97-AF65-F5344CB8AC3E}">
        <p14:creationId xmlns:p14="http://schemas.microsoft.com/office/powerpoint/2010/main" val="3021223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AB1C3A0-8DBA-4254-B927-8D83266EDD26}"/>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7" name="TextBox 6">
            <a:extLst>
              <a:ext uri="{FF2B5EF4-FFF2-40B4-BE49-F238E27FC236}">
                <a16:creationId xmlns:a16="http://schemas.microsoft.com/office/drawing/2014/main" id="{1AB7AA94-FF0D-464A-87EA-5DAE07F6FB5C}"/>
              </a:ext>
            </a:extLst>
          </p:cNvPr>
          <p:cNvSpPr txBox="1"/>
          <p:nvPr/>
        </p:nvSpPr>
        <p:spPr>
          <a:xfrm>
            <a:off x="6883021" y="1358388"/>
            <a:ext cx="4940491" cy="4973285"/>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Observation :</a:t>
            </a:r>
          </a:p>
          <a:p>
            <a:pPr algn="just">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From this table we observe that N column indicates the number of responses for each reason of  using digital payment. The most common reason of usage of the digital payment is time saving. The percent of responses column indicates the percentage of responses of each reason to the total number of responses. The percent of cases indicate the percentage of number of respondents responded to the reason to the total number of respondents. Here each respondent can give one reason or more than one reason for using digital payment. Hence the total percentage of the number of respondents responded to each reason exceeds 100%.</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F7EEADE-33C7-420B-9332-0F40C255FE45}"/>
              </a:ext>
            </a:extLst>
          </p:cNvPr>
          <p:cNvSpPr txBox="1"/>
          <p:nvPr/>
        </p:nvSpPr>
        <p:spPr>
          <a:xfrm>
            <a:off x="368488" y="650502"/>
            <a:ext cx="4885899" cy="707886"/>
          </a:xfrm>
          <a:prstGeom prst="rect">
            <a:avLst/>
          </a:prstGeom>
          <a:noFill/>
        </p:spPr>
        <p:txBody>
          <a:bodyPr wrap="square" rtlCol="0">
            <a:spAutoFit/>
          </a:bodyPr>
          <a:lstStyle/>
          <a:p>
            <a:pPr algn="just"/>
            <a:r>
              <a:rPr lang="en-US" sz="2000" b="1" dirty="0">
                <a:latin typeface="Times New Roman" panose="02020603050405020304" pitchFamily="18" charset="0"/>
                <a:ea typeface="Times New Roman" panose="02020603050405020304" pitchFamily="18" charset="0"/>
                <a:cs typeface="Times New Roman" panose="02020603050405020304" pitchFamily="18" charset="0"/>
              </a:rPr>
              <a:t>1</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Reason for using digital payment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p>
        </p:txBody>
      </p:sp>
      <p:graphicFrame>
        <p:nvGraphicFramePr>
          <p:cNvPr id="2" name="Table 1">
            <a:extLst>
              <a:ext uri="{FF2B5EF4-FFF2-40B4-BE49-F238E27FC236}">
                <a16:creationId xmlns:a16="http://schemas.microsoft.com/office/drawing/2014/main" id="{3BCBE247-5273-4665-8A57-75C26DD942EE}"/>
              </a:ext>
            </a:extLst>
          </p:cNvPr>
          <p:cNvGraphicFramePr>
            <a:graphicFrameLocks noGrp="1"/>
          </p:cNvGraphicFramePr>
          <p:nvPr>
            <p:extLst>
              <p:ext uri="{D42A27DB-BD31-4B8C-83A1-F6EECF244321}">
                <p14:modId xmlns:p14="http://schemas.microsoft.com/office/powerpoint/2010/main" val="364751279"/>
              </p:ext>
            </p:extLst>
          </p:nvPr>
        </p:nvGraphicFramePr>
        <p:xfrm>
          <a:off x="526578" y="1145513"/>
          <a:ext cx="5829865" cy="5030995"/>
        </p:xfrm>
        <a:graphic>
          <a:graphicData uri="http://schemas.openxmlformats.org/drawingml/2006/table">
            <a:tbl>
              <a:tblPr>
                <a:tableStyleId>{616DA210-FB5B-4158-B5E0-FEB733F419BA}</a:tableStyleId>
              </a:tblPr>
              <a:tblGrid>
                <a:gridCol w="1165973">
                  <a:extLst>
                    <a:ext uri="{9D8B030D-6E8A-4147-A177-3AD203B41FA5}">
                      <a16:colId xmlns:a16="http://schemas.microsoft.com/office/drawing/2014/main" val="419493703"/>
                    </a:ext>
                  </a:extLst>
                </a:gridCol>
                <a:gridCol w="1165973">
                  <a:extLst>
                    <a:ext uri="{9D8B030D-6E8A-4147-A177-3AD203B41FA5}">
                      <a16:colId xmlns:a16="http://schemas.microsoft.com/office/drawing/2014/main" val="251048231"/>
                    </a:ext>
                  </a:extLst>
                </a:gridCol>
                <a:gridCol w="1165973">
                  <a:extLst>
                    <a:ext uri="{9D8B030D-6E8A-4147-A177-3AD203B41FA5}">
                      <a16:colId xmlns:a16="http://schemas.microsoft.com/office/drawing/2014/main" val="3761263795"/>
                    </a:ext>
                  </a:extLst>
                </a:gridCol>
                <a:gridCol w="1165973">
                  <a:extLst>
                    <a:ext uri="{9D8B030D-6E8A-4147-A177-3AD203B41FA5}">
                      <a16:colId xmlns:a16="http://schemas.microsoft.com/office/drawing/2014/main" val="384144001"/>
                    </a:ext>
                  </a:extLst>
                </a:gridCol>
                <a:gridCol w="1165973">
                  <a:extLst>
                    <a:ext uri="{9D8B030D-6E8A-4147-A177-3AD203B41FA5}">
                      <a16:colId xmlns:a16="http://schemas.microsoft.com/office/drawing/2014/main" val="197658543"/>
                    </a:ext>
                  </a:extLst>
                </a:gridCol>
              </a:tblGrid>
              <a:tr h="318175">
                <a:tc gridSpan="5">
                  <a:txBody>
                    <a:bodyPr/>
                    <a:lstStyle/>
                    <a:p>
                      <a:pPr algn="ctr" fontAlgn="ctr"/>
                      <a:r>
                        <a:rPr lang="en-IN" sz="1600" u="none" strike="noStrike" dirty="0">
                          <a:effectLst/>
                        </a:rPr>
                        <a:t>Adoption of digital payment Frequencies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7145320"/>
                  </a:ext>
                </a:extLst>
              </a:tr>
              <a:tr h="318175">
                <a:tc rowSpan="2" gridSpan="2">
                  <a:txBody>
                    <a:bodyPr/>
                    <a:lstStyle/>
                    <a:p>
                      <a:pPr algn="l" fontAlgn="b"/>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rowSpan="2" hMerge="1">
                  <a:txBody>
                    <a:bodyPr/>
                    <a:lstStyle/>
                    <a:p>
                      <a:endParaRPr lang="en-IN"/>
                    </a:p>
                  </a:txBody>
                  <a:tcPr/>
                </a:tc>
                <a:tc gridSpan="2">
                  <a:txBody>
                    <a:bodyPr/>
                    <a:lstStyle/>
                    <a:p>
                      <a:pPr algn="ctr" fontAlgn="b"/>
                      <a:r>
                        <a:rPr lang="en-IN" sz="1600" u="none" strike="noStrike">
                          <a:effectLst/>
                        </a:rPr>
                        <a:t>Responses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rowSpan="2">
                  <a:txBody>
                    <a:bodyPr/>
                    <a:lstStyle/>
                    <a:p>
                      <a:pPr algn="ctr" fontAlgn="b"/>
                      <a:r>
                        <a:rPr lang="en-IN" sz="1600" u="none" strike="noStrike">
                          <a:effectLst/>
                        </a:rPr>
                        <a:t>Percent of Cases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151497103"/>
                  </a:ext>
                </a:extLst>
              </a:tr>
              <a:tr h="318175">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Percent</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vMerge="1">
                  <a:txBody>
                    <a:bodyPr/>
                    <a:lstStyle/>
                    <a:p>
                      <a:endParaRPr lang="en-IN"/>
                    </a:p>
                  </a:txBody>
                  <a:tcPr/>
                </a:tc>
                <a:extLst>
                  <a:ext uri="{0D108BD9-81ED-4DB2-BD59-A6C34878D82A}">
                    <a16:rowId xmlns:a16="http://schemas.microsoft.com/office/drawing/2014/main" val="3324478589"/>
                  </a:ext>
                </a:extLst>
              </a:tr>
              <a:tr h="624389">
                <a:tc rowSpan="6">
                  <a:txBody>
                    <a:bodyPr/>
                    <a:lstStyle/>
                    <a:p>
                      <a:pPr algn="l" fontAlgn="t"/>
                      <a:r>
                        <a:rPr lang="en-IN" sz="1600" u="none" strike="noStrike" dirty="0">
                          <a:effectLst/>
                        </a:rPr>
                        <a:t>adoption of digital </a:t>
                      </a:r>
                      <a:r>
                        <a:rPr lang="en-IN" sz="1600" u="none" strike="noStrike" dirty="0" err="1">
                          <a:effectLst/>
                        </a:rPr>
                        <a:t>payment</a:t>
                      </a:r>
                      <a:r>
                        <a:rPr lang="en-IN" sz="1600" u="none" strike="noStrike" baseline="30000" dirty="0" err="1">
                          <a:effectLst/>
                        </a:rPr>
                        <a:t>a</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Convenience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182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19.9%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68.7%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070701535"/>
                  </a:ext>
                </a:extLst>
              </a:tr>
              <a:tr h="930603">
                <a:tc vMerge="1">
                  <a:txBody>
                    <a:bodyPr/>
                    <a:lstStyle/>
                    <a:p>
                      <a:endParaRPr lang="en-IN"/>
                    </a:p>
                  </a:txBody>
                  <a:tcPr/>
                </a:tc>
                <a:tc>
                  <a:txBody>
                    <a:bodyPr/>
                    <a:lstStyle/>
                    <a:p>
                      <a:pPr algn="l" fontAlgn="t"/>
                      <a:r>
                        <a:rPr lang="en-IN" sz="1600" u="none" strike="noStrike" dirty="0">
                          <a:effectLst/>
                        </a:rPr>
                        <a:t>Discounts/cashback rewards</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11.2%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38.9%</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388915528"/>
                  </a:ext>
                </a:extLst>
              </a:tr>
              <a:tr h="624389">
                <a:tc vMerge="1">
                  <a:txBody>
                    <a:bodyPr/>
                    <a:lstStyle/>
                    <a:p>
                      <a:endParaRPr lang="en-IN"/>
                    </a:p>
                  </a:txBody>
                  <a:tcPr/>
                </a:tc>
                <a:tc>
                  <a:txBody>
                    <a:bodyPr/>
                    <a:lstStyle/>
                    <a:p>
                      <a:pPr algn="l" fontAlgn="t"/>
                      <a:r>
                        <a:rPr lang="en-IN" sz="1600" u="none" strike="noStrike" dirty="0">
                          <a:effectLst/>
                        </a:rPr>
                        <a:t>Time saving</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196</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21.4%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74.0%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785331652"/>
                  </a:ext>
                </a:extLst>
              </a:tr>
              <a:tr h="624389">
                <a:tc vMerge="1">
                  <a:txBody>
                    <a:bodyPr/>
                    <a:lstStyle/>
                    <a:p>
                      <a:endParaRPr lang="en-IN"/>
                    </a:p>
                  </a:txBody>
                  <a:tcPr/>
                </a:tc>
                <a:tc>
                  <a:txBody>
                    <a:bodyPr/>
                    <a:lstStyle/>
                    <a:p>
                      <a:pPr algn="l" fontAlgn="t"/>
                      <a:r>
                        <a:rPr lang="en-IN" sz="1600" u="none" strike="noStrike">
                          <a:effectLst/>
                        </a:rPr>
                        <a:t>Safe in this pandemic</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174</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19.0%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65.7%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872516509"/>
                  </a:ext>
                </a:extLst>
              </a:tr>
              <a:tr h="318175">
                <a:tc vMerge="1">
                  <a:txBody>
                    <a:bodyPr/>
                    <a:lstStyle/>
                    <a:p>
                      <a:endParaRPr lang="en-IN"/>
                    </a:p>
                  </a:txBody>
                  <a:tcPr/>
                </a:tc>
                <a:tc>
                  <a:txBody>
                    <a:bodyPr/>
                    <a:lstStyle/>
                    <a:p>
                      <a:pPr algn="l" fontAlgn="t"/>
                      <a:r>
                        <a:rPr lang="en-IN" sz="1600" u="none" strike="noStrike">
                          <a:effectLst/>
                        </a:rPr>
                        <a:t>Security</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115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43.4%</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279322422"/>
                  </a:ext>
                </a:extLst>
              </a:tr>
              <a:tr h="318175">
                <a:tc vMerge="1">
                  <a:txBody>
                    <a:bodyPr/>
                    <a:lstStyle/>
                    <a:p>
                      <a:endParaRPr lang="en-IN"/>
                    </a:p>
                  </a:txBody>
                  <a:tcPr/>
                </a:tc>
                <a:tc>
                  <a:txBody>
                    <a:bodyPr/>
                    <a:lstStyle/>
                    <a:p>
                      <a:pPr algn="l" fontAlgn="t"/>
                      <a:r>
                        <a:rPr lang="en-IN" sz="1600" u="none" strike="noStrike">
                          <a:effectLst/>
                        </a:rPr>
                        <a:t>Easiness</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15.9%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55.1%</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426309777"/>
                  </a:ext>
                </a:extLst>
              </a:tr>
              <a:tr h="318175">
                <a:tc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a:txBody>
                    <a:bodyPr/>
                    <a:lstStyle/>
                    <a:p>
                      <a:pPr algn="r" fontAlgn="t"/>
                      <a:r>
                        <a:rPr lang="en-IN" sz="1600" u="none" strike="noStrike">
                          <a:effectLst/>
                        </a:rPr>
                        <a:t>916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100.0%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345.7%</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56484195"/>
                  </a:ext>
                </a:extLst>
              </a:tr>
              <a:tr h="318175">
                <a:tc gridSpan="5">
                  <a:txBody>
                    <a:bodyPr/>
                    <a:lstStyle/>
                    <a:p>
                      <a:pPr algn="l" fontAlgn="t"/>
                      <a:r>
                        <a:rPr lang="en-US" sz="1600" u="none" strike="noStrike" dirty="0">
                          <a:effectLst/>
                        </a:rPr>
                        <a:t>a. Dichotomy group tabulated at value 1.</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77928725"/>
                  </a:ext>
                </a:extLst>
              </a:tr>
            </a:tbl>
          </a:graphicData>
        </a:graphic>
      </p:graphicFrame>
      <p:sp>
        <p:nvSpPr>
          <p:cNvPr id="6" name="TextBox 5">
            <a:extLst>
              <a:ext uri="{FF2B5EF4-FFF2-40B4-BE49-F238E27FC236}">
                <a16:creationId xmlns:a16="http://schemas.microsoft.com/office/drawing/2014/main" id="{8B811403-537B-40C8-B1A5-98173F99FE9B}"/>
              </a:ext>
            </a:extLst>
          </p:cNvPr>
          <p:cNvSpPr txBox="1"/>
          <p:nvPr/>
        </p:nvSpPr>
        <p:spPr>
          <a:xfrm>
            <a:off x="262719" y="168365"/>
            <a:ext cx="6093724" cy="461665"/>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Multiple Response Analysis </a:t>
            </a:r>
          </a:p>
        </p:txBody>
      </p:sp>
    </p:spTree>
    <p:extLst>
      <p:ext uri="{BB962C8B-B14F-4D97-AF65-F5344CB8AC3E}">
        <p14:creationId xmlns:p14="http://schemas.microsoft.com/office/powerpoint/2010/main" val="2428903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DEB785-7FCD-47E7-87E4-FC60C65A1624}"/>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D2F8E9B-7362-4237-8C54-3C58286B7E47}"/>
              </a:ext>
            </a:extLst>
          </p:cNvPr>
          <p:cNvSpPr txBox="1"/>
          <p:nvPr/>
        </p:nvSpPr>
        <p:spPr>
          <a:xfrm>
            <a:off x="585721" y="544003"/>
            <a:ext cx="609372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2) Online payment application Preference</a:t>
            </a:r>
          </a:p>
        </p:txBody>
      </p:sp>
      <p:sp>
        <p:nvSpPr>
          <p:cNvPr id="6" name="TextBox 5">
            <a:extLst>
              <a:ext uri="{FF2B5EF4-FFF2-40B4-BE49-F238E27FC236}">
                <a16:creationId xmlns:a16="http://schemas.microsoft.com/office/drawing/2014/main" id="{23BF8D9F-7E23-4E9E-AE68-81E7DB0A4F3B}"/>
              </a:ext>
            </a:extLst>
          </p:cNvPr>
          <p:cNvSpPr txBox="1"/>
          <p:nvPr/>
        </p:nvSpPr>
        <p:spPr>
          <a:xfrm>
            <a:off x="6547229" y="2652619"/>
            <a:ext cx="5250407" cy="13388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 </a:t>
            </a:r>
          </a:p>
          <a:p>
            <a:endParaRPr lang="en-US" sz="9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observe from our survey that maximum (77%) of students are using google pay application for online payment.</a:t>
            </a:r>
            <a:endParaRPr lang="en-I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81D18BE-6988-43A9-9D96-C1298A918119}"/>
              </a:ext>
            </a:extLst>
          </p:cNvPr>
          <p:cNvGraphicFramePr>
            <a:graphicFrameLocks noGrp="1"/>
          </p:cNvGraphicFramePr>
          <p:nvPr>
            <p:extLst>
              <p:ext uri="{D42A27DB-BD31-4B8C-83A1-F6EECF244321}">
                <p14:modId xmlns:p14="http://schemas.microsoft.com/office/powerpoint/2010/main" val="380157884"/>
              </p:ext>
            </p:extLst>
          </p:nvPr>
        </p:nvGraphicFramePr>
        <p:xfrm>
          <a:off x="643720" y="1307789"/>
          <a:ext cx="5716135" cy="4833705"/>
        </p:xfrm>
        <a:graphic>
          <a:graphicData uri="http://schemas.openxmlformats.org/drawingml/2006/table">
            <a:tbl>
              <a:tblPr>
                <a:tableStyleId>{616DA210-FB5B-4158-B5E0-FEB733F419BA}</a:tableStyleId>
              </a:tblPr>
              <a:tblGrid>
                <a:gridCol w="1143227">
                  <a:extLst>
                    <a:ext uri="{9D8B030D-6E8A-4147-A177-3AD203B41FA5}">
                      <a16:colId xmlns:a16="http://schemas.microsoft.com/office/drawing/2014/main" val="1127357100"/>
                    </a:ext>
                  </a:extLst>
                </a:gridCol>
                <a:gridCol w="1143227">
                  <a:extLst>
                    <a:ext uri="{9D8B030D-6E8A-4147-A177-3AD203B41FA5}">
                      <a16:colId xmlns:a16="http://schemas.microsoft.com/office/drawing/2014/main" val="899475533"/>
                    </a:ext>
                  </a:extLst>
                </a:gridCol>
                <a:gridCol w="1143227">
                  <a:extLst>
                    <a:ext uri="{9D8B030D-6E8A-4147-A177-3AD203B41FA5}">
                      <a16:colId xmlns:a16="http://schemas.microsoft.com/office/drawing/2014/main" val="492500509"/>
                    </a:ext>
                  </a:extLst>
                </a:gridCol>
                <a:gridCol w="1143227">
                  <a:extLst>
                    <a:ext uri="{9D8B030D-6E8A-4147-A177-3AD203B41FA5}">
                      <a16:colId xmlns:a16="http://schemas.microsoft.com/office/drawing/2014/main" val="3455009274"/>
                    </a:ext>
                  </a:extLst>
                </a:gridCol>
                <a:gridCol w="1143227">
                  <a:extLst>
                    <a:ext uri="{9D8B030D-6E8A-4147-A177-3AD203B41FA5}">
                      <a16:colId xmlns:a16="http://schemas.microsoft.com/office/drawing/2014/main" val="2920094113"/>
                    </a:ext>
                  </a:extLst>
                </a:gridCol>
              </a:tblGrid>
              <a:tr h="397332">
                <a:tc gridSpan="5">
                  <a:txBody>
                    <a:bodyPr/>
                    <a:lstStyle/>
                    <a:p>
                      <a:pPr algn="ctr" fontAlgn="ctr"/>
                      <a:r>
                        <a:rPr lang="en-IN" sz="1600" u="none" strike="noStrike" dirty="0">
                          <a:effectLst/>
                        </a:rPr>
                        <a:t>Application Frequencies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53760"/>
                  </a:ext>
                </a:extLst>
              </a:tr>
              <a:tr h="397332">
                <a:tc rowSpan="2" gridSpan="2">
                  <a:txBody>
                    <a:bodyPr/>
                    <a:lstStyle/>
                    <a:p>
                      <a:pPr algn="l" fontAlgn="b"/>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rowSpan="2" hMerge="1">
                  <a:txBody>
                    <a:bodyPr/>
                    <a:lstStyle/>
                    <a:p>
                      <a:endParaRPr lang="en-IN"/>
                    </a:p>
                  </a:txBody>
                  <a:tcPr/>
                </a:tc>
                <a:tc gridSpan="2">
                  <a:txBody>
                    <a:bodyPr/>
                    <a:lstStyle/>
                    <a:p>
                      <a:pPr algn="ctr" fontAlgn="b"/>
                      <a:r>
                        <a:rPr lang="en-IN" sz="1600" u="none" strike="noStrike">
                          <a:effectLst/>
                        </a:rPr>
                        <a:t>Responses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rowSpan="2">
                  <a:txBody>
                    <a:bodyPr/>
                    <a:lstStyle/>
                    <a:p>
                      <a:pPr algn="ctr" fontAlgn="b"/>
                      <a:r>
                        <a:rPr lang="en-IN" sz="1600" u="none" strike="noStrike">
                          <a:effectLst/>
                        </a:rPr>
                        <a:t>Percent of Cases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4183284364"/>
                  </a:ext>
                </a:extLst>
              </a:tr>
              <a:tr h="397332">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Percent</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vMerge="1">
                  <a:txBody>
                    <a:bodyPr/>
                    <a:lstStyle/>
                    <a:p>
                      <a:endParaRPr lang="en-IN"/>
                    </a:p>
                  </a:txBody>
                  <a:tcPr/>
                </a:tc>
                <a:extLst>
                  <a:ext uri="{0D108BD9-81ED-4DB2-BD59-A6C34878D82A}">
                    <a16:rowId xmlns:a16="http://schemas.microsoft.com/office/drawing/2014/main" val="976395609"/>
                  </a:ext>
                </a:extLst>
              </a:tr>
              <a:tr h="477992">
                <a:tc rowSpan="6">
                  <a:txBody>
                    <a:bodyPr/>
                    <a:lstStyle/>
                    <a:p>
                      <a:pPr algn="l" fontAlgn="t"/>
                      <a:r>
                        <a:rPr lang="en-US" sz="1600" u="none" strike="noStrike">
                          <a:effectLst/>
                        </a:rPr>
                        <a:t>which application you use?</a:t>
                      </a:r>
                      <a:r>
                        <a:rPr lang="en-US" sz="1600" u="none" strike="noStrike" baseline="30000">
                          <a:effectLst/>
                        </a:rPr>
                        <a:t>a</a:t>
                      </a:r>
                      <a:endParaRPr lang="en-US"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Google pay</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204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32.5%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61319464"/>
                  </a:ext>
                </a:extLst>
              </a:tr>
              <a:tr h="397332">
                <a:tc vMerge="1">
                  <a:txBody>
                    <a:bodyPr/>
                    <a:lstStyle/>
                    <a:p>
                      <a:endParaRPr lang="en-IN"/>
                    </a:p>
                  </a:txBody>
                  <a:tcPr/>
                </a:tc>
                <a:tc>
                  <a:txBody>
                    <a:bodyPr/>
                    <a:lstStyle/>
                    <a:p>
                      <a:pPr algn="l" fontAlgn="t"/>
                      <a:r>
                        <a:rPr lang="en-IN" sz="1600" u="none" strike="noStrike">
                          <a:effectLst/>
                        </a:rPr>
                        <a:t>Paytm</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157</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25.0%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59.2%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598292305"/>
                  </a:ext>
                </a:extLst>
              </a:tr>
              <a:tr h="397332">
                <a:tc vMerge="1">
                  <a:txBody>
                    <a:bodyPr/>
                    <a:lstStyle/>
                    <a:p>
                      <a:endParaRPr lang="en-IN"/>
                    </a:p>
                  </a:txBody>
                  <a:tcPr/>
                </a:tc>
                <a:tc>
                  <a:txBody>
                    <a:bodyPr/>
                    <a:lstStyle/>
                    <a:p>
                      <a:pPr algn="l" fontAlgn="t"/>
                      <a:r>
                        <a:rPr lang="en-IN" sz="1600" u="none" strike="noStrike">
                          <a:effectLst/>
                        </a:rPr>
                        <a:t>phonepay</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17.1%</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40.4%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382656203"/>
                  </a:ext>
                </a:extLst>
              </a:tr>
              <a:tr h="779725">
                <a:tc vMerge="1">
                  <a:txBody>
                    <a:bodyPr/>
                    <a:lstStyle/>
                    <a:p>
                      <a:endParaRPr lang="en-IN"/>
                    </a:p>
                  </a:txBody>
                  <a:tcPr/>
                </a:tc>
                <a:tc>
                  <a:txBody>
                    <a:bodyPr/>
                    <a:lstStyle/>
                    <a:p>
                      <a:pPr algn="l" fontAlgn="t"/>
                      <a:r>
                        <a:rPr lang="en-IN" sz="1600" u="none" strike="noStrike">
                          <a:effectLst/>
                        </a:rPr>
                        <a:t>Amazon pay</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11.2%</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26.4%</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914731365"/>
                  </a:ext>
                </a:extLst>
              </a:tr>
              <a:tr h="397332">
                <a:tc vMerge="1">
                  <a:txBody>
                    <a:bodyPr/>
                    <a:lstStyle/>
                    <a:p>
                      <a:endParaRPr lang="en-IN"/>
                    </a:p>
                  </a:txBody>
                  <a:tcPr/>
                </a:tc>
                <a:tc>
                  <a:txBody>
                    <a:bodyPr/>
                    <a:lstStyle/>
                    <a:p>
                      <a:pPr algn="l" fontAlgn="t"/>
                      <a:r>
                        <a:rPr lang="en-IN" sz="1600" u="none" strike="noStrike">
                          <a:effectLst/>
                        </a:rPr>
                        <a:t>Bhim</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29.1%</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821016668"/>
                  </a:ext>
                </a:extLst>
              </a:tr>
              <a:tr h="397332">
                <a:tc vMerge="1">
                  <a:txBody>
                    <a:bodyPr/>
                    <a:lstStyle/>
                    <a:p>
                      <a:endParaRPr lang="en-IN"/>
                    </a:p>
                  </a:txBody>
                  <a:tcPr/>
                </a:tc>
                <a:tc>
                  <a:txBody>
                    <a:bodyPr/>
                    <a:lstStyle/>
                    <a:p>
                      <a:pPr algn="l" fontAlgn="t"/>
                      <a:r>
                        <a:rPr lang="en-IN" sz="1600" u="none" strike="noStrike">
                          <a:effectLst/>
                        </a:rPr>
                        <a:t>Other</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467860413"/>
                  </a:ext>
                </a:extLst>
              </a:tr>
              <a:tr h="397332">
                <a:tc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a:txBody>
                    <a:bodyPr/>
                    <a:lstStyle/>
                    <a:p>
                      <a:pPr algn="r" fontAlgn="t"/>
                      <a:r>
                        <a:rPr lang="en-IN" sz="1600" u="none" strike="noStrike">
                          <a:effectLst/>
                        </a:rPr>
                        <a:t>627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100.0%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236.6%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971475601"/>
                  </a:ext>
                </a:extLst>
              </a:tr>
              <a:tr h="397332">
                <a:tc gridSpan="5">
                  <a:txBody>
                    <a:bodyPr/>
                    <a:lstStyle/>
                    <a:p>
                      <a:pPr algn="l" fontAlgn="t"/>
                      <a:r>
                        <a:rPr lang="en-US" sz="1600" u="none" strike="noStrike" dirty="0">
                          <a:effectLst/>
                        </a:rPr>
                        <a:t>a. Dichotomy group tabulated at value 1.</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29235203"/>
                  </a:ext>
                </a:extLst>
              </a:tr>
            </a:tbl>
          </a:graphicData>
        </a:graphic>
      </p:graphicFrame>
    </p:spTree>
    <p:extLst>
      <p:ext uri="{BB962C8B-B14F-4D97-AF65-F5344CB8AC3E}">
        <p14:creationId xmlns:p14="http://schemas.microsoft.com/office/powerpoint/2010/main" val="1805422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B243BD-87BE-4749-A9B1-8A551AB3AE9C}"/>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77477AB-23DA-479D-94CE-C0414C862163}"/>
              </a:ext>
            </a:extLst>
          </p:cNvPr>
          <p:cNvSpPr txBox="1"/>
          <p:nvPr/>
        </p:nvSpPr>
        <p:spPr>
          <a:xfrm>
            <a:off x="286600" y="261985"/>
            <a:ext cx="609372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3) Different place of uses digital payment</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0F858A-B725-4835-A445-FCBD647EEF51}"/>
              </a:ext>
            </a:extLst>
          </p:cNvPr>
          <p:cNvSpPr txBox="1"/>
          <p:nvPr/>
        </p:nvSpPr>
        <p:spPr>
          <a:xfrm>
            <a:off x="7315194" y="2479429"/>
            <a:ext cx="4742604" cy="13388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a:t>
            </a:r>
          </a:p>
          <a:p>
            <a:pPr algn="just"/>
            <a:endParaRPr lang="en-US" sz="9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We observe from our survey that maximum (77%) of students are using digital payment for Paying fees and Mobile recharge</a:t>
            </a:r>
            <a:r>
              <a:rPr lang="en-US" dirty="0"/>
              <a:t>.</a:t>
            </a:r>
            <a:endParaRPr lang="en-IN" dirty="0"/>
          </a:p>
        </p:txBody>
      </p:sp>
      <p:graphicFrame>
        <p:nvGraphicFramePr>
          <p:cNvPr id="3" name="Table 2">
            <a:extLst>
              <a:ext uri="{FF2B5EF4-FFF2-40B4-BE49-F238E27FC236}">
                <a16:creationId xmlns:a16="http://schemas.microsoft.com/office/drawing/2014/main" id="{70DD3BB0-5A2A-4B28-A4BB-CB8BD7DFE44A}"/>
              </a:ext>
            </a:extLst>
          </p:cNvPr>
          <p:cNvGraphicFramePr>
            <a:graphicFrameLocks noGrp="1"/>
          </p:cNvGraphicFramePr>
          <p:nvPr>
            <p:extLst>
              <p:ext uri="{D42A27DB-BD31-4B8C-83A1-F6EECF244321}">
                <p14:modId xmlns:p14="http://schemas.microsoft.com/office/powerpoint/2010/main" val="1357578158"/>
              </p:ext>
            </p:extLst>
          </p:nvPr>
        </p:nvGraphicFramePr>
        <p:xfrm>
          <a:off x="286599" y="985635"/>
          <a:ext cx="6741995" cy="5456106"/>
        </p:xfrm>
        <a:graphic>
          <a:graphicData uri="http://schemas.openxmlformats.org/drawingml/2006/table">
            <a:tbl>
              <a:tblPr>
                <a:tableStyleId>{616DA210-FB5B-4158-B5E0-FEB733F419BA}</a:tableStyleId>
              </a:tblPr>
              <a:tblGrid>
                <a:gridCol w="1348399">
                  <a:extLst>
                    <a:ext uri="{9D8B030D-6E8A-4147-A177-3AD203B41FA5}">
                      <a16:colId xmlns:a16="http://schemas.microsoft.com/office/drawing/2014/main" val="3665738307"/>
                    </a:ext>
                  </a:extLst>
                </a:gridCol>
                <a:gridCol w="1348399">
                  <a:extLst>
                    <a:ext uri="{9D8B030D-6E8A-4147-A177-3AD203B41FA5}">
                      <a16:colId xmlns:a16="http://schemas.microsoft.com/office/drawing/2014/main" val="2239543367"/>
                    </a:ext>
                  </a:extLst>
                </a:gridCol>
                <a:gridCol w="1348399">
                  <a:extLst>
                    <a:ext uri="{9D8B030D-6E8A-4147-A177-3AD203B41FA5}">
                      <a16:colId xmlns:a16="http://schemas.microsoft.com/office/drawing/2014/main" val="2734937193"/>
                    </a:ext>
                  </a:extLst>
                </a:gridCol>
                <a:gridCol w="1348399">
                  <a:extLst>
                    <a:ext uri="{9D8B030D-6E8A-4147-A177-3AD203B41FA5}">
                      <a16:colId xmlns:a16="http://schemas.microsoft.com/office/drawing/2014/main" val="953124850"/>
                    </a:ext>
                  </a:extLst>
                </a:gridCol>
                <a:gridCol w="1348399">
                  <a:extLst>
                    <a:ext uri="{9D8B030D-6E8A-4147-A177-3AD203B41FA5}">
                      <a16:colId xmlns:a16="http://schemas.microsoft.com/office/drawing/2014/main" val="4269185490"/>
                    </a:ext>
                  </a:extLst>
                </a:gridCol>
              </a:tblGrid>
              <a:tr h="300730">
                <a:tc gridSpan="5">
                  <a:txBody>
                    <a:bodyPr/>
                    <a:lstStyle/>
                    <a:p>
                      <a:pPr algn="ctr" fontAlgn="ctr"/>
                      <a:r>
                        <a:rPr lang="en-IN" sz="1600" u="none" strike="noStrike" dirty="0">
                          <a:effectLst/>
                        </a:rPr>
                        <a:t>Places Frequencies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80309281"/>
                  </a:ext>
                </a:extLst>
              </a:tr>
              <a:tr h="300730">
                <a:tc rowSpan="2" gridSpan="2">
                  <a:txBody>
                    <a:bodyPr/>
                    <a:lstStyle/>
                    <a:p>
                      <a:pPr algn="l" fontAlgn="b"/>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rowSpan="2" hMerge="1">
                  <a:txBody>
                    <a:bodyPr/>
                    <a:lstStyle/>
                    <a:p>
                      <a:endParaRPr lang="en-IN"/>
                    </a:p>
                  </a:txBody>
                  <a:tcPr/>
                </a:tc>
                <a:tc gridSpan="2">
                  <a:txBody>
                    <a:bodyPr/>
                    <a:lstStyle/>
                    <a:p>
                      <a:pPr algn="ctr" fontAlgn="b"/>
                      <a:r>
                        <a:rPr lang="en-IN" sz="1600" u="none" strike="noStrike">
                          <a:effectLst/>
                        </a:rPr>
                        <a:t>Responses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rowSpan="2">
                  <a:txBody>
                    <a:bodyPr/>
                    <a:lstStyle/>
                    <a:p>
                      <a:pPr algn="ctr" fontAlgn="b"/>
                      <a:r>
                        <a:rPr lang="en-IN" sz="1600" u="none" strike="noStrike">
                          <a:effectLst/>
                        </a:rPr>
                        <a:t>Percent of Cases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4285842203"/>
                  </a:ext>
                </a:extLst>
              </a:tr>
              <a:tr h="300730">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Percent</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vMerge="1">
                  <a:txBody>
                    <a:bodyPr/>
                    <a:lstStyle/>
                    <a:p>
                      <a:endParaRPr lang="en-IN"/>
                    </a:p>
                  </a:txBody>
                  <a:tcPr/>
                </a:tc>
                <a:extLst>
                  <a:ext uri="{0D108BD9-81ED-4DB2-BD59-A6C34878D82A}">
                    <a16:rowId xmlns:a16="http://schemas.microsoft.com/office/drawing/2014/main" val="1127010791"/>
                  </a:ext>
                </a:extLst>
              </a:tr>
              <a:tr h="361781">
                <a:tc rowSpan="10">
                  <a:txBody>
                    <a:bodyPr/>
                    <a:lstStyle/>
                    <a:p>
                      <a:pPr algn="l" fontAlgn="t"/>
                      <a:r>
                        <a:rPr lang="en-US" sz="1600" u="none" strike="noStrike">
                          <a:effectLst/>
                        </a:rPr>
                        <a:t>at which place you use digital payment?</a:t>
                      </a:r>
                      <a:r>
                        <a:rPr lang="en-US" sz="1600" u="none" strike="noStrike" baseline="30000">
                          <a:effectLst/>
                        </a:rPr>
                        <a:t>a</a:t>
                      </a:r>
                      <a:endParaRPr lang="en-US"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a:effectLst/>
                        </a:rPr>
                        <a:t>Ticket booking</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174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65.7%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046508068"/>
                  </a:ext>
                </a:extLst>
              </a:tr>
              <a:tr h="361781">
                <a:tc vMerge="1">
                  <a:txBody>
                    <a:bodyPr/>
                    <a:lstStyle/>
                    <a:p>
                      <a:endParaRPr lang="en-IN"/>
                    </a:p>
                  </a:txBody>
                  <a:tcPr/>
                </a:tc>
                <a:tc>
                  <a:txBody>
                    <a:bodyPr/>
                    <a:lstStyle/>
                    <a:p>
                      <a:pPr algn="l" fontAlgn="t"/>
                      <a:r>
                        <a:rPr lang="en-IN" sz="1600" u="none" strike="noStrike">
                          <a:effectLst/>
                        </a:rPr>
                        <a:t>Bill payments</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181</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12.8%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68.3%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061367880"/>
                  </a:ext>
                </a:extLst>
              </a:tr>
              <a:tr h="300730">
                <a:tc vMerge="1">
                  <a:txBody>
                    <a:bodyPr/>
                    <a:lstStyle/>
                    <a:p>
                      <a:endParaRPr lang="en-IN"/>
                    </a:p>
                  </a:txBody>
                  <a:tcPr/>
                </a:tc>
                <a:tc>
                  <a:txBody>
                    <a:bodyPr/>
                    <a:lstStyle/>
                    <a:p>
                      <a:pPr algn="l" fontAlgn="t"/>
                      <a:r>
                        <a:rPr lang="en-IN" sz="1600" u="none" strike="noStrike" dirty="0">
                          <a:effectLst/>
                        </a:rPr>
                        <a:t>Paying fee</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204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004070426"/>
                  </a:ext>
                </a:extLst>
              </a:tr>
              <a:tr h="590155">
                <a:tc vMerge="1">
                  <a:txBody>
                    <a:bodyPr/>
                    <a:lstStyle/>
                    <a:p>
                      <a:endParaRPr lang="en-IN"/>
                    </a:p>
                  </a:txBody>
                  <a:tcPr/>
                </a:tc>
                <a:tc>
                  <a:txBody>
                    <a:bodyPr/>
                    <a:lstStyle/>
                    <a:p>
                      <a:pPr algn="l" fontAlgn="t"/>
                      <a:r>
                        <a:rPr lang="en-IN" sz="1600" u="none" strike="noStrike" dirty="0">
                          <a:effectLst/>
                        </a:rPr>
                        <a:t>Mobile phone recharge</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204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77.0%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54244679"/>
                  </a:ext>
                </a:extLst>
              </a:tr>
              <a:tr h="361781">
                <a:tc vMerge="1">
                  <a:txBody>
                    <a:bodyPr/>
                    <a:lstStyle/>
                    <a:p>
                      <a:endParaRPr lang="en-IN"/>
                    </a:p>
                  </a:txBody>
                  <a:tcPr/>
                </a:tc>
                <a:tc>
                  <a:txBody>
                    <a:bodyPr/>
                    <a:lstStyle/>
                    <a:p>
                      <a:pPr algn="l" fontAlgn="t"/>
                      <a:r>
                        <a:rPr lang="en-IN" sz="1600" u="none" strike="noStrike">
                          <a:effectLst/>
                        </a:rPr>
                        <a:t>Petrol pump</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110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41.5%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734152468"/>
                  </a:ext>
                </a:extLst>
              </a:tr>
              <a:tr h="361781">
                <a:tc vMerge="1">
                  <a:txBody>
                    <a:bodyPr/>
                    <a:lstStyle/>
                    <a:p>
                      <a:endParaRPr lang="en-IN"/>
                    </a:p>
                  </a:txBody>
                  <a:tcPr/>
                </a:tc>
                <a:tc>
                  <a:txBody>
                    <a:bodyPr/>
                    <a:lstStyle/>
                    <a:p>
                      <a:pPr algn="l" fontAlgn="t"/>
                      <a:r>
                        <a:rPr lang="en-IN" sz="1600" u="none" strike="noStrike">
                          <a:effectLst/>
                        </a:rPr>
                        <a:t>Grocery store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130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49.1%</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001795897"/>
                  </a:ext>
                </a:extLst>
              </a:tr>
              <a:tr h="590155">
                <a:tc vMerge="1">
                  <a:txBody>
                    <a:bodyPr/>
                    <a:lstStyle/>
                    <a:p>
                      <a:endParaRPr lang="en-IN"/>
                    </a:p>
                  </a:txBody>
                  <a:tcPr/>
                </a:tc>
                <a:tc>
                  <a:txBody>
                    <a:bodyPr/>
                    <a:lstStyle/>
                    <a:p>
                      <a:pPr algn="l" fontAlgn="t"/>
                      <a:r>
                        <a:rPr lang="en-IN" sz="1600" u="none" strike="noStrike">
                          <a:effectLst/>
                        </a:rPr>
                        <a:t>Online shopping</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192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13.6%</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72.5%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263911297"/>
                  </a:ext>
                </a:extLst>
              </a:tr>
              <a:tr h="361781">
                <a:tc vMerge="1">
                  <a:txBody>
                    <a:bodyPr/>
                    <a:lstStyle/>
                    <a:p>
                      <a:endParaRPr lang="en-IN"/>
                    </a:p>
                  </a:txBody>
                  <a:tcPr/>
                </a:tc>
                <a:tc>
                  <a:txBody>
                    <a:bodyPr/>
                    <a:lstStyle/>
                    <a:p>
                      <a:pPr algn="l" fontAlgn="t"/>
                      <a:r>
                        <a:rPr lang="en-IN" sz="1600" u="none" strike="noStrike">
                          <a:effectLst/>
                        </a:rPr>
                        <a:t>Food payment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110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7.8%</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41.5%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234513309"/>
                  </a:ext>
                </a:extLst>
              </a:tr>
              <a:tr h="361781">
                <a:tc vMerge="1">
                  <a:txBody>
                    <a:bodyPr/>
                    <a:lstStyle/>
                    <a:p>
                      <a:endParaRPr lang="en-IN"/>
                    </a:p>
                  </a:txBody>
                  <a:tcPr/>
                </a:tc>
                <a:tc>
                  <a:txBody>
                    <a:bodyPr/>
                    <a:lstStyle/>
                    <a:p>
                      <a:pPr algn="l" fontAlgn="t"/>
                      <a:r>
                        <a:rPr lang="en-IN" sz="1600" u="none" strike="noStrike">
                          <a:effectLst/>
                        </a:rPr>
                        <a:t>Investment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4.1%</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21.9%</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524810538"/>
                  </a:ext>
                </a:extLst>
              </a:tr>
              <a:tr h="300730">
                <a:tc vMerge="1">
                  <a:txBody>
                    <a:bodyPr/>
                    <a:lstStyle/>
                    <a:p>
                      <a:endParaRPr lang="en-IN"/>
                    </a:p>
                  </a:txBody>
                  <a:tcPr/>
                </a:tc>
                <a:tc>
                  <a:txBody>
                    <a:bodyPr/>
                    <a:lstStyle/>
                    <a:p>
                      <a:pPr algn="l" fontAlgn="t"/>
                      <a:r>
                        <a:rPr lang="en-IN" sz="1600" u="none" strike="noStrike">
                          <a:effectLst/>
                        </a:rPr>
                        <a:t>Insurance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17.4%</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538386445"/>
                  </a:ext>
                </a:extLst>
              </a:tr>
              <a:tr h="300730">
                <a:tc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a:txBody>
                    <a:bodyPr/>
                    <a:lstStyle/>
                    <a:p>
                      <a:pPr algn="r" fontAlgn="t"/>
                      <a:r>
                        <a:rPr lang="en-IN" sz="1600" u="none" strike="noStrike">
                          <a:effectLst/>
                        </a:rPr>
                        <a:t>1409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100.0%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531.7%</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77137346"/>
                  </a:ext>
                </a:extLst>
              </a:tr>
              <a:tr h="300730">
                <a:tc gridSpan="5">
                  <a:txBody>
                    <a:bodyPr/>
                    <a:lstStyle/>
                    <a:p>
                      <a:pPr algn="l" fontAlgn="t"/>
                      <a:r>
                        <a:rPr lang="en-US" sz="1600" u="none" strike="noStrike" dirty="0">
                          <a:effectLst/>
                        </a:rPr>
                        <a:t>a. Dichotomy group tabulated at value 1.</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7589689"/>
                  </a:ext>
                </a:extLst>
              </a:tr>
            </a:tbl>
          </a:graphicData>
        </a:graphic>
      </p:graphicFrame>
    </p:spTree>
    <p:extLst>
      <p:ext uri="{BB962C8B-B14F-4D97-AF65-F5344CB8AC3E}">
        <p14:creationId xmlns:p14="http://schemas.microsoft.com/office/powerpoint/2010/main" val="88905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871451-7849-4BC8-8E07-392CD1936A6E}"/>
              </a:ext>
            </a:extLst>
          </p:cNvPr>
          <p:cNvSpPr/>
          <p:nvPr/>
        </p:nvSpPr>
        <p:spPr>
          <a:xfrm>
            <a:off x="0" y="-5125"/>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890EA09-E5AF-442D-BC35-C62176B4CDA1}"/>
              </a:ext>
            </a:extLst>
          </p:cNvPr>
          <p:cNvSpPr txBox="1"/>
          <p:nvPr/>
        </p:nvSpPr>
        <p:spPr>
          <a:xfrm>
            <a:off x="3796761" y="1657866"/>
            <a:ext cx="23029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4CE1835-2BC6-4F83-9056-C1C2DFA1AB8C}"/>
              </a:ext>
            </a:extLst>
          </p:cNvPr>
          <p:cNvSpPr txBox="1"/>
          <p:nvPr/>
        </p:nvSpPr>
        <p:spPr>
          <a:xfrm>
            <a:off x="350981" y="1529815"/>
            <a:ext cx="11490037" cy="4570482"/>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Oladejo, Morufu et.al (2012) </a:t>
            </a:r>
            <a:r>
              <a:rPr lang="en-US" sz="2400" dirty="0">
                <a:latin typeface="Times New Roman" panose="02020603050405020304" pitchFamily="18" charset="0"/>
                <a:cs typeface="Times New Roman" panose="02020603050405020304" pitchFamily="18" charset="0"/>
              </a:rPr>
              <a:t>in their study examined the improvement of e-payment system in Nigeria. They explored what initiated the people to adopt the e-payment system. A structured questionnaire and some financial statements were collected to analyse the data.</a:t>
            </a:r>
          </a:p>
          <a:p>
            <a:endParaRPr lang="en-US" sz="24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Nitsure (2014) </a:t>
            </a:r>
            <a:r>
              <a:rPr lang="en-US" sz="2400" dirty="0">
                <a:latin typeface="Times New Roman" panose="02020603050405020304" pitchFamily="18" charset="0"/>
                <a:cs typeface="Times New Roman" panose="02020603050405020304" pitchFamily="18" charset="0"/>
              </a:rPr>
              <a:t>in his study highlighted the issues that were being faced or observed in developing country like India in using the e-payment system which was due to the low spread of internet and technology. The paper focused on major issues such as security, rules, etc.</a:t>
            </a:r>
          </a:p>
          <a:p>
            <a:endParaRPr lang="en-US" sz="2400" dirty="0">
              <a:latin typeface="Times New Roman" panose="02020603050405020304" pitchFamily="18" charset="0"/>
              <a:cs typeface="Times New Roman" panose="02020603050405020304" pitchFamily="18" charset="0"/>
            </a:endParaRPr>
          </a:p>
          <a:p>
            <a:r>
              <a:rPr lang="en-IN" sz="2500" b="1" dirty="0">
                <a:effectLst/>
                <a:latin typeface="Times New Roman" panose="02020603050405020304" pitchFamily="18" charset="0"/>
                <a:ea typeface="Calibri" panose="020F0502020204030204" pitchFamily="34" charset="0"/>
                <a:cs typeface="Times New Roman" panose="02020603050405020304" pitchFamily="18" charset="0"/>
              </a:rPr>
              <a:t>Bezhovski (2016)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has examined how internet and e-commerce has opened the gateway for digital payment system with the increment in technology . The future of these digital wallets will depend on the security and privacy that are provided by the companies.</a:t>
            </a:r>
            <a:endParaRPr lang="en-IN" sz="2400" dirty="0">
              <a:latin typeface="Times New Roman" panose="02020603050405020304" pitchFamily="18" charset="0"/>
              <a:cs typeface="Times New Roman" panose="02020603050405020304" pitchFamily="18" charset="0"/>
            </a:endParaRPr>
          </a:p>
        </p:txBody>
      </p:sp>
      <p:sp>
        <p:nvSpPr>
          <p:cNvPr id="7" name="Arrow: Pentagon 6">
            <a:extLst>
              <a:ext uri="{FF2B5EF4-FFF2-40B4-BE49-F238E27FC236}">
                <a16:creationId xmlns:a16="http://schemas.microsoft.com/office/drawing/2014/main" id="{7F8AE1AB-E10B-44C6-990E-509DAB6C7123}"/>
              </a:ext>
            </a:extLst>
          </p:cNvPr>
          <p:cNvSpPr/>
          <p:nvPr/>
        </p:nvSpPr>
        <p:spPr>
          <a:xfrm>
            <a:off x="389828" y="317098"/>
            <a:ext cx="4523367" cy="600502"/>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E7793C9-1882-4F64-A45D-7F50BAC83C35}"/>
              </a:ext>
            </a:extLst>
          </p:cNvPr>
          <p:cNvCxnSpPr>
            <a:cxnSpLocks/>
          </p:cNvCxnSpPr>
          <p:nvPr/>
        </p:nvCxnSpPr>
        <p:spPr>
          <a:xfrm>
            <a:off x="387926" y="844735"/>
            <a:ext cx="4183753"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DD561F-ED0F-4129-B030-41157535FBA7}"/>
              </a:ext>
            </a:extLst>
          </p:cNvPr>
          <p:cNvCxnSpPr>
            <a:cxnSpLocks/>
          </p:cNvCxnSpPr>
          <p:nvPr/>
        </p:nvCxnSpPr>
        <p:spPr>
          <a:xfrm flipV="1">
            <a:off x="387926" y="381452"/>
            <a:ext cx="4183753" cy="1290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2BD2CE-CF38-4DD5-A463-52E381D348C3}"/>
              </a:ext>
            </a:extLst>
          </p:cNvPr>
          <p:cNvCxnSpPr>
            <a:cxnSpLocks/>
          </p:cNvCxnSpPr>
          <p:nvPr/>
        </p:nvCxnSpPr>
        <p:spPr>
          <a:xfrm flipH="1" flipV="1">
            <a:off x="4571679" y="407186"/>
            <a:ext cx="235504" cy="178417"/>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A7C669-957C-46A2-9DE3-0D8932E6C637}"/>
              </a:ext>
            </a:extLst>
          </p:cNvPr>
          <p:cNvCxnSpPr>
            <a:cxnSpLocks/>
          </p:cNvCxnSpPr>
          <p:nvPr/>
        </p:nvCxnSpPr>
        <p:spPr>
          <a:xfrm flipV="1">
            <a:off x="4571679" y="621632"/>
            <a:ext cx="235504" cy="191817"/>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00C38C-1B02-4CC1-96D8-D0AA725E239B}"/>
              </a:ext>
            </a:extLst>
          </p:cNvPr>
          <p:cNvSpPr txBox="1"/>
          <p:nvPr/>
        </p:nvSpPr>
        <p:spPr>
          <a:xfrm>
            <a:off x="603377" y="363433"/>
            <a:ext cx="4502355" cy="507831"/>
          </a:xfrm>
          <a:prstGeom prst="rect">
            <a:avLst/>
          </a:prstGeom>
          <a:noFill/>
        </p:spPr>
        <p:txBody>
          <a:bodyPr wrap="square" rtlCol="0">
            <a:spAutoFit/>
          </a:bodyPr>
          <a:lstStyle/>
          <a:p>
            <a:r>
              <a:rPr lang="en-IN" sz="2700" b="1" dirty="0">
                <a:solidFill>
                  <a:schemeClr val="accent2">
                    <a:lumMod val="40000"/>
                    <a:lumOff val="60000"/>
                  </a:schemeClr>
                </a:solidFill>
                <a:latin typeface="Times New Roman" panose="02020603050405020304" pitchFamily="18" charset="0"/>
                <a:cs typeface="Times New Roman" panose="02020603050405020304" pitchFamily="18" charset="0"/>
              </a:rPr>
              <a:t>Review of Literature</a:t>
            </a:r>
          </a:p>
        </p:txBody>
      </p:sp>
    </p:spTree>
    <p:extLst>
      <p:ext uri="{BB962C8B-B14F-4D97-AF65-F5344CB8AC3E}">
        <p14:creationId xmlns:p14="http://schemas.microsoft.com/office/powerpoint/2010/main" val="2027962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A619BB8-544D-4E24-9E36-25D6185ABC8B}"/>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E51B1EA-F164-4EC6-9DD2-C05AC40B3D73}"/>
              </a:ext>
            </a:extLst>
          </p:cNvPr>
          <p:cNvSpPr txBox="1"/>
          <p:nvPr/>
        </p:nvSpPr>
        <p:spPr>
          <a:xfrm>
            <a:off x="369278" y="558348"/>
            <a:ext cx="6093724" cy="417871"/>
          </a:xfrm>
          <a:prstGeom prst="rect">
            <a:avLst/>
          </a:prstGeom>
          <a:noFill/>
        </p:spPr>
        <p:txBody>
          <a:bodyPr wrap="square">
            <a:spAutoFit/>
          </a:bodyPr>
          <a:lstStyle/>
          <a:p>
            <a:pPr>
              <a:lnSpc>
                <a:spcPct val="115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4</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Digital payment user influence by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43E04AD-478E-40A8-95D8-1B78BE083896}"/>
              </a:ext>
            </a:extLst>
          </p:cNvPr>
          <p:cNvSpPr txBox="1"/>
          <p:nvPr/>
        </p:nvSpPr>
        <p:spPr>
          <a:xfrm>
            <a:off x="6737445" y="2390259"/>
            <a:ext cx="5190699" cy="1469248"/>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Observation: </a:t>
            </a:r>
          </a:p>
          <a:p>
            <a:pPr algn="just">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 from our survey that maximum (</a:t>
            </a:r>
            <a:r>
              <a:rPr lang="en-US" dirty="0">
                <a:latin typeface="Times New Roman" panose="02020603050405020304" pitchFamily="18" charset="0"/>
                <a:ea typeface="Calibri" panose="020F0502020204030204" pitchFamily="34" charset="0"/>
                <a:cs typeface="Times New Roman" panose="02020603050405020304" pitchFamily="18" charset="0"/>
              </a:rPr>
              <a:t>56.6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students are Influence by friends for using digital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6BE5BAF-0F07-469B-9BB9-9E48F51B0F5F}"/>
              </a:ext>
            </a:extLst>
          </p:cNvPr>
          <p:cNvGraphicFramePr>
            <a:graphicFrameLocks noGrp="1"/>
          </p:cNvGraphicFramePr>
          <p:nvPr>
            <p:extLst>
              <p:ext uri="{D42A27DB-BD31-4B8C-83A1-F6EECF244321}">
                <p14:modId xmlns:p14="http://schemas.microsoft.com/office/powerpoint/2010/main" val="3063628786"/>
              </p:ext>
            </p:extLst>
          </p:nvPr>
        </p:nvGraphicFramePr>
        <p:xfrm>
          <a:off x="641445" y="1419367"/>
          <a:ext cx="5454555" cy="4995080"/>
        </p:xfrm>
        <a:graphic>
          <a:graphicData uri="http://schemas.openxmlformats.org/drawingml/2006/table">
            <a:tbl>
              <a:tblPr>
                <a:tableStyleId>{616DA210-FB5B-4158-B5E0-FEB733F419BA}</a:tableStyleId>
              </a:tblPr>
              <a:tblGrid>
                <a:gridCol w="1090911">
                  <a:extLst>
                    <a:ext uri="{9D8B030D-6E8A-4147-A177-3AD203B41FA5}">
                      <a16:colId xmlns:a16="http://schemas.microsoft.com/office/drawing/2014/main" val="158288773"/>
                    </a:ext>
                  </a:extLst>
                </a:gridCol>
                <a:gridCol w="1090911">
                  <a:extLst>
                    <a:ext uri="{9D8B030D-6E8A-4147-A177-3AD203B41FA5}">
                      <a16:colId xmlns:a16="http://schemas.microsoft.com/office/drawing/2014/main" val="1214657060"/>
                    </a:ext>
                  </a:extLst>
                </a:gridCol>
                <a:gridCol w="1090911">
                  <a:extLst>
                    <a:ext uri="{9D8B030D-6E8A-4147-A177-3AD203B41FA5}">
                      <a16:colId xmlns:a16="http://schemas.microsoft.com/office/drawing/2014/main" val="2843844179"/>
                    </a:ext>
                  </a:extLst>
                </a:gridCol>
                <a:gridCol w="1090911">
                  <a:extLst>
                    <a:ext uri="{9D8B030D-6E8A-4147-A177-3AD203B41FA5}">
                      <a16:colId xmlns:a16="http://schemas.microsoft.com/office/drawing/2014/main" val="3399052995"/>
                    </a:ext>
                  </a:extLst>
                </a:gridCol>
                <a:gridCol w="1090911">
                  <a:extLst>
                    <a:ext uri="{9D8B030D-6E8A-4147-A177-3AD203B41FA5}">
                      <a16:colId xmlns:a16="http://schemas.microsoft.com/office/drawing/2014/main" val="1917819216"/>
                    </a:ext>
                  </a:extLst>
                </a:gridCol>
              </a:tblGrid>
              <a:tr h="387599">
                <a:tc gridSpan="5">
                  <a:txBody>
                    <a:bodyPr/>
                    <a:lstStyle/>
                    <a:p>
                      <a:pPr algn="ctr" fontAlgn="ctr"/>
                      <a:r>
                        <a:rPr lang="en-IN" sz="1600" u="none" strike="noStrike" dirty="0">
                          <a:effectLst/>
                        </a:rPr>
                        <a:t>Influence Frequencies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62341788"/>
                  </a:ext>
                </a:extLst>
              </a:tr>
              <a:tr h="387599">
                <a:tc rowSpan="2" gridSpan="2">
                  <a:txBody>
                    <a:bodyPr/>
                    <a:lstStyle/>
                    <a:p>
                      <a:pPr algn="l" fontAlgn="b"/>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rowSpan="2" hMerge="1">
                  <a:txBody>
                    <a:bodyPr/>
                    <a:lstStyle/>
                    <a:p>
                      <a:endParaRPr lang="en-IN"/>
                    </a:p>
                  </a:txBody>
                  <a:tcPr/>
                </a:tc>
                <a:tc gridSpan="2">
                  <a:txBody>
                    <a:bodyPr/>
                    <a:lstStyle/>
                    <a:p>
                      <a:pPr algn="ctr" fontAlgn="b"/>
                      <a:r>
                        <a:rPr lang="en-IN" sz="1600" u="none" strike="noStrike">
                          <a:effectLst/>
                        </a:rPr>
                        <a:t>Responses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rowSpan="2">
                  <a:txBody>
                    <a:bodyPr/>
                    <a:lstStyle/>
                    <a:p>
                      <a:pPr algn="ctr" fontAlgn="b"/>
                      <a:r>
                        <a:rPr lang="en-IN" sz="1600" u="none" strike="noStrike">
                          <a:effectLst/>
                        </a:rPr>
                        <a:t>Percent of Cases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11736533"/>
                  </a:ext>
                </a:extLst>
              </a:tr>
              <a:tr h="387599">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Percent</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vMerge="1">
                  <a:txBody>
                    <a:bodyPr/>
                    <a:lstStyle/>
                    <a:p>
                      <a:endParaRPr lang="en-IN"/>
                    </a:p>
                  </a:txBody>
                  <a:tcPr/>
                </a:tc>
                <a:extLst>
                  <a:ext uri="{0D108BD9-81ED-4DB2-BD59-A6C34878D82A}">
                    <a16:rowId xmlns:a16="http://schemas.microsoft.com/office/drawing/2014/main" val="979018672"/>
                  </a:ext>
                </a:extLst>
              </a:tr>
              <a:tr h="387599">
                <a:tc rowSpan="5">
                  <a:txBody>
                    <a:bodyPr/>
                    <a:lstStyle/>
                    <a:p>
                      <a:pPr algn="l" fontAlgn="t"/>
                      <a:r>
                        <a:rPr lang="en-IN" sz="1600" u="none" strike="noStrike">
                          <a:effectLst/>
                        </a:rPr>
                        <a:t>what influence you ?</a:t>
                      </a:r>
                      <a:r>
                        <a:rPr lang="en-IN" sz="1600" u="none" strike="noStrike" baseline="30000">
                          <a:effectLst/>
                        </a:rPr>
                        <a:t>a</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IN" sz="1600" u="none" strike="noStrike" dirty="0">
                          <a:effectLst/>
                        </a:rPr>
                        <a:t>Family</a:t>
                      </a:r>
                      <a:endParaRPr lang="en-IN"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23.2%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53.6%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833551380"/>
                  </a:ext>
                </a:extLst>
              </a:tr>
              <a:tr h="387599">
                <a:tc vMerge="1">
                  <a:txBody>
                    <a:bodyPr/>
                    <a:lstStyle/>
                    <a:p>
                      <a:endParaRPr lang="en-IN"/>
                    </a:p>
                  </a:txBody>
                  <a:tcPr/>
                </a:tc>
                <a:tc>
                  <a:txBody>
                    <a:bodyPr/>
                    <a:lstStyle/>
                    <a:p>
                      <a:pPr algn="l" fontAlgn="t"/>
                      <a:r>
                        <a:rPr lang="en-IN" sz="1600" u="none" strike="noStrike">
                          <a:effectLst/>
                        </a:rPr>
                        <a:t>Friends</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150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24.5%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56.6%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216159667"/>
                  </a:ext>
                </a:extLst>
              </a:tr>
              <a:tr h="760629">
                <a:tc vMerge="1">
                  <a:txBody>
                    <a:bodyPr/>
                    <a:lstStyle/>
                    <a:p>
                      <a:endParaRPr lang="en-IN"/>
                    </a:p>
                  </a:txBody>
                  <a:tcPr/>
                </a:tc>
                <a:tc>
                  <a:txBody>
                    <a:bodyPr/>
                    <a:lstStyle/>
                    <a:p>
                      <a:pPr algn="l" fontAlgn="t"/>
                      <a:r>
                        <a:rPr lang="en-IN" sz="1600" u="none" strike="noStrike">
                          <a:effectLst/>
                        </a:rPr>
                        <a:t>Demonetization</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15.4%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35.5%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763212743"/>
                  </a:ext>
                </a:extLst>
              </a:tr>
              <a:tr h="760629">
                <a:tc vMerge="1">
                  <a:txBody>
                    <a:bodyPr/>
                    <a:lstStyle/>
                    <a:p>
                      <a:endParaRPr lang="en-IN"/>
                    </a:p>
                  </a:txBody>
                  <a:tcPr/>
                </a:tc>
                <a:tc>
                  <a:txBody>
                    <a:bodyPr/>
                    <a:lstStyle/>
                    <a:p>
                      <a:pPr algn="l" fontAlgn="t"/>
                      <a:r>
                        <a:rPr lang="en-IN" sz="1600" u="none" strike="noStrike">
                          <a:effectLst/>
                        </a:rPr>
                        <a:t>Advertisement</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112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18.3%</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42.3%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934757913"/>
                  </a:ext>
                </a:extLst>
              </a:tr>
              <a:tr h="760629">
                <a:tc vMerge="1">
                  <a:txBody>
                    <a:bodyPr/>
                    <a:lstStyle/>
                    <a:p>
                      <a:endParaRPr lang="en-IN"/>
                    </a:p>
                  </a:txBody>
                  <a:tcPr/>
                </a:tc>
                <a:tc>
                  <a:txBody>
                    <a:bodyPr/>
                    <a:lstStyle/>
                    <a:p>
                      <a:pPr algn="l" fontAlgn="t"/>
                      <a:r>
                        <a:rPr lang="en-IN" sz="1600" u="none" strike="noStrike">
                          <a:effectLst/>
                        </a:rPr>
                        <a:t>Pandemic</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114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18.6%</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43.0%</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2520522784"/>
                  </a:ext>
                </a:extLst>
              </a:tr>
              <a:tr h="387599">
                <a:tc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a:txBody>
                    <a:bodyPr/>
                    <a:lstStyle/>
                    <a:p>
                      <a:pPr algn="r" fontAlgn="t"/>
                      <a:r>
                        <a:rPr lang="en-IN" sz="1600" u="none" strike="noStrike">
                          <a:effectLst/>
                        </a:rPr>
                        <a:t>612</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100.0%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230.9%</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385038717"/>
                  </a:ext>
                </a:extLst>
              </a:tr>
              <a:tr h="387599">
                <a:tc gridSpan="5">
                  <a:txBody>
                    <a:bodyPr/>
                    <a:lstStyle/>
                    <a:p>
                      <a:pPr algn="l" fontAlgn="t"/>
                      <a:r>
                        <a:rPr lang="en-US" sz="1600" u="none" strike="noStrike" dirty="0">
                          <a:effectLst/>
                        </a:rPr>
                        <a:t>a. Dichotomy group tabulated at value 1.</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17193309"/>
                  </a:ext>
                </a:extLst>
              </a:tr>
            </a:tbl>
          </a:graphicData>
        </a:graphic>
      </p:graphicFrame>
    </p:spTree>
    <p:extLst>
      <p:ext uri="{BB962C8B-B14F-4D97-AF65-F5344CB8AC3E}">
        <p14:creationId xmlns:p14="http://schemas.microsoft.com/office/powerpoint/2010/main" val="879166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2E4F27-E84E-4F72-9155-B4071D494E74}"/>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73F4A2E-17BF-47C4-8B17-91E64AA797B5}"/>
              </a:ext>
            </a:extLst>
          </p:cNvPr>
          <p:cNvSpPr txBox="1"/>
          <p:nvPr/>
        </p:nvSpPr>
        <p:spPr>
          <a:xfrm>
            <a:off x="485348" y="421194"/>
            <a:ext cx="6093724" cy="400110"/>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Reason for not using digital payment</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201937B-B5D2-430C-8F25-7FE9AD9C6D15}"/>
              </a:ext>
            </a:extLst>
          </p:cNvPr>
          <p:cNvSpPr txBox="1"/>
          <p:nvPr/>
        </p:nvSpPr>
        <p:spPr>
          <a:xfrm>
            <a:off x="6933063" y="2892483"/>
            <a:ext cx="5144636" cy="1476045"/>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Observation: </a:t>
            </a:r>
          </a:p>
          <a:p>
            <a:pPr algn="just">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 from our survey that maximum (</a:t>
            </a:r>
            <a:r>
              <a:rPr lang="en-US" dirty="0">
                <a:latin typeface="Times New Roman" panose="02020603050405020304" pitchFamily="18" charset="0"/>
                <a:ea typeface="Calibri" panose="020F0502020204030204" pitchFamily="34" charset="0"/>
                <a:cs typeface="Times New Roman" panose="02020603050405020304" pitchFamily="18" charset="0"/>
              </a:rPr>
              <a:t>51.4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students are not using digital payment because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Concern about security</a:t>
            </a:r>
            <a:r>
              <a:rPr lang="en-US" sz="1600" dirty="0">
                <a:effectLst/>
                <a:latin typeface="Arial" panose="020B0604020202020204" pitchFamily="34" charset="0"/>
                <a:ea typeface="Times New Roman" panose="02020603050405020304" pitchFamily="18" charset="0"/>
                <a:cs typeface="Shruti" panose="020B0502040204020203" pitchFamily="34" charset="0"/>
              </a:rPr>
              <a:t>.</a:t>
            </a:r>
            <a:endParaRPr lang="en-IN" sz="1400" dirty="0">
              <a:effectLst/>
              <a:latin typeface="Calibri" panose="020F0502020204030204" pitchFamily="34" charset="0"/>
              <a:ea typeface="Calibri" panose="020F0502020204030204" pitchFamily="34" charset="0"/>
              <a:cs typeface="Shruti" panose="020B0502040204020203" pitchFamily="34" charset="0"/>
            </a:endParaRPr>
          </a:p>
        </p:txBody>
      </p:sp>
      <p:graphicFrame>
        <p:nvGraphicFramePr>
          <p:cNvPr id="2" name="Table 1">
            <a:extLst>
              <a:ext uri="{FF2B5EF4-FFF2-40B4-BE49-F238E27FC236}">
                <a16:creationId xmlns:a16="http://schemas.microsoft.com/office/drawing/2014/main" id="{6FEFA4A3-AFDD-40F1-9471-0658C2A1B896}"/>
              </a:ext>
            </a:extLst>
          </p:cNvPr>
          <p:cNvGraphicFramePr>
            <a:graphicFrameLocks noGrp="1"/>
          </p:cNvGraphicFramePr>
          <p:nvPr>
            <p:extLst>
              <p:ext uri="{D42A27DB-BD31-4B8C-83A1-F6EECF244321}">
                <p14:modId xmlns:p14="http://schemas.microsoft.com/office/powerpoint/2010/main" val="3476438415"/>
              </p:ext>
            </p:extLst>
          </p:nvPr>
        </p:nvGraphicFramePr>
        <p:xfrm>
          <a:off x="439713" y="1242498"/>
          <a:ext cx="6184995" cy="5411204"/>
        </p:xfrm>
        <a:graphic>
          <a:graphicData uri="http://schemas.openxmlformats.org/drawingml/2006/table">
            <a:tbl>
              <a:tblPr>
                <a:tableStyleId>{616DA210-FB5B-4158-B5E0-FEB733F419BA}</a:tableStyleId>
              </a:tblPr>
              <a:tblGrid>
                <a:gridCol w="1236999">
                  <a:extLst>
                    <a:ext uri="{9D8B030D-6E8A-4147-A177-3AD203B41FA5}">
                      <a16:colId xmlns:a16="http://schemas.microsoft.com/office/drawing/2014/main" val="190925761"/>
                    </a:ext>
                  </a:extLst>
                </a:gridCol>
                <a:gridCol w="1236999">
                  <a:extLst>
                    <a:ext uri="{9D8B030D-6E8A-4147-A177-3AD203B41FA5}">
                      <a16:colId xmlns:a16="http://schemas.microsoft.com/office/drawing/2014/main" val="3184236642"/>
                    </a:ext>
                  </a:extLst>
                </a:gridCol>
                <a:gridCol w="1236999">
                  <a:extLst>
                    <a:ext uri="{9D8B030D-6E8A-4147-A177-3AD203B41FA5}">
                      <a16:colId xmlns:a16="http://schemas.microsoft.com/office/drawing/2014/main" val="343761593"/>
                    </a:ext>
                  </a:extLst>
                </a:gridCol>
                <a:gridCol w="1236999">
                  <a:extLst>
                    <a:ext uri="{9D8B030D-6E8A-4147-A177-3AD203B41FA5}">
                      <a16:colId xmlns:a16="http://schemas.microsoft.com/office/drawing/2014/main" val="1536190592"/>
                    </a:ext>
                  </a:extLst>
                </a:gridCol>
                <a:gridCol w="1236999">
                  <a:extLst>
                    <a:ext uri="{9D8B030D-6E8A-4147-A177-3AD203B41FA5}">
                      <a16:colId xmlns:a16="http://schemas.microsoft.com/office/drawing/2014/main" val="3004816928"/>
                    </a:ext>
                  </a:extLst>
                </a:gridCol>
              </a:tblGrid>
              <a:tr h="255648">
                <a:tc gridSpan="5">
                  <a:txBody>
                    <a:bodyPr/>
                    <a:lstStyle/>
                    <a:p>
                      <a:pPr algn="ctr" fontAlgn="ctr"/>
                      <a:r>
                        <a:rPr lang="en-IN" sz="1600" u="none" strike="noStrike" dirty="0">
                          <a:effectLst/>
                        </a:rPr>
                        <a:t>Not using Digital Payment Frequencies</a:t>
                      </a:r>
                      <a:endParaRPr lang="en-IN" sz="1600" b="1" i="0" u="none" strike="noStrike" dirty="0">
                        <a:solidFill>
                          <a:srgbClr val="993300"/>
                        </a:solidFill>
                        <a:effectLst/>
                        <a:latin typeface="Arial Bold" panose="020B0704020202020204" pitchFamily="34" charset="0"/>
                      </a:endParaRPr>
                    </a:p>
                  </a:txBody>
                  <a:tcPr marL="9525" marR="9525" marT="9525" marB="0" anchor="ctr">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90122384"/>
                  </a:ext>
                </a:extLst>
              </a:tr>
              <a:tr h="255648">
                <a:tc rowSpan="2" gridSpan="2">
                  <a:txBody>
                    <a:bodyPr/>
                    <a:lstStyle/>
                    <a:p>
                      <a:pPr algn="l" fontAlgn="b"/>
                      <a:endParaRPr lang="en-IN" sz="1600" b="0" i="0" u="none" strike="noStrike" dirty="0">
                        <a:solidFill>
                          <a:srgbClr val="333399"/>
                        </a:solidFill>
                        <a:effectLst/>
                        <a:latin typeface="Arial" panose="020B0604020202020204" pitchFamily="34" charset="0"/>
                      </a:endParaRPr>
                    </a:p>
                  </a:txBody>
                  <a:tcPr marL="9525" marR="9525" marT="9525" marB="0" anchor="b">
                    <a:solidFill>
                      <a:schemeClr val="bg1"/>
                    </a:solidFill>
                  </a:tcPr>
                </a:tc>
                <a:tc rowSpan="2" hMerge="1">
                  <a:txBody>
                    <a:bodyPr/>
                    <a:lstStyle/>
                    <a:p>
                      <a:endParaRPr lang="en-IN"/>
                    </a:p>
                  </a:txBody>
                  <a:tcPr/>
                </a:tc>
                <a:tc gridSpan="2">
                  <a:txBody>
                    <a:bodyPr/>
                    <a:lstStyle/>
                    <a:p>
                      <a:pPr algn="ctr" fontAlgn="b"/>
                      <a:r>
                        <a:rPr lang="en-IN" sz="1600" u="none" strike="noStrike">
                          <a:effectLst/>
                        </a:rPr>
                        <a:t>Responses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hMerge="1">
                  <a:txBody>
                    <a:bodyPr/>
                    <a:lstStyle/>
                    <a:p>
                      <a:endParaRPr lang="en-IN"/>
                    </a:p>
                  </a:txBody>
                  <a:tcPr/>
                </a:tc>
                <a:tc rowSpan="2">
                  <a:txBody>
                    <a:bodyPr/>
                    <a:lstStyle/>
                    <a:p>
                      <a:pPr algn="ctr" fontAlgn="b"/>
                      <a:r>
                        <a:rPr lang="en-IN" sz="1600" u="none" strike="noStrike">
                          <a:effectLst/>
                        </a:rPr>
                        <a:t>Percent of Cases</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extLst>
                  <a:ext uri="{0D108BD9-81ED-4DB2-BD59-A6C34878D82A}">
                    <a16:rowId xmlns:a16="http://schemas.microsoft.com/office/drawing/2014/main" val="2819942805"/>
                  </a:ext>
                </a:extLst>
              </a:tr>
              <a:tr h="255648">
                <a:tc gridSpan="2" vMerge="1">
                  <a:txBody>
                    <a:bodyPr/>
                    <a:lstStyle/>
                    <a:p>
                      <a:endParaRPr lang="en-IN"/>
                    </a:p>
                  </a:txBody>
                  <a:tcPr/>
                </a:tc>
                <a:tc hMerge="1" vMerge="1">
                  <a:txBody>
                    <a:bodyPr/>
                    <a:lstStyle/>
                    <a:p>
                      <a:endParaRPr lang="en-IN"/>
                    </a:p>
                  </a:txBody>
                  <a:tcPr/>
                </a:tc>
                <a:tc>
                  <a:txBody>
                    <a:bodyPr/>
                    <a:lstStyle/>
                    <a:p>
                      <a:pPr algn="ctr" fontAlgn="b"/>
                      <a:r>
                        <a:rPr lang="en-IN" sz="1600" u="none" strike="noStrike">
                          <a:effectLst/>
                        </a:rPr>
                        <a:t>N</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a:txBody>
                    <a:bodyPr/>
                    <a:lstStyle/>
                    <a:p>
                      <a:pPr algn="ctr" fontAlgn="b"/>
                      <a:r>
                        <a:rPr lang="en-IN" sz="1600" u="none" strike="noStrike">
                          <a:effectLst/>
                        </a:rPr>
                        <a:t>Percent</a:t>
                      </a:r>
                      <a:endParaRPr lang="en-IN" sz="1600" b="0" i="0" u="none" strike="noStrike">
                        <a:solidFill>
                          <a:srgbClr val="333399"/>
                        </a:solidFill>
                        <a:effectLst/>
                        <a:latin typeface="Arial" panose="020B0604020202020204" pitchFamily="34" charset="0"/>
                      </a:endParaRPr>
                    </a:p>
                  </a:txBody>
                  <a:tcPr marL="9525" marR="9525" marT="9525" marB="0" anchor="b">
                    <a:solidFill>
                      <a:schemeClr val="bg1"/>
                    </a:solidFill>
                  </a:tcPr>
                </a:tc>
                <a:tc vMerge="1">
                  <a:txBody>
                    <a:bodyPr/>
                    <a:lstStyle/>
                    <a:p>
                      <a:endParaRPr lang="en-IN"/>
                    </a:p>
                  </a:txBody>
                  <a:tcPr/>
                </a:tc>
                <a:extLst>
                  <a:ext uri="{0D108BD9-81ED-4DB2-BD59-A6C34878D82A}">
                    <a16:rowId xmlns:a16="http://schemas.microsoft.com/office/drawing/2014/main" val="465129399"/>
                  </a:ext>
                </a:extLst>
              </a:tr>
              <a:tr h="675126">
                <a:tc rowSpan="7">
                  <a:txBody>
                    <a:bodyPr/>
                    <a:lstStyle/>
                    <a:p>
                      <a:pPr algn="l" fontAlgn="t"/>
                      <a:r>
                        <a:rPr lang="en-US" sz="1600" u="none" strike="noStrike" dirty="0">
                          <a:effectLst/>
                        </a:rPr>
                        <a:t>reason for not using digital </a:t>
                      </a:r>
                      <a:r>
                        <a:rPr lang="en-US" sz="1600" u="none" strike="noStrike" dirty="0" err="1">
                          <a:effectLst/>
                        </a:rPr>
                        <a:t>payment</a:t>
                      </a:r>
                      <a:r>
                        <a:rPr lang="en-US" sz="1600" u="none" strike="noStrike" baseline="30000" dirty="0" err="1">
                          <a:effectLst/>
                        </a:rPr>
                        <a:t>a</a:t>
                      </a:r>
                      <a:endParaRPr lang="en-US"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l" fontAlgn="t"/>
                      <a:r>
                        <a:rPr lang="en-US" sz="1600" u="none" strike="noStrike" dirty="0">
                          <a:effectLst/>
                        </a:rPr>
                        <a:t>I have no bank account</a:t>
                      </a:r>
                      <a:endParaRPr lang="en-US" sz="1600" b="0" i="0" u="none" strike="noStrike" dirty="0">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14.7%</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27.0%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893842572"/>
                  </a:ext>
                </a:extLst>
              </a:tr>
              <a:tr h="501686">
                <a:tc vMerge="1">
                  <a:txBody>
                    <a:bodyPr/>
                    <a:lstStyle/>
                    <a:p>
                      <a:endParaRPr lang="en-IN"/>
                    </a:p>
                  </a:txBody>
                  <a:tcPr/>
                </a:tc>
                <a:tc>
                  <a:txBody>
                    <a:bodyPr/>
                    <a:lstStyle/>
                    <a:p>
                      <a:pPr algn="l" fontAlgn="t"/>
                      <a:r>
                        <a:rPr lang="en-IN" sz="1600" u="none" strike="noStrike">
                          <a:effectLst/>
                        </a:rPr>
                        <a:t>Lack of knowledge</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8</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11.8%</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21.6%</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1067467070"/>
                  </a:ext>
                </a:extLst>
              </a:tr>
              <a:tr h="675126">
                <a:tc vMerge="1">
                  <a:txBody>
                    <a:bodyPr/>
                    <a:lstStyle/>
                    <a:p>
                      <a:endParaRPr lang="en-IN"/>
                    </a:p>
                  </a:txBody>
                  <a:tcPr/>
                </a:tc>
                <a:tc>
                  <a:txBody>
                    <a:bodyPr/>
                    <a:lstStyle/>
                    <a:p>
                      <a:pPr algn="l" fontAlgn="t"/>
                      <a:r>
                        <a:rPr lang="en-IN" sz="1600" u="none" strike="noStrike">
                          <a:effectLst/>
                        </a:rPr>
                        <a:t>Concern about security</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19</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27.9%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51.4%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870288187"/>
                  </a:ext>
                </a:extLst>
              </a:tr>
              <a:tr h="675126">
                <a:tc vMerge="1">
                  <a:txBody>
                    <a:bodyPr/>
                    <a:lstStyle/>
                    <a:p>
                      <a:endParaRPr lang="en-IN"/>
                    </a:p>
                  </a:txBody>
                  <a:tcPr/>
                </a:tc>
                <a:tc>
                  <a:txBody>
                    <a:bodyPr/>
                    <a:lstStyle/>
                    <a:p>
                      <a:pPr algn="l" fontAlgn="t"/>
                      <a:r>
                        <a:rPr lang="en-US" sz="1600" u="none" strike="noStrike">
                          <a:effectLst/>
                        </a:rPr>
                        <a:t>Family advise not to use</a:t>
                      </a:r>
                      <a:endParaRPr lang="en-US"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12</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17.6%</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32.4%</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244438962"/>
                  </a:ext>
                </a:extLst>
              </a:tr>
              <a:tr h="675126">
                <a:tc vMerge="1">
                  <a:txBody>
                    <a:bodyPr/>
                    <a:lstStyle/>
                    <a:p>
                      <a:endParaRPr lang="en-IN"/>
                    </a:p>
                  </a:txBody>
                  <a:tcPr/>
                </a:tc>
                <a:tc>
                  <a:txBody>
                    <a:bodyPr/>
                    <a:lstStyle/>
                    <a:p>
                      <a:pPr algn="l" fontAlgn="t"/>
                      <a:r>
                        <a:rPr lang="en-US" sz="1600" u="none" strike="noStrike">
                          <a:effectLst/>
                        </a:rPr>
                        <a:t>Friends advise not to use</a:t>
                      </a:r>
                      <a:endParaRPr lang="en-US"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13.2%</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24.3%</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786399260"/>
                  </a:ext>
                </a:extLst>
              </a:tr>
              <a:tr h="675126">
                <a:tc vMerge="1">
                  <a:txBody>
                    <a:bodyPr/>
                    <a:lstStyle/>
                    <a:p>
                      <a:endParaRPr lang="en-IN"/>
                    </a:p>
                  </a:txBody>
                  <a:tcPr/>
                </a:tc>
                <a:tc>
                  <a:txBody>
                    <a:bodyPr/>
                    <a:lstStyle/>
                    <a:p>
                      <a:pPr algn="l" fontAlgn="t"/>
                      <a:r>
                        <a:rPr lang="en-IN" sz="1600" u="none" strike="noStrike">
                          <a:effectLst/>
                        </a:rPr>
                        <a:t>Not required as much</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9</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13.2%</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24.3%</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4080462885"/>
                  </a:ext>
                </a:extLst>
              </a:tr>
              <a:tr h="255648">
                <a:tc vMerge="1">
                  <a:txBody>
                    <a:bodyPr/>
                    <a:lstStyle/>
                    <a:p>
                      <a:endParaRPr lang="en-IN"/>
                    </a:p>
                  </a:txBody>
                  <a:tcPr/>
                </a:tc>
                <a:tc>
                  <a:txBody>
                    <a:bodyPr/>
                    <a:lstStyle/>
                    <a:p>
                      <a:pPr algn="l" fontAlgn="t"/>
                      <a:r>
                        <a:rPr lang="en-IN" sz="1600" u="none" strike="noStrike">
                          <a:effectLst/>
                        </a:rPr>
                        <a:t>Other</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1.5%</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2.7%</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223563537"/>
                  </a:ext>
                </a:extLst>
              </a:tr>
              <a:tr h="255648">
                <a:tc gridSpan="2">
                  <a:txBody>
                    <a:bodyPr/>
                    <a:lstStyle/>
                    <a:p>
                      <a:pPr algn="l" fontAlgn="t"/>
                      <a:r>
                        <a:rPr lang="en-IN" sz="1600" u="none" strike="noStrike">
                          <a:effectLst/>
                        </a:rPr>
                        <a:t>Total</a:t>
                      </a:r>
                      <a:endParaRPr lang="en-IN" sz="1600" b="0" i="0" u="none" strike="noStrike">
                        <a:solidFill>
                          <a:srgbClr val="333399"/>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a:txBody>
                    <a:bodyPr/>
                    <a:lstStyle/>
                    <a:p>
                      <a:pPr algn="r" fontAlgn="t"/>
                      <a:r>
                        <a:rPr lang="en-IN" sz="1600" u="none" strike="noStrike">
                          <a:effectLst/>
                        </a:rPr>
                        <a:t>68</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a:effectLst/>
                        </a:rPr>
                        <a:t>100.0%</a:t>
                      </a:r>
                      <a:endParaRPr lang="en-IN" sz="1600" b="0" i="0" u="none" strike="noStrike">
                        <a:solidFill>
                          <a:srgbClr val="993300"/>
                        </a:solidFill>
                        <a:effectLst/>
                        <a:latin typeface="Arial" panose="020B0604020202020204" pitchFamily="34" charset="0"/>
                      </a:endParaRPr>
                    </a:p>
                  </a:txBody>
                  <a:tcPr marL="9525" marR="9525" marT="9525" marB="0">
                    <a:solidFill>
                      <a:schemeClr val="bg1"/>
                    </a:solidFill>
                  </a:tcPr>
                </a:tc>
                <a:tc>
                  <a:txBody>
                    <a:bodyPr/>
                    <a:lstStyle/>
                    <a:p>
                      <a:pPr algn="r" fontAlgn="t"/>
                      <a:r>
                        <a:rPr lang="en-IN" sz="1600" u="none" strike="noStrike" dirty="0">
                          <a:effectLst/>
                        </a:rPr>
                        <a:t>183.8%</a:t>
                      </a:r>
                      <a:endParaRPr lang="en-IN" sz="1600" b="0" i="0" u="none" strike="noStrike" dirty="0">
                        <a:solidFill>
                          <a:srgbClr val="993300"/>
                        </a:solidFill>
                        <a:effectLst/>
                        <a:latin typeface="Arial" panose="020B0604020202020204" pitchFamily="34" charset="0"/>
                      </a:endParaRPr>
                    </a:p>
                  </a:txBody>
                  <a:tcPr marL="9525" marR="9525" marT="9525" marB="0">
                    <a:solidFill>
                      <a:schemeClr val="bg1"/>
                    </a:solidFill>
                  </a:tcPr>
                </a:tc>
                <a:extLst>
                  <a:ext uri="{0D108BD9-81ED-4DB2-BD59-A6C34878D82A}">
                    <a16:rowId xmlns:a16="http://schemas.microsoft.com/office/drawing/2014/main" val="3931102698"/>
                  </a:ext>
                </a:extLst>
              </a:tr>
              <a:tr h="255648">
                <a:tc gridSpan="5">
                  <a:txBody>
                    <a:bodyPr/>
                    <a:lstStyle/>
                    <a:p>
                      <a:pPr algn="l" fontAlgn="t"/>
                      <a:r>
                        <a:rPr lang="en-US" sz="1600" u="none" strike="noStrike" dirty="0">
                          <a:effectLst/>
                        </a:rPr>
                        <a:t>a. Dichotomy group tabulated at value 1.</a:t>
                      </a:r>
                      <a:endParaRPr lang="en-US" sz="1600" b="0" i="0" u="none" strike="noStrike" dirty="0">
                        <a:solidFill>
                          <a:srgbClr val="993300"/>
                        </a:solidFill>
                        <a:effectLst/>
                        <a:latin typeface="Arial" panose="020B0604020202020204" pitchFamily="34" charset="0"/>
                      </a:endParaRPr>
                    </a:p>
                  </a:txBody>
                  <a:tcPr marL="9525" marR="9525" marT="9525"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30705342"/>
                  </a:ext>
                </a:extLst>
              </a:tr>
            </a:tbl>
          </a:graphicData>
        </a:graphic>
      </p:graphicFrame>
    </p:spTree>
    <p:extLst>
      <p:ext uri="{BB962C8B-B14F-4D97-AF65-F5344CB8AC3E}">
        <p14:creationId xmlns:p14="http://schemas.microsoft.com/office/powerpoint/2010/main" val="3239860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E0F0DD-C073-41A7-8A75-87D96B0BC9E7}"/>
              </a:ext>
            </a:extLst>
          </p:cNvPr>
          <p:cNvSpPr/>
          <p:nvPr/>
        </p:nvSpPr>
        <p:spPr>
          <a:xfrm>
            <a:off x="-272956" y="11755"/>
            <a:ext cx="12464956"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BA6C28D-00E0-4A8F-9904-30BD6FB128C2}"/>
              </a:ext>
            </a:extLst>
          </p:cNvPr>
          <p:cNvSpPr txBox="1"/>
          <p:nvPr/>
        </p:nvSpPr>
        <p:spPr>
          <a:xfrm>
            <a:off x="597658" y="1215251"/>
            <a:ext cx="10996684" cy="8371523"/>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rPr>
              <a:t>There are</a:t>
            </a:r>
            <a:r>
              <a:rPr lang="en-US" sz="2000" dirty="0">
                <a:solidFill>
                  <a:srgbClr val="000000"/>
                </a:solidFill>
                <a:effectLst/>
                <a:latin typeface="Times New Roman" panose="02020603050405020304" pitchFamily="18" charset="0"/>
                <a:ea typeface="Calibri" panose="020F0502020204030204" pitchFamily="34" charset="0"/>
              </a:rPr>
              <a:t> 88% users and 12 % Non-users of digital payment in the science faculty.</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Male students (94%) are using more digital payment compare to female(88%).</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The main reason for adopting digital payment is time saving.</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Most off students are using digital payment for mobile phone recharge and paying fee.</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Almost 77% of students are using google pay application for digital payment.</a:t>
            </a:r>
          </a:p>
          <a:p>
            <a:pPr marL="285750" indent="-285750" algn="just">
              <a:lnSpc>
                <a:spcPct val="150000"/>
              </a:lnSpc>
              <a:buFont typeface="Wingdings" panose="05000000000000000000" pitchFamily="2" charset="2"/>
              <a:buChar char="ü"/>
            </a:pPr>
            <a:r>
              <a:rPr lang="en-US" sz="2000" dirty="0">
                <a:effectLst/>
                <a:latin typeface="Times New Roman" panose="02020603050405020304" pitchFamily="18" charset="0"/>
                <a:ea typeface="Calibri" panose="020F0502020204030204" pitchFamily="34" charset="0"/>
                <a:cs typeface="Shruti" panose="020B0502040204020203" pitchFamily="34" charset="0"/>
              </a:rPr>
              <a:t>Fraud(48% ) and privacy(48%)</a:t>
            </a:r>
            <a:r>
              <a:rPr lang="en-US" sz="20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 is the </a:t>
            </a: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biggest concern while using digital payment.</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Due to covid-19  8% of students were started to use digital payment.</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51 % of students are agree that digital payment is safe.</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14% of students are facing fraud.</a:t>
            </a:r>
          </a:p>
          <a:p>
            <a:pPr marL="285750" indent="-285750" algn="just">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Students who are not using digital payment their main reason is concern about security.</a:t>
            </a:r>
          </a:p>
          <a:p>
            <a:pPr marL="285750" indent="-285750" algn="just">
              <a:lnSpc>
                <a:spcPct val="200000"/>
              </a:lnSpc>
              <a:buFont typeface="Wingdings" panose="05000000000000000000" pitchFamily="2" charset="2"/>
              <a:buChar char="ü"/>
            </a:pPr>
            <a:r>
              <a:rPr lang="en-US" sz="2000" dirty="0">
                <a:solidFill>
                  <a:srgbClr val="000000"/>
                </a:solidFill>
                <a:latin typeface="Times New Roman" panose="02020603050405020304" pitchFamily="18" charset="0"/>
                <a:ea typeface="Calibri" panose="020F0502020204030204" pitchFamily="34" charset="0"/>
                <a:cs typeface="Shruti" panose="020B0502040204020203" pitchFamily="34" charset="0"/>
              </a:rPr>
              <a:t>T</a:t>
            </a:r>
            <a:r>
              <a:rPr lang="en-US" sz="2000" dirty="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he students who currently not using digital payment, 97% of them will use in future.</a:t>
            </a:r>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US" dirty="0">
              <a:solidFill>
                <a:srgbClr val="000000"/>
              </a:solidFill>
              <a:latin typeface="Times New Roman" panose="02020603050405020304" pitchFamily="18"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US" sz="1800" dirty="0">
              <a:solidFill>
                <a:srgbClr val="000000"/>
              </a:solidFill>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endParaRPr lang="en-IN" dirty="0">
              <a:effectLst/>
              <a:latin typeface="Calibri" panose="020F0502020204030204" pitchFamily="34" charset="0"/>
              <a:ea typeface="Calibri" panose="020F0502020204030204" pitchFamily="34" charset="0"/>
              <a:cs typeface="Shruti" panose="020B0502040204020203" pitchFamily="34" charset="0"/>
            </a:endParaRPr>
          </a:p>
          <a:p>
            <a:pPr marL="285750" indent="-285750">
              <a:buFont typeface="Wingdings" panose="05000000000000000000" pitchFamily="2" charset="2"/>
              <a:buChar char="ü"/>
            </a:pPr>
            <a:endParaRPr lang="en-IN" dirty="0"/>
          </a:p>
        </p:txBody>
      </p:sp>
      <p:sp>
        <p:nvSpPr>
          <p:cNvPr id="5" name="Arrow: Pentagon 4">
            <a:extLst>
              <a:ext uri="{FF2B5EF4-FFF2-40B4-BE49-F238E27FC236}">
                <a16:creationId xmlns:a16="http://schemas.microsoft.com/office/drawing/2014/main" id="{A2A436B2-721F-4ADE-94CF-A32591A99487}"/>
              </a:ext>
            </a:extLst>
          </p:cNvPr>
          <p:cNvSpPr/>
          <p:nvPr/>
        </p:nvSpPr>
        <p:spPr>
          <a:xfrm>
            <a:off x="934661" y="470665"/>
            <a:ext cx="2320119" cy="584411"/>
          </a:xfrm>
          <a:prstGeom prst="homePlat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A2FB4CD-D08A-4F16-96A3-3EEEDF1F08F6}"/>
              </a:ext>
            </a:extLst>
          </p:cNvPr>
          <p:cNvCxnSpPr>
            <a:cxnSpLocks/>
          </p:cNvCxnSpPr>
          <p:nvPr/>
        </p:nvCxnSpPr>
        <p:spPr>
          <a:xfrm>
            <a:off x="1028700" y="1016293"/>
            <a:ext cx="1870854" cy="295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C8B6298-4334-4364-BB02-88EAFC5D2A12}"/>
              </a:ext>
            </a:extLst>
          </p:cNvPr>
          <p:cNvCxnSpPr>
            <a:cxnSpLocks/>
          </p:cNvCxnSpPr>
          <p:nvPr/>
        </p:nvCxnSpPr>
        <p:spPr>
          <a:xfrm>
            <a:off x="1028700" y="519572"/>
            <a:ext cx="1849246"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66130D-75C8-49DD-833D-7BC1C0EF5FF9}"/>
              </a:ext>
            </a:extLst>
          </p:cNvPr>
          <p:cNvCxnSpPr>
            <a:cxnSpLocks/>
          </p:cNvCxnSpPr>
          <p:nvPr/>
        </p:nvCxnSpPr>
        <p:spPr>
          <a:xfrm flipH="1" flipV="1">
            <a:off x="2899554" y="519572"/>
            <a:ext cx="233179" cy="243299"/>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649FC-CBCC-4F22-A817-DFA1602F007B}"/>
              </a:ext>
            </a:extLst>
          </p:cNvPr>
          <p:cNvCxnSpPr>
            <a:cxnSpLocks/>
          </p:cNvCxnSpPr>
          <p:nvPr/>
        </p:nvCxnSpPr>
        <p:spPr>
          <a:xfrm flipV="1">
            <a:off x="2899554" y="817335"/>
            <a:ext cx="239788" cy="198958"/>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D9FBCC-91C9-498A-A4C6-8CDF8102E782}"/>
              </a:ext>
            </a:extLst>
          </p:cNvPr>
          <p:cNvSpPr txBox="1"/>
          <p:nvPr/>
        </p:nvSpPr>
        <p:spPr>
          <a:xfrm>
            <a:off x="934661" y="519572"/>
            <a:ext cx="2729552" cy="523220"/>
          </a:xfrm>
          <a:prstGeom prst="rect">
            <a:avLst/>
          </a:prstGeom>
          <a:noFill/>
        </p:spPr>
        <p:txBody>
          <a:bodyPr wrap="square" rtlCol="0">
            <a:spAutoFit/>
          </a:bodyPr>
          <a:lstStyle/>
          <a:p>
            <a:r>
              <a:rPr lang="en-US" sz="2800" b="1" dirty="0">
                <a:solidFill>
                  <a:schemeClr val="bg1">
                    <a:lumMod val="95000"/>
                  </a:schemeClr>
                </a:solidFill>
                <a:latin typeface="Times New Roman" panose="02020603050405020304" pitchFamily="18" charset="0"/>
                <a:cs typeface="Times New Roman" panose="02020603050405020304" pitchFamily="18" charset="0"/>
              </a:rPr>
              <a:t>Conclusion</a:t>
            </a:r>
            <a:r>
              <a:rPr lang="en-US" sz="2800" b="1" dirty="0">
                <a:solidFill>
                  <a:schemeClr val="bg1"/>
                </a:solidFill>
                <a:latin typeface="Times New Roman" panose="02020603050405020304" pitchFamily="18" charset="0"/>
                <a:cs typeface="Times New Roman" panose="02020603050405020304" pitchFamily="18" charset="0"/>
              </a:rPr>
              <a:t>:</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6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F20373-040E-487F-997A-DE143014A5D0}"/>
              </a:ext>
            </a:extLst>
          </p:cNvPr>
          <p:cNvSpPr/>
          <p:nvPr/>
        </p:nvSpPr>
        <p:spPr>
          <a:xfrm>
            <a:off x="0" y="0"/>
            <a:ext cx="12192000" cy="6858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C2A180F-4BA0-4DF1-9DCE-F8384346F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506" y="0"/>
            <a:ext cx="8122276" cy="6858000"/>
          </a:xfrm>
          <a:prstGeom prst="rect">
            <a:avLst/>
          </a:prstGeom>
        </p:spPr>
      </p:pic>
      <p:sp>
        <p:nvSpPr>
          <p:cNvPr id="7" name="Arrow: Pentagon 6">
            <a:extLst>
              <a:ext uri="{FF2B5EF4-FFF2-40B4-BE49-F238E27FC236}">
                <a16:creationId xmlns:a16="http://schemas.microsoft.com/office/drawing/2014/main" id="{FCBF68DB-4F26-4B57-9B6F-4C0FD9D03EFF}"/>
              </a:ext>
            </a:extLst>
          </p:cNvPr>
          <p:cNvSpPr/>
          <p:nvPr/>
        </p:nvSpPr>
        <p:spPr>
          <a:xfrm>
            <a:off x="314318" y="290971"/>
            <a:ext cx="2961859" cy="573206"/>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DB655E61-3BD3-454C-B820-822FA8EB8801}"/>
              </a:ext>
            </a:extLst>
          </p:cNvPr>
          <p:cNvCxnSpPr>
            <a:cxnSpLocks/>
          </p:cNvCxnSpPr>
          <p:nvPr/>
        </p:nvCxnSpPr>
        <p:spPr>
          <a:xfrm>
            <a:off x="314318" y="823659"/>
            <a:ext cx="2662029"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7C253E9-DD10-4091-AF96-FF56A434B3C3}"/>
              </a:ext>
            </a:extLst>
          </p:cNvPr>
          <p:cNvCxnSpPr>
            <a:cxnSpLocks/>
          </p:cNvCxnSpPr>
          <p:nvPr/>
        </p:nvCxnSpPr>
        <p:spPr>
          <a:xfrm>
            <a:off x="314318" y="374646"/>
            <a:ext cx="2662029"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5A4150-E2AF-4D9F-8A9C-FFA257657C0C}"/>
              </a:ext>
            </a:extLst>
          </p:cNvPr>
          <p:cNvCxnSpPr>
            <a:cxnSpLocks/>
          </p:cNvCxnSpPr>
          <p:nvPr/>
        </p:nvCxnSpPr>
        <p:spPr>
          <a:xfrm flipH="1" flipV="1">
            <a:off x="2976347" y="355572"/>
            <a:ext cx="231173" cy="2247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7D009AC-B976-4151-8314-1282157A26BE}"/>
              </a:ext>
            </a:extLst>
          </p:cNvPr>
          <p:cNvCxnSpPr>
            <a:cxnSpLocks/>
          </p:cNvCxnSpPr>
          <p:nvPr/>
        </p:nvCxnSpPr>
        <p:spPr>
          <a:xfrm flipV="1">
            <a:off x="2976347" y="619248"/>
            <a:ext cx="231172" cy="20441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9C97D4C-9776-4EAF-BD17-BF6B27A2E8DD}"/>
              </a:ext>
            </a:extLst>
          </p:cNvPr>
          <p:cNvSpPr txBox="1"/>
          <p:nvPr/>
        </p:nvSpPr>
        <p:spPr>
          <a:xfrm>
            <a:off x="375879" y="293024"/>
            <a:ext cx="2838735" cy="584775"/>
          </a:xfrm>
          <a:prstGeom prst="rect">
            <a:avLst/>
          </a:prstGeom>
          <a:noFill/>
        </p:spPr>
        <p:txBody>
          <a:bodyPr wrap="square" rtlCol="0">
            <a:spAutoFit/>
          </a:bodyPr>
          <a:lstStyle/>
          <a:p>
            <a:r>
              <a:rPr lang="en-US" sz="3200" dirty="0">
                <a:solidFill>
                  <a:schemeClr val="tx2">
                    <a:lumMod val="20000"/>
                    <a:lumOff val="80000"/>
                  </a:schemeClr>
                </a:solidFill>
              </a:rPr>
              <a:t>Questionnaire</a:t>
            </a:r>
            <a:endParaRPr lang="en-IN" sz="3200" dirty="0">
              <a:solidFill>
                <a:schemeClr val="tx2">
                  <a:lumMod val="20000"/>
                  <a:lumOff val="80000"/>
                </a:schemeClr>
              </a:solidFill>
            </a:endParaRPr>
          </a:p>
        </p:txBody>
      </p:sp>
      <p:sp>
        <p:nvSpPr>
          <p:cNvPr id="22" name="TextBox 21">
            <a:extLst>
              <a:ext uri="{FF2B5EF4-FFF2-40B4-BE49-F238E27FC236}">
                <a16:creationId xmlns:a16="http://schemas.microsoft.com/office/drawing/2014/main" id="{109980A2-F044-446F-B8E4-BD77E406F321}"/>
              </a:ext>
            </a:extLst>
          </p:cNvPr>
          <p:cNvSpPr txBox="1"/>
          <p:nvPr/>
        </p:nvSpPr>
        <p:spPr>
          <a:xfrm>
            <a:off x="682717" y="2238450"/>
            <a:ext cx="6522916" cy="1077218"/>
          </a:xfrm>
          <a:prstGeom prst="rect">
            <a:avLst/>
          </a:prstGeom>
          <a:noFill/>
        </p:spPr>
        <p:txBody>
          <a:bodyPr wrap="square" rtlCol="0">
            <a:spAutoFit/>
          </a:bodyPr>
          <a:lstStyle/>
          <a:p>
            <a:endParaRPr lang="en-US" sz="3200" dirty="0"/>
          </a:p>
          <a:p>
            <a:r>
              <a:rPr lang="en-US" sz="3200" dirty="0"/>
              <a:t>                                    </a:t>
            </a:r>
            <a:r>
              <a:rPr lang="en-US" sz="3200" dirty="0">
                <a:hlinkClick r:id="rId3"/>
              </a:rPr>
              <a:t>Click Here</a:t>
            </a:r>
            <a:endParaRPr lang="en-IN" sz="3200" dirty="0"/>
          </a:p>
        </p:txBody>
      </p:sp>
    </p:spTree>
    <p:extLst>
      <p:ext uri="{BB962C8B-B14F-4D97-AF65-F5344CB8AC3E}">
        <p14:creationId xmlns:p14="http://schemas.microsoft.com/office/powerpoint/2010/main" val="3499675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C59D1FA4-A0CE-40F6-948E-B202D39E8B9B}"/>
              </a:ext>
            </a:extLst>
          </p:cNvPr>
          <p:cNvSpPr/>
          <p:nvPr/>
        </p:nvSpPr>
        <p:spPr>
          <a:xfrm>
            <a:off x="655092" y="286603"/>
            <a:ext cx="2224585" cy="655092"/>
          </a:xfrm>
          <a:prstGeom prst="homePlat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Refrence</a:t>
            </a:r>
            <a:endParaRPr lang="en-IN" sz="2800" b="1" dirty="0">
              <a:solidFill>
                <a:schemeClr val="tx1"/>
              </a:solidFill>
            </a:endParaRPr>
          </a:p>
        </p:txBody>
      </p:sp>
      <p:cxnSp>
        <p:nvCxnSpPr>
          <p:cNvPr id="3" name="Straight Connector 2">
            <a:extLst>
              <a:ext uri="{FF2B5EF4-FFF2-40B4-BE49-F238E27FC236}">
                <a16:creationId xmlns:a16="http://schemas.microsoft.com/office/drawing/2014/main" id="{9A7207B2-55DE-48F9-96CD-8EC3A0F7A14D}"/>
              </a:ext>
            </a:extLst>
          </p:cNvPr>
          <p:cNvCxnSpPr>
            <a:cxnSpLocks/>
          </p:cNvCxnSpPr>
          <p:nvPr/>
        </p:nvCxnSpPr>
        <p:spPr>
          <a:xfrm>
            <a:off x="655092" y="878732"/>
            <a:ext cx="1870854" cy="295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5191472-1B3F-4120-BBC2-8089F4B2446C}"/>
              </a:ext>
            </a:extLst>
          </p:cNvPr>
          <p:cNvCxnSpPr>
            <a:cxnSpLocks/>
          </p:cNvCxnSpPr>
          <p:nvPr/>
        </p:nvCxnSpPr>
        <p:spPr>
          <a:xfrm>
            <a:off x="655092" y="382011"/>
            <a:ext cx="1849246" cy="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B4BB575-BF69-4487-9673-46CB3D8F8EF1}"/>
              </a:ext>
            </a:extLst>
          </p:cNvPr>
          <p:cNvCxnSpPr>
            <a:cxnSpLocks/>
          </p:cNvCxnSpPr>
          <p:nvPr/>
        </p:nvCxnSpPr>
        <p:spPr>
          <a:xfrm flipH="1" flipV="1">
            <a:off x="2525946" y="382011"/>
            <a:ext cx="233179" cy="243299"/>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FFBDF3-329D-417F-9DC1-5247AD8B9CFC}"/>
              </a:ext>
            </a:extLst>
          </p:cNvPr>
          <p:cNvCxnSpPr>
            <a:cxnSpLocks/>
          </p:cNvCxnSpPr>
          <p:nvPr/>
        </p:nvCxnSpPr>
        <p:spPr>
          <a:xfrm flipV="1">
            <a:off x="2525946" y="679774"/>
            <a:ext cx="239788" cy="198958"/>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C398C44-CE1A-4F85-B3B6-DF8603099F6D}"/>
              </a:ext>
            </a:extLst>
          </p:cNvPr>
          <p:cNvSpPr txBox="1"/>
          <p:nvPr/>
        </p:nvSpPr>
        <p:spPr>
          <a:xfrm>
            <a:off x="479946" y="1271903"/>
            <a:ext cx="11232108" cy="5291833"/>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Shruti" panose="020B0502040204020203" pitchFamily="34" charset="0"/>
              </a:rPr>
              <a:t>Bezhovski</a:t>
            </a:r>
            <a:r>
              <a:rPr lang="en-US" sz="1800" dirty="0">
                <a:effectLst/>
                <a:latin typeface="Times New Roman" panose="02020603050405020304" pitchFamily="18" charset="0"/>
                <a:ea typeface="Calibri" panose="020F0502020204030204" pitchFamily="34" charset="0"/>
                <a:cs typeface="Shruti" panose="020B0502040204020203" pitchFamily="34" charset="0"/>
              </a:rPr>
              <a:t>, Z. (2016). “The Future of the Mobile Payment as Electronic Payment System” ,European Journal of Business   and Management.</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Shruti" panose="020B0502040204020203" pitchFamily="34" charset="0"/>
              </a:rPr>
              <a:t>Singh., S. (2017). “Study on consumer perception of Digital Payment </a:t>
            </a:r>
            <a:r>
              <a:rPr lang="en-US" sz="1800" dirty="0" err="1">
                <a:effectLst/>
                <a:latin typeface="Times New Roman" panose="02020603050405020304" pitchFamily="18" charset="0"/>
                <a:ea typeface="Calibri" panose="020F0502020204030204" pitchFamily="34" charset="0"/>
                <a:cs typeface="Shruti" panose="020B0502040204020203" pitchFamily="34" charset="0"/>
              </a:rPr>
              <a:t>mode”,Journal</a:t>
            </a:r>
            <a:r>
              <a:rPr lang="en-US" sz="1800" dirty="0">
                <a:effectLst/>
                <a:latin typeface="Times New Roman" panose="02020603050405020304" pitchFamily="18" charset="0"/>
                <a:ea typeface="Calibri" panose="020F0502020204030204" pitchFamily="34" charset="0"/>
                <a:cs typeface="Shruti" panose="020B0502040204020203" pitchFamily="34" charset="0"/>
              </a:rPr>
              <a:t> </a:t>
            </a:r>
            <a:r>
              <a:rPr lang="en-US" sz="1800" dirty="0" err="1">
                <a:effectLst/>
                <a:latin typeface="Times New Roman" panose="02020603050405020304" pitchFamily="18" charset="0"/>
                <a:ea typeface="Calibri" panose="020F0502020204030204" pitchFamily="34" charset="0"/>
                <a:cs typeface="Shruti" panose="020B0502040204020203" pitchFamily="34" charset="0"/>
              </a:rPr>
              <a:t>ofInternet</a:t>
            </a:r>
            <a:r>
              <a:rPr lang="en-US" sz="1800" dirty="0">
                <a:effectLst/>
                <a:latin typeface="Times New Roman" panose="02020603050405020304" pitchFamily="18" charset="0"/>
                <a:ea typeface="Calibri" panose="020F0502020204030204" pitchFamily="34" charset="0"/>
                <a:cs typeface="Shruti" panose="020B0502040204020203" pitchFamily="34" charset="0"/>
              </a:rPr>
              <a:t> Banking and Commerce”, 22(3), December.</a:t>
            </a:r>
          </a:p>
          <a:p>
            <a:pPr marL="342900" indent="-342900" algn="just">
              <a:lnSpc>
                <a:spcPct val="150000"/>
              </a:lnSpc>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Shruti" panose="020B0502040204020203" pitchFamily="34" charset="0"/>
              </a:rPr>
              <a:t>Adeoti</a:t>
            </a:r>
            <a:r>
              <a:rPr lang="en-US" sz="1800" dirty="0">
                <a:effectLst/>
                <a:latin typeface="Times New Roman" panose="02020603050405020304" pitchFamily="18" charset="0"/>
                <a:ea typeface="Calibri" panose="020F0502020204030204" pitchFamily="34" charset="0"/>
                <a:cs typeface="Shruti" panose="020B0502040204020203" pitchFamily="34" charset="0"/>
              </a:rPr>
              <a:t>, O. &amp; </a:t>
            </a:r>
            <a:r>
              <a:rPr lang="en-US" sz="1800" dirty="0" err="1">
                <a:effectLst/>
                <a:latin typeface="Times New Roman" panose="02020603050405020304" pitchFamily="18" charset="0"/>
                <a:ea typeface="Calibri" panose="020F0502020204030204" pitchFamily="34" charset="0"/>
                <a:cs typeface="Shruti" panose="020B0502040204020203" pitchFamily="34" charset="0"/>
              </a:rPr>
              <a:t>Osotimehin</a:t>
            </a:r>
            <a:r>
              <a:rPr lang="en-US" sz="1800" dirty="0">
                <a:effectLst/>
                <a:latin typeface="Times New Roman" panose="02020603050405020304" pitchFamily="18" charset="0"/>
                <a:ea typeface="Calibri" panose="020F0502020204030204" pitchFamily="34" charset="0"/>
                <a:cs typeface="Shruti" panose="020B0502040204020203" pitchFamily="34" charset="0"/>
              </a:rPr>
              <a:t>, K. (2012). Adoption of Point of Sale Terminals in Nigeria: Assessment of Consumers' Level of Satisfaction. Research Journal of Finance and Accounting.  </a:t>
            </a:r>
            <a:endParaRPr lang="en-IN" sz="18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50000"/>
              </a:lnSpc>
              <a:spcAft>
                <a:spcPts val="1000"/>
              </a:spcAft>
              <a:buFont typeface="Symbol" panose="05050102010706020507" pitchFamily="18" charset="2"/>
              <a:buChar char=""/>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https://www.researchgate.net/publication/336835369_An_Overview_On_Digital_Payments</a:t>
            </a:r>
            <a:endPar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https://www.ijcrt.org/papers/IJCRT2102051.pdf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http://programmer2programmer.net/tips/smu/smu_project_description.aspx?id=472&amp;course=MBA&amp;type=Finance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https://www.researchgate.net/publication/34251733_Electronic_payment_systems_a_user-centered_perspective_and_interaction_design</a:t>
            </a:r>
            <a:endPar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962553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D4E197-0EFC-4CEB-BAB1-56B44FB69B40}"/>
              </a:ext>
            </a:extLst>
          </p:cNvPr>
          <p:cNvSpPr txBox="1"/>
          <p:nvPr/>
        </p:nvSpPr>
        <p:spPr>
          <a:xfrm>
            <a:off x="303662" y="516142"/>
            <a:ext cx="11597185" cy="6189515"/>
          </a:xfrm>
          <a:prstGeom prst="rect">
            <a:avLst/>
          </a:prstGeom>
          <a:noFill/>
        </p:spPr>
        <p:txBody>
          <a:bodyPr wrap="square">
            <a:spAutoFit/>
          </a:bodyPr>
          <a:lstStyle/>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https://forms.gle/XrJyERFpsDYECLRT6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https://www.jstor.org/stable/2981454?seq=1#metadata_info_tab_contents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https://www.managementstudyguide.com/digital-payments-pros-and-cons.htm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https://main.mohfw.gov.in/digital-payment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https://www.studocu.com/in/document/maulana-abul-kalam-azad-university-of-technology/knowledge-management/mandatory-assignments/epayment-project/5324514/view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https://timesofindia.indiatimes.com/blogs/voices/digital-payments-a-success-story/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https://www.objectiveias.in/status-of-digital-payments-in-india/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9"/>
              </a:rPr>
              <a:t>https://www.researchgate.net/publication/318076004_A_Survey_on_E-Payment_Systems_Elements_Adoption_Architecture_Challenges_and_Security_Concepts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10"/>
              </a:rPr>
              <a:t>https://www.digipay.guru/blog/electronic-payment-systems/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445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2FFFD45-89F1-4128-A096-141456D004EA}"/>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alf Frame 11">
            <a:extLst>
              <a:ext uri="{FF2B5EF4-FFF2-40B4-BE49-F238E27FC236}">
                <a16:creationId xmlns:a16="http://schemas.microsoft.com/office/drawing/2014/main" id="{A3280C8A-19F9-45CA-B6B8-46B18D2C1FBF}"/>
              </a:ext>
            </a:extLst>
          </p:cNvPr>
          <p:cNvSpPr/>
          <p:nvPr/>
        </p:nvSpPr>
        <p:spPr>
          <a:xfrm>
            <a:off x="1892584" y="1015325"/>
            <a:ext cx="1725769" cy="1611758"/>
          </a:xfrm>
          <a:prstGeom prst="halfFrame">
            <a:avLst>
              <a:gd name="adj1" fmla="val 14955"/>
              <a:gd name="adj2" fmla="val 16553"/>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Half Frame 12">
            <a:extLst>
              <a:ext uri="{FF2B5EF4-FFF2-40B4-BE49-F238E27FC236}">
                <a16:creationId xmlns:a16="http://schemas.microsoft.com/office/drawing/2014/main" id="{CCE2B9D7-2B95-4FB5-ABDF-156BFBA26C21}"/>
              </a:ext>
            </a:extLst>
          </p:cNvPr>
          <p:cNvSpPr/>
          <p:nvPr/>
        </p:nvSpPr>
        <p:spPr>
          <a:xfrm rot="10800000">
            <a:off x="7608658" y="3949561"/>
            <a:ext cx="1725769" cy="1611758"/>
          </a:xfrm>
          <a:prstGeom prst="halfFrame">
            <a:avLst>
              <a:gd name="adj1" fmla="val 14955"/>
              <a:gd name="adj2" fmla="val 16553"/>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Minus Sign 15">
            <a:extLst>
              <a:ext uri="{FF2B5EF4-FFF2-40B4-BE49-F238E27FC236}">
                <a16:creationId xmlns:a16="http://schemas.microsoft.com/office/drawing/2014/main" id="{B66B2021-7F4E-4F42-B44D-BE5EE5FC42BE}"/>
              </a:ext>
            </a:extLst>
          </p:cNvPr>
          <p:cNvSpPr/>
          <p:nvPr/>
        </p:nvSpPr>
        <p:spPr>
          <a:xfrm flipH="1">
            <a:off x="2280234" y="-1716193"/>
            <a:ext cx="45719" cy="7956007"/>
          </a:xfrm>
          <a:prstGeom prst="mathMinus">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Minus Sign 16">
            <a:extLst>
              <a:ext uri="{FF2B5EF4-FFF2-40B4-BE49-F238E27FC236}">
                <a16:creationId xmlns:a16="http://schemas.microsoft.com/office/drawing/2014/main" id="{C887E4A2-A5F8-4123-B7D0-A8C2B2601EED}"/>
              </a:ext>
            </a:extLst>
          </p:cNvPr>
          <p:cNvSpPr/>
          <p:nvPr/>
        </p:nvSpPr>
        <p:spPr>
          <a:xfrm flipH="1">
            <a:off x="8911183" y="329401"/>
            <a:ext cx="45719" cy="7956007"/>
          </a:xfrm>
          <a:prstGeom prst="mathMinu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Minus Sign 17">
            <a:extLst>
              <a:ext uri="{FF2B5EF4-FFF2-40B4-BE49-F238E27FC236}">
                <a16:creationId xmlns:a16="http://schemas.microsoft.com/office/drawing/2014/main" id="{357C5781-089C-47CD-82C6-FD011BFFDB06}"/>
              </a:ext>
            </a:extLst>
          </p:cNvPr>
          <p:cNvSpPr/>
          <p:nvPr/>
        </p:nvSpPr>
        <p:spPr>
          <a:xfrm rot="16200000">
            <a:off x="3705130" y="-2626198"/>
            <a:ext cx="103981" cy="7956007"/>
          </a:xfrm>
          <a:prstGeom prst="mathMinus">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Minus Sign 18">
            <a:extLst>
              <a:ext uri="{FF2B5EF4-FFF2-40B4-BE49-F238E27FC236}">
                <a16:creationId xmlns:a16="http://schemas.microsoft.com/office/drawing/2014/main" id="{D4E636DE-505D-4489-A8D4-04AB4BD7208C}"/>
              </a:ext>
            </a:extLst>
          </p:cNvPr>
          <p:cNvSpPr/>
          <p:nvPr/>
        </p:nvSpPr>
        <p:spPr>
          <a:xfrm rot="16200000">
            <a:off x="7441230" y="1275964"/>
            <a:ext cx="45719" cy="7956007"/>
          </a:xfrm>
          <a:prstGeom prst="mathMinu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8D5659A-B5A3-41C3-A334-38BD1974585F}"/>
              </a:ext>
            </a:extLst>
          </p:cNvPr>
          <p:cNvSpPr txBox="1"/>
          <p:nvPr/>
        </p:nvSpPr>
        <p:spPr>
          <a:xfrm>
            <a:off x="2995035" y="2603370"/>
            <a:ext cx="5363408" cy="1200329"/>
          </a:xfrm>
          <a:prstGeom prst="rect">
            <a:avLst/>
          </a:prstGeom>
          <a:noFill/>
        </p:spPr>
        <p:txBody>
          <a:bodyPr wrap="square" rtlCol="0">
            <a:spAutoFit/>
          </a:bodyPr>
          <a:lstStyle/>
          <a:p>
            <a:r>
              <a:rPr lang="en-US" sz="7200" dirty="0">
                <a:latin typeface="Copperplate Gothic Light" panose="020E0507020206020404" pitchFamily="34" charset="0"/>
                <a:cs typeface="Courier New" panose="02070309020205020404" pitchFamily="49" charset="0"/>
              </a:rPr>
              <a:t>Thank you</a:t>
            </a:r>
            <a:endParaRPr lang="en-IN" sz="7200" dirty="0">
              <a:latin typeface="Copperplate Gothic Light" panose="020E0507020206020404" pitchFamily="34" charset="0"/>
              <a:cs typeface="Courier New" panose="02070309020205020404" pitchFamily="49" charset="0"/>
            </a:endParaRPr>
          </a:p>
        </p:txBody>
      </p:sp>
      <p:sp>
        <p:nvSpPr>
          <p:cNvPr id="21" name="Minus Sign 20">
            <a:extLst>
              <a:ext uri="{FF2B5EF4-FFF2-40B4-BE49-F238E27FC236}">
                <a16:creationId xmlns:a16="http://schemas.microsoft.com/office/drawing/2014/main" id="{DD9045AF-7188-4154-932E-787651C9103A}"/>
              </a:ext>
            </a:extLst>
          </p:cNvPr>
          <p:cNvSpPr/>
          <p:nvPr/>
        </p:nvSpPr>
        <p:spPr>
          <a:xfrm>
            <a:off x="3272232" y="5178465"/>
            <a:ext cx="4242272" cy="509337"/>
          </a:xfrm>
          <a:prstGeom prst="mathMinus">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Minus Sign 21">
            <a:extLst>
              <a:ext uri="{FF2B5EF4-FFF2-40B4-BE49-F238E27FC236}">
                <a16:creationId xmlns:a16="http://schemas.microsoft.com/office/drawing/2014/main" id="{4D09539C-A5C1-4C69-A41F-B13C4D82AFAA}"/>
              </a:ext>
            </a:extLst>
          </p:cNvPr>
          <p:cNvSpPr/>
          <p:nvPr/>
        </p:nvSpPr>
        <p:spPr>
          <a:xfrm>
            <a:off x="3751832" y="893233"/>
            <a:ext cx="4242272" cy="509337"/>
          </a:xfrm>
          <a:prstGeom prst="mathMinus">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650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C962E7D-1749-4735-B1B7-B952BE28B4F1}"/>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F47D059-41D2-4326-97B1-F17C41BE22CC}"/>
              </a:ext>
            </a:extLst>
          </p:cNvPr>
          <p:cNvSpPr txBox="1"/>
          <p:nvPr/>
        </p:nvSpPr>
        <p:spPr>
          <a:xfrm>
            <a:off x="382551" y="1333643"/>
            <a:ext cx="11663966" cy="7436203"/>
          </a:xfrm>
          <a:prstGeom prst="rect">
            <a:avLst/>
          </a:prstGeom>
          <a:noFill/>
        </p:spPr>
        <p:txBody>
          <a:bodyPr wrap="square" rtlCol="0">
            <a:spAutoFit/>
          </a:bodyPr>
          <a:lstStyle/>
          <a:p>
            <a:pPr marL="342900" lvl="0" indent="-342900" algn="just">
              <a:lnSpc>
                <a:spcPct val="150000"/>
              </a:lnSpc>
              <a:spcAft>
                <a:spcPts val="1000"/>
              </a:spcAft>
              <a:buFont typeface="Arial" panose="020B0604020202020204" pitchFamily="34" charset="0"/>
              <a:buChar char="•"/>
              <a:tabLst>
                <a:tab pos="457200" algn="l"/>
              </a:tabLs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study the association between uses of digital payments and demographic variables.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study why would you adopt digital payment.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study biggest concern while using digital-payments.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study the choice of application used for digital payment.</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To study the uses of digital payment in different places.</a:t>
            </a:r>
          </a:p>
          <a:p>
            <a:pPr marL="342900" lvl="0" indent="-342900" algn="just">
              <a:lnSpc>
                <a:spcPct val="150000"/>
              </a:lnSpc>
              <a:spcAft>
                <a:spcPts val="1000"/>
              </a:spcAft>
              <a:buFont typeface="Arial" panose="020B0604020202020204" pitchFamily="34" charset="0"/>
              <a:buChar char="•"/>
              <a:tabLst>
                <a:tab pos="457200" algn="l"/>
              </a:tabLs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study what influenced students to use digital payment.</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study the impact of covid- 19 on digital payment.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To study the factors which affect to never use digital- payment.</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499110">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99110">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2"/>
            </a:pP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2"/>
            </a:pPr>
            <a:endParaRPr lang="en-IN" dirty="0"/>
          </a:p>
        </p:txBody>
      </p:sp>
      <p:sp>
        <p:nvSpPr>
          <p:cNvPr id="4" name="Arrow: Pentagon 3">
            <a:extLst>
              <a:ext uri="{FF2B5EF4-FFF2-40B4-BE49-F238E27FC236}">
                <a16:creationId xmlns:a16="http://schemas.microsoft.com/office/drawing/2014/main" id="{889529A4-36BB-4CAD-99DB-958F3FBD80DC}"/>
              </a:ext>
            </a:extLst>
          </p:cNvPr>
          <p:cNvSpPr/>
          <p:nvPr/>
        </p:nvSpPr>
        <p:spPr>
          <a:xfrm>
            <a:off x="504191" y="507466"/>
            <a:ext cx="2543594" cy="582832"/>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807C1AA-04A8-4BD0-A688-CADA30E7FC06}"/>
              </a:ext>
            </a:extLst>
          </p:cNvPr>
          <p:cNvSpPr txBox="1"/>
          <p:nvPr/>
        </p:nvSpPr>
        <p:spPr>
          <a:xfrm>
            <a:off x="588632" y="529097"/>
            <a:ext cx="2374711" cy="507831"/>
          </a:xfrm>
          <a:prstGeom prst="rect">
            <a:avLst/>
          </a:prstGeom>
          <a:noFill/>
        </p:spPr>
        <p:txBody>
          <a:bodyPr wrap="square" rtlCol="0">
            <a:spAutoFit/>
          </a:bodyPr>
          <a:lstStyle/>
          <a:p>
            <a:r>
              <a:rPr lang="en-US" sz="2700" b="1" dirty="0">
                <a:solidFill>
                  <a:schemeClr val="accent1">
                    <a:lumMod val="20000"/>
                    <a:lumOff val="80000"/>
                  </a:schemeClr>
                </a:solidFill>
                <a:latin typeface="Times New Roman" panose="02020603050405020304" pitchFamily="18" charset="0"/>
                <a:cs typeface="Times New Roman" panose="02020603050405020304" pitchFamily="18" charset="0"/>
              </a:rPr>
              <a:t>Objectives</a:t>
            </a:r>
            <a:endParaRPr lang="en-IN" sz="2700" b="1"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8056C331-61A0-46B3-ABD0-F0A943E604D4}"/>
              </a:ext>
            </a:extLst>
          </p:cNvPr>
          <p:cNvCxnSpPr>
            <a:cxnSpLocks/>
          </p:cNvCxnSpPr>
          <p:nvPr/>
        </p:nvCxnSpPr>
        <p:spPr>
          <a:xfrm>
            <a:off x="504191" y="1026358"/>
            <a:ext cx="218477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7AAF63B-47D4-4B44-98E4-D22F3FD10BAC}"/>
              </a:ext>
            </a:extLst>
          </p:cNvPr>
          <p:cNvCxnSpPr>
            <a:cxnSpLocks/>
          </p:cNvCxnSpPr>
          <p:nvPr/>
        </p:nvCxnSpPr>
        <p:spPr>
          <a:xfrm>
            <a:off x="504191" y="577345"/>
            <a:ext cx="2184776"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09AAAB-2E4A-4C88-9DB5-8A088D7B15CA}"/>
              </a:ext>
            </a:extLst>
          </p:cNvPr>
          <p:cNvCxnSpPr>
            <a:cxnSpLocks/>
          </p:cNvCxnSpPr>
          <p:nvPr/>
        </p:nvCxnSpPr>
        <p:spPr>
          <a:xfrm flipH="1" flipV="1">
            <a:off x="2688967" y="558271"/>
            <a:ext cx="231173" cy="2247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B06979-19E2-42BA-B9CA-8714009B081E}"/>
              </a:ext>
            </a:extLst>
          </p:cNvPr>
          <p:cNvCxnSpPr>
            <a:cxnSpLocks/>
          </p:cNvCxnSpPr>
          <p:nvPr/>
        </p:nvCxnSpPr>
        <p:spPr>
          <a:xfrm flipV="1">
            <a:off x="2688967" y="821947"/>
            <a:ext cx="231172" cy="20441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8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AD9A52-B524-4A4F-BF5B-EE1AA688A0DA}"/>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9071758-C10B-407B-ACE3-B288ED336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38" y="3850783"/>
            <a:ext cx="4168462" cy="3007216"/>
          </a:xfrm>
          <a:prstGeom prst="rect">
            <a:avLst/>
          </a:prstGeom>
        </p:spPr>
      </p:pic>
      <p:sp>
        <p:nvSpPr>
          <p:cNvPr id="3" name="TextBox 2">
            <a:extLst>
              <a:ext uri="{FF2B5EF4-FFF2-40B4-BE49-F238E27FC236}">
                <a16:creationId xmlns:a16="http://schemas.microsoft.com/office/drawing/2014/main" id="{11BAF26A-47AA-4FF3-B70C-899DAD780470}"/>
              </a:ext>
            </a:extLst>
          </p:cNvPr>
          <p:cNvSpPr txBox="1"/>
          <p:nvPr/>
        </p:nvSpPr>
        <p:spPr>
          <a:xfrm>
            <a:off x="322099" y="1564726"/>
            <a:ext cx="11256008" cy="6247864"/>
          </a:xfrm>
          <a:prstGeom prst="rect">
            <a:avLst/>
          </a:prstGeom>
          <a:noFill/>
        </p:spPr>
        <p:txBody>
          <a:bodyPr wrap="square" rtlCol="0">
            <a:spAutoFit/>
          </a:bodyPr>
          <a:lstStyle/>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Target population: </a:t>
            </a:r>
          </a:p>
          <a:p>
            <a:pPr algn="ctr"/>
            <a:r>
              <a:rPr lang="en-US" sz="2400" dirty="0">
                <a:latin typeface="Times New Roman" panose="02020603050405020304" pitchFamily="18" charset="0"/>
                <a:cs typeface="Times New Roman" panose="02020603050405020304" pitchFamily="18" charset="0"/>
              </a:rPr>
              <a:t>                            The students who are currently study in(2020-2021) Faculty Of  Science at The Maharaja Sayajirao University Of Baroda.</a:t>
            </a:r>
          </a:p>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Sampling frame:   </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Under graduate and post graduate students from each department.</a:t>
            </a:r>
          </a:p>
          <a:p>
            <a:r>
              <a:rPr lang="en-US" sz="24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Sampling techniques: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Two stage sampling : </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Stratified sampling department wise.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Sample will be collected by SRS.</a:t>
            </a:r>
          </a:p>
          <a:p>
            <a:endParaRPr lang="en-US" sz="2400" dirty="0"/>
          </a:p>
          <a:p>
            <a:r>
              <a:rPr lang="en-US" sz="2400" dirty="0"/>
              <a:t>                                                    </a:t>
            </a:r>
          </a:p>
          <a:p>
            <a:r>
              <a:rPr lang="en-US" sz="2400" b="1" dirty="0"/>
              <a:t>                         </a:t>
            </a:r>
          </a:p>
          <a:p>
            <a:endParaRPr lang="en-US" sz="2000" b="1" dirty="0"/>
          </a:p>
          <a:p>
            <a:r>
              <a:rPr lang="en-US" sz="2000" b="1" dirty="0"/>
              <a:t>  </a:t>
            </a:r>
            <a:endParaRPr lang="en-IN" sz="2000" b="1" dirty="0"/>
          </a:p>
        </p:txBody>
      </p:sp>
      <p:sp>
        <p:nvSpPr>
          <p:cNvPr id="5" name="Arrow: Pentagon 4">
            <a:extLst>
              <a:ext uri="{FF2B5EF4-FFF2-40B4-BE49-F238E27FC236}">
                <a16:creationId xmlns:a16="http://schemas.microsoft.com/office/drawing/2014/main" id="{5DA04F1D-D58A-45F6-987E-FB9237DB2A23}"/>
              </a:ext>
            </a:extLst>
          </p:cNvPr>
          <p:cNvSpPr/>
          <p:nvPr/>
        </p:nvSpPr>
        <p:spPr>
          <a:xfrm>
            <a:off x="168934" y="476518"/>
            <a:ext cx="4449347" cy="686947"/>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6AEC382-0F17-4F4F-81A8-B4D05FCC02EF}"/>
              </a:ext>
            </a:extLst>
          </p:cNvPr>
          <p:cNvCxnSpPr>
            <a:cxnSpLocks/>
          </p:cNvCxnSpPr>
          <p:nvPr/>
        </p:nvCxnSpPr>
        <p:spPr>
          <a:xfrm>
            <a:off x="168934" y="1059936"/>
            <a:ext cx="4159109"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C99B1FE-F93D-4961-85C0-89C6AB13EB2C}"/>
              </a:ext>
            </a:extLst>
          </p:cNvPr>
          <p:cNvCxnSpPr>
            <a:cxnSpLocks/>
          </p:cNvCxnSpPr>
          <p:nvPr/>
        </p:nvCxnSpPr>
        <p:spPr>
          <a:xfrm>
            <a:off x="168934" y="576624"/>
            <a:ext cx="4159109"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446D5F-47E1-4A58-BEE9-0CD8D10E31BA}"/>
              </a:ext>
            </a:extLst>
          </p:cNvPr>
          <p:cNvCxnSpPr>
            <a:cxnSpLocks/>
          </p:cNvCxnSpPr>
          <p:nvPr/>
        </p:nvCxnSpPr>
        <p:spPr>
          <a:xfrm flipH="1" flipV="1">
            <a:off x="4241988" y="557621"/>
            <a:ext cx="231173" cy="2247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287DB7-0752-40AD-B3B1-83BB4082D858}"/>
              </a:ext>
            </a:extLst>
          </p:cNvPr>
          <p:cNvCxnSpPr>
            <a:cxnSpLocks/>
          </p:cNvCxnSpPr>
          <p:nvPr/>
        </p:nvCxnSpPr>
        <p:spPr>
          <a:xfrm flipV="1">
            <a:off x="4271523" y="855525"/>
            <a:ext cx="231172" cy="204411"/>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83D6A19-4C68-44DB-8E8C-C1B13637B374}"/>
              </a:ext>
            </a:extLst>
          </p:cNvPr>
          <p:cNvSpPr txBox="1"/>
          <p:nvPr/>
        </p:nvSpPr>
        <p:spPr>
          <a:xfrm>
            <a:off x="168934" y="527603"/>
            <a:ext cx="4816220" cy="553998"/>
          </a:xfrm>
          <a:prstGeom prst="rect">
            <a:avLst/>
          </a:prstGeom>
          <a:noFill/>
        </p:spPr>
        <p:txBody>
          <a:bodyPr wrap="square" rtlCol="0">
            <a:spAutoFit/>
          </a:bodyPr>
          <a:lstStyle/>
          <a:p>
            <a:r>
              <a:rPr lang="en-US" sz="3000" b="1" dirty="0">
                <a:solidFill>
                  <a:schemeClr val="accent6">
                    <a:lumMod val="20000"/>
                    <a:lumOff val="80000"/>
                  </a:schemeClr>
                </a:solidFill>
                <a:latin typeface="Times New Roman" panose="02020603050405020304" pitchFamily="18" charset="0"/>
                <a:cs typeface="Times New Roman" panose="02020603050405020304" pitchFamily="18" charset="0"/>
              </a:rPr>
              <a:t>Sampling Methodology</a:t>
            </a:r>
            <a:endParaRPr lang="en-IN" sz="3000" b="1"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67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C5C67B-1F8B-44CE-9385-C29A55AAE274}"/>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023C985-A9D8-45CD-ABDE-AE45CA264ADA}"/>
              </a:ext>
            </a:extLst>
          </p:cNvPr>
          <p:cNvSpPr txBox="1"/>
          <p:nvPr/>
        </p:nvSpPr>
        <p:spPr>
          <a:xfrm>
            <a:off x="454043" y="709643"/>
            <a:ext cx="6601691"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SAMPLE SIZE DETERMINATION: </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Using power package in R for each objective of our study we have determine sample size corresponding to the appropriate statistical tool.</a:t>
            </a:r>
          </a:p>
        </p:txBody>
      </p:sp>
      <p:pic>
        <p:nvPicPr>
          <p:cNvPr id="5" name="Picture 4">
            <a:extLst>
              <a:ext uri="{FF2B5EF4-FFF2-40B4-BE49-F238E27FC236}">
                <a16:creationId xmlns:a16="http://schemas.microsoft.com/office/drawing/2014/main" id="{AF31A7BD-8A4D-457C-B583-5AA2B6EF85E1}"/>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40721" r="35806" b="31793"/>
          <a:stretch/>
        </p:blipFill>
        <p:spPr>
          <a:xfrm>
            <a:off x="454043" y="3050502"/>
            <a:ext cx="5946757" cy="2903919"/>
          </a:xfrm>
          <a:prstGeom prst="rect">
            <a:avLst/>
          </a:prstGeom>
          <a:solidFill>
            <a:srgbClr val="FBAFCC"/>
          </a:solidFill>
          <a:ln w="19050">
            <a:solidFill>
              <a:schemeClr val="tx1"/>
            </a:solidFill>
          </a:ln>
        </p:spPr>
      </p:pic>
      <p:sp>
        <p:nvSpPr>
          <p:cNvPr id="6" name="Rectangle 1">
            <a:extLst>
              <a:ext uri="{FF2B5EF4-FFF2-40B4-BE49-F238E27FC236}">
                <a16:creationId xmlns:a16="http://schemas.microsoft.com/office/drawing/2014/main" id="{6039DEC2-B129-40FE-AB32-CDE4253A4464}"/>
              </a:ext>
            </a:extLst>
          </p:cNvPr>
          <p:cNvSpPr>
            <a:spLocks noChangeArrowheads="1"/>
          </p:cNvSpPr>
          <p:nvPr/>
        </p:nvSpPr>
        <p:spPr bwMode="auto">
          <a:xfrm>
            <a:off x="8171329" y="542087"/>
            <a:ext cx="375665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convenience, here are all conventional effect sizes for all tests in the pwr package</a:t>
            </a:r>
            <a:r>
              <a:rPr kumimoji="0" lang="en-US" altLang="en-US" sz="1600" b="1" i="0" u="none" strike="noStrike" cap="none" normalizeH="0" baseline="0" dirty="0">
                <a:ln>
                  <a:noFill/>
                </a:ln>
                <a:solidFill>
                  <a:srgbClr val="000000"/>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978ECD41-2A36-471E-B6EB-A3CDD7126B70}"/>
              </a:ext>
            </a:extLst>
          </p:cNvPr>
          <p:cNvGraphicFramePr>
            <a:graphicFrameLocks noGrp="1"/>
          </p:cNvGraphicFramePr>
          <p:nvPr/>
        </p:nvGraphicFramePr>
        <p:xfrm>
          <a:off x="8148781" y="1408355"/>
          <a:ext cx="3515184" cy="5371741"/>
        </p:xfrm>
        <a:graphic>
          <a:graphicData uri="http://schemas.openxmlformats.org/drawingml/2006/table">
            <a:tbl>
              <a:tblPr/>
              <a:tblGrid>
                <a:gridCol w="878796">
                  <a:extLst>
                    <a:ext uri="{9D8B030D-6E8A-4147-A177-3AD203B41FA5}">
                      <a16:colId xmlns:a16="http://schemas.microsoft.com/office/drawing/2014/main" val="3267414626"/>
                    </a:ext>
                  </a:extLst>
                </a:gridCol>
                <a:gridCol w="878796">
                  <a:extLst>
                    <a:ext uri="{9D8B030D-6E8A-4147-A177-3AD203B41FA5}">
                      <a16:colId xmlns:a16="http://schemas.microsoft.com/office/drawing/2014/main" val="1505557513"/>
                    </a:ext>
                  </a:extLst>
                </a:gridCol>
                <a:gridCol w="878796">
                  <a:extLst>
                    <a:ext uri="{9D8B030D-6E8A-4147-A177-3AD203B41FA5}">
                      <a16:colId xmlns:a16="http://schemas.microsoft.com/office/drawing/2014/main" val="1258119227"/>
                    </a:ext>
                  </a:extLst>
                </a:gridCol>
                <a:gridCol w="878796">
                  <a:extLst>
                    <a:ext uri="{9D8B030D-6E8A-4147-A177-3AD203B41FA5}">
                      <a16:colId xmlns:a16="http://schemas.microsoft.com/office/drawing/2014/main" val="4168173669"/>
                    </a:ext>
                  </a:extLst>
                </a:gridCol>
              </a:tblGrid>
              <a:tr h="332655">
                <a:tc>
                  <a:txBody>
                    <a:bodyPr/>
                    <a:lstStyle/>
                    <a:p>
                      <a:r>
                        <a:rPr lang="en-IN" sz="1400" dirty="0">
                          <a:effectLst/>
                        </a:rPr>
                        <a:t>Test</a:t>
                      </a:r>
                    </a:p>
                  </a:txBody>
                  <a:tcPr anchor="ctr">
                    <a:lnL>
                      <a:noFill/>
                    </a:lnL>
                    <a:lnR>
                      <a:noFill/>
                    </a:lnR>
                    <a:lnT>
                      <a:noFill/>
                    </a:lnT>
                    <a:lnB>
                      <a:noFill/>
                    </a:lnB>
                  </a:tcPr>
                </a:tc>
                <a:tc>
                  <a:txBody>
                    <a:bodyPr/>
                    <a:lstStyle/>
                    <a:p>
                      <a:r>
                        <a:rPr lang="en-IN" sz="1400" dirty="0">
                          <a:effectLst/>
                        </a:rPr>
                        <a:t>small</a:t>
                      </a:r>
                    </a:p>
                  </a:txBody>
                  <a:tcPr anchor="ctr">
                    <a:lnL>
                      <a:noFill/>
                    </a:lnL>
                    <a:lnR>
                      <a:noFill/>
                    </a:lnR>
                    <a:lnT>
                      <a:noFill/>
                    </a:lnT>
                    <a:lnB>
                      <a:noFill/>
                    </a:lnB>
                  </a:tcPr>
                </a:tc>
                <a:tc>
                  <a:txBody>
                    <a:bodyPr/>
                    <a:lstStyle/>
                    <a:p>
                      <a:r>
                        <a:rPr lang="en-IN" sz="1400">
                          <a:effectLst/>
                        </a:rPr>
                        <a:t>medium</a:t>
                      </a:r>
                    </a:p>
                  </a:txBody>
                  <a:tcPr anchor="ctr">
                    <a:lnL>
                      <a:noFill/>
                    </a:lnL>
                    <a:lnR>
                      <a:noFill/>
                    </a:lnR>
                    <a:lnT>
                      <a:noFill/>
                    </a:lnT>
                    <a:lnB>
                      <a:noFill/>
                    </a:lnB>
                  </a:tcPr>
                </a:tc>
                <a:tc>
                  <a:txBody>
                    <a:bodyPr/>
                    <a:lstStyle/>
                    <a:p>
                      <a:r>
                        <a:rPr lang="en-IN" sz="1400">
                          <a:effectLst/>
                        </a:rPr>
                        <a:t>large</a:t>
                      </a:r>
                    </a:p>
                  </a:txBody>
                  <a:tcPr anchor="ctr">
                    <a:lnL>
                      <a:noFill/>
                    </a:lnL>
                    <a:lnR>
                      <a:noFill/>
                    </a:lnR>
                    <a:lnT>
                      <a:noFill/>
                    </a:lnT>
                    <a:lnB>
                      <a:noFill/>
                    </a:lnB>
                  </a:tcPr>
                </a:tc>
                <a:extLst>
                  <a:ext uri="{0D108BD9-81ED-4DB2-BD59-A6C34878D82A}">
                    <a16:rowId xmlns:a16="http://schemas.microsoft.com/office/drawing/2014/main" val="970658981"/>
                  </a:ext>
                </a:extLst>
              </a:tr>
              <a:tr h="831639">
                <a:tc>
                  <a:txBody>
                    <a:bodyPr/>
                    <a:lstStyle/>
                    <a:p>
                      <a:r>
                        <a:rPr lang="en-IN" sz="1400" dirty="0">
                          <a:effectLst/>
                          <a:latin typeface="Arial" panose="020B0604020202020204" pitchFamily="34" charset="0"/>
                        </a:rPr>
                        <a:t>tests for proportions (p)</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0.2</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0.5</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0.8</a:t>
                      </a:r>
                    </a:p>
                  </a:txBody>
                  <a:tcPr anchor="ctr">
                    <a:lnL>
                      <a:noFill/>
                    </a:lnL>
                    <a:lnR>
                      <a:noFill/>
                    </a:lnR>
                    <a:lnT>
                      <a:noFill/>
                    </a:lnT>
                    <a:lnB>
                      <a:noFill/>
                    </a:lnB>
                    <a:solidFill>
                      <a:srgbClr val="FFFFFF"/>
                    </a:solidFill>
                  </a:tcPr>
                </a:tc>
                <a:extLst>
                  <a:ext uri="{0D108BD9-81ED-4DB2-BD59-A6C34878D82A}">
                    <a16:rowId xmlns:a16="http://schemas.microsoft.com/office/drawing/2014/main" val="2299117402"/>
                  </a:ext>
                </a:extLst>
              </a:tr>
              <a:tr h="640125">
                <a:tc>
                  <a:txBody>
                    <a:bodyPr/>
                    <a:lstStyle/>
                    <a:p>
                      <a:r>
                        <a:rPr lang="en-IN" sz="1400" dirty="0">
                          <a:effectLst/>
                          <a:latin typeface="Arial" panose="020B0604020202020204" pitchFamily="34" charset="0"/>
                        </a:rPr>
                        <a:t>tests for means (t)</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0.2</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0.5</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0.8</a:t>
                      </a:r>
                    </a:p>
                  </a:txBody>
                  <a:tcPr anchor="ctr">
                    <a:lnL>
                      <a:noFill/>
                    </a:lnL>
                    <a:lnR>
                      <a:noFill/>
                    </a:lnR>
                    <a:lnT>
                      <a:noFill/>
                    </a:lnT>
                    <a:lnB>
                      <a:noFill/>
                    </a:lnB>
                    <a:solidFill>
                      <a:srgbClr val="FFFFFF"/>
                    </a:solidFill>
                  </a:tcPr>
                </a:tc>
                <a:extLst>
                  <a:ext uri="{0D108BD9-81ED-4DB2-BD59-A6C34878D82A}">
                    <a16:rowId xmlns:a16="http://schemas.microsoft.com/office/drawing/2014/main" val="3246929799"/>
                  </a:ext>
                </a:extLst>
              </a:tr>
              <a:tr h="1081130">
                <a:tc>
                  <a:txBody>
                    <a:bodyPr/>
                    <a:lstStyle/>
                    <a:p>
                      <a:r>
                        <a:rPr lang="en-IN" sz="1400" dirty="0">
                          <a:effectLst/>
                          <a:highlight>
                            <a:srgbClr val="F6C848"/>
                          </a:highlight>
                          <a:latin typeface="Arial" panose="020B0604020202020204" pitchFamily="34" charset="0"/>
                        </a:rPr>
                        <a:t>chi-square tests (chisq)</a:t>
                      </a:r>
                    </a:p>
                  </a:txBody>
                  <a:tcPr anchor="ctr">
                    <a:lnL>
                      <a:noFill/>
                    </a:lnL>
                    <a:lnR>
                      <a:noFill/>
                    </a:lnR>
                    <a:lnT>
                      <a:noFill/>
                    </a:lnT>
                    <a:lnB>
                      <a:noFill/>
                    </a:lnB>
                    <a:solidFill>
                      <a:srgbClr val="FFFFFF"/>
                    </a:solidFill>
                  </a:tcPr>
                </a:tc>
                <a:tc>
                  <a:txBody>
                    <a:bodyPr/>
                    <a:lstStyle/>
                    <a:p>
                      <a:r>
                        <a:rPr lang="en-IN" sz="1400" dirty="0">
                          <a:effectLst/>
                          <a:highlight>
                            <a:srgbClr val="F6C848"/>
                          </a:highlight>
                          <a:latin typeface="Arial" panose="020B0604020202020204" pitchFamily="34" charset="0"/>
                        </a:rPr>
                        <a:t>0.1</a:t>
                      </a:r>
                    </a:p>
                  </a:txBody>
                  <a:tcPr anchor="ctr">
                    <a:lnL>
                      <a:noFill/>
                    </a:lnL>
                    <a:lnR>
                      <a:noFill/>
                    </a:lnR>
                    <a:lnT>
                      <a:noFill/>
                    </a:lnT>
                    <a:lnB>
                      <a:noFill/>
                    </a:lnB>
                    <a:solidFill>
                      <a:srgbClr val="FFFFFF"/>
                    </a:solidFill>
                  </a:tcPr>
                </a:tc>
                <a:tc>
                  <a:txBody>
                    <a:bodyPr/>
                    <a:lstStyle/>
                    <a:p>
                      <a:r>
                        <a:rPr lang="en-IN" sz="1400" dirty="0">
                          <a:effectLst/>
                          <a:highlight>
                            <a:srgbClr val="F6C848"/>
                          </a:highlight>
                          <a:latin typeface="Arial" panose="020B0604020202020204" pitchFamily="34" charset="0"/>
                        </a:rPr>
                        <a:t>0.3</a:t>
                      </a:r>
                    </a:p>
                  </a:txBody>
                  <a:tcPr anchor="ctr">
                    <a:lnL>
                      <a:noFill/>
                    </a:lnL>
                    <a:lnR>
                      <a:noFill/>
                    </a:lnR>
                    <a:lnT>
                      <a:noFill/>
                    </a:lnT>
                    <a:lnB>
                      <a:noFill/>
                    </a:lnB>
                    <a:solidFill>
                      <a:srgbClr val="FFFFFF"/>
                    </a:solidFill>
                  </a:tcPr>
                </a:tc>
                <a:tc>
                  <a:txBody>
                    <a:bodyPr/>
                    <a:lstStyle/>
                    <a:p>
                      <a:r>
                        <a:rPr lang="en-IN" sz="1400" dirty="0">
                          <a:effectLst/>
                          <a:highlight>
                            <a:srgbClr val="F6C848"/>
                          </a:highlight>
                          <a:latin typeface="Arial" panose="020B0604020202020204" pitchFamily="34" charset="0"/>
                        </a:rPr>
                        <a:t>0.5</a:t>
                      </a:r>
                    </a:p>
                  </a:txBody>
                  <a:tcPr anchor="ctr">
                    <a:lnL>
                      <a:noFill/>
                    </a:lnL>
                    <a:lnR>
                      <a:noFill/>
                    </a:lnR>
                    <a:lnT>
                      <a:noFill/>
                    </a:lnT>
                    <a:lnB>
                      <a:noFill/>
                    </a:lnB>
                    <a:solidFill>
                      <a:srgbClr val="FFFFFF"/>
                    </a:solidFill>
                  </a:tcPr>
                </a:tc>
                <a:extLst>
                  <a:ext uri="{0D108BD9-81ED-4DB2-BD59-A6C34878D82A}">
                    <a16:rowId xmlns:a16="http://schemas.microsoft.com/office/drawing/2014/main" val="3116687052"/>
                  </a:ext>
                </a:extLst>
              </a:tr>
              <a:tr h="640125">
                <a:tc>
                  <a:txBody>
                    <a:bodyPr/>
                    <a:lstStyle/>
                    <a:p>
                      <a:r>
                        <a:rPr lang="en-IN" sz="1400" dirty="0">
                          <a:effectLst/>
                          <a:latin typeface="Arial" panose="020B0604020202020204" pitchFamily="34" charset="0"/>
                        </a:rPr>
                        <a:t>correlation test (r)</a:t>
                      </a:r>
                    </a:p>
                  </a:txBody>
                  <a:tcPr anchor="ctr">
                    <a:lnL>
                      <a:noFill/>
                    </a:lnL>
                    <a:lnR>
                      <a:noFill/>
                    </a:lnR>
                    <a:lnT>
                      <a:noFill/>
                    </a:lnT>
                    <a:lnB>
                      <a:noFill/>
                    </a:lnB>
                    <a:solidFill>
                      <a:srgbClr val="FFFFFF"/>
                    </a:solidFill>
                  </a:tcPr>
                </a:tc>
                <a:tc>
                  <a:txBody>
                    <a:bodyPr/>
                    <a:lstStyle/>
                    <a:p>
                      <a:r>
                        <a:rPr lang="en-IN" sz="1400">
                          <a:effectLst/>
                          <a:latin typeface="Arial" panose="020B0604020202020204" pitchFamily="34" charset="0"/>
                        </a:rPr>
                        <a:t>0.1</a:t>
                      </a:r>
                    </a:p>
                  </a:txBody>
                  <a:tcPr anchor="ctr">
                    <a:lnL>
                      <a:noFill/>
                    </a:lnL>
                    <a:lnR>
                      <a:noFill/>
                    </a:lnR>
                    <a:lnT>
                      <a:noFill/>
                    </a:lnT>
                    <a:lnB>
                      <a:noFill/>
                    </a:lnB>
                    <a:solidFill>
                      <a:srgbClr val="FFFFFF"/>
                    </a:solidFill>
                  </a:tcPr>
                </a:tc>
                <a:tc>
                  <a:txBody>
                    <a:bodyPr/>
                    <a:lstStyle/>
                    <a:p>
                      <a:r>
                        <a:rPr lang="en-IN" sz="1400">
                          <a:effectLst/>
                          <a:latin typeface="Arial" panose="020B0604020202020204" pitchFamily="34" charset="0"/>
                        </a:rPr>
                        <a:t>0.3</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0.5</a:t>
                      </a:r>
                    </a:p>
                  </a:txBody>
                  <a:tcPr anchor="ctr">
                    <a:lnL>
                      <a:noFill/>
                    </a:lnL>
                    <a:lnR>
                      <a:noFill/>
                    </a:lnR>
                    <a:lnT>
                      <a:noFill/>
                    </a:lnT>
                    <a:lnB>
                      <a:noFill/>
                    </a:lnB>
                    <a:solidFill>
                      <a:srgbClr val="FFFFFF"/>
                    </a:solidFill>
                  </a:tcPr>
                </a:tc>
                <a:extLst>
                  <a:ext uri="{0D108BD9-81ED-4DB2-BD59-A6C34878D82A}">
                    <a16:rowId xmlns:a16="http://schemas.microsoft.com/office/drawing/2014/main" val="4264470152"/>
                  </a:ext>
                </a:extLst>
              </a:tr>
              <a:tr h="582147">
                <a:tc>
                  <a:txBody>
                    <a:bodyPr/>
                    <a:lstStyle/>
                    <a:p>
                      <a:r>
                        <a:rPr lang="en-IN" sz="1400" dirty="0">
                          <a:effectLst/>
                          <a:latin typeface="Arial" panose="020B0604020202020204" pitchFamily="34" charset="0"/>
                        </a:rPr>
                        <a:t>anova (anov)</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0.1</a:t>
                      </a:r>
                    </a:p>
                  </a:txBody>
                  <a:tcPr anchor="ctr">
                    <a:lnL>
                      <a:noFill/>
                    </a:lnL>
                    <a:lnR>
                      <a:noFill/>
                    </a:lnR>
                    <a:lnT>
                      <a:noFill/>
                    </a:lnT>
                    <a:lnB>
                      <a:noFill/>
                    </a:lnB>
                    <a:solidFill>
                      <a:srgbClr val="FFFFFF"/>
                    </a:solidFill>
                  </a:tcPr>
                </a:tc>
                <a:tc>
                  <a:txBody>
                    <a:bodyPr/>
                    <a:lstStyle/>
                    <a:p>
                      <a:r>
                        <a:rPr lang="en-IN" sz="1400">
                          <a:effectLst/>
                          <a:latin typeface="Arial" panose="020B0604020202020204" pitchFamily="34" charset="0"/>
                        </a:rPr>
                        <a:t>0.25</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0.4</a:t>
                      </a:r>
                    </a:p>
                  </a:txBody>
                  <a:tcPr anchor="ctr">
                    <a:lnL>
                      <a:noFill/>
                    </a:lnL>
                    <a:lnR>
                      <a:noFill/>
                    </a:lnR>
                    <a:lnT>
                      <a:noFill/>
                    </a:lnT>
                    <a:lnB>
                      <a:noFill/>
                    </a:lnB>
                    <a:solidFill>
                      <a:srgbClr val="FFFFFF"/>
                    </a:solidFill>
                  </a:tcPr>
                </a:tc>
                <a:extLst>
                  <a:ext uri="{0D108BD9-81ED-4DB2-BD59-A6C34878D82A}">
                    <a16:rowId xmlns:a16="http://schemas.microsoft.com/office/drawing/2014/main" val="681868414"/>
                  </a:ext>
                </a:extLst>
              </a:tr>
              <a:tr h="1081130">
                <a:tc>
                  <a:txBody>
                    <a:bodyPr/>
                    <a:lstStyle/>
                    <a:p>
                      <a:r>
                        <a:rPr lang="en-IN" sz="1400">
                          <a:effectLst/>
                          <a:latin typeface="Arial" panose="020B0604020202020204" pitchFamily="34" charset="0"/>
                        </a:rPr>
                        <a:t>general linear model (f2)</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0.02</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0.15</a:t>
                      </a:r>
                    </a:p>
                  </a:txBody>
                  <a:tcPr anchor="ctr">
                    <a:lnL>
                      <a:noFill/>
                    </a:lnL>
                    <a:lnR>
                      <a:noFill/>
                    </a:lnR>
                    <a:lnT>
                      <a:noFill/>
                    </a:lnT>
                    <a:lnB>
                      <a:noFill/>
                    </a:lnB>
                    <a:solidFill>
                      <a:srgbClr val="FFFFFF"/>
                    </a:solidFill>
                  </a:tcPr>
                </a:tc>
                <a:tc>
                  <a:txBody>
                    <a:bodyPr/>
                    <a:lstStyle/>
                    <a:p>
                      <a:r>
                        <a:rPr lang="en-IN" sz="1400" dirty="0">
                          <a:effectLst/>
                          <a:latin typeface="Arial" panose="020B0604020202020204" pitchFamily="34" charset="0"/>
                        </a:rPr>
                        <a:t>0.35</a:t>
                      </a:r>
                    </a:p>
                  </a:txBody>
                  <a:tcPr anchor="ctr">
                    <a:lnL>
                      <a:noFill/>
                    </a:lnL>
                    <a:lnR>
                      <a:noFill/>
                    </a:lnR>
                    <a:lnT>
                      <a:noFill/>
                    </a:lnT>
                    <a:lnB>
                      <a:noFill/>
                    </a:lnB>
                    <a:solidFill>
                      <a:srgbClr val="FFFFFF"/>
                    </a:solidFill>
                  </a:tcPr>
                </a:tc>
                <a:extLst>
                  <a:ext uri="{0D108BD9-81ED-4DB2-BD59-A6C34878D82A}">
                    <a16:rowId xmlns:a16="http://schemas.microsoft.com/office/drawing/2014/main" val="1191234728"/>
                  </a:ext>
                </a:extLst>
              </a:tr>
            </a:tbl>
          </a:graphicData>
        </a:graphic>
      </p:graphicFrame>
    </p:spTree>
    <p:extLst>
      <p:ext uri="{BB962C8B-B14F-4D97-AF65-F5344CB8AC3E}">
        <p14:creationId xmlns:p14="http://schemas.microsoft.com/office/powerpoint/2010/main" val="204808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4A9D09-896E-4902-AC12-21DFD057CE22}"/>
              </a:ext>
            </a:extLst>
          </p:cNvPr>
          <p:cNvSpPr/>
          <p:nvPr/>
        </p:nvSpPr>
        <p:spPr>
          <a:xfrm>
            <a:off x="0" y="0"/>
            <a:ext cx="12192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9" name="TextBox 8">
            <a:extLst>
              <a:ext uri="{FF2B5EF4-FFF2-40B4-BE49-F238E27FC236}">
                <a16:creationId xmlns:a16="http://schemas.microsoft.com/office/drawing/2014/main" id="{9E9CC1B7-A938-4272-A19A-7EB813C7F280}"/>
              </a:ext>
            </a:extLst>
          </p:cNvPr>
          <p:cNvSpPr txBox="1"/>
          <p:nvPr/>
        </p:nvSpPr>
        <p:spPr>
          <a:xfrm>
            <a:off x="6513489" y="534805"/>
            <a:ext cx="5678511" cy="1154162"/>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Sample size determination by using proportional stratified sampling for each strata(Department)</a:t>
            </a:r>
            <a:endParaRPr lang="en-IN" sz="23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BA0101-0A44-4D76-92F5-7E598BC5E9B5}"/>
                  </a:ext>
                </a:extLst>
              </p:cNvPr>
              <p:cNvSpPr txBox="1"/>
              <p:nvPr/>
            </p:nvSpPr>
            <p:spPr>
              <a:xfrm>
                <a:off x="6444004" y="3428998"/>
                <a:ext cx="5817479"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Where</a:t>
                </a:r>
              </a:p>
              <a:p>
                <a:r>
                  <a:rPr lang="en-US" sz="2000" dirty="0">
                    <a:latin typeface="Times New Roman" panose="02020603050405020304" pitchFamily="18" charset="0"/>
                    <a:cs typeface="Times New Roman" panose="02020603050405020304" pitchFamily="18" charset="0"/>
                  </a:rPr>
                  <a:t>           N: Total no. of students in faculty of science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smtClean="0">
                            <a:effectLst/>
                            <a:latin typeface="Cambria Math" panose="02040503050406030204" pitchFamily="18" charset="0"/>
                          </a:rPr>
                        </m:ctrlPr>
                      </m:sSubPr>
                      <m:e>
                        <m:r>
                          <a:rPr lang="en-US" sz="2000" b="0" i="1" smtClean="0">
                            <a:effectLst/>
                            <a:latin typeface="Cambria Math" panose="02040503050406030204" pitchFamily="18" charset="0"/>
                          </a:rPr>
                          <m:t>            </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Total no. of  students in each department</a:t>
                </a:r>
              </a:p>
              <a:p>
                <a:endParaRPr lang="en-US"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2000" i="1" smtClean="0">
                            <a:effectLst/>
                            <a:latin typeface="Cambria Math" panose="02040503050406030204" pitchFamily="18" charset="0"/>
                          </a:rPr>
                        </m:ctrlPr>
                      </m:sSubPr>
                      <m:e>
                        <m:r>
                          <a:rPr lang="en-US" sz="2000" b="0" i="1" smtClean="0">
                            <a:effectLst/>
                            <a:latin typeface="Cambria Math" panose="02040503050406030204" pitchFamily="18" charset="0"/>
                          </a:rPr>
                          <m:t>            </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Sample size of each department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n:  Sample size</a:t>
                </a:r>
                <a:endParaRPr lang="en-IN" sz="2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24BA0101-0A44-4D76-92F5-7E598BC5E9B5}"/>
                  </a:ext>
                </a:extLst>
              </p:cNvPr>
              <p:cNvSpPr txBox="1">
                <a:spLocks noRot="1" noChangeAspect="1" noMove="1" noResize="1" noEditPoints="1" noAdjustHandles="1" noChangeArrowheads="1" noChangeShapeType="1" noTextEdit="1"/>
              </p:cNvSpPr>
              <p:nvPr/>
            </p:nvSpPr>
            <p:spPr>
              <a:xfrm>
                <a:off x="6444004" y="3428998"/>
                <a:ext cx="5817479" cy="2554545"/>
              </a:xfrm>
              <a:prstGeom prst="rect">
                <a:avLst/>
              </a:prstGeom>
              <a:blipFill>
                <a:blip r:embed="rId2"/>
                <a:stretch>
                  <a:fillRect l="-1048" t="-1190" b="-3095"/>
                </a:stretch>
              </a:blipFill>
            </p:spPr>
            <p:txBody>
              <a:bodyPr/>
              <a:lstStyle/>
              <a:p>
                <a:r>
                  <a:rPr lang="en-IN">
                    <a:noFill/>
                  </a:rPr>
                  <a:t> </a:t>
                </a:r>
              </a:p>
            </p:txBody>
          </p:sp>
        </mc:Fallback>
      </mc:AlternateContent>
      <p:graphicFrame>
        <p:nvGraphicFramePr>
          <p:cNvPr id="6" name="Table 8">
            <a:extLst>
              <a:ext uri="{FF2B5EF4-FFF2-40B4-BE49-F238E27FC236}">
                <a16:creationId xmlns:a16="http://schemas.microsoft.com/office/drawing/2014/main" id="{F93768F3-6325-4247-8588-1F40C84CB5DE}"/>
              </a:ext>
            </a:extLst>
          </p:cNvPr>
          <p:cNvGraphicFramePr>
            <a:graphicFrameLocks noGrp="1"/>
          </p:cNvGraphicFramePr>
          <p:nvPr>
            <p:extLst>
              <p:ext uri="{D42A27DB-BD31-4B8C-83A1-F6EECF244321}">
                <p14:modId xmlns:p14="http://schemas.microsoft.com/office/powerpoint/2010/main" val="2177961677"/>
              </p:ext>
            </p:extLst>
          </p:nvPr>
        </p:nvGraphicFramePr>
        <p:xfrm>
          <a:off x="34743" y="1"/>
          <a:ext cx="6409260" cy="6741995"/>
        </p:xfrm>
        <a:graphic>
          <a:graphicData uri="http://schemas.openxmlformats.org/drawingml/2006/table">
            <a:tbl>
              <a:tblPr firstRow="1" bandRow="1">
                <a:tableStyleId>{17292A2E-F333-43FB-9621-5CBBE7FDCDCB}</a:tableStyleId>
              </a:tblPr>
              <a:tblGrid>
                <a:gridCol w="1869110">
                  <a:extLst>
                    <a:ext uri="{9D8B030D-6E8A-4147-A177-3AD203B41FA5}">
                      <a16:colId xmlns:a16="http://schemas.microsoft.com/office/drawing/2014/main" val="2077109226"/>
                    </a:ext>
                  </a:extLst>
                </a:gridCol>
                <a:gridCol w="1332240">
                  <a:extLst>
                    <a:ext uri="{9D8B030D-6E8A-4147-A177-3AD203B41FA5}">
                      <a16:colId xmlns:a16="http://schemas.microsoft.com/office/drawing/2014/main" val="2376385117"/>
                    </a:ext>
                  </a:extLst>
                </a:gridCol>
                <a:gridCol w="1603955">
                  <a:extLst>
                    <a:ext uri="{9D8B030D-6E8A-4147-A177-3AD203B41FA5}">
                      <a16:colId xmlns:a16="http://schemas.microsoft.com/office/drawing/2014/main" val="806107982"/>
                    </a:ext>
                  </a:extLst>
                </a:gridCol>
                <a:gridCol w="1603955">
                  <a:extLst>
                    <a:ext uri="{9D8B030D-6E8A-4147-A177-3AD203B41FA5}">
                      <a16:colId xmlns:a16="http://schemas.microsoft.com/office/drawing/2014/main" val="2925782176"/>
                    </a:ext>
                  </a:extLst>
                </a:gridCol>
              </a:tblGrid>
              <a:tr h="451926">
                <a:tc>
                  <a:txBody>
                    <a:bodyPr/>
                    <a:lstStyle/>
                    <a:p>
                      <a:pPr algn="ctr"/>
                      <a:r>
                        <a:rPr lang="en-US" sz="1500" dirty="0">
                          <a:solidFill>
                            <a:schemeClr val="tx1"/>
                          </a:solidFill>
                        </a:rPr>
                        <a:t>Departments</a:t>
                      </a:r>
                      <a:endParaRPr lang="en-IN" sz="1500" dirty="0">
                        <a:solidFill>
                          <a:schemeClr val="tx1"/>
                        </a:solidFill>
                      </a:endParaRPr>
                    </a:p>
                  </a:txBody>
                  <a:tcPr/>
                </a:tc>
                <a:tc>
                  <a:txBody>
                    <a:bodyPr/>
                    <a:lstStyle/>
                    <a:p>
                      <a:pPr algn="ctr"/>
                      <a:r>
                        <a:rPr lang="en-US" sz="1500" dirty="0">
                          <a:solidFill>
                            <a:schemeClr val="tx1"/>
                          </a:solidFill>
                        </a:rPr>
                        <a:t>Ni</a:t>
                      </a:r>
                      <a:endParaRPr lang="en-IN" sz="1500" dirty="0">
                        <a:solidFill>
                          <a:schemeClr val="tx1"/>
                        </a:solidFill>
                      </a:endParaRPr>
                    </a:p>
                  </a:txBody>
                  <a:tcPr/>
                </a:tc>
                <a:tc>
                  <a:txBody>
                    <a:bodyPr/>
                    <a:lstStyle/>
                    <a:p>
                      <a:pPr algn="ctr"/>
                      <a:r>
                        <a:rPr lang="en-US" sz="1500" dirty="0" err="1">
                          <a:solidFill>
                            <a:schemeClr val="tx1"/>
                          </a:solidFill>
                        </a:rPr>
                        <a:t>ni</a:t>
                      </a:r>
                      <a:endParaRPr lang="en-IN" sz="15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rPr>
                        <a:t>Round off</a:t>
                      </a:r>
                      <a:endParaRPr lang="en-IN" sz="1500" dirty="0">
                        <a:solidFill>
                          <a:schemeClr val="tx1"/>
                        </a:solidFill>
                      </a:endParaRPr>
                    </a:p>
                  </a:txBody>
                  <a:tcPr/>
                </a:tc>
                <a:extLst>
                  <a:ext uri="{0D108BD9-81ED-4DB2-BD59-A6C34878D82A}">
                    <a16:rowId xmlns:a16="http://schemas.microsoft.com/office/drawing/2014/main" val="718820470"/>
                  </a:ext>
                </a:extLst>
              </a:tr>
              <a:tr h="300364">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Microbiology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56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3.751614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26101336"/>
                  </a:ext>
                </a:extLst>
              </a:tr>
              <a:tr h="339344">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Physics</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516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34.56844</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35</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203405717"/>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Medical biotechnology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2.612731</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935818346"/>
                  </a:ext>
                </a:extLst>
              </a:tr>
              <a:tr h="289396">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Chemistry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517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34.63543</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01040841"/>
                  </a:ext>
                </a:extLst>
              </a:tr>
              <a:tr h="33770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Botany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376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25.18941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90699077"/>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Biochemistry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54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3.617627</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94720971"/>
                  </a:ext>
                </a:extLst>
              </a:tr>
              <a:tr h="392123">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Statistics</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352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23.58157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432600203"/>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Mathematics</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702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47.02916</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47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34965840"/>
                  </a:ext>
                </a:extLst>
              </a:tr>
              <a:tr h="369577">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Zoology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369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24.72045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54361688"/>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Geology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340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22.77765</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23</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64471392"/>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Geography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260</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17.41821</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17</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08217743"/>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Environmental science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342</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22.91164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926842190"/>
                  </a:ext>
                </a:extLst>
              </a:tr>
              <a:tr h="47792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Information &amp; Technology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46</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3.081683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5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46441165"/>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Biotechnology</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a:solidFill>
                            <a:srgbClr val="000000"/>
                          </a:solidFill>
                          <a:effectLst/>
                          <a:latin typeface="Times New Roman" panose="02020603050405020304" pitchFamily="18" charset="0"/>
                          <a:cs typeface="Times New Roman" panose="02020603050405020304" pitchFamily="18" charset="0"/>
                        </a:rPr>
                        <a:t>36</a:t>
                      </a:r>
                      <a:endParaRPr lang="en-IN"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2.411752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5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11742385"/>
                  </a:ext>
                </a:extLst>
              </a:tr>
              <a:tr h="378092">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Cell &amp; molecular </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124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8.307144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500" b="0" i="0" u="none" strike="noStrike" dirty="0">
                          <a:solidFill>
                            <a:srgbClr val="000000"/>
                          </a:solidFill>
                          <a:effectLst/>
                          <a:latin typeface="Times New Roman" panose="02020603050405020304" pitchFamily="18" charset="0"/>
                          <a:cs typeface="Times New Roman" panose="02020603050405020304" pitchFamily="18" charset="0"/>
                        </a:rPr>
                        <a:t>8</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20171817"/>
                  </a:ext>
                </a:extLst>
              </a:tr>
              <a:tr h="398385">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Computer application</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364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24.38549</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rgbClr val="000000"/>
                          </a:solidFill>
                          <a:effectLst/>
                          <a:latin typeface="Times New Roman" panose="02020603050405020304" pitchFamily="18" charset="0"/>
                          <a:cs typeface="Times New Roman" panose="02020603050405020304" pitchFamily="18" charset="0"/>
                        </a:rPr>
                        <a:t>24</a:t>
                      </a:r>
                      <a:endParaRPr lang="en-IN"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95300968"/>
                  </a:ext>
                </a:extLst>
              </a:tr>
              <a:tr h="360520">
                <a:tc>
                  <a:txBody>
                    <a:bodyPr/>
                    <a:lstStyle/>
                    <a:p>
                      <a:pPr algn="ctr" fontAlgn="b"/>
                      <a:r>
                        <a:rPr lang="en-IN" sz="1500" b="0" u="none" strike="noStrike" dirty="0">
                          <a:solidFill>
                            <a:schemeClr val="tx1"/>
                          </a:solidFill>
                          <a:effectLst/>
                          <a:latin typeface="Times New Roman" panose="02020603050405020304" pitchFamily="18" charset="0"/>
                          <a:cs typeface="Times New Roman" panose="02020603050405020304" pitchFamily="18" charset="0"/>
                        </a:rPr>
                        <a:t>N</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IN" sz="1500" b="0" u="none" strike="noStrike" dirty="0">
                          <a:solidFill>
                            <a:schemeClr val="tx1"/>
                          </a:solidFill>
                          <a:effectLst/>
                          <a:latin typeface="Times New Roman" panose="02020603050405020304" pitchFamily="18" charset="0"/>
                          <a:cs typeface="Times New Roman" panose="02020603050405020304" pitchFamily="18" charset="0"/>
                        </a:rPr>
                        <a:t>4493</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fontAlgn="b"/>
                      <a:r>
                        <a:rPr lang="en-IN" sz="1500" b="0" u="none" strike="noStrike" dirty="0">
                          <a:solidFill>
                            <a:schemeClr val="tx1"/>
                          </a:solidFill>
                          <a:effectLst/>
                          <a:latin typeface="Times New Roman" panose="02020603050405020304" pitchFamily="18" charset="0"/>
                          <a:cs typeface="Times New Roman" panose="02020603050405020304" pitchFamily="18" charset="0"/>
                        </a:rPr>
                        <a:t>302</a:t>
                      </a:r>
                      <a:endParaRPr lang="en-IN" sz="15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95261461"/>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F737D6-8F24-42CC-84AA-192CD2A1579F}"/>
                  </a:ext>
                </a:extLst>
              </p:cNvPr>
              <p:cNvSpPr txBox="1"/>
              <p:nvPr/>
            </p:nvSpPr>
            <p:spPr>
              <a:xfrm>
                <a:off x="5781965" y="2380982"/>
                <a:ext cx="6132944" cy="6730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836967"/>
                              </a:solidFill>
                              <a:latin typeface="Cambria Math" panose="02040503050406030204" pitchFamily="18" charset="0"/>
                            </a:rPr>
                          </m:ctrlPr>
                        </m:sSubPr>
                        <m:e>
                          <m:r>
                            <m:rPr>
                              <m:sty m:val="p"/>
                            </m:rPr>
                            <a:rPr lang="en-IN" sz="2000">
                              <a:latin typeface="Cambria Math" panose="02040503050406030204" pitchFamily="18" charset="0"/>
                            </a:rPr>
                            <m:t>n</m:t>
                          </m:r>
                        </m:e>
                        <m:sub>
                          <m:r>
                            <m:rPr>
                              <m:sty m:val="p"/>
                            </m:rPr>
                            <a:rPr lang="en-IN" sz="2000" i="0">
                              <a:latin typeface="Cambria Math" panose="02040503050406030204" pitchFamily="18" charset="0"/>
                            </a:rPr>
                            <m:t>i</m:t>
                          </m:r>
                        </m:sub>
                      </m:sSub>
                      <m:r>
                        <a:rPr lang="en-IN" sz="2000" i="0">
                          <a:latin typeface="Cambria Math" panose="02040503050406030204" pitchFamily="18" charset="0"/>
                        </a:rPr>
                        <m:t>=</m:t>
                      </m:r>
                      <m:f>
                        <m:fPr>
                          <m:ctrlPr>
                            <a:rPr lang="en-IN" sz="2000" i="1">
                              <a:solidFill>
                                <a:srgbClr val="836967"/>
                              </a:solidFill>
                              <a:latin typeface="Cambria Math" panose="02040503050406030204" pitchFamily="18" charset="0"/>
                            </a:rPr>
                          </m:ctrlPr>
                        </m:fPr>
                        <m:num>
                          <m:sSub>
                            <m:sSubPr>
                              <m:ctrlPr>
                                <a:rPr lang="en-IN" sz="2000" i="1">
                                  <a:solidFill>
                                    <a:srgbClr val="836967"/>
                                  </a:solidFill>
                                  <a:latin typeface="Cambria Math" panose="02040503050406030204" pitchFamily="18" charset="0"/>
                                </a:rPr>
                              </m:ctrlPr>
                            </m:sSubPr>
                            <m:e>
                              <m:r>
                                <m:rPr>
                                  <m:sty m:val="p"/>
                                </m:rPr>
                                <a:rPr lang="en-IN" sz="2000" i="0">
                                  <a:latin typeface="Cambria Math" panose="02040503050406030204" pitchFamily="18" charset="0"/>
                                </a:rPr>
                                <m:t>n</m:t>
                              </m:r>
                            </m:e>
                            <m:sub>
                              <m:d>
                                <m:dPr>
                                  <m:ctrlPr>
                                    <a:rPr lang="en-IN" sz="2000" i="1">
                                      <a:latin typeface="Cambria Math" panose="02040503050406030204" pitchFamily="18" charset="0"/>
                                    </a:rPr>
                                  </m:ctrlPr>
                                </m:dPr>
                                <m:e>
                                  <m:r>
                                    <m:rPr>
                                      <m:sty m:val="p"/>
                                    </m:rPr>
                                    <a:rPr lang="en-IN" sz="2000" i="0">
                                      <a:latin typeface="Cambria Math" panose="02040503050406030204" pitchFamily="18" charset="0"/>
                                    </a:rPr>
                                    <m:t>srswor</m:t>
                                  </m:r>
                                </m:e>
                              </m:d>
                            </m:sub>
                          </m:sSub>
                          <m:sSub>
                            <m:sSubPr>
                              <m:ctrlPr>
                                <a:rPr lang="en-IN" sz="2000" i="1">
                                  <a:solidFill>
                                    <a:srgbClr val="836967"/>
                                  </a:solidFill>
                                  <a:latin typeface="Cambria Math" panose="02040503050406030204" pitchFamily="18" charset="0"/>
                                </a:rPr>
                              </m:ctrlPr>
                            </m:sSubPr>
                            <m:e>
                              <m:r>
                                <m:rPr>
                                  <m:sty m:val="p"/>
                                </m:rPr>
                                <a:rPr lang="en-IN" sz="2000" i="0">
                                  <a:latin typeface="Cambria Math" panose="02040503050406030204" pitchFamily="18" charset="0"/>
                                </a:rPr>
                                <m:t>N</m:t>
                              </m:r>
                            </m:e>
                            <m:sub>
                              <m:r>
                                <m:rPr>
                                  <m:sty m:val="p"/>
                                </m:rPr>
                                <a:rPr lang="en-IN" sz="2000" i="0">
                                  <a:latin typeface="Cambria Math" panose="02040503050406030204" pitchFamily="18" charset="0"/>
                                </a:rPr>
                                <m:t>i</m:t>
                              </m:r>
                            </m:sub>
                          </m:sSub>
                        </m:num>
                        <m:den>
                          <m:r>
                            <m:rPr>
                              <m:sty m:val="p"/>
                            </m:rPr>
                            <a:rPr lang="en-IN" sz="2000" i="0">
                              <a:latin typeface="Cambria Math" panose="02040503050406030204" pitchFamily="18" charset="0"/>
                            </a:rPr>
                            <m:t>N</m:t>
                          </m:r>
                        </m:den>
                      </m:f>
                    </m:oMath>
                  </m:oMathPara>
                </a14:m>
                <a:endParaRPr lang="en-IN" sz="2000" dirty="0"/>
              </a:p>
            </p:txBody>
          </p:sp>
        </mc:Choice>
        <mc:Fallback xmlns="">
          <p:sp>
            <p:nvSpPr>
              <p:cNvPr id="8" name="TextBox 7">
                <a:extLst>
                  <a:ext uri="{FF2B5EF4-FFF2-40B4-BE49-F238E27FC236}">
                    <a16:creationId xmlns:a16="http://schemas.microsoft.com/office/drawing/2014/main" id="{F2F737D6-8F24-42CC-84AA-192CD2A1579F}"/>
                  </a:ext>
                </a:extLst>
              </p:cNvPr>
              <p:cNvSpPr txBox="1">
                <a:spLocks noRot="1" noChangeAspect="1" noMove="1" noResize="1" noEditPoints="1" noAdjustHandles="1" noChangeArrowheads="1" noChangeShapeType="1" noTextEdit="1"/>
              </p:cNvSpPr>
              <p:nvPr/>
            </p:nvSpPr>
            <p:spPr>
              <a:xfrm>
                <a:off x="5781965" y="2380982"/>
                <a:ext cx="6132944" cy="67300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1644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C962E7D-1749-4735-B1B7-B952BE28B4F1}"/>
              </a:ext>
            </a:extLst>
          </p:cNvPr>
          <p:cNvSpPr/>
          <p:nvPr/>
        </p:nvSpPr>
        <p:spPr>
          <a:xfrm>
            <a:off x="13648" y="0"/>
            <a:ext cx="12192000" cy="68989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F47D059-41D2-4326-97B1-F17C41BE22CC}"/>
              </a:ext>
            </a:extLst>
          </p:cNvPr>
          <p:cNvSpPr txBox="1"/>
          <p:nvPr/>
        </p:nvSpPr>
        <p:spPr>
          <a:xfrm>
            <a:off x="113891" y="1023978"/>
            <a:ext cx="11663966" cy="3754874"/>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Reliability in statistics is the overall consistency of a measure. </a:t>
            </a:r>
          </a:p>
          <a:p>
            <a:r>
              <a:rPr lang="en-US" sz="23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Cronbach’s alpha is a measure of internal consistency, that is, how closely related a set of items are as a group. It is considered to be a measure of scale reliability. </a:t>
            </a:r>
            <a:r>
              <a:rPr lang="en-US" sz="2300" b="1" dirty="0">
                <a:latin typeface="Times New Roman" panose="02020603050405020304" pitchFamily="18" charset="0"/>
                <a:cs typeface="Times New Roman" panose="02020603050405020304" pitchFamily="18" charset="0"/>
              </a:rPr>
              <a:t>The α coefficient for the 30 items is 0.700, </a:t>
            </a:r>
            <a:r>
              <a:rPr lang="en-US" sz="2300" dirty="0">
                <a:latin typeface="Times New Roman" panose="02020603050405020304" pitchFamily="18" charset="0"/>
                <a:cs typeface="Times New Roman" panose="02020603050405020304" pitchFamily="18" charset="0"/>
              </a:rPr>
              <a:t>suggesting that the items have relatively high internal consistency. The reliability coefficient of .70 or higher is considered “acceptable” in most social science research situations. Thus , for α=0.700 , our questionnaire is </a:t>
            </a:r>
            <a:r>
              <a:rPr lang="en-US" sz="2300" b="1" dirty="0">
                <a:latin typeface="Times New Roman" panose="02020603050405020304" pitchFamily="18" charset="0"/>
                <a:cs typeface="Times New Roman" panose="02020603050405020304" pitchFamily="18" charset="0"/>
              </a:rPr>
              <a:t>Acceptable</a:t>
            </a:r>
            <a:r>
              <a:rPr lang="en-US" sz="2300" dirty="0">
                <a:latin typeface="Times New Roman" panose="02020603050405020304" pitchFamily="18" charset="0"/>
                <a:cs typeface="Times New Roman" panose="02020603050405020304" pitchFamily="18" charset="0"/>
              </a:rPr>
              <a:t>, hence valid and reliable for this study.(refer to table.)</a:t>
            </a:r>
            <a:endParaRPr lang="en-IN" sz="2300" dirty="0">
              <a:latin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2"/>
            </a:pP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startAt="2"/>
            </a:pPr>
            <a:endParaRPr lang="en-IN" dirty="0"/>
          </a:p>
        </p:txBody>
      </p:sp>
      <p:sp>
        <p:nvSpPr>
          <p:cNvPr id="4" name="Arrow: Pentagon 3">
            <a:extLst>
              <a:ext uri="{FF2B5EF4-FFF2-40B4-BE49-F238E27FC236}">
                <a16:creationId xmlns:a16="http://schemas.microsoft.com/office/drawing/2014/main" id="{889529A4-36BB-4CAD-99DB-958F3FBD80DC}"/>
              </a:ext>
            </a:extLst>
          </p:cNvPr>
          <p:cNvSpPr/>
          <p:nvPr/>
        </p:nvSpPr>
        <p:spPr>
          <a:xfrm>
            <a:off x="790138" y="219164"/>
            <a:ext cx="3084001" cy="582832"/>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807C1AA-04A8-4BD0-A688-CADA30E7FC06}"/>
              </a:ext>
            </a:extLst>
          </p:cNvPr>
          <p:cNvSpPr txBox="1"/>
          <p:nvPr/>
        </p:nvSpPr>
        <p:spPr>
          <a:xfrm>
            <a:off x="790138" y="219164"/>
            <a:ext cx="3235952" cy="523220"/>
          </a:xfrm>
          <a:prstGeom prst="rect">
            <a:avLst/>
          </a:prstGeom>
          <a:noFill/>
        </p:spPr>
        <p:txBody>
          <a:bodyPr wrap="square" rtlCol="0">
            <a:spAutoFit/>
          </a:bodyPr>
          <a:lstStyle/>
          <a:p>
            <a:r>
              <a:rPr lang="en-US" sz="2800" b="1" dirty="0">
                <a:solidFill>
                  <a:schemeClr val="accent1">
                    <a:lumMod val="20000"/>
                    <a:lumOff val="80000"/>
                  </a:schemeClr>
                </a:solidFill>
              </a:rPr>
              <a:t>Reliability Analysis  </a:t>
            </a:r>
            <a:endParaRPr lang="en-IN" sz="2800" b="1" dirty="0">
              <a:solidFill>
                <a:schemeClr val="accent1">
                  <a:lumMod val="20000"/>
                  <a:lumOff val="80000"/>
                </a:schemeClr>
              </a:solidFill>
            </a:endParaRPr>
          </a:p>
        </p:txBody>
      </p:sp>
      <p:cxnSp>
        <p:nvCxnSpPr>
          <p:cNvPr id="6" name="Straight Connector 5">
            <a:extLst>
              <a:ext uri="{FF2B5EF4-FFF2-40B4-BE49-F238E27FC236}">
                <a16:creationId xmlns:a16="http://schemas.microsoft.com/office/drawing/2014/main" id="{8056C331-61A0-46B3-ABD0-F0A943E604D4}"/>
              </a:ext>
            </a:extLst>
          </p:cNvPr>
          <p:cNvCxnSpPr>
            <a:cxnSpLocks/>
          </p:cNvCxnSpPr>
          <p:nvPr/>
        </p:nvCxnSpPr>
        <p:spPr>
          <a:xfrm flipV="1">
            <a:off x="790138" y="722004"/>
            <a:ext cx="2759828" cy="2116"/>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7AAF63B-47D4-4B44-98E4-D22F3FD10BAC}"/>
              </a:ext>
            </a:extLst>
          </p:cNvPr>
          <p:cNvCxnSpPr>
            <a:cxnSpLocks/>
          </p:cNvCxnSpPr>
          <p:nvPr/>
        </p:nvCxnSpPr>
        <p:spPr>
          <a:xfrm>
            <a:off x="790138" y="272991"/>
            <a:ext cx="2759828"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09AAAB-2E4A-4C88-9DB5-8A088D7B15CA}"/>
              </a:ext>
            </a:extLst>
          </p:cNvPr>
          <p:cNvCxnSpPr>
            <a:cxnSpLocks/>
          </p:cNvCxnSpPr>
          <p:nvPr/>
        </p:nvCxnSpPr>
        <p:spPr>
          <a:xfrm flipH="1" flipV="1">
            <a:off x="3549967" y="253917"/>
            <a:ext cx="231172" cy="22474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B06979-19E2-42BA-B9CA-8714009B081E}"/>
              </a:ext>
            </a:extLst>
          </p:cNvPr>
          <p:cNvCxnSpPr>
            <a:cxnSpLocks/>
          </p:cNvCxnSpPr>
          <p:nvPr/>
        </p:nvCxnSpPr>
        <p:spPr>
          <a:xfrm flipV="1">
            <a:off x="3549966" y="517594"/>
            <a:ext cx="231172" cy="20441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0" name="Table 8">
            <a:extLst>
              <a:ext uri="{FF2B5EF4-FFF2-40B4-BE49-F238E27FC236}">
                <a16:creationId xmlns:a16="http://schemas.microsoft.com/office/drawing/2014/main" id="{68534C7D-6585-4F7E-A0B9-431D5A0E2643}"/>
              </a:ext>
            </a:extLst>
          </p:cNvPr>
          <p:cNvGraphicFramePr>
            <a:graphicFrameLocks/>
          </p:cNvGraphicFramePr>
          <p:nvPr>
            <p:extLst>
              <p:ext uri="{D42A27DB-BD31-4B8C-83A1-F6EECF244321}">
                <p14:modId xmlns:p14="http://schemas.microsoft.com/office/powerpoint/2010/main" val="4024945566"/>
              </p:ext>
            </p:extLst>
          </p:nvPr>
        </p:nvGraphicFramePr>
        <p:xfrm>
          <a:off x="8065826" y="4164764"/>
          <a:ext cx="3525490" cy="2255520"/>
        </p:xfrm>
        <a:graphic>
          <a:graphicData uri="http://schemas.openxmlformats.org/drawingml/2006/table">
            <a:tbl>
              <a:tblPr firstRow="1" bandRow="1">
                <a:tableStyleId>{7DF18680-E054-41AD-8BC1-D1AEF772440D}</a:tableStyleId>
              </a:tblPr>
              <a:tblGrid>
                <a:gridCol w="1762745">
                  <a:extLst>
                    <a:ext uri="{9D8B030D-6E8A-4147-A177-3AD203B41FA5}">
                      <a16:colId xmlns:a16="http://schemas.microsoft.com/office/drawing/2014/main" val="3696862341"/>
                    </a:ext>
                  </a:extLst>
                </a:gridCol>
                <a:gridCol w="1762745">
                  <a:extLst>
                    <a:ext uri="{9D8B030D-6E8A-4147-A177-3AD203B41FA5}">
                      <a16:colId xmlns:a16="http://schemas.microsoft.com/office/drawing/2014/main" val="3366337825"/>
                    </a:ext>
                  </a:extLst>
                </a:gridCol>
              </a:tblGrid>
              <a:tr h="505584">
                <a:tc>
                  <a:txBody>
                    <a:bodyPr/>
                    <a:lstStyle/>
                    <a:p>
                      <a:pPr algn="ctr"/>
                      <a:r>
                        <a:rPr lang="en-IN" sz="1600" dirty="0"/>
                        <a:t>Cronbach Alpha</a:t>
                      </a:r>
                    </a:p>
                  </a:txBody>
                  <a:tcPr/>
                </a:tc>
                <a:tc>
                  <a:txBody>
                    <a:bodyPr/>
                    <a:lstStyle/>
                    <a:p>
                      <a:pPr algn="ctr"/>
                      <a:r>
                        <a:rPr lang="en-IN" sz="1600" dirty="0"/>
                        <a:t>Internal Consistency</a:t>
                      </a:r>
                    </a:p>
                  </a:txBody>
                  <a:tcPr/>
                </a:tc>
                <a:extLst>
                  <a:ext uri="{0D108BD9-81ED-4DB2-BD59-A6C34878D82A}">
                    <a16:rowId xmlns:a16="http://schemas.microsoft.com/office/drawing/2014/main" val="848405964"/>
                  </a:ext>
                </a:extLst>
              </a:tr>
              <a:tr h="292706">
                <a:tc>
                  <a:txBody>
                    <a:bodyPr/>
                    <a:lstStyle/>
                    <a:p>
                      <a:pPr algn="ctr"/>
                      <a:r>
                        <a:rPr lang="el-GR" sz="1600" dirty="0"/>
                        <a:t>α &gt;= 0.9</a:t>
                      </a:r>
                      <a:endParaRPr lang="en-IN" sz="1600" dirty="0"/>
                    </a:p>
                  </a:txBody>
                  <a:tcPr/>
                </a:tc>
                <a:tc>
                  <a:txBody>
                    <a:bodyPr/>
                    <a:lstStyle/>
                    <a:p>
                      <a:pPr algn="ctr"/>
                      <a:r>
                        <a:rPr lang="en-IN" sz="1600" dirty="0"/>
                        <a:t>Excellent </a:t>
                      </a:r>
                    </a:p>
                  </a:txBody>
                  <a:tcPr/>
                </a:tc>
                <a:extLst>
                  <a:ext uri="{0D108BD9-81ED-4DB2-BD59-A6C34878D82A}">
                    <a16:rowId xmlns:a16="http://schemas.microsoft.com/office/drawing/2014/main" val="486886708"/>
                  </a:ext>
                </a:extLst>
              </a:tr>
              <a:tr h="292706">
                <a:tc>
                  <a:txBody>
                    <a:bodyPr/>
                    <a:lstStyle/>
                    <a:p>
                      <a:pPr algn="ctr"/>
                      <a:r>
                        <a:rPr lang="el-GR" sz="1600" dirty="0"/>
                        <a:t>0.9 &gt; α &gt;= 0.8</a:t>
                      </a:r>
                      <a:endParaRPr lang="en-IN" sz="1600" dirty="0"/>
                    </a:p>
                  </a:txBody>
                  <a:tcPr/>
                </a:tc>
                <a:tc>
                  <a:txBody>
                    <a:bodyPr/>
                    <a:lstStyle/>
                    <a:p>
                      <a:pPr algn="ctr"/>
                      <a:r>
                        <a:rPr lang="en-US" sz="1600" dirty="0"/>
                        <a:t>Good</a:t>
                      </a:r>
                      <a:endParaRPr lang="en-IN" sz="1600" dirty="0"/>
                    </a:p>
                  </a:txBody>
                  <a:tcPr/>
                </a:tc>
                <a:extLst>
                  <a:ext uri="{0D108BD9-81ED-4DB2-BD59-A6C34878D82A}">
                    <a16:rowId xmlns:a16="http://schemas.microsoft.com/office/drawing/2014/main" val="4135910071"/>
                  </a:ext>
                </a:extLst>
              </a:tr>
              <a:tr h="292706">
                <a:tc>
                  <a:txBody>
                    <a:bodyPr/>
                    <a:lstStyle/>
                    <a:p>
                      <a:pPr algn="ctr"/>
                      <a:r>
                        <a:rPr lang="el-GR" sz="1600" dirty="0"/>
                        <a:t>0.8 &gt; α &gt;= 0.7</a:t>
                      </a:r>
                      <a:endParaRPr lang="en-IN" sz="1600" dirty="0"/>
                    </a:p>
                  </a:txBody>
                  <a:tcPr/>
                </a:tc>
                <a:tc>
                  <a:txBody>
                    <a:bodyPr/>
                    <a:lstStyle/>
                    <a:p>
                      <a:pPr algn="ctr"/>
                      <a:r>
                        <a:rPr lang="en-US" sz="1600" dirty="0"/>
                        <a:t>Acceptable</a:t>
                      </a:r>
                    </a:p>
                  </a:txBody>
                  <a:tcPr/>
                </a:tc>
                <a:extLst>
                  <a:ext uri="{0D108BD9-81ED-4DB2-BD59-A6C34878D82A}">
                    <a16:rowId xmlns:a16="http://schemas.microsoft.com/office/drawing/2014/main" val="2355612107"/>
                  </a:ext>
                </a:extLst>
              </a:tr>
              <a:tr h="292706">
                <a:tc>
                  <a:txBody>
                    <a:bodyPr/>
                    <a:lstStyle/>
                    <a:p>
                      <a:pPr algn="ctr"/>
                      <a:r>
                        <a:rPr lang="el-GR" sz="1600" dirty="0"/>
                        <a:t>0.7 &gt; α &gt;= 0.6</a:t>
                      </a:r>
                      <a:endParaRPr lang="en-IN" sz="1600" dirty="0"/>
                    </a:p>
                  </a:txBody>
                  <a:tcPr/>
                </a:tc>
                <a:tc>
                  <a:txBody>
                    <a:bodyPr/>
                    <a:lstStyle/>
                    <a:p>
                      <a:pPr algn="ctr"/>
                      <a:r>
                        <a:rPr lang="en-US" sz="1600" dirty="0"/>
                        <a:t>Questionable</a:t>
                      </a:r>
                      <a:endParaRPr lang="en-IN" sz="1600" dirty="0"/>
                    </a:p>
                  </a:txBody>
                  <a:tcPr/>
                </a:tc>
                <a:extLst>
                  <a:ext uri="{0D108BD9-81ED-4DB2-BD59-A6C34878D82A}">
                    <a16:rowId xmlns:a16="http://schemas.microsoft.com/office/drawing/2014/main" val="1776590022"/>
                  </a:ext>
                </a:extLst>
              </a:tr>
              <a:tr h="292706">
                <a:tc>
                  <a:txBody>
                    <a:bodyPr/>
                    <a:lstStyle/>
                    <a:p>
                      <a:pPr algn="ctr"/>
                      <a:r>
                        <a:rPr lang="el-GR" sz="1600" dirty="0"/>
                        <a:t>α &lt;= 0.6</a:t>
                      </a:r>
                      <a:endParaRPr lang="en-IN" sz="1600" dirty="0"/>
                    </a:p>
                  </a:txBody>
                  <a:tcPr/>
                </a:tc>
                <a:tc>
                  <a:txBody>
                    <a:bodyPr/>
                    <a:lstStyle/>
                    <a:p>
                      <a:pPr algn="ctr"/>
                      <a:r>
                        <a:rPr lang="en-US" sz="1600" dirty="0"/>
                        <a:t>Poor</a:t>
                      </a:r>
                      <a:endParaRPr lang="en-IN" sz="1600" dirty="0"/>
                    </a:p>
                  </a:txBody>
                  <a:tcPr/>
                </a:tc>
                <a:extLst>
                  <a:ext uri="{0D108BD9-81ED-4DB2-BD59-A6C34878D82A}">
                    <a16:rowId xmlns:a16="http://schemas.microsoft.com/office/drawing/2014/main" val="1494055149"/>
                  </a:ext>
                </a:extLst>
              </a:tr>
            </a:tbl>
          </a:graphicData>
        </a:graphic>
      </p:graphicFrame>
      <p:graphicFrame>
        <p:nvGraphicFramePr>
          <p:cNvPr id="2" name="Table 1">
            <a:extLst>
              <a:ext uri="{FF2B5EF4-FFF2-40B4-BE49-F238E27FC236}">
                <a16:creationId xmlns:a16="http://schemas.microsoft.com/office/drawing/2014/main" id="{B07B9DA4-95E4-4976-93EA-8C9BAE9E0377}"/>
              </a:ext>
            </a:extLst>
          </p:cNvPr>
          <p:cNvGraphicFramePr>
            <a:graphicFrameLocks noGrp="1"/>
          </p:cNvGraphicFramePr>
          <p:nvPr>
            <p:extLst>
              <p:ext uri="{D42A27DB-BD31-4B8C-83A1-F6EECF244321}">
                <p14:modId xmlns:p14="http://schemas.microsoft.com/office/powerpoint/2010/main" val="2552817017"/>
              </p:ext>
            </p:extLst>
          </p:nvPr>
        </p:nvGraphicFramePr>
        <p:xfrm>
          <a:off x="2075662" y="4615025"/>
          <a:ext cx="2974010" cy="1518855"/>
        </p:xfrm>
        <a:graphic>
          <a:graphicData uri="http://schemas.openxmlformats.org/drawingml/2006/table">
            <a:tbl>
              <a:tblPr>
                <a:tableStyleId>{616DA210-FB5B-4158-B5E0-FEB733F419BA}</a:tableStyleId>
              </a:tblPr>
              <a:tblGrid>
                <a:gridCol w="1487005">
                  <a:extLst>
                    <a:ext uri="{9D8B030D-6E8A-4147-A177-3AD203B41FA5}">
                      <a16:colId xmlns:a16="http://schemas.microsoft.com/office/drawing/2014/main" val="577357330"/>
                    </a:ext>
                  </a:extLst>
                </a:gridCol>
                <a:gridCol w="1487005">
                  <a:extLst>
                    <a:ext uri="{9D8B030D-6E8A-4147-A177-3AD203B41FA5}">
                      <a16:colId xmlns:a16="http://schemas.microsoft.com/office/drawing/2014/main" val="2749317745"/>
                    </a:ext>
                  </a:extLst>
                </a:gridCol>
              </a:tblGrid>
              <a:tr h="383316">
                <a:tc gridSpan="2">
                  <a:txBody>
                    <a:bodyPr/>
                    <a:lstStyle/>
                    <a:p>
                      <a:pPr algn="ctr" fontAlgn="ctr"/>
                      <a:r>
                        <a:rPr lang="en-IN" sz="1600" u="none" strike="noStrike">
                          <a:effectLst/>
                        </a:rPr>
                        <a:t>Reliability Statistics</a:t>
                      </a:r>
                      <a:endParaRPr lang="en-IN" sz="1600" b="1" i="0" u="none" strike="noStrike">
                        <a:solidFill>
                          <a:srgbClr val="993300"/>
                        </a:solidFill>
                        <a:effectLst/>
                        <a:latin typeface="Arial Bold" panose="020B0704020202020204" pitchFamily="34" charset="0"/>
                      </a:endParaRPr>
                    </a:p>
                  </a:txBody>
                  <a:tcPr marL="9525" marR="9525" marT="9525" marB="0" anchor="ctr"/>
                </a:tc>
                <a:tc hMerge="1">
                  <a:txBody>
                    <a:bodyPr/>
                    <a:lstStyle/>
                    <a:p>
                      <a:endParaRPr lang="en-IN"/>
                    </a:p>
                  </a:txBody>
                  <a:tcPr/>
                </a:tc>
                <a:extLst>
                  <a:ext uri="{0D108BD9-81ED-4DB2-BD59-A6C34878D82A}">
                    <a16:rowId xmlns:a16="http://schemas.microsoft.com/office/drawing/2014/main" val="3609889371"/>
                  </a:ext>
                </a:extLst>
              </a:tr>
              <a:tr h="752223">
                <a:tc>
                  <a:txBody>
                    <a:bodyPr/>
                    <a:lstStyle/>
                    <a:p>
                      <a:pPr algn="ctr" fontAlgn="b"/>
                      <a:r>
                        <a:rPr lang="en-IN" sz="1600" u="none" strike="noStrike">
                          <a:effectLst/>
                        </a:rPr>
                        <a:t>Cronbach's Alpha</a:t>
                      </a:r>
                      <a:endParaRPr lang="en-IN" sz="1600" b="0" i="0" u="none" strike="noStrike">
                        <a:solidFill>
                          <a:srgbClr val="333399"/>
                        </a:solidFill>
                        <a:effectLst/>
                        <a:latin typeface="Arial" panose="020B0604020202020204" pitchFamily="34" charset="0"/>
                      </a:endParaRPr>
                    </a:p>
                  </a:txBody>
                  <a:tcPr marL="9525" marR="9525" marT="9525" marB="0" anchor="b"/>
                </a:tc>
                <a:tc>
                  <a:txBody>
                    <a:bodyPr/>
                    <a:lstStyle/>
                    <a:p>
                      <a:pPr algn="ctr" fontAlgn="b"/>
                      <a:r>
                        <a:rPr lang="en-IN" sz="1600" u="none" strike="noStrike" dirty="0">
                          <a:effectLst/>
                        </a:rPr>
                        <a:t>N of Items</a:t>
                      </a:r>
                      <a:endParaRPr lang="en-IN" sz="1600" b="0" i="0" u="none" strike="noStrike" dirty="0">
                        <a:solidFill>
                          <a:srgbClr val="333399"/>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73104695"/>
                  </a:ext>
                </a:extLst>
              </a:tr>
              <a:tr h="383316">
                <a:tc>
                  <a:txBody>
                    <a:bodyPr/>
                    <a:lstStyle/>
                    <a:p>
                      <a:pPr algn="r" fontAlgn="t"/>
                      <a:r>
                        <a:rPr lang="en-IN" sz="1600" u="none" strike="noStrike">
                          <a:effectLst/>
                        </a:rPr>
                        <a:t>0.700</a:t>
                      </a:r>
                      <a:endParaRPr lang="en-IN" sz="1600" b="0" i="0" u="none" strike="noStrike">
                        <a:solidFill>
                          <a:srgbClr val="993300"/>
                        </a:solidFill>
                        <a:effectLst/>
                        <a:latin typeface="Arial" panose="020B0604020202020204" pitchFamily="34" charset="0"/>
                      </a:endParaRPr>
                    </a:p>
                  </a:txBody>
                  <a:tcPr marL="9525" marR="9525" marT="9525" marB="0"/>
                </a:tc>
                <a:tc>
                  <a:txBody>
                    <a:bodyPr/>
                    <a:lstStyle/>
                    <a:p>
                      <a:pPr algn="r" fontAlgn="t"/>
                      <a:r>
                        <a:rPr lang="en-IN" sz="1600" u="none" strike="noStrike" dirty="0">
                          <a:effectLst/>
                        </a:rPr>
                        <a:t>38</a:t>
                      </a:r>
                      <a:endParaRPr lang="en-IN" sz="1600" b="0" i="0" u="none" strike="noStrike" dirty="0">
                        <a:solidFill>
                          <a:srgbClr val="993300"/>
                        </a:solidFill>
                        <a:effectLst/>
                        <a:latin typeface="Arial" panose="020B0604020202020204" pitchFamily="34" charset="0"/>
                      </a:endParaRPr>
                    </a:p>
                  </a:txBody>
                  <a:tcPr marL="9525" marR="9525" marT="9525" marB="0"/>
                </a:tc>
                <a:extLst>
                  <a:ext uri="{0D108BD9-81ED-4DB2-BD59-A6C34878D82A}">
                    <a16:rowId xmlns:a16="http://schemas.microsoft.com/office/drawing/2014/main" val="1748197133"/>
                  </a:ext>
                </a:extLst>
              </a:tr>
            </a:tbl>
          </a:graphicData>
        </a:graphic>
      </p:graphicFrame>
    </p:spTree>
    <p:extLst>
      <p:ext uri="{BB962C8B-B14F-4D97-AF65-F5344CB8AC3E}">
        <p14:creationId xmlns:p14="http://schemas.microsoft.com/office/powerpoint/2010/main" val="93798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1963</TotalTime>
  <Words>4696</Words>
  <Application>Microsoft Office PowerPoint</Application>
  <PresentationFormat>Widescreen</PresentationFormat>
  <Paragraphs>1311</Paragraphs>
  <Slides>46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Agency FB</vt:lpstr>
      <vt:lpstr>Algerian</vt:lpstr>
      <vt:lpstr>Arial</vt:lpstr>
      <vt:lpstr>Arial Black</vt:lpstr>
      <vt:lpstr>Arial Bold</vt:lpstr>
      <vt:lpstr>Calibri</vt:lpstr>
      <vt:lpstr>Calibri Light</vt:lpstr>
      <vt:lpstr>Cambria Math</vt:lpstr>
      <vt:lpstr>Copperplate Gothic Light</vt:lpstr>
      <vt:lpstr>Symbol</vt:lpstr>
      <vt:lpstr>Times New Roman</vt:lpstr>
      <vt:lpstr>Wingdings</vt:lpstr>
      <vt:lpstr>Office Theme</vt:lpstr>
      <vt:lpstr> Presented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175</cp:revision>
  <dcterms:created xsi:type="dcterms:W3CDTF">2021-07-10T18:09:50Z</dcterms:created>
  <dcterms:modified xsi:type="dcterms:W3CDTF">2021-07-14T09:10:36Z</dcterms:modified>
</cp:coreProperties>
</file>