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2" r:id="rId6"/>
    <p:sldId id="258" r:id="rId7"/>
    <p:sldId id="263" r:id="rId8"/>
    <p:sldId id="259" r:id="rId9"/>
    <p:sldId id="265" r:id="rId10"/>
    <p:sldId id="267" r:id="rId11"/>
    <p:sldId id="268" r:id="rId12"/>
    <p:sldId id="269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5/24/2019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‹N°›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28798" y="1877780"/>
            <a:ext cx="8534400" cy="715837"/>
          </a:xfrm>
        </p:spPr>
        <p:txBody>
          <a:bodyPr>
            <a:normAutofit fontScale="32500" lnSpcReduction="20000"/>
          </a:bodyPr>
          <a:lstStyle/>
          <a:p>
            <a:pPr lvl="0" algn="ctr">
              <a:spcBef>
                <a:spcPts val="0"/>
              </a:spcBef>
              <a:buClr>
                <a:srgbClr val="83C937"/>
              </a:buClr>
              <a:buSzPts val="2000"/>
            </a:pPr>
            <a:r>
              <a:rPr lang="en-US" sz="10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MEDICAL IMAGE ANALYSIS</a:t>
            </a:r>
            <a:endParaRPr lang="en-US" sz="10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8" y="2377467"/>
            <a:ext cx="10972800" cy="201680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Automatic segmentation of left ventricle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0877" y="5704044"/>
            <a:ext cx="6110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FFC000"/>
              </a:buClr>
              <a:buSzPts val="1800"/>
            </a:pPr>
            <a:r>
              <a:rPr lang="en-IN" dirty="0"/>
              <a:t>Francois LEGRAND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lvl="0" algn="ctr">
              <a:buClr>
                <a:srgbClr val="FFC000"/>
              </a:buClr>
              <a:buSzPts val="1800"/>
            </a:pPr>
            <a:r>
              <a:rPr lang="en-IN" dirty="0"/>
              <a:t>Olivier AGBOHOUI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>
              <a:buClr>
                <a:srgbClr val="FFC000"/>
              </a:buClr>
              <a:buSzPts val="1800"/>
            </a:pPr>
            <a:r>
              <a:rPr lang="en-US" dirty="0" err="1">
                <a:solidFill>
                  <a:schemeClr val="lt1"/>
                </a:solidFill>
                <a:ea typeface="Times New Roman"/>
                <a:cs typeface="Arial" panose="020B0604020202020204" pitchFamily="34" charset="0"/>
                <a:sym typeface="Times New Roman"/>
              </a:rPr>
              <a:t>Hardiksinh</a:t>
            </a:r>
            <a:r>
              <a:rPr lang="en-US" dirty="0">
                <a:solidFill>
                  <a:schemeClr val="lt1"/>
                </a:solidFill>
                <a:ea typeface="Times New Roman"/>
                <a:cs typeface="Arial" panose="020B0604020202020204" pitchFamily="34" charset="0"/>
                <a:sym typeface="Times New Roman"/>
              </a:rPr>
              <a:t> PARMAR 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724" y="101540"/>
            <a:ext cx="2305161" cy="1307041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2BD04ACA-6DC0-4F80-B680-2226FD284B6F}"/>
              </a:ext>
            </a:extLst>
          </p:cNvPr>
          <p:cNvSpPr txBox="1">
            <a:spLocks/>
          </p:cNvSpPr>
          <p:nvPr/>
        </p:nvSpPr>
        <p:spPr>
          <a:xfrm>
            <a:off x="1828798" y="4876926"/>
            <a:ext cx="8534400" cy="1234715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83C937"/>
              </a:buClr>
              <a:buSzPts val="2000"/>
            </a:pPr>
            <a:r>
              <a:rPr lang="en-US" b="1" i="1" dirty="0">
                <a:ea typeface="Calibri"/>
                <a:cs typeface="Calibri"/>
                <a:sym typeface="Calibri"/>
              </a:rPr>
              <a:t>A Project under the guidance of </a:t>
            </a:r>
            <a:endParaRPr lang="en-US" dirty="0"/>
          </a:p>
          <a:p>
            <a:pPr algn="ctr">
              <a:spcBef>
                <a:spcPts val="0"/>
              </a:spcBef>
              <a:buClr>
                <a:srgbClr val="83C937"/>
              </a:buClr>
              <a:buSzPts val="2000"/>
            </a:pPr>
            <a:r>
              <a:rPr lang="en-US" b="1" i="1" dirty="0">
                <a:ea typeface="Calibri"/>
                <a:cs typeface="Calibri"/>
                <a:sym typeface="Calibri"/>
              </a:rPr>
              <a:t>Prof. Alain </a:t>
            </a:r>
            <a:r>
              <a:rPr lang="en-US" b="1" i="1" dirty="0" err="1">
                <a:ea typeface="Calibri"/>
                <a:cs typeface="Calibri"/>
                <a:sym typeface="Calibri"/>
              </a:rPr>
              <a:t>Lalande</a:t>
            </a:r>
            <a:endParaRPr lang="en-US" dirty="0"/>
          </a:p>
          <a:p>
            <a:r>
              <a:rPr lang="en-IN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CE27FF-2AFC-49E3-8AEF-6CED2004E0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06" y="77123"/>
            <a:ext cx="1429788" cy="14719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5D5F84-508D-4040-ACFF-C67DB2B2A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5" y="77123"/>
            <a:ext cx="1695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0FDDD378-B4CD-4C93-AB25-CFB988A224DE}"/>
              </a:ext>
            </a:extLst>
          </p:cNvPr>
          <p:cNvSpPr txBox="1">
            <a:spLocks/>
          </p:cNvSpPr>
          <p:nvPr/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>
                <a:solidFill>
                  <a:schemeClr val="tx1"/>
                </a:solidFill>
              </a:rPr>
              <a:t>DEMO</a:t>
            </a:r>
            <a:endParaRPr lang="en-IN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0FDDD378-B4CD-4C93-AB25-CFB988A224DE}"/>
              </a:ext>
            </a:extLst>
          </p:cNvPr>
          <p:cNvSpPr txBox="1">
            <a:spLocks/>
          </p:cNvSpPr>
          <p:nvPr/>
        </p:nvSpPr>
        <p:spPr>
          <a:xfrm>
            <a:off x="609600" y="2764496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III - </a:t>
            </a:r>
            <a:r>
              <a:rPr lang="en-IN" dirty="0">
                <a:solidFill>
                  <a:schemeClr val="tx1"/>
                </a:solidFill>
              </a:rPr>
              <a:t>C++ Left Ventricle segmentation </a:t>
            </a:r>
          </a:p>
        </p:txBody>
      </p:sp>
    </p:spTree>
    <p:extLst>
      <p:ext uri="{BB962C8B-B14F-4D97-AF65-F5344CB8AC3E}">
        <p14:creationId xmlns:p14="http://schemas.microsoft.com/office/powerpoint/2010/main" val="28080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48A393D-BD12-4441-884F-7894A2C5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epicardial and endocardial left ventricle segmentation.</a:t>
            </a:r>
          </a:p>
          <a:p>
            <a:endParaRPr lang="en-US" dirty="0"/>
          </a:p>
          <a:p>
            <a:r>
              <a:rPr lang="en-US" dirty="0"/>
              <a:t>Use a publication as frame basis for implementation</a:t>
            </a:r>
          </a:p>
          <a:p>
            <a:pPr marL="137160" indent="0">
              <a:buNone/>
            </a:pPr>
            <a:endParaRPr lang="en-US" dirty="0"/>
          </a:p>
          <a:p>
            <a:r>
              <a:rPr lang="en-US" dirty="0"/>
              <a:t>Study a concrete use of advanced image processing technics</a:t>
            </a:r>
          </a:p>
          <a:p>
            <a:endParaRPr lang="en-US" dirty="0"/>
          </a:p>
          <a:p>
            <a:r>
              <a:rPr lang="en-US" dirty="0"/>
              <a:t>Reinforce programming skills</a:t>
            </a:r>
          </a:p>
          <a:p>
            <a:endParaRPr lang="en-US" dirty="0"/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50C97E19-DAD5-4323-A338-A0A13A8D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027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Three main parts</a:t>
            </a:r>
          </a:p>
          <a:p>
            <a:pPr lvl="0"/>
            <a:endParaRPr lang="en-US" dirty="0"/>
          </a:p>
          <a:p>
            <a:pPr marL="585216" lvl="1" indent="0">
              <a:buNone/>
            </a:pPr>
            <a:r>
              <a:rPr lang="en-US" dirty="0"/>
              <a:t>1 - Context and frame of the project</a:t>
            </a:r>
          </a:p>
          <a:p>
            <a:pPr marL="585216" lvl="1" indent="0">
              <a:buNone/>
            </a:pPr>
            <a:endParaRPr lang="en-US" dirty="0"/>
          </a:p>
          <a:p>
            <a:pPr marL="585216" lvl="1" indent="0">
              <a:buNone/>
            </a:pPr>
            <a:r>
              <a:rPr lang="en-US" dirty="0"/>
              <a:t>2 – </a:t>
            </a:r>
            <a:r>
              <a:rPr lang="en-IN" dirty="0"/>
              <a:t>MATLAB Left Ventricle segmentation</a:t>
            </a:r>
          </a:p>
          <a:p>
            <a:pPr marL="585216" lvl="1" indent="0">
              <a:buNone/>
            </a:pPr>
            <a:endParaRPr lang="en-IN" dirty="0"/>
          </a:p>
          <a:p>
            <a:pPr marL="585216" lvl="1" indent="0">
              <a:buNone/>
            </a:pPr>
            <a:r>
              <a:rPr lang="en-IN" dirty="0"/>
              <a:t>3 – C++ Left Ventricle segmentation 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CD405A-5C01-4C31-B5D0-CB28A06A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inspired by MICCAI conference</a:t>
            </a:r>
          </a:p>
          <a:p>
            <a:endParaRPr lang="en-US" dirty="0"/>
          </a:p>
          <a:p>
            <a:r>
              <a:rPr lang="en-US" dirty="0"/>
              <a:t>Available Dataset AC/DC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8686F5E-E4EB-43DA-BD69-41334BBD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 - Context and frame of the project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99BD2-E3F9-420C-90DB-88450B3C5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72" y="3251260"/>
            <a:ext cx="7024255" cy="33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0FDDD378-B4CD-4C93-AB25-CFB988A224DE}"/>
              </a:ext>
            </a:extLst>
          </p:cNvPr>
          <p:cNvSpPr txBox="1">
            <a:spLocks/>
          </p:cNvSpPr>
          <p:nvPr/>
        </p:nvSpPr>
        <p:spPr>
          <a:xfrm>
            <a:off x="698542" y="27067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II - MATLAB </a:t>
            </a:r>
            <a:r>
              <a:rPr lang="en-IN" dirty="0">
                <a:solidFill>
                  <a:schemeClr val="tx1"/>
                </a:solidFill>
              </a:rPr>
              <a:t>Left Ventricle segmentation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66FC6A2E-C59B-4D9A-8061-74B7C581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based on previous work by M.P. JOLLY .et al (2009)</a:t>
            </a:r>
          </a:p>
          <a:p>
            <a:endParaRPr lang="en-US" dirty="0"/>
          </a:p>
          <a:p>
            <a:r>
              <a:rPr lang="en-US" dirty="0"/>
              <a:t>Uses “standard” image segmentation methods</a:t>
            </a:r>
          </a:p>
          <a:p>
            <a:endParaRPr lang="en-US" dirty="0"/>
          </a:p>
          <a:p>
            <a:r>
              <a:rPr lang="en-US" dirty="0"/>
              <a:t>Targets left ventricle Endocardium and Epicardium boundaries</a:t>
            </a:r>
          </a:p>
          <a:p>
            <a:endParaRPr lang="en-US" dirty="0"/>
          </a:p>
          <a:p>
            <a:r>
              <a:rPr lang="en-US" dirty="0"/>
              <a:t>Works automatically, almost no user action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0FDDD378-B4CD-4C93-AB25-CFB988A224DE}"/>
              </a:ext>
            </a:extLst>
          </p:cNvPr>
          <p:cNvSpPr txBox="1">
            <a:spLocks/>
          </p:cNvSpPr>
          <p:nvPr/>
        </p:nvSpPr>
        <p:spPr>
          <a:xfrm>
            <a:off x="698542" y="27067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II - MATLAB </a:t>
            </a:r>
            <a:r>
              <a:rPr lang="en-IN" dirty="0">
                <a:solidFill>
                  <a:schemeClr val="tx1"/>
                </a:solidFill>
              </a:rPr>
              <a:t>Left Ventricle segmentation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66FC6A2E-C59B-4D9A-8061-74B7C581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ctr">
              <a:buNone/>
            </a:pPr>
            <a:r>
              <a:rPr lang="en-US" dirty="0"/>
              <a:t>Uses Fourier Transform to extract moving area</a:t>
            </a:r>
          </a:p>
          <a:p>
            <a:endParaRPr lang="en-US" dirty="0"/>
          </a:p>
          <a:p>
            <a:pPr marL="137160" indent="0" algn="ctr">
              <a:buNone/>
            </a:pP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8EA42B-7628-497E-8243-561668019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4" t="12261" r="8772" b="15759"/>
          <a:stretch/>
        </p:blipFill>
        <p:spPr>
          <a:xfrm>
            <a:off x="1367716" y="2140012"/>
            <a:ext cx="9634451" cy="44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8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0FDDD378-B4CD-4C93-AB25-CFB988A224DE}"/>
              </a:ext>
            </a:extLst>
          </p:cNvPr>
          <p:cNvSpPr txBox="1">
            <a:spLocks/>
          </p:cNvSpPr>
          <p:nvPr/>
        </p:nvSpPr>
        <p:spPr>
          <a:xfrm>
            <a:off x="698542" y="27067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II - MATLAB </a:t>
            </a:r>
            <a:r>
              <a:rPr lang="en-IN" dirty="0">
                <a:solidFill>
                  <a:schemeClr val="tx1"/>
                </a:solidFill>
              </a:rPr>
              <a:t>Left Ventricle segmentation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66FC6A2E-C59B-4D9A-8061-74B7C581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ctr">
              <a:buNone/>
            </a:pPr>
            <a:r>
              <a:rPr lang="en-US" dirty="0"/>
              <a:t>Region of interest using Weighted Centroids</a:t>
            </a:r>
          </a:p>
          <a:p>
            <a:pPr marL="137160" indent="0" algn="ctr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823A60-3B0B-468B-8BBB-2CC79E430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8" t="13876" r="8432" b="16970"/>
          <a:stretch/>
        </p:blipFill>
        <p:spPr>
          <a:xfrm>
            <a:off x="1338622" y="2223140"/>
            <a:ext cx="9692640" cy="42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9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0FDDD378-B4CD-4C93-AB25-CFB988A224DE}"/>
              </a:ext>
            </a:extLst>
          </p:cNvPr>
          <p:cNvSpPr txBox="1">
            <a:spLocks/>
          </p:cNvSpPr>
          <p:nvPr/>
        </p:nvSpPr>
        <p:spPr>
          <a:xfrm>
            <a:off x="698542" y="27067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II - MATLAB </a:t>
            </a:r>
            <a:r>
              <a:rPr lang="en-IN" dirty="0">
                <a:solidFill>
                  <a:schemeClr val="tx1"/>
                </a:solidFill>
              </a:rPr>
              <a:t>Left Ventricle segmentation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66FC6A2E-C59B-4D9A-8061-74B7C581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ROI refinement using snake contouring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Cartesian to polar coordinate to remove zeros values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Minimum and maximum value padding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Otsu’s histogram thresholding</a:t>
            </a:r>
          </a:p>
          <a:p>
            <a:pPr marL="13716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0FDDD378-B4CD-4C93-AB25-CFB988A224DE}"/>
              </a:ext>
            </a:extLst>
          </p:cNvPr>
          <p:cNvSpPr txBox="1">
            <a:spLocks/>
          </p:cNvSpPr>
          <p:nvPr/>
        </p:nvSpPr>
        <p:spPr>
          <a:xfrm>
            <a:off x="698542" y="27067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II - MATLAB </a:t>
            </a:r>
            <a:r>
              <a:rPr lang="en-IN" dirty="0">
                <a:solidFill>
                  <a:schemeClr val="tx1"/>
                </a:solidFill>
              </a:rPr>
              <a:t>Left Ventricle segmentation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66FC6A2E-C59B-4D9A-8061-74B7C581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ctr">
              <a:buNone/>
            </a:pPr>
            <a:r>
              <a:rPr lang="en-US" dirty="0"/>
              <a:t>Morphological operation and shape extraction for segmentation</a:t>
            </a:r>
          </a:p>
          <a:p>
            <a:pPr marL="137160" indent="0" algn="ctr">
              <a:buNone/>
            </a:pP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231441-514E-455B-8D18-3F370D4D2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t="14144" r="8704" b="18315"/>
          <a:stretch/>
        </p:blipFill>
        <p:spPr>
          <a:xfrm>
            <a:off x="1367716" y="2227811"/>
            <a:ext cx="9634452" cy="41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4873beb7-5857-4685-be1f-d57550cc96cc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</Words>
  <Application>Microsoft Office PowerPoint</Application>
  <PresentationFormat>Grand écran</PresentationFormat>
  <Paragraphs>55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2</vt:lpstr>
      <vt:lpstr>Wingdings 3</vt:lpstr>
      <vt:lpstr>Medical design template</vt:lpstr>
      <vt:lpstr>Automatic segmentation of left ventricle</vt:lpstr>
      <vt:lpstr>Introduction</vt:lpstr>
      <vt:lpstr>Summary</vt:lpstr>
      <vt:lpstr>I - Context and frame of the project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2019-05-23T12:16:19Z</dcterms:created>
  <dcterms:modified xsi:type="dcterms:W3CDTF">2019-05-24T10:40:24Z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