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6F7103-BCB8-4B7C-88CA-9FF74BA761A1}">
  <a:tblStyle styleId="{7F6F7103-BCB8-4B7C-88CA-9FF74BA761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5474e540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5474e540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799be5e31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99be5e31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5474e540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5474e540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5474e540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5474e540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99eb5d17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99eb5d17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5474e540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5474e540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5474e540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5474e540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s://docs.google.com/document/d/1Z8hYnIozI8YJ1Gv2Vyb1GQ2SpYeY4Tan/ed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55" name="Google Shape;55;p13"/>
          <p:cNvPicPr preferRelativeResize="0"/>
          <p:nvPr/>
        </p:nvPicPr>
        <p:blipFill>
          <a:blip r:embed="rId4">
            <a:alphaModFix/>
          </a:blip>
          <a:stretch>
            <a:fillRect/>
          </a:stretch>
        </p:blipFill>
        <p:spPr>
          <a:xfrm>
            <a:off x="480100" y="1672066"/>
            <a:ext cx="1799350" cy="1799350"/>
          </a:xfrm>
          <a:prstGeom prst="rect">
            <a:avLst/>
          </a:prstGeom>
          <a:noFill/>
          <a:ln>
            <a:noFill/>
          </a:ln>
        </p:spPr>
      </p:pic>
      <p:sp>
        <p:nvSpPr>
          <p:cNvPr id="56" name="Google Shape;56;p13"/>
          <p:cNvSpPr txBox="1"/>
          <p:nvPr/>
        </p:nvSpPr>
        <p:spPr>
          <a:xfrm>
            <a:off x="2536400" y="1646247"/>
            <a:ext cx="5719500" cy="226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300">
                <a:solidFill>
                  <a:srgbClr val="FFFFFF"/>
                </a:solidFill>
              </a:rPr>
              <a:t>Progress Report: 10</a:t>
            </a:r>
            <a:endParaRPr sz="4300">
              <a:solidFill>
                <a:srgbClr val="FFFFFF"/>
              </a:solidFill>
            </a:endParaRPr>
          </a:p>
          <a:p>
            <a:pPr indent="0" lvl="0" marL="0" rtl="0" algn="ctr">
              <a:spcBef>
                <a:spcPts val="0"/>
              </a:spcBef>
              <a:spcAft>
                <a:spcPts val="0"/>
              </a:spcAft>
              <a:buNone/>
            </a:pPr>
            <a:r>
              <a:rPr lang="en" sz="3300">
                <a:solidFill>
                  <a:srgbClr val="FFFFFF"/>
                </a:solidFill>
              </a:rPr>
              <a:t>Team Charlie </a:t>
            </a:r>
            <a:endParaRPr sz="3300">
              <a:solidFill>
                <a:srgbClr val="FFFFFF"/>
              </a:solidFill>
            </a:endParaRPr>
          </a:p>
          <a:p>
            <a:pPr indent="0" lvl="0" marL="0" rtl="0" algn="ctr">
              <a:lnSpc>
                <a:spcPct val="115000"/>
              </a:lnSpc>
              <a:spcBef>
                <a:spcPts val="0"/>
              </a:spcBef>
              <a:spcAft>
                <a:spcPts val="0"/>
              </a:spcAft>
              <a:buNone/>
            </a:pPr>
            <a:r>
              <a:rPr lang="en" sz="1800">
                <a:solidFill>
                  <a:srgbClr val="FFFFFF"/>
                </a:solidFill>
              </a:rPr>
              <a:t>Aakansha Bhatt, Anshu Paudyal, Ingmar Diaz, Michael Foster, Raunaq Chopra, Yang Ye</a:t>
            </a:r>
            <a:endParaRPr sz="1800">
              <a:solidFill>
                <a:srgbClr val="FFFFFF"/>
              </a:solidFill>
            </a:endParaRPr>
          </a:p>
          <a:p>
            <a:pPr indent="0" lvl="0" marL="0" rtl="0" algn="ctr">
              <a:lnSpc>
                <a:spcPct val="115000"/>
              </a:lnSpc>
              <a:spcBef>
                <a:spcPts val="0"/>
              </a:spcBef>
              <a:spcAft>
                <a:spcPts val="0"/>
              </a:spcAft>
              <a:buClr>
                <a:schemeClr val="dk1"/>
              </a:buClr>
              <a:buSzPts val="1100"/>
              <a:buFont typeface="Arial"/>
              <a:buNone/>
            </a:pPr>
            <a:r>
              <a:rPr lang="en" sz="1800">
                <a:solidFill>
                  <a:srgbClr val="FFFFFF"/>
                </a:solidFill>
              </a:rPr>
              <a:t>March 11th 2021</a:t>
            </a:r>
            <a:endParaRPr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0" cy="621425"/>
          </a:xfrm>
          <a:prstGeom prst="rect">
            <a:avLst/>
          </a:prstGeom>
          <a:noFill/>
          <a:ln>
            <a:noFill/>
          </a:ln>
        </p:spPr>
      </p:pic>
      <p:sp>
        <p:nvSpPr>
          <p:cNvPr id="62" name="Google Shape;62;p14"/>
          <p:cNvSpPr txBox="1"/>
          <p:nvPr/>
        </p:nvSpPr>
        <p:spPr>
          <a:xfrm>
            <a:off x="4945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Aakansha Bhatt </a:t>
            </a:r>
            <a:endParaRPr/>
          </a:p>
        </p:txBody>
      </p:sp>
      <p:graphicFrame>
        <p:nvGraphicFramePr>
          <p:cNvPr id="63" name="Google Shape;63;p14"/>
          <p:cNvGraphicFramePr/>
          <p:nvPr/>
        </p:nvGraphicFramePr>
        <p:xfrm>
          <a:off x="254752" y="772912"/>
          <a:ext cx="3000000" cy="3000000"/>
        </p:xfrm>
        <a:graphic>
          <a:graphicData uri="http://schemas.openxmlformats.org/drawingml/2006/table">
            <a:tbl>
              <a:tblPr>
                <a:noFill/>
                <a:tableStyleId>{7F6F7103-BCB8-4B7C-88CA-9FF74BA761A1}</a:tableStyleId>
              </a:tblPr>
              <a:tblGrid>
                <a:gridCol w="4367900"/>
                <a:gridCol w="4367900"/>
              </a:tblGrid>
              <a:tr h="404850">
                <a:tc>
                  <a:txBody>
                    <a:bodyPr/>
                    <a:lstStyle/>
                    <a:p>
                      <a:pPr indent="0" lvl="0" marL="0" rtl="0" algn="l">
                        <a:spcBef>
                          <a:spcPts val="0"/>
                        </a:spcBef>
                        <a:spcAft>
                          <a:spcPts val="0"/>
                        </a:spcAft>
                        <a:buNone/>
                      </a:pPr>
                      <a:r>
                        <a:rPr b="1" lang="en"/>
                        <a:t>Last week 9</a:t>
                      </a:r>
                      <a:endParaRPr b="1" sz="1500"/>
                    </a:p>
                  </a:txBody>
                  <a:tcPr marT="91425" marB="91425" marR="91425" marL="91425"/>
                </a:tc>
                <a:tc>
                  <a:txBody>
                    <a:bodyPr/>
                    <a:lstStyle/>
                    <a:p>
                      <a:pPr indent="0" lvl="0" marL="0" rtl="0" algn="l">
                        <a:spcBef>
                          <a:spcPts val="0"/>
                        </a:spcBef>
                        <a:spcAft>
                          <a:spcPts val="0"/>
                        </a:spcAft>
                        <a:buNone/>
                      </a:pPr>
                      <a:r>
                        <a:rPr b="1" lang="en"/>
                        <a:t>This week 10</a:t>
                      </a:r>
                      <a:endParaRPr b="1"/>
                    </a:p>
                  </a:txBody>
                  <a:tcPr marT="91425" marB="91425" marR="91425" marL="91425"/>
                </a:tc>
              </a:tr>
              <a:tr h="1054900">
                <a:tc>
                  <a:txBody>
                    <a:bodyPr/>
                    <a:lstStyle/>
                    <a:p>
                      <a:pPr indent="0" lvl="0" marL="0" rtl="0" algn="l">
                        <a:spcBef>
                          <a:spcPts val="0"/>
                        </a:spcBef>
                        <a:spcAft>
                          <a:spcPts val="0"/>
                        </a:spcAft>
                        <a:buNone/>
                      </a:pPr>
                      <a:r>
                        <a:rPr lang="en"/>
                        <a:t>Hardware: N/A</a:t>
                      </a:r>
                      <a:endParaRPr/>
                    </a:p>
                  </a:txBody>
                  <a:tcPr marT="91425" marB="91425" marR="91425" marL="91425"/>
                </a:tc>
                <a:tc>
                  <a:txBody>
                    <a:bodyPr/>
                    <a:lstStyle/>
                    <a:p>
                      <a:pPr indent="0" lvl="0" marL="0" rtl="0" algn="l">
                        <a:spcBef>
                          <a:spcPts val="0"/>
                        </a:spcBef>
                        <a:spcAft>
                          <a:spcPts val="0"/>
                        </a:spcAft>
                        <a:buNone/>
                      </a:pPr>
                      <a:r>
                        <a:rPr lang="en"/>
                        <a:t>Hardware: N/A</a:t>
                      </a:r>
                      <a:endParaRPr/>
                    </a:p>
                  </a:txBody>
                  <a:tcPr marT="91425" marB="91425" marR="91425" marL="91425"/>
                </a:tc>
              </a:tr>
              <a:tr h="377075">
                <a:tc>
                  <a:txBody>
                    <a:bodyPr/>
                    <a:lstStyle/>
                    <a:p>
                      <a:pPr indent="0" lvl="0" marL="0" rtl="0" algn="l">
                        <a:spcBef>
                          <a:spcPts val="0"/>
                        </a:spcBef>
                        <a:spcAft>
                          <a:spcPts val="0"/>
                        </a:spcAft>
                        <a:buNone/>
                      </a:pPr>
                      <a:r>
                        <a:rPr lang="en"/>
                        <a:t>Mechanical: N/A</a:t>
                      </a:r>
                      <a:endParaRPr/>
                    </a:p>
                  </a:txBody>
                  <a:tcPr marT="91425" marB="91425" marR="91425" marL="91425"/>
                </a:tc>
                <a:tc>
                  <a:txBody>
                    <a:bodyPr/>
                    <a:lstStyle/>
                    <a:p>
                      <a:pPr indent="0" lvl="0" marL="0" rtl="0" algn="l">
                        <a:spcBef>
                          <a:spcPts val="0"/>
                        </a:spcBef>
                        <a:spcAft>
                          <a:spcPts val="0"/>
                        </a:spcAft>
                        <a:buNone/>
                      </a:pPr>
                      <a:r>
                        <a:rPr lang="en"/>
                        <a:t>Mechanical: Helped Anshu figure out how to get the H-bridge to work and helped figuring out using a potentiometer. </a:t>
                      </a:r>
                      <a:endParaRPr/>
                    </a:p>
                  </a:txBody>
                  <a:tcPr marT="91425" marB="91425" marR="91425" marL="91425"/>
                </a:tc>
              </a:tr>
              <a:tr h="779825">
                <a:tc>
                  <a:txBody>
                    <a:bodyPr/>
                    <a:lstStyle/>
                    <a:p>
                      <a:pPr indent="0" lvl="0" marL="0" rtl="0" algn="l">
                        <a:spcBef>
                          <a:spcPts val="0"/>
                        </a:spcBef>
                        <a:spcAft>
                          <a:spcPts val="0"/>
                        </a:spcAft>
                        <a:buNone/>
                      </a:pPr>
                      <a:r>
                        <a:rPr lang="en"/>
                        <a:t>Firmware:</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Firmware: Tried working on the PWM to make </a:t>
                      </a:r>
                      <a:r>
                        <a:rPr lang="en"/>
                        <a:t>motor work. </a:t>
                      </a:r>
                      <a:endParaRPr>
                        <a:solidFill>
                          <a:schemeClr val="dk1"/>
                        </a:solidFill>
                      </a:endParaRPr>
                    </a:p>
                  </a:txBody>
                  <a:tcPr marT="91425" marB="91425" marR="91425" marL="91425"/>
                </a:tc>
              </a:tr>
              <a:tr h="404850">
                <a:tc>
                  <a:txBody>
                    <a:bodyPr/>
                    <a:lstStyle/>
                    <a:p>
                      <a:pPr indent="0" lvl="0" marL="0" rtl="0" algn="l">
                        <a:spcBef>
                          <a:spcPts val="0"/>
                        </a:spcBef>
                        <a:spcAft>
                          <a:spcPts val="0"/>
                        </a:spcAft>
                        <a:buNone/>
                      </a:pPr>
                      <a:r>
                        <a:rPr lang="en"/>
                        <a:t>Software: N/A</a:t>
                      </a:r>
                      <a:endParaRPr/>
                    </a:p>
                  </a:txBody>
                  <a:tcPr marT="91425" marB="91425" marR="91425" marL="91425"/>
                </a:tc>
                <a:tc>
                  <a:txBody>
                    <a:bodyPr/>
                    <a:lstStyle/>
                    <a:p>
                      <a:pPr indent="0" lvl="0" marL="0" rtl="0" algn="l">
                        <a:spcBef>
                          <a:spcPts val="0"/>
                        </a:spcBef>
                        <a:spcAft>
                          <a:spcPts val="0"/>
                        </a:spcAft>
                        <a:buNone/>
                      </a:pPr>
                      <a:r>
                        <a:rPr lang="en"/>
                        <a:t>Software: N/A</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0"/>
            <a:ext cx="9144000" cy="621425"/>
          </a:xfrm>
          <a:prstGeom prst="rect">
            <a:avLst/>
          </a:prstGeom>
          <a:noFill/>
          <a:ln>
            <a:noFill/>
          </a:ln>
        </p:spPr>
      </p:pic>
      <p:sp>
        <p:nvSpPr>
          <p:cNvPr id="69" name="Google Shape;69;p15"/>
          <p:cNvSpPr txBox="1"/>
          <p:nvPr/>
        </p:nvSpPr>
        <p:spPr>
          <a:xfrm>
            <a:off x="94575" y="113513"/>
            <a:ext cx="5697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100">
                <a:solidFill>
                  <a:srgbClr val="F1C232"/>
                </a:solidFill>
              </a:rPr>
              <a:t>Anshu Paudyal </a:t>
            </a:r>
            <a:endParaRPr b="1" sz="1700">
              <a:solidFill>
                <a:srgbClr val="F1C232"/>
              </a:solidFill>
            </a:endParaRPr>
          </a:p>
        </p:txBody>
      </p:sp>
      <p:pic>
        <p:nvPicPr>
          <p:cNvPr id="70" name="Google Shape;70;p15"/>
          <p:cNvPicPr preferRelativeResize="0"/>
          <p:nvPr/>
        </p:nvPicPr>
        <p:blipFill rotWithShape="1">
          <a:blip r:embed="rId4">
            <a:alphaModFix/>
          </a:blip>
          <a:srcRect b="25728" l="14763" r="16502" t="16454"/>
          <a:stretch/>
        </p:blipFill>
        <p:spPr>
          <a:xfrm>
            <a:off x="4139600" y="3159550"/>
            <a:ext cx="1652275" cy="1855350"/>
          </a:xfrm>
          <a:prstGeom prst="rect">
            <a:avLst/>
          </a:prstGeom>
          <a:noFill/>
          <a:ln>
            <a:noFill/>
          </a:ln>
        </p:spPr>
      </p:pic>
      <p:pic>
        <p:nvPicPr>
          <p:cNvPr id="71" name="Google Shape;71;p15"/>
          <p:cNvPicPr preferRelativeResize="0"/>
          <p:nvPr/>
        </p:nvPicPr>
        <p:blipFill rotWithShape="1">
          <a:blip r:embed="rId5">
            <a:alphaModFix/>
          </a:blip>
          <a:srcRect b="20545" l="0" r="26231" t="47654"/>
          <a:stretch/>
        </p:blipFill>
        <p:spPr>
          <a:xfrm>
            <a:off x="6049225" y="3481000"/>
            <a:ext cx="2330400" cy="1341025"/>
          </a:xfrm>
          <a:prstGeom prst="rect">
            <a:avLst/>
          </a:prstGeom>
          <a:noFill/>
          <a:ln>
            <a:noFill/>
          </a:ln>
        </p:spPr>
      </p:pic>
      <p:pic>
        <p:nvPicPr>
          <p:cNvPr id="72" name="Google Shape;72;p15"/>
          <p:cNvPicPr preferRelativeResize="0"/>
          <p:nvPr/>
        </p:nvPicPr>
        <p:blipFill rotWithShape="1">
          <a:blip r:embed="rId6">
            <a:alphaModFix/>
          </a:blip>
          <a:srcRect b="5060" l="0" r="2997" t="0"/>
          <a:stretch/>
        </p:blipFill>
        <p:spPr>
          <a:xfrm>
            <a:off x="4195300" y="621425"/>
            <a:ext cx="2973075" cy="2711125"/>
          </a:xfrm>
          <a:prstGeom prst="rect">
            <a:avLst/>
          </a:prstGeom>
          <a:noFill/>
          <a:ln>
            <a:noFill/>
          </a:ln>
        </p:spPr>
      </p:pic>
      <p:sp>
        <p:nvSpPr>
          <p:cNvPr id="73" name="Google Shape;73;p15"/>
          <p:cNvSpPr txBox="1"/>
          <p:nvPr/>
        </p:nvSpPr>
        <p:spPr>
          <a:xfrm>
            <a:off x="218350" y="711900"/>
            <a:ext cx="3568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Week 9 &amp; 10 </a:t>
            </a:r>
            <a:endParaRPr b="1"/>
          </a:p>
          <a:p>
            <a:pPr indent="-317500" lvl="0" marL="457200" rtl="0" algn="l">
              <a:spcBef>
                <a:spcPts val="0"/>
              </a:spcBef>
              <a:spcAft>
                <a:spcPts val="0"/>
              </a:spcAft>
              <a:buSzPts val="1400"/>
              <a:buChar char="●"/>
            </a:pPr>
            <a:r>
              <a:rPr lang="en"/>
              <a:t>More testing on the PCB of the rover → got no where </a:t>
            </a:r>
            <a:endParaRPr/>
          </a:p>
          <a:p>
            <a:pPr indent="-317500" lvl="0" marL="457200" rtl="0" algn="l">
              <a:spcBef>
                <a:spcPts val="0"/>
              </a:spcBef>
              <a:spcAft>
                <a:spcPts val="0"/>
              </a:spcAft>
              <a:buSzPts val="1400"/>
              <a:buChar char="●"/>
            </a:pPr>
            <a:r>
              <a:rPr lang="en"/>
              <a:t>Created H-bridge using P channel, N channel mosfet, and SPDT switches </a:t>
            </a:r>
            <a:endParaRPr/>
          </a:p>
          <a:p>
            <a:pPr indent="-317500" lvl="1" marL="914400" rtl="0" algn="l">
              <a:spcBef>
                <a:spcPts val="0"/>
              </a:spcBef>
              <a:spcAft>
                <a:spcPts val="0"/>
              </a:spcAft>
              <a:buSzPts val="1400"/>
              <a:buChar char="○"/>
            </a:pPr>
            <a:r>
              <a:rPr lang="en"/>
              <a:t>PWM signal generated → having some hard time getting it working with the H-bridge IC and the motor. </a:t>
            </a:r>
            <a:endParaRPr/>
          </a:p>
          <a:p>
            <a:pPr indent="-317500" lvl="1" marL="914400" rtl="0" algn="l">
              <a:spcBef>
                <a:spcPts val="0"/>
              </a:spcBef>
              <a:spcAft>
                <a:spcPts val="0"/>
              </a:spcAft>
              <a:buSzPts val="1400"/>
              <a:buChar char="○"/>
            </a:pPr>
            <a:r>
              <a:rPr lang="en"/>
              <a:t>Potentiometer used for speed variation </a:t>
            </a:r>
            <a:r>
              <a:rPr lang="en"/>
              <a:t>successfully</a:t>
            </a:r>
            <a:r>
              <a:rPr lang="en"/>
              <a:t> </a:t>
            </a:r>
            <a:r>
              <a:rPr lang="en"/>
              <a:t>achieved </a:t>
            </a:r>
            <a:r>
              <a:rPr lang="en"/>
              <a:t> </a:t>
            </a:r>
            <a:endParaRPr/>
          </a:p>
        </p:txBody>
      </p:sp>
      <p:sp>
        <p:nvSpPr>
          <p:cNvPr id="74" name="Google Shape;74;p15"/>
          <p:cNvSpPr txBox="1"/>
          <p:nvPr/>
        </p:nvSpPr>
        <p:spPr>
          <a:xfrm>
            <a:off x="218350" y="4601500"/>
            <a:ext cx="356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http://www.learningaboutelectronics.com/Articles/H-bridge-circuit-with-transistors.php</a:t>
            </a:r>
            <a:endParaRPr sz="1000"/>
          </a:p>
        </p:txBody>
      </p:sp>
      <p:sp>
        <p:nvSpPr>
          <p:cNvPr id="75" name="Google Shape;75;p15"/>
          <p:cNvSpPr txBox="1"/>
          <p:nvPr/>
        </p:nvSpPr>
        <p:spPr>
          <a:xfrm>
            <a:off x="332175" y="3354000"/>
            <a:ext cx="3386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Also:</a:t>
            </a:r>
            <a:endParaRPr/>
          </a:p>
          <a:p>
            <a:pPr indent="0" lvl="0" marL="0" rtl="0" algn="l">
              <a:spcBef>
                <a:spcPts val="0"/>
              </a:spcBef>
              <a:spcAft>
                <a:spcPts val="0"/>
              </a:spcAft>
              <a:buNone/>
            </a:pPr>
            <a:r>
              <a:rPr lang="en"/>
              <a:t>Documentation</a:t>
            </a:r>
            <a:endParaRPr/>
          </a:p>
          <a:p>
            <a:pPr indent="-317500" lvl="0" marL="457200" rtl="0" algn="l">
              <a:spcBef>
                <a:spcPts val="0"/>
              </a:spcBef>
              <a:spcAft>
                <a:spcPts val="0"/>
              </a:spcAft>
              <a:buSzPts val="1400"/>
              <a:buChar char="●"/>
            </a:pPr>
            <a:r>
              <a:rPr lang="en"/>
              <a:t>Made changes according to the feedback given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6"/>
          <p:cNvPicPr preferRelativeResize="0"/>
          <p:nvPr/>
        </p:nvPicPr>
        <p:blipFill>
          <a:blip r:embed="rId3">
            <a:alphaModFix/>
          </a:blip>
          <a:stretch>
            <a:fillRect/>
          </a:stretch>
        </p:blipFill>
        <p:spPr>
          <a:xfrm>
            <a:off x="0" y="0"/>
            <a:ext cx="9144000" cy="621425"/>
          </a:xfrm>
          <a:prstGeom prst="rect">
            <a:avLst/>
          </a:prstGeom>
          <a:noFill/>
          <a:ln>
            <a:noFill/>
          </a:ln>
        </p:spPr>
      </p:pic>
      <p:sp>
        <p:nvSpPr>
          <p:cNvPr id="81" name="Google Shape;81;p16"/>
          <p:cNvSpPr txBox="1"/>
          <p:nvPr/>
        </p:nvSpPr>
        <p:spPr>
          <a:xfrm>
            <a:off x="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Ingmar Diaz</a:t>
            </a:r>
            <a:endParaRPr/>
          </a:p>
        </p:txBody>
      </p:sp>
      <p:graphicFrame>
        <p:nvGraphicFramePr>
          <p:cNvPr id="82" name="Google Shape;82;p16"/>
          <p:cNvGraphicFramePr/>
          <p:nvPr/>
        </p:nvGraphicFramePr>
        <p:xfrm>
          <a:off x="791775" y="621425"/>
          <a:ext cx="3000000" cy="3000000"/>
        </p:xfrm>
        <a:graphic>
          <a:graphicData uri="http://schemas.openxmlformats.org/drawingml/2006/table">
            <a:tbl>
              <a:tblPr>
                <a:noFill/>
                <a:tableStyleId>{7F6F7103-BCB8-4B7C-88CA-9FF74BA761A1}</a:tableStyleId>
              </a:tblPr>
              <a:tblGrid>
                <a:gridCol w="3619500"/>
                <a:gridCol w="3619500"/>
              </a:tblGrid>
              <a:tr h="623950">
                <a:tc>
                  <a:txBody>
                    <a:bodyPr/>
                    <a:lstStyle/>
                    <a:p>
                      <a:pPr indent="0" lvl="0" marL="0" rtl="0" algn="l">
                        <a:spcBef>
                          <a:spcPts val="0"/>
                        </a:spcBef>
                        <a:spcAft>
                          <a:spcPts val="0"/>
                        </a:spcAft>
                        <a:buNone/>
                      </a:pPr>
                      <a:r>
                        <a:rPr b="1" lang="en"/>
                        <a:t>Last week 9</a:t>
                      </a:r>
                      <a:endParaRPr b="1" sz="1500"/>
                    </a:p>
                  </a:txBody>
                  <a:tcPr marT="91425" marB="91425" marR="91425" marL="91425"/>
                </a:tc>
                <a:tc>
                  <a:txBody>
                    <a:bodyPr/>
                    <a:lstStyle/>
                    <a:p>
                      <a:pPr indent="0" lvl="0" marL="0" rtl="0" algn="l">
                        <a:spcBef>
                          <a:spcPts val="0"/>
                        </a:spcBef>
                        <a:spcAft>
                          <a:spcPts val="0"/>
                        </a:spcAft>
                        <a:buNone/>
                      </a:pPr>
                      <a:r>
                        <a:rPr b="1" lang="en"/>
                        <a:t>This week 10</a:t>
                      </a:r>
                      <a:endParaRPr b="1"/>
                    </a:p>
                  </a:txBody>
                  <a:tcPr marT="91425" marB="91425" marR="91425" marL="91425"/>
                </a:tc>
              </a:tr>
              <a:tr h="795475">
                <a:tc>
                  <a:txBody>
                    <a:bodyPr/>
                    <a:lstStyle/>
                    <a:p>
                      <a:pPr indent="0" lvl="0" marL="0" rtl="0" algn="l">
                        <a:spcBef>
                          <a:spcPts val="0"/>
                        </a:spcBef>
                        <a:spcAft>
                          <a:spcPts val="0"/>
                        </a:spcAft>
                        <a:buNone/>
                      </a:pPr>
                      <a:r>
                        <a:rPr lang="en"/>
                        <a:t>Hardware:</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Hardware: </a:t>
                      </a:r>
                      <a:endParaRPr/>
                    </a:p>
                  </a:txBody>
                  <a:tcPr marT="91425" marB="91425" marR="91425" marL="91425"/>
                </a:tc>
              </a:tr>
              <a:tr h="623950">
                <a:tc>
                  <a:txBody>
                    <a:bodyPr/>
                    <a:lstStyle/>
                    <a:p>
                      <a:pPr indent="0" lvl="0" marL="0" rtl="0" algn="l">
                        <a:spcBef>
                          <a:spcPts val="0"/>
                        </a:spcBef>
                        <a:spcAft>
                          <a:spcPts val="0"/>
                        </a:spcAft>
                        <a:buNone/>
                      </a:pPr>
                      <a:r>
                        <a:rPr lang="en"/>
                        <a:t>Mechanical: </a:t>
                      </a:r>
                      <a:endParaRPr/>
                    </a:p>
                  </a:txBody>
                  <a:tcPr marT="91425" marB="91425" marR="91425" marL="91425"/>
                </a:tc>
                <a:tc>
                  <a:txBody>
                    <a:bodyPr/>
                    <a:lstStyle/>
                    <a:p>
                      <a:pPr indent="0" lvl="0" marL="0" rtl="0" algn="l">
                        <a:spcBef>
                          <a:spcPts val="0"/>
                        </a:spcBef>
                        <a:spcAft>
                          <a:spcPts val="0"/>
                        </a:spcAft>
                        <a:buNone/>
                      </a:pPr>
                      <a:r>
                        <a:rPr lang="en"/>
                        <a:t>Mechanical: </a:t>
                      </a:r>
                      <a:endParaRPr/>
                    </a:p>
                  </a:txBody>
                  <a:tcPr marT="91425" marB="91425" marR="91425" marL="91425"/>
                </a:tc>
              </a:tr>
              <a:tr h="795475">
                <a:tc>
                  <a:txBody>
                    <a:bodyPr/>
                    <a:lstStyle/>
                    <a:p>
                      <a:pPr indent="0" lvl="0" marL="0" rtl="0" algn="l">
                        <a:spcBef>
                          <a:spcPts val="0"/>
                        </a:spcBef>
                        <a:spcAft>
                          <a:spcPts val="0"/>
                        </a:spcAft>
                        <a:buNone/>
                      </a:pPr>
                      <a:r>
                        <a:rPr lang="en"/>
                        <a:t>Firmware: </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Implemented voltage divider into power analysis circuit and was able to scale up the values. However, having trouble correctly displaying into OLED need to research more on Graphics Library and variable types and functions in C.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Firmware:</a:t>
                      </a:r>
                      <a:endParaRPr/>
                    </a:p>
                    <a:p>
                      <a:pPr indent="0" lvl="0" marL="0" rtl="0" algn="l">
                        <a:spcBef>
                          <a:spcPts val="0"/>
                        </a:spcBef>
                        <a:spcAft>
                          <a:spcPts val="0"/>
                        </a:spcAft>
                        <a:buNone/>
                      </a:pPr>
                      <a:r>
                        <a:rPr lang="en"/>
                        <a:t>Still have not been able to display adc values on OLED. I have researched for numerous hours. Also, talked to another team that was able to display voltage values. Planning to meet with nick in office hours today.</a:t>
                      </a:r>
                      <a:endParaRPr/>
                    </a:p>
                    <a:p>
                      <a:pPr indent="0" lvl="0" marL="0" rtl="0" algn="l">
                        <a:spcBef>
                          <a:spcPts val="0"/>
                        </a:spcBef>
                        <a:spcAft>
                          <a:spcPts val="0"/>
                        </a:spcAft>
                        <a:buNone/>
                      </a:pPr>
                      <a:r>
                        <a:t/>
                      </a:r>
                      <a:endParaRPr/>
                    </a:p>
                  </a:txBody>
                  <a:tcPr marT="91425" marB="91425" marR="91425" marL="91425"/>
                </a:tc>
              </a:tr>
              <a:tr h="623950">
                <a:tc>
                  <a:txBody>
                    <a:bodyPr/>
                    <a:lstStyle/>
                    <a:p>
                      <a:pPr indent="0" lvl="0" marL="0" rtl="0" algn="l">
                        <a:spcBef>
                          <a:spcPts val="0"/>
                        </a:spcBef>
                        <a:spcAft>
                          <a:spcPts val="0"/>
                        </a:spcAft>
                        <a:buClr>
                          <a:schemeClr val="dk1"/>
                        </a:buClr>
                        <a:buSzPts val="1100"/>
                        <a:buFont typeface="Arial"/>
                        <a:buNone/>
                      </a:pPr>
                      <a:r>
                        <a:rPr lang="en">
                          <a:solidFill>
                            <a:schemeClr val="dk1"/>
                          </a:solidFill>
                        </a:rPr>
                        <a:t>Software: </a:t>
                      </a:r>
                      <a:endParaRPr/>
                    </a:p>
                  </a:txBody>
                  <a:tcPr marT="91425" marB="91425" marR="91425" marL="91425"/>
                </a:tc>
                <a:tc>
                  <a:txBody>
                    <a:bodyPr/>
                    <a:lstStyle/>
                    <a:p>
                      <a:pPr indent="0" lvl="0" marL="0" rtl="0" algn="l">
                        <a:spcBef>
                          <a:spcPts val="0"/>
                        </a:spcBef>
                        <a:spcAft>
                          <a:spcPts val="0"/>
                        </a:spcAft>
                        <a:buNone/>
                      </a:pPr>
                      <a:r>
                        <a:rPr lang="en"/>
                        <a:t>Software:</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7"/>
          <p:cNvPicPr preferRelativeResize="0"/>
          <p:nvPr/>
        </p:nvPicPr>
        <p:blipFill>
          <a:blip r:embed="rId3">
            <a:alphaModFix/>
          </a:blip>
          <a:stretch>
            <a:fillRect/>
          </a:stretch>
        </p:blipFill>
        <p:spPr>
          <a:xfrm>
            <a:off x="0" y="0"/>
            <a:ext cx="9144000" cy="621425"/>
          </a:xfrm>
          <a:prstGeom prst="rect">
            <a:avLst/>
          </a:prstGeom>
          <a:noFill/>
          <a:ln>
            <a:noFill/>
          </a:ln>
        </p:spPr>
      </p:pic>
      <p:sp>
        <p:nvSpPr>
          <p:cNvPr id="88" name="Google Shape;88;p17"/>
          <p:cNvSpPr txBox="1"/>
          <p:nvPr/>
        </p:nvSpPr>
        <p:spPr>
          <a:xfrm>
            <a:off x="59350" y="4130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Michael Foster </a:t>
            </a:r>
            <a:r>
              <a:rPr b="1" lang="en" sz="2300">
                <a:solidFill>
                  <a:srgbClr val="F1C232"/>
                </a:solidFill>
              </a:rPr>
              <a:t> </a:t>
            </a:r>
            <a:endParaRPr/>
          </a:p>
        </p:txBody>
      </p:sp>
      <p:sp>
        <p:nvSpPr>
          <p:cNvPr id="89" name="Google Shape;89;p17"/>
          <p:cNvSpPr txBox="1"/>
          <p:nvPr/>
        </p:nvSpPr>
        <p:spPr>
          <a:xfrm>
            <a:off x="150700" y="783575"/>
            <a:ext cx="88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0" name="Google Shape;90;p17"/>
          <p:cNvSpPr txBox="1"/>
          <p:nvPr/>
        </p:nvSpPr>
        <p:spPr>
          <a:xfrm>
            <a:off x="-35125" y="918150"/>
            <a:ext cx="904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endParaRPr>
          </a:p>
        </p:txBody>
      </p:sp>
      <p:graphicFrame>
        <p:nvGraphicFramePr>
          <p:cNvPr id="91" name="Google Shape;91;p17"/>
          <p:cNvGraphicFramePr/>
          <p:nvPr/>
        </p:nvGraphicFramePr>
        <p:xfrm>
          <a:off x="952500" y="783575"/>
          <a:ext cx="3000000" cy="3000000"/>
        </p:xfrm>
        <a:graphic>
          <a:graphicData uri="http://schemas.openxmlformats.org/drawingml/2006/table">
            <a:tbl>
              <a:tblPr>
                <a:noFill/>
                <a:tableStyleId>{7F6F7103-BCB8-4B7C-88CA-9FF74BA761A1}</a:tableStyleId>
              </a:tblPr>
              <a:tblGrid>
                <a:gridCol w="3619500"/>
                <a:gridCol w="3619500"/>
              </a:tblGrid>
              <a:tr h="623950">
                <a:tc>
                  <a:txBody>
                    <a:bodyPr/>
                    <a:lstStyle/>
                    <a:p>
                      <a:pPr indent="0" lvl="0" marL="0" rtl="0" algn="l">
                        <a:spcBef>
                          <a:spcPts val="0"/>
                        </a:spcBef>
                        <a:spcAft>
                          <a:spcPts val="0"/>
                        </a:spcAft>
                        <a:buNone/>
                      </a:pPr>
                      <a:r>
                        <a:rPr b="1" lang="en"/>
                        <a:t>Last</a:t>
                      </a:r>
                      <a:r>
                        <a:rPr b="1" lang="en"/>
                        <a:t> Week: 9</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This Week: 10</a:t>
                      </a:r>
                      <a:endParaRPr b="1"/>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795475">
                <a:tc>
                  <a:txBody>
                    <a:bodyPr/>
                    <a:lstStyle/>
                    <a:p>
                      <a:pPr indent="0" lvl="0" marL="0" rtl="0" algn="l">
                        <a:spcBef>
                          <a:spcPts val="0"/>
                        </a:spcBef>
                        <a:spcAft>
                          <a:spcPts val="0"/>
                        </a:spcAft>
                        <a:buNone/>
                      </a:pPr>
                      <a:r>
                        <a:rPr lang="en"/>
                        <a:t>Hardware: 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Hardware: 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3950">
                <a:tc>
                  <a:txBody>
                    <a:bodyPr/>
                    <a:lstStyle/>
                    <a:p>
                      <a:pPr indent="0" lvl="0" marL="0" rtl="0" algn="l">
                        <a:spcBef>
                          <a:spcPts val="0"/>
                        </a:spcBef>
                        <a:spcAft>
                          <a:spcPts val="0"/>
                        </a:spcAft>
                        <a:buNone/>
                      </a:pPr>
                      <a:r>
                        <a:rPr lang="en"/>
                        <a:t>Mechanical:N/a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Mechanical:N/a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95475">
                <a:tc>
                  <a:txBody>
                    <a:bodyPr/>
                    <a:lstStyle/>
                    <a:p>
                      <a:pPr indent="0" lvl="0" marL="0" rtl="0" algn="l">
                        <a:spcBef>
                          <a:spcPts val="0"/>
                        </a:spcBef>
                        <a:spcAft>
                          <a:spcPts val="0"/>
                        </a:spcAft>
                        <a:buNone/>
                      </a:pPr>
                      <a:r>
                        <a:rPr lang="en"/>
                        <a:t>Met with group to figure out what are the next steps to this project. Was only able to spend a day researching and working. I’ve had to put more energy into my other classes this week since I have two design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Need to meet up with group members and finalize the project, by </a:t>
                      </a:r>
                      <a:r>
                        <a:rPr lang="en"/>
                        <a:t>finishing</a:t>
                      </a:r>
                      <a:r>
                        <a:rPr lang="en"/>
                        <a:t> the Beta technical report. Also need to talk about how we’re going to accomplish the marketing video.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3950">
                <a:tc>
                  <a:txBody>
                    <a:bodyPr/>
                    <a:lstStyle/>
                    <a:p>
                      <a:pPr indent="0" lvl="0" marL="0" rtl="0" algn="l">
                        <a:spcBef>
                          <a:spcPts val="0"/>
                        </a:spcBef>
                        <a:spcAft>
                          <a:spcPts val="0"/>
                        </a:spcAft>
                        <a:buNone/>
                      </a:pPr>
                      <a:r>
                        <a:rPr lang="en"/>
                        <a:t>Projects due Friday and Saturday. Will continue to work on senior design this weekend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0" y="0"/>
            <a:ext cx="9144000" cy="621425"/>
          </a:xfrm>
          <a:prstGeom prst="rect">
            <a:avLst/>
          </a:prstGeom>
          <a:noFill/>
          <a:ln>
            <a:noFill/>
          </a:ln>
        </p:spPr>
      </p:pic>
      <p:sp>
        <p:nvSpPr>
          <p:cNvPr id="97" name="Google Shape;97;p18"/>
          <p:cNvSpPr txBox="1"/>
          <p:nvPr/>
        </p:nvSpPr>
        <p:spPr>
          <a:xfrm>
            <a:off x="59350" y="41300"/>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Raunaq Chopra</a:t>
            </a:r>
            <a:endParaRPr/>
          </a:p>
        </p:txBody>
      </p:sp>
      <p:sp>
        <p:nvSpPr>
          <p:cNvPr id="98" name="Google Shape;98;p18"/>
          <p:cNvSpPr txBox="1"/>
          <p:nvPr/>
        </p:nvSpPr>
        <p:spPr>
          <a:xfrm>
            <a:off x="150700" y="783575"/>
            <a:ext cx="887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9" name="Google Shape;99;p18"/>
          <p:cNvSpPr txBox="1"/>
          <p:nvPr/>
        </p:nvSpPr>
        <p:spPr>
          <a:xfrm>
            <a:off x="-35125" y="918150"/>
            <a:ext cx="9045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1"/>
              </a:solidFill>
            </a:endParaRPr>
          </a:p>
        </p:txBody>
      </p:sp>
      <p:sp>
        <p:nvSpPr>
          <p:cNvPr id="100" name="Google Shape;100;p18"/>
          <p:cNvSpPr txBox="1"/>
          <p:nvPr/>
        </p:nvSpPr>
        <p:spPr>
          <a:xfrm>
            <a:off x="333825" y="976775"/>
            <a:ext cx="8481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Week 8:</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Week 9:</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0" y="0"/>
            <a:ext cx="9144000" cy="621425"/>
          </a:xfrm>
          <a:prstGeom prst="rect">
            <a:avLst/>
          </a:prstGeom>
          <a:noFill/>
          <a:ln>
            <a:noFill/>
          </a:ln>
        </p:spPr>
      </p:pic>
      <p:sp>
        <p:nvSpPr>
          <p:cNvPr id="106" name="Google Shape;106;p19"/>
          <p:cNvSpPr txBox="1"/>
          <p:nvPr/>
        </p:nvSpPr>
        <p:spPr>
          <a:xfrm>
            <a:off x="0" y="41313"/>
            <a:ext cx="3000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rgbClr val="F1C232"/>
                </a:solidFill>
              </a:rPr>
              <a:t>Yang Ye</a:t>
            </a:r>
            <a:r>
              <a:rPr b="1" lang="en" sz="2300">
                <a:solidFill>
                  <a:srgbClr val="F1C232"/>
                </a:solidFil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0" y="0"/>
            <a:ext cx="9144000" cy="621425"/>
          </a:xfrm>
          <a:prstGeom prst="rect">
            <a:avLst/>
          </a:prstGeom>
          <a:noFill/>
          <a:ln>
            <a:noFill/>
          </a:ln>
        </p:spPr>
      </p:pic>
      <p:sp>
        <p:nvSpPr>
          <p:cNvPr id="112" name="Google Shape;112;p20"/>
          <p:cNvSpPr txBox="1"/>
          <p:nvPr/>
        </p:nvSpPr>
        <p:spPr>
          <a:xfrm>
            <a:off x="86750" y="700550"/>
            <a:ext cx="8971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chemeClr val="dk1"/>
                </a:solidFill>
              </a:rPr>
              <a:t>Bill of Materials and Project Budget: </a:t>
            </a:r>
            <a:endParaRPr b="1" sz="1600">
              <a:solidFill>
                <a:schemeClr val="dk1"/>
              </a:solidFill>
            </a:endParaRPr>
          </a:p>
          <a:p>
            <a:pPr indent="0" lvl="0" marL="0" rtl="0" algn="l">
              <a:spcBef>
                <a:spcPts val="0"/>
              </a:spcBef>
              <a:spcAft>
                <a:spcPts val="0"/>
              </a:spcAft>
              <a:buClr>
                <a:schemeClr val="dk1"/>
              </a:buClr>
              <a:buSzPts val="1100"/>
              <a:buFont typeface="Arial"/>
              <a:buNone/>
            </a:pPr>
            <a:r>
              <a:t/>
            </a:r>
            <a:endParaRPr b="1" sz="1600">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4"/>
              </a:rPr>
              <a:t>https://docs.google.com/document/d/1Z8hYnIozI8YJ1Gv2Vyb1GQ2SpYeY4Tan/edit</a:t>
            </a: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